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4"/>
  </p:notesMasterIdLst>
  <p:sldIdLst>
    <p:sldId id="310" r:id="rId5"/>
    <p:sldId id="352" r:id="rId6"/>
    <p:sldId id="318" r:id="rId7"/>
    <p:sldId id="317" r:id="rId8"/>
    <p:sldId id="354" r:id="rId9"/>
    <p:sldId id="316" r:id="rId10"/>
    <p:sldId id="332" r:id="rId11"/>
    <p:sldId id="329" r:id="rId12"/>
    <p:sldId id="328" r:id="rId13"/>
    <p:sldId id="327" r:id="rId14"/>
    <p:sldId id="330" r:id="rId15"/>
    <p:sldId id="335" r:id="rId16"/>
    <p:sldId id="336" r:id="rId17"/>
    <p:sldId id="357" r:id="rId18"/>
    <p:sldId id="368" r:id="rId19"/>
    <p:sldId id="339" r:id="rId20"/>
    <p:sldId id="340" r:id="rId21"/>
    <p:sldId id="341" r:id="rId22"/>
    <p:sldId id="297" r:id="rId23"/>
    <p:sldId id="359" r:id="rId24"/>
    <p:sldId id="360" r:id="rId25"/>
    <p:sldId id="361" r:id="rId26"/>
    <p:sldId id="362" r:id="rId27"/>
    <p:sldId id="347" r:id="rId28"/>
    <p:sldId id="363" r:id="rId29"/>
    <p:sldId id="365" r:id="rId30"/>
    <p:sldId id="353" r:id="rId31"/>
    <p:sldId id="351" r:id="rId32"/>
    <p:sldId id="366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86FFDB-93E1-48BF-9039-82CD598D4285}">
          <p14:sldIdLst>
            <p14:sldId id="310"/>
            <p14:sldId id="352"/>
            <p14:sldId id="318"/>
            <p14:sldId id="317"/>
            <p14:sldId id="354"/>
            <p14:sldId id="316"/>
            <p14:sldId id="332"/>
            <p14:sldId id="329"/>
            <p14:sldId id="328"/>
            <p14:sldId id="327"/>
            <p14:sldId id="330"/>
            <p14:sldId id="335"/>
            <p14:sldId id="336"/>
            <p14:sldId id="357"/>
            <p14:sldId id="368"/>
            <p14:sldId id="339"/>
            <p14:sldId id="340"/>
            <p14:sldId id="341"/>
            <p14:sldId id="297"/>
            <p14:sldId id="359"/>
            <p14:sldId id="360"/>
            <p14:sldId id="361"/>
            <p14:sldId id="362"/>
            <p14:sldId id="347"/>
            <p14:sldId id="363"/>
            <p14:sldId id="365"/>
            <p14:sldId id="353"/>
            <p14:sldId id="351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722" autoAdjust="0"/>
  </p:normalViewPr>
  <p:slideViewPr>
    <p:cSldViewPr snapToGrid="0" snapToObjects="1">
      <p:cViewPr varScale="1">
        <p:scale>
          <a:sx n="73" d="100"/>
          <a:sy n="73" d="100"/>
        </p:scale>
        <p:origin x="60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5247-895E-450E-B85A-AFE2BC528375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E2A1-D955-4624-8739-280C399CB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1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E2A1-D955-4624-8739-280C399CBA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E2A1-D955-4624-8739-280C399CBA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6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2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ACDFB-C089-41C9-BB5B-5956926E15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385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1483-5DE0-4D2A-9E98-D88B75864C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92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FAA26-6C1E-4069-8954-D407EB3257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35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9436-25B5-4DE4-A7E8-5553DE4626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63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EE09-3A9D-4C32-B833-B39C43BB827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1973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CF9D-54D5-4C00-A260-A17819DF2E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21872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D508-431D-4E74-AF4E-A41B11A185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386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1E1F-2D50-4516-B4B2-710DDDB72B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6760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ED1B-5B21-405C-90BD-D456640E19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05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99E5-86E9-4F44-A123-8E41BFAFBE5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684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444E-5B9C-4403-877F-FB25CF2E460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853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2BF9-0735-4793-BDD4-17C3B58B3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602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6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8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7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7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9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8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8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8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1E9B2758-4D67-4C1B-B887-7610BEC5FC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FBE2B9D-1697-4090-97E9-0A438BE077E8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005057" y="3643312"/>
            <a:ext cx="5374237" cy="1055111"/>
          </a:xfrm>
        </p:spPr>
        <p:txBody>
          <a:bodyPr/>
          <a:lstStyle/>
          <a:p>
            <a:pPr eaLnBrk="1" hangingPunct="1"/>
            <a:endParaRPr lang="ru-RU" sz="21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100" b="1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Петрикова</a:t>
            </a:r>
            <a:endParaRPr lang="ru-RU" sz="210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1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Ирина Владимировна</a:t>
            </a:r>
          </a:p>
          <a:p>
            <a:pPr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кандидат педагогических наук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доцент департамента финансов 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факультета экономических наук</a:t>
            </a:r>
          </a:p>
          <a:p>
            <a:pPr eaLnBrk="1" hangingPunct="1">
              <a:spcBef>
                <a:spcPts val="0"/>
              </a:spcBef>
            </a:pPr>
            <a:r>
              <a:rPr lang="ru-RU" sz="1350" b="1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НИУ «Высшая школа экономики»</a:t>
            </a:r>
            <a:endParaRPr kumimoji="1" lang="ru-RU" sz="1350" b="1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2171700" y="5707856"/>
            <a:ext cx="480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342900">
              <a:spcBef>
                <a:spcPct val="20000"/>
              </a:spcBef>
            </a:pPr>
            <a:r>
              <a:rPr lang="ru-RU" sz="600" dirty="0">
                <a:solidFill>
                  <a:prstClr val="white"/>
                </a:solidFill>
                <a:cs typeface="+mn-cs"/>
              </a:rPr>
              <a:t>Высшая школа экономики, Москва, 2016</a:t>
            </a:r>
          </a:p>
          <a:p>
            <a:pPr algn="ctr" defTabSz="342900">
              <a:spcBef>
                <a:spcPct val="20000"/>
              </a:spcBef>
            </a:pPr>
            <a:r>
              <a:rPr lang="en-US" sz="600" dirty="0">
                <a:solidFill>
                  <a:prstClr val="white"/>
                </a:solidFill>
                <a:cs typeface="+mn-cs"/>
              </a:rPr>
              <a:t>www.hse.ru</a:t>
            </a:r>
            <a:r>
              <a:rPr lang="ru-RU" sz="600" dirty="0">
                <a:solidFill>
                  <a:prstClr val="white"/>
                </a:solidFill>
                <a:cs typeface="+mn-cs"/>
              </a:rPr>
              <a:t> </a:t>
            </a:r>
            <a:endParaRPr kumimoji="1" lang="ru-RU" sz="600" dirty="0">
              <a:solidFill>
                <a:prstClr val="white"/>
              </a:solidFill>
              <a:latin typeface="Myriad Pro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410151"/>
            <a:ext cx="8915400" cy="1102519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и методика изучения вопросов, посвященных  взаимоотношению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государством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налоги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Региональные и местные налоги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40" y="1307457"/>
            <a:ext cx="898117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Региональные налоги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станавливаются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в действие и </a:t>
            </a: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действовать) НК РФ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законами субъектов РФ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бязательные к уплате на территории соответствующих субъектов  РФ 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endParaRPr lang="ru-RU" altLang="ru-RU" b="1" dirty="0" smtClean="0">
              <a:solidFill>
                <a:srgbClr val="00B05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имущество организаций 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игорный бизнес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Транспортный налог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Местные налоги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станавливаются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(вводятся в действие и прекращают действовать) НК РФ и нормативными актами органов  местного самоуправления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бязательные к уплате на территории соответствующих муниципальных образований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</a:pPr>
            <a:endParaRPr lang="ru-RU" altLang="ru-RU" b="1" dirty="0" smtClean="0">
              <a:solidFill>
                <a:srgbClr val="00B05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Земельный налог 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имущество физических лиц  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Торговый сбор</a:t>
            </a:r>
          </a:p>
          <a:p>
            <a:pPr lvl="0" defTabSz="9144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8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59" y="1307457"/>
            <a:ext cx="2231993" cy="30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Налоговые режимы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906" y="1538806"/>
            <a:ext cx="8121111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6633"/>
                </a:solidFill>
                <a:latin typeface="Arial"/>
                <a:ea typeface="+mn-ea"/>
                <a:cs typeface="+mn-cs"/>
              </a:rPr>
              <a:t>Общая система налогообложения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</a:pPr>
            <a:endParaRPr lang="ru-RU" altLang="ru-RU" b="1" dirty="0">
              <a:solidFill>
                <a:srgbClr val="006633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6633"/>
                </a:solidFill>
                <a:latin typeface="Arial"/>
                <a:ea typeface="+mn-ea"/>
                <a:cs typeface="+mn-cs"/>
              </a:rPr>
              <a:t> Специальные налоговые режимы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6633"/>
              </a:buClr>
              <a:buSzPct val="65000"/>
            </a:pPr>
            <a:endParaRPr lang="ru-RU" altLang="ru-RU" b="1" dirty="0">
              <a:solidFill>
                <a:srgbClr val="006633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Упрощенная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система  налогообложения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для сельскохозяйственных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товаропроизводителей (Единый сельскохозяйственный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налог) 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в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виде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единого налога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 вмененный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</a:pP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доход для определенных </a:t>
            </a: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видов деятельности </a:t>
            </a: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Система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 при выполнении </a:t>
            </a:r>
            <a:b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   соглашений о разделе продукции</a:t>
            </a: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endParaRPr lang="ru-RU" altLang="ru-RU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4488" lvl="1" defTabSz="914400">
              <a:lnSpc>
                <a:spcPct val="80000"/>
              </a:lnSpc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Патентная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система налогообложения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10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268963" y="578498"/>
            <a:ext cx="7967802" cy="24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Ответственность налогоплательщика за нарушение налогового законодательства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847461"/>
            <a:ext cx="8459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cs typeface="+mn-cs"/>
              </a:rPr>
              <a:t>Налоговая санкция (штраф) является мерой ответственности за совершение налогового правонарушения, повлекшее задолженность по налогу (сбору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cs typeface="+mn-cs"/>
              </a:rPr>
              <a:t>).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4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Виды 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ответственности: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Финансовая по НК РФ 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	- за нарушение «процедурных вопросов» 		- за неправильное исчисление налогов 	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Административная ответственность 	должностных лиц – КоАП РФ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- Уголовная – УК РФ (Ст. 198</a:t>
            </a:r>
            <a:r>
              <a:rPr lang="en-US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,199)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268963" y="415290"/>
            <a:ext cx="796780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rPr>
              <a:t>Срок давности привлечения к ответственности за </a:t>
            </a:r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совершение налогового правонарушения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586204"/>
            <a:ext cx="5610386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Лицо не может быть привлечено к ответственности за совершение налогового правонарушения, если со дня его совершения либо со следующего дня после окончания налогового периода, в течение которого было совершено это правонарушение, и до момента вынесения решения о привлечении к ответственности истекли </a:t>
            </a:r>
            <a:r>
              <a:rPr lang="ru-RU" alt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три года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(срок давности</a:t>
            </a:r>
            <a:r>
              <a:rPr lang="ru-RU" altLang="ru-RU" sz="2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4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952786"/>
            <a:ext cx="3363131" cy="2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188640"/>
            <a:ext cx="6928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Налоги, которые платят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физические лица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7785" y="1444488"/>
            <a:ext cx="433346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1. налог на доходы физических лиц,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налог на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имущество физических лиц, 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налог на землю,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4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транспортный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Налоговый период - год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283"/>
            <a:ext cx="4398963" cy="36574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000" y="4946252"/>
            <a:ext cx="881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Идентификационный номер налогоплательщика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77ННххххххРР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77 – код субъекта Российской федерации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НН –  номер местной налоговой инспекции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шесть ХХХХХХ — номер налоговой записи налогоплательщика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две РР — контрольные цифры для проверки правильности записи.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520" y="5187178"/>
            <a:ext cx="2520280" cy="13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54" y="274639"/>
            <a:ext cx="3858556" cy="409264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03510" y="274638"/>
            <a:ext cx="4708478" cy="62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00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199"/>
          <a:ext cx="8229600" cy="45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07332163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032684233"/>
                    </a:ext>
                  </a:extLst>
                </a:gridCol>
              </a:tblGrid>
              <a:tr h="757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Налогоплательщики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Объект налогообложения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08965640"/>
                  </a:ext>
                </a:extLst>
              </a:tr>
              <a:tr h="2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–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резиденты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РФ (нахождение на территории РФ не менее 183 дней в течении 12 месяцев)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в РФ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за пределами РФ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00731917"/>
                  </a:ext>
                </a:extLst>
              </a:tr>
              <a:tr h="10868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Налоговые –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нерезиденты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РФ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полученные от источников в РФ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08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Ставки 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налога.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4081" y="2034074"/>
          <a:ext cx="8229600" cy="4080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25343655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55924162"/>
                    </a:ext>
                  </a:extLst>
                </a:gridCol>
              </a:tblGrid>
              <a:tr h="788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Налоговая база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Ставка,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509801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Основные доходы резидентов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90390162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Доходы, получаемые нерезидентами,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Дивиденды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78921738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Дивиденды резидентов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4062613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Материальная выгода, призы и т.д.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5859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ea typeface="ＭＳ Ｐゴシック"/>
                <a:cs typeface="+mj-cs"/>
              </a:rPr>
              <a:t>Доходы, не подлежащие налогообложению (освобождаемые от налогообложения)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078" y="2812485"/>
            <a:ext cx="84625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государственные пособия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пенсии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стипендии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вознаграждения донорам за сданную кровь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материальной помощи, оказываемой: налогоплательщикам в связи со стихийным бедствием или другим чрезвычайным обстоятельством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компенсационные выплаты (суточные в пределах норм и иные подобные), др.</a:t>
            </a:r>
          </a:p>
        </p:txBody>
      </p:sp>
    </p:spTree>
    <p:extLst>
      <p:ext uri="{BB962C8B-B14F-4D97-AF65-F5344CB8AC3E}">
        <p14:creationId xmlns:p14="http://schemas.microsoft.com/office/powerpoint/2010/main" val="3369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25217" y="415290"/>
            <a:ext cx="791154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 на доходы физических лиц (НДФЛ)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0817" y="1468298"/>
            <a:ext cx="831612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3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</a:t>
            </a:r>
            <a:r>
              <a:rPr lang="ru-RU" altLang="ru-RU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</a:t>
            </a:r>
            <a:r>
              <a:rPr lang="ru-RU" altLang="ru-RU" sz="3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</a:t>
            </a:r>
            <a:r>
              <a:rPr lang="ru-RU" altLang="ru-RU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база * ставка налога.</a:t>
            </a:r>
          </a:p>
          <a:p>
            <a:pPr marL="344487" lvl="1" defTabSz="914400" eaLnBrk="0" hangingPunct="0">
              <a:spcBef>
                <a:spcPct val="20000"/>
              </a:spcBef>
              <a:defRPr/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Заработная 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20 000 рублей в месяц. </a:t>
            </a:r>
          </a:p>
          <a:p>
            <a:pPr marL="344487" lvl="1" defTabSz="914400" eaLnBrk="0" hangingPunct="0">
              <a:spcBef>
                <a:spcPct val="20000"/>
              </a:spcBef>
              <a:defRPr/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год </a:t>
            </a:r>
            <a:r>
              <a:rPr lang="ru-RU" alt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20 000 х 12 х 0,13 = 31 200 р.</a:t>
            </a:r>
          </a:p>
          <a:p>
            <a:pPr marL="342900" lvl="0" indent="-342900" algn="ctr" defTabSz="914400"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3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8881" y="35180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sz="24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Вычеты</a:t>
            </a: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Стандартные		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Социальные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Инвестиционные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Имущественные</a:t>
            </a:r>
          </a:p>
          <a:p>
            <a:pPr marL="669925" lvl="1" indent="-325438" defTabSz="914400">
              <a:spcBef>
                <a:spcPct val="20000"/>
              </a:spcBef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Профессиональные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2959100"/>
            <a:ext cx="3803374" cy="32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39687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557" y="1482811"/>
            <a:ext cx="84520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07543"/>
            <a:ext cx="8055626" cy="10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5588" y="1816100"/>
            <a:ext cx="8665990" cy="44140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безвозмездный платёж, который специальные органы государства взимают с физических и юридических лиц по установленным законом основаниям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законодательно установленный обязательный платёж, который периодически взимается в денежной форме с юридических и физических лиц для финансирования деятельности государства.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(стандартные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54182" y="1335673"/>
            <a:ext cx="7873538" cy="5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содержание ребенка: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1 400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- на первого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1 400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– на второго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3 000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в месяц – на третьего и каждого следующего ребенка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12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000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руб. – на каждого ребенка, если в возрасте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до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18 лет является ребенком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– инвалидом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пока сумма дохода не превысит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350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тыс.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Отдельным категориям налогоплательщиков: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3 000 руб. в месяц (инвалиды ВОВ и т.п.)</a:t>
            </a:r>
          </a:p>
          <a:p>
            <a:pPr marL="669925" marR="0" lvl="1" indent="-3254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500 руб. в месяц (инвалиды 1 и 2 гр. и т.п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.)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Задача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Заработная плата 20 000 рублей в месяц. Налогоплательщик имеет троих детей (студент дневного отделения 23 лет и двое учатся в 9 классе)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НДФЛ = 20 000 х 12 х 0,13 = 31 200 р.</a:t>
            </a:r>
          </a:p>
          <a:p>
            <a:pPr marL="344487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НДФЛ = (20 000 х 12 – (1400 + 1400 + 3000) х 12 ) х 0,13 = 22 152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5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(социальные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15636" y="1335673"/>
            <a:ext cx="858259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обучение налогоплательщика 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медицинские расходы или расходы на медицинское страхование 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 договорам на добровольное пенсионное страхование (ДПС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Совокупная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сумма вычетов применяется в размере фактически произведенных расходов ,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но не более 120 тыс. руб.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Кроме того вычеты предоставляются: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обучение детей (до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50 тыс. руб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на обоих родителей)</a:t>
            </a:r>
          </a:p>
          <a:p>
            <a:pPr marL="1022350" marR="0" lvl="2" indent="-3508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оплату дорогостоящего лечения (по перечню Правительства в размере фактически произведенных расходов)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3742485"/>
            <a:ext cx="8514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Задача. Рассчитайте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за 2016 год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(у налогового агента и по итогам декларирования доходов физическим лицом) при следующих условиях: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 В семье налогоплательщика имеющего двоих детей учится сын 23 лет на дневном отделении НИУ - ВШЭ, за обучение которого отец заплатил 83 000 руб. и дочь в музыкальной школе, за обучение которой заплатили 18 000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Ежемесячный доход 30 тыс.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агент = (30 000 х 12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– 1400 х 2 х 11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х 0,13 = 42 796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(30000х12 – 1400 х 2 х 11 - 50 000 – 18 000) х 0,13 =  33 956</a:t>
            </a:r>
          </a:p>
        </p:txBody>
      </p:sp>
    </p:spTree>
    <p:extLst>
      <p:ext uri="{BB962C8B-B14F-4D97-AF65-F5344CB8AC3E}">
        <p14:creationId xmlns:p14="http://schemas.microsoft.com/office/powerpoint/2010/main" val="2923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704814" y="415290"/>
            <a:ext cx="7268704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стандартные и социальные вычеты)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7" y="1456842"/>
            <a:ext cx="87179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Рассчитайте НДФЛ за 2016 год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(у налогового агента и по итогам декларирования доходов физическим лицом) при следующих условиях: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 В семье налогоплательщика имеющего двоих детей учится сын 23 лет на дневном отделении НИУ - ВШЭ, за обучение которого отец заплатил 83 000 руб. и дочь в музыкальной школе, за обучение которой заплатили 18 000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Ежемесячный доход 30 тыс. руб.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агент = (30 000 х 12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– 1400 х 2 х 11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мес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х 0,13 = 42 796 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(30000х12 – 1400 х 2 х 11 - 50 000 – 18 000) х 0,13 =  33 956 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а) Дополнительно к условию предыдущей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налогоплательщиком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произведены расходы на оплату второго высшего образования в размере 95 тыс. руб.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(30000х12 – 1400 х 2 х 11 - 50 000 – 18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000 – 95 000)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х 0,13 =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21 606 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б) Дополнительно к условию предыдущей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налогоплательщиком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произведены расходы на оплату второго высшего образования в размере 95 тыс. руб. и лечения своих родителей в размере 62 тысячи.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(30000х12 – 1400 х 2 х 11 - 50 000 – 18 000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120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000) х 0,13 =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18 356 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(имущественные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544422" y="2625725"/>
            <a:ext cx="90152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</a:rPr>
              <a:t>доходов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3F82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1304139"/>
            <a:ext cx="2403956" cy="1721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7426" y="1471059"/>
            <a:ext cx="67387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Доходы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 от продажи имущества: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7837" y="1895791"/>
            <a:ext cx="79254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Times New Roman" panose="02020603050405020304" pitchFamily="18" charset="0"/>
              </a:rPr>
              <a:t>    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Квартир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жилых домов, дач, садовых домиков,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земельных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участков 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менее пяти (трех) лет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– в пределах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 млн.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руб.</a:t>
            </a: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более пяти (трех) лет – в пределах суммы продажи</a:t>
            </a:r>
          </a:p>
          <a:p>
            <a:pPr marL="344487" marR="0" lvl="1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        Иного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имущества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менее трех лет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– в пределах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250 тыс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-при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владении более трех лет – в пределах суммы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продажи</a:t>
            </a: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71512" marR="0" lvl="2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Налогоплательщик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вправе уменьшить сумму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доходов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на сумму фактически произведенных им и документально подтвержденных 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расходов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связанных с получением этих доходов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88" y="4876682"/>
            <a:ext cx="88884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Ежемесячная заработная плата гражданина по основному месту работы 25000 руб. 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налогоплательщиком был продан автомобиль за 360 тыс. руб. (в собственности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был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 года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= 25 000 х 12 х 0,13 = 39 000 р.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(25 000 х 12 + (360 000 – 250 000)) х 0,13 = 53 300 (доплатить 14 300 р.)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(имущественные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3213100" cy="219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383" y="1792284"/>
            <a:ext cx="833561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          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Расходы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строительство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                 или приобретение жилья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Фактические расходы, но не более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 млн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Суммы процентов по целевым займам (кредитам), полученным от организаций РФ, и факт израсходованным, но не более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 млн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. руб.</a:t>
            </a: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669925" marR="0" lvl="1" indent="-32543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Если в налоговом периоде вычет не может   быть использован полностью, его остаток может быть перенесен на последующие налоговые периоды до полного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81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НДФЛ (имущественные вычеты)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3099659" cy="1836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8383" y="1792284"/>
            <a:ext cx="8335617" cy="43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/>
                <a:cs typeface="+mn-cs"/>
              </a:rPr>
              <a:t>          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633" y="1518834"/>
            <a:ext cx="5548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Рассчитайте НДФЛ за 2016 год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(у налогового агента и по итогам декларирования доходов физическим лицом) при следующих условиях: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88" y="3002548"/>
            <a:ext cx="86404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3. Ежемесячная заработная плата гражданина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000 р. 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 купил квартиру за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 500 000 руб. 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= 50 000 х 12 х 0,13 = 78 000 р.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(50 000 х 12 – 2 000 000) х 0,13 = 0 р. </a:t>
            </a: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(вычет 1 400 000 переносится на следующий налоговый период)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44958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4. Ежемесячная заработная плата гражданина  20 000 руб. 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налогоплательщик продал квартиру за 1 500 000 руб., которой он владел менее 3 лет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= 20 000 х 12 х 0,13 = 31 200 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НДФЛ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декл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(20 000 х 12 + (1 500 000 – 1 000 000)) х 0,13 = 96 200 р.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(доплатить 65 000 р.)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Налог на имущество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вычет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3394"/>
              </p:ext>
            </p:extLst>
          </p:nvPr>
        </p:nvGraphicFramePr>
        <p:xfrm>
          <a:off x="827584" y="1397000"/>
          <a:ext cx="7600136" cy="332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03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 квадратных метров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10 квадратных метров этой квартиры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Уменьшается на стоимость 20 квадратных метров этой квартиры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Жилой дом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Уменьшается на стоимость 50 квадратных метров дома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4424146"/>
            <a:ext cx="3804920" cy="199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76400" y="415290"/>
            <a:ext cx="675132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Налоги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460501"/>
            <a:ext cx="876141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b="1" dirty="0">
                <a:solidFill>
                  <a:srgbClr val="000000"/>
                </a:solidFill>
                <a:latin typeface="Arial"/>
                <a:cs typeface="+mn-cs"/>
              </a:rPr>
              <a:t>Налоги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cs typeface="+mn-cs"/>
              </a:rPr>
              <a:t>— это цена, которую мы платим за возможность жить в цивилизованном обществе. (Оливер </a:t>
            </a:r>
            <a:r>
              <a:rPr lang="ru-RU" altLang="ru-RU" sz="2000" dirty="0" err="1">
                <a:solidFill>
                  <a:srgbClr val="000000"/>
                </a:solidFill>
                <a:latin typeface="Arial"/>
                <a:cs typeface="+mn-cs"/>
              </a:rPr>
              <a:t>Уэндел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cs typeface="+mn-cs"/>
              </a:rPr>
              <a:t> Холмс)</a:t>
            </a:r>
          </a:p>
          <a:p>
            <a:pPr marL="257175" lvl="0" indent="-257175" defTabSz="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76" y="2255838"/>
            <a:ext cx="87614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 В. Финансовая грамотность: материалы для учащихся. 5–7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 Дополнительное образование: Серия «Учимся разумному финансовому поведению»/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Е. А. Вигдорчик — М.: ВИТА-ПРЕСС, 2014. С. 121-137.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2. Вигдорчик Е.,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Корлюгова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Ю. Финансовая грамотность. 5—7 классы: методические рекомендации для учителя. — М.: ВИТА-ПРЕСС, 2014. С.39-44, 47-48. 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И. В. Финансовая грамотность: материалы для учащихся. 8–9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 /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О. И. Рязанова. — М.: ВИТА-ПРЕСС, 2014. С. 39-42, 308-333.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4. Рязанова О. И. Финансовая грамотность: методические рекомендации для учителя. 8–9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/ О. И. Рязанова, И. 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Е. Б.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Лавренова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— М.: ВИТА-ПРЕСС, 2014. С.129-138.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5. Брехова Ю.,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А., Завьялов Д. Финансовая грамотность: материалы для учащихся 10–11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– М.: ВИТА-ПРЕСС, 2014. С.134-187,262-263, 292-303.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6. Брехова, Ю. В. Финансовая грамотность: методические рекомендации для учителя. 10– 11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. орг. / Ю. В. Брехова, А. П.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Д. Ю. Завьялов. — М.: ВИТА-ПРЕСС, 2014. С. 27-36, 57-59. </a:t>
            </a:r>
            <a:endParaRPr lang="ru-RU" sz="1600" dirty="0">
              <a:solidFill>
                <a:srgbClr val="00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661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" y="294468"/>
            <a:ext cx="8125097" cy="583169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1.Налоговый кодекс Российской Федерации. Части первая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вторая.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И.В. Экономика: история и современная организация хозяйственной деятельности / И.В.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2014.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3. Экономика: Основы потребительских знаний / под ред. Е. Кузнецовой, Д. Сорк: учебник для 9-го класса. — М.: ВИТА-ПРЕСС, 2013.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4. Экономика: моя роль в обществе: учебное пособие для 8-го класса. — М.: ВИТА-ПРЕСС, 2016.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5. Вигдорчик Е. Финансовая грамотность: материалы для родителей. 5—7-е классы / Е. Вигдорчик,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Ю.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Корлюгова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2016.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6. Рязанова О.И. Финансовая грамотность: материалы для родителей. 8—9-е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орг. / О.И. Рязанова, И.В.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Липсиц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Е.Б.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Лавренова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— М.: ВИТА-ПРЕСС, 2014.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7. Брехова Ю.В. Финансовая грамотность: материалы для родителей. 10—11-е классы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общеобразоват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орг.  / Ю.В. Брехова, А.П.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Алмосов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Д.Ю. Завьялов. — М.: ВИТА-ПРЕСС, 2014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Интернет-ресурсы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www.minfin.ru – сайт Министерства финансов РФ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www.nalog.ru – сайт Федеральной налоговой службы РФ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mosnalog.ru - сайт налоговой службы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www.cnfp.ru/fun/aphorisms_sayings_and_jokes_about_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taxes_and_tax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 - сайт афоризмы,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изречении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шутки о налогах и налогообложении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www.taxru.com -  сайт «Налоги России»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www.vopreco.ru – журнал «Вопросы экономики»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http:// maxpark.com/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community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«Налог на доходы граждан в разных странах мира»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http://ce-na.ru/articles/summary/nalogi_v_raznih_stranah_mira Налоги в разных странах мира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0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874" y="108489"/>
            <a:ext cx="3316637" cy="3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Понятие налога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507524"/>
            <a:ext cx="574225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b="1" dirty="0">
                <a:latin typeface="Garamond"/>
                <a:ea typeface="+mj-ea"/>
                <a:cs typeface="+mj-cs"/>
              </a:rPr>
              <a:t>Статья 57 Конституции</a:t>
            </a:r>
            <a:endParaRPr lang="ru-RU" altLang="ru-RU" sz="1600" dirty="0" smtClean="0"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Каждый обязан платить законно установленные налоги и сборы. Законы, устанавливающие новые налоги или ухудшающие положение налогоплательщиков, обратной силы не имеют.</a:t>
            </a: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16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 </a:t>
            </a:r>
            <a:r>
              <a:rPr lang="ru-RU" altLang="ru-RU" sz="16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налогом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(Ст.8 НК РФ) </a:t>
            </a: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16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 образом, в понятие налог заложены важные элементы юридического характера: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Уплата налога – обязанность налогоплательщика;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взыскивается на условиях безвозмездности;</a:t>
            </a:r>
          </a:p>
          <a:p>
            <a:pPr marL="285750" lvl="0" indent="-28575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Tx/>
              <a:buChar char="-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Целью взимания налога является обеспечение расходных обязательств государства в целом.</a:t>
            </a:r>
            <a:endParaRPr lang="ru-RU" altLang="ru-RU" sz="2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4" y="1301858"/>
            <a:ext cx="2975675" cy="2665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4" y="4151313"/>
            <a:ext cx="3239145" cy="21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Методы взимания налогов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881206"/>
              </p:ext>
            </p:extLst>
          </p:nvPr>
        </p:nvGraphicFramePr>
        <p:xfrm>
          <a:off x="-1692696" y="1340768"/>
          <a:ext cx="11233150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Документ" r:id="rId4" imgW="5866175" imgH="1325568" progId="Word.Document.8">
                  <p:embed/>
                </p:oleObj>
              </mc:Choice>
              <mc:Fallback>
                <p:oleObj name="Документ" r:id="rId4" imgW="5866175" imgH="1325568" progId="Word.Document.8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696" y="1340768"/>
                        <a:ext cx="11233150" cy="410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88" y="3606149"/>
            <a:ext cx="2946449" cy="275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711184" y="415290"/>
            <a:ext cx="39687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налогов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  <a:cs typeface="+mn-cs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  <a:cs typeface="+mn-cs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557" y="1482811"/>
            <a:ext cx="845202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4645620"/>
          </a:xfrm>
        </p:spPr>
        <p:txBody>
          <a:bodyPr/>
          <a:lstStyle/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Фискальная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пополнение бюджета государства для осуществления государственных расходов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Перераспределительная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стабильности в обществе</a:t>
            </a: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Стимулирующая</a:t>
            </a:r>
            <a:r>
              <a:rPr lang="ru-RU" altLang="ru-RU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стимулирование или сдерживание темпов производства.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систему налоговых преференций для этих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видов деятельности: льготные режимы налогообложения, пониженные налоговые ставки, налоговые кредиты и каникулы, различные освобождения, вычеты и т.д. </a:t>
            </a:r>
            <a:endParaRPr lang="ru-RU" altLang="ru-RU" sz="22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>
                <a:srgbClr val="CC9900"/>
              </a:buClr>
              <a:buSzPct val="65000"/>
              <a:buNone/>
            </a:pPr>
            <a:r>
              <a:rPr lang="ru-RU" alt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lang="ru-RU" sz="2200" dirty="0"/>
              <a:t>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фирм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граждан, а также за источниками доходов, их легитимностью и направлениями расходов.</a:t>
            </a:r>
            <a:endParaRPr lang="ru-RU" altLang="ru-RU" sz="22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15143" y="371748"/>
            <a:ext cx="782162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Основные принципы налогообложения.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376" y="1166396"/>
            <a:ext cx="87360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Смит налогообложения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книге</a:t>
            </a: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"Исследование о природе и причинах богатства народов" (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XVIII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в.)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основополагающих, ставших классическими, принципа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ts val="0"/>
              </a:spcBef>
              <a:buClr>
                <a:srgbClr val="CC9900"/>
              </a:buClr>
              <a:buSzPct val="65000"/>
            </a:pPr>
            <a:endParaRPr lang="ru-RU" alt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Справедливость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(подданные государства должны участвовать в содержании правительства соответственно доходу, каким они пользуются под покровительством и защитой государства. Соблюдение этого положения или пренебрежение им приводит к так называемому равенству или неравенству налогообложения.)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Определенность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обязывается уплачивать каждое отдельное лицо должен быть точно определен (срок уплаты, способ платежа, сумма платежа).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Простота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взимания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должен взиматься тем способом или в то время, когда плательщику удобнее всего оплатить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его).</a:t>
            </a: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Эффективность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налог должен быть так задуман и разработан, чтобы он брал и удерживал из кармана народа как можно меньше сверх того, что он приносит казне государства).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Элементы налогообложения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174581"/>
            <a:ext cx="9356271" cy="574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считается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установленным,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когда опреде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лены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налогоплательщики</a:t>
            </a:r>
            <a:r>
              <a:rPr lang="ru-RU" altLang="ru-RU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элементы налогообложения, а именно:</a:t>
            </a:r>
            <a:endParaRPr lang="ru-RU" altLang="ru-RU" sz="16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объект налогообложения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реализация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товаров (работ, услуг), имущество, прибыль, доход, расход или иное обстоятельство, имеющее стоимостную, количественную или физическую характеристику, с наличием которого законодательство о налогах и сборах связывает возникновение у налогоплательщика обязанности по уплате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налога)</a:t>
            </a:r>
            <a:r>
              <a:rPr lang="ru-RU" altLang="ru-RU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;</a:t>
            </a:r>
            <a:endParaRPr lang="ru-RU" altLang="ru-RU" u="sng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база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стоимостная, физическая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или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иная характеристика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объекта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налогообложения); 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налоговый период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календарный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год или иной период времени применительно к отдельным налогам, по окончании которого определяется налоговая база и исчисляется сумма налога, подлежащая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уплате);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налоговая ставка</a:t>
            </a:r>
            <a:r>
              <a:rPr lang="ru-RU" altLang="ru-RU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(величина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налоговых начислений на единицу измерения налоговой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базы);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порядок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исчисления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 </a:t>
            </a:r>
            <a:r>
              <a:rPr lang="ru-RU" altLang="ru-RU" sz="160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(н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алогоплательщик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самостоятельно исчисляет сумму налога, подлежащую уплате за налоговый период, исходя из налоговой базы, налоговой ставки и налоговых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льгот);</a:t>
            </a:r>
          </a:p>
          <a:p>
            <a:pPr marL="342900" lvl="0" indent="-342900" defTabSz="914400"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порядок </a:t>
            </a:r>
            <a:r>
              <a:rPr lang="ru-RU" altLang="ru-RU" b="1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 сроки уплаты </a:t>
            </a:r>
            <a:r>
              <a:rPr lang="ru-RU" altLang="ru-RU" b="1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</a:t>
            </a:r>
            <a:r>
              <a:rPr lang="ru-RU" altLang="ru-RU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(уплата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налога производится в наличной или безналичной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форме, сроки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уплаты налогов и сборов устанавливаются применительно к каждому налогу и </a:t>
            </a: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сбору);</a:t>
            </a:r>
          </a:p>
          <a:p>
            <a:pPr lvl="0" defTabSz="91440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могут 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также предусматриваться </a:t>
            </a:r>
            <a:r>
              <a:rPr lang="ru-RU" altLang="ru-RU" sz="1600" u="sng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налоговые льготы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основания для их использования налогоплательщиком.</a:t>
            </a:r>
          </a:p>
        </p:txBody>
      </p:sp>
    </p:spTree>
    <p:extLst>
      <p:ext uri="{BB962C8B-B14F-4D97-AF65-F5344CB8AC3E}">
        <p14:creationId xmlns:p14="http://schemas.microsoft.com/office/powerpoint/2010/main" val="3065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2400" y="415290"/>
            <a:ext cx="781436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Участники отношений, регулируемых законодательством о налогах и сборах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7" y="1524000"/>
            <a:ext cx="80586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налогоплательщики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sz="2000" dirty="0" smtClean="0"/>
              <a:t>организации </a:t>
            </a:r>
            <a:r>
              <a:rPr lang="ru-RU" sz="2000" dirty="0"/>
              <a:t>и физические лица, на которых в соответствии с НК РФ возложена обязанность уплачивать </a:t>
            </a:r>
            <a:r>
              <a:rPr lang="ru-RU" sz="2000" dirty="0" smtClean="0"/>
              <a:t>налоги и сборы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);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2)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налоговые агенты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sz="2000" dirty="0" smtClean="0"/>
              <a:t>признаются </a:t>
            </a:r>
            <a:r>
              <a:rPr lang="ru-RU" sz="2000" dirty="0"/>
              <a:t>лица, на которых </a:t>
            </a:r>
            <a:r>
              <a:rPr lang="ru-RU" sz="2000" dirty="0" smtClean="0"/>
              <a:t>в    соответствии </a:t>
            </a:r>
            <a:r>
              <a:rPr lang="ru-RU" sz="2000" dirty="0"/>
              <a:t>с </a:t>
            </a:r>
            <a:r>
              <a:rPr lang="ru-RU" sz="2000" dirty="0" smtClean="0"/>
              <a:t>НК РФ возложены </a:t>
            </a:r>
            <a:r>
              <a:rPr lang="ru-RU" sz="2000" dirty="0"/>
              <a:t>обязанности по исчислению, удержанию у налогоплательщика и перечислению налогов в бюджетную систему </a:t>
            </a:r>
            <a:r>
              <a:rPr lang="ru-RU" sz="2000" dirty="0" smtClean="0"/>
              <a:t>РФ);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AutoNum type="arabicParenR" startAt="2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налоговые органы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(федеральный орган исполнительной власти, уполномоченный по контролю и надзору в области налогов и сборов, и его территориальные органы);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4) </a:t>
            </a:r>
            <a:r>
              <a:rPr lang="ru-RU" altLang="ru-RU" sz="2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таможенные органы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(федеральный орган исполнительной власти, уполномоченный в области таможенного дела, подчиненные ему таможенные органы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РФ);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201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6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15403" y="415290"/>
            <a:ext cx="7121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ＭＳ Ｐゴシック"/>
              </a:rPr>
              <a:t>Федеральные налоги и сборы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023" y="1392174"/>
            <a:ext cx="8515879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b="1" dirty="0" smtClean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Федеральные налоги и сборы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НК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обязательны к уплате на всей территории РФ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добавленную </a:t>
            </a: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стоимость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Акцизы</a:t>
            </a:r>
            <a:endParaRPr lang="ru-RU" altLang="ru-RU" sz="2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ru-RU" altLang="ru-RU" sz="20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Налог на доходы с физических лиц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 на прибыль организаций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Налог на добычу полезных ископаемых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Водный налог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Сборы за пользование животного мира и за пользование водных биологических ресурсов</a:t>
            </a: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endParaRPr lang="ru-RU" altLang="ru-RU" sz="2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lvl="0" defTabSz="914400">
              <a:lnSpc>
                <a:spcPct val="8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Государственная пошлина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1540934"/>
            <a:ext cx="2131515" cy="3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2437</Words>
  <Application>Microsoft Office PowerPoint</Application>
  <PresentationFormat>Экран (4:3)</PresentationFormat>
  <Paragraphs>402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ＭＳ Ｐゴシック</vt:lpstr>
      <vt:lpstr>Arial</vt:lpstr>
      <vt:lpstr>Arial Unicode MS</vt:lpstr>
      <vt:lpstr>Calibri</vt:lpstr>
      <vt:lpstr>Comic Sans MS</vt:lpstr>
      <vt:lpstr>Garamond</vt:lpstr>
      <vt:lpstr>Myriad Pro</vt:lpstr>
      <vt:lpstr>Times New Roman</vt:lpstr>
      <vt:lpstr>Wingdings</vt:lpstr>
      <vt:lpstr>Office Theme</vt:lpstr>
      <vt:lpstr>1_Office Theme</vt:lpstr>
      <vt:lpstr>Край</vt:lpstr>
      <vt:lpstr>2_Office Theme</vt:lpstr>
      <vt:lpstr>Документ</vt:lpstr>
      <vt:lpstr>Содержание и методика изучения вопросов, посвященных  взаимоотношению  человека с государством:  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hp</cp:lastModifiedBy>
  <cp:revision>173</cp:revision>
  <dcterms:created xsi:type="dcterms:W3CDTF">2010-09-30T06:45:29Z</dcterms:created>
  <dcterms:modified xsi:type="dcterms:W3CDTF">2017-03-18T17:40:55Z</dcterms:modified>
</cp:coreProperties>
</file>