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rawings/drawing4.xml" ContentType="application/vnd.openxmlformats-officedocument.drawingml.chartshape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rawings/drawing2.xml" ContentType="application/vnd.openxmlformats-officedocument.drawingml.chartshape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5.xml" ContentType="application/vnd.openxmlformats-officedocument.drawingml.chartshape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drawings/drawing3.xml" ContentType="application/vnd.openxmlformats-officedocument.drawingml.chartshapes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379" r:id="rId2"/>
    <p:sldId id="320" r:id="rId3"/>
    <p:sldId id="315" r:id="rId4"/>
    <p:sldId id="333" r:id="rId5"/>
    <p:sldId id="363" r:id="rId6"/>
    <p:sldId id="348" r:id="rId7"/>
    <p:sldId id="349" r:id="rId8"/>
    <p:sldId id="351" r:id="rId9"/>
    <p:sldId id="353" r:id="rId10"/>
    <p:sldId id="355" r:id="rId11"/>
    <p:sldId id="390" r:id="rId12"/>
    <p:sldId id="291" r:id="rId13"/>
    <p:sldId id="361" r:id="rId14"/>
    <p:sldId id="296" r:id="rId15"/>
    <p:sldId id="376" r:id="rId16"/>
    <p:sldId id="386" r:id="rId17"/>
    <p:sldId id="294" r:id="rId18"/>
    <p:sldId id="389" r:id="rId19"/>
    <p:sldId id="300" r:id="rId20"/>
    <p:sldId id="301" r:id="rId21"/>
    <p:sldId id="299" r:id="rId22"/>
    <p:sldId id="298" r:id="rId23"/>
    <p:sldId id="278" r:id="rId24"/>
    <p:sldId id="314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3CCFF"/>
    <a:srgbClr val="00CC66"/>
    <a:srgbClr val="F7F1A7"/>
    <a:srgbClr val="D15C05"/>
    <a:srgbClr val="996600"/>
    <a:srgbClr val="9933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620"/>
    <p:restoredTop sz="94660"/>
  </p:normalViewPr>
  <p:slideViewPr>
    <p:cSldViewPr>
      <p:cViewPr varScale="1">
        <p:scale>
          <a:sx n="113" d="100"/>
          <a:sy n="113" d="100"/>
        </p:scale>
        <p:origin x="-14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_____Microsoft_Office_Excel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lineChart>
        <c:grouping val="standard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Лист2!$A$3:$A$6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Лист2!$B$3:$B$6</c:f>
              <c:numCache>
                <c:formatCode>General</c:formatCode>
                <c:ptCount val="4"/>
                <c:pt idx="0">
                  <c:v>0</c:v>
                </c:pt>
                <c:pt idx="1">
                  <c:v>2</c:v>
                </c:pt>
                <c:pt idx="2">
                  <c:v>1.5</c:v>
                </c:pt>
                <c:pt idx="3">
                  <c:v>0</c:v>
                </c:pt>
              </c:numCache>
            </c:numRef>
          </c:val>
        </c:ser>
        <c:marker val="1"/>
        <c:axId val="109401984"/>
        <c:axId val="109403520"/>
      </c:lineChart>
      <c:catAx>
        <c:axId val="109401984"/>
        <c:scaling>
          <c:orientation val="minMax"/>
        </c:scaling>
        <c:delete val="1"/>
        <c:axPos val="b"/>
        <c:numFmt formatCode="General" sourceLinked="1"/>
        <c:majorTickMark val="none"/>
        <c:tickLblPos val="nextTo"/>
        <c:crossAx val="109403520"/>
        <c:crosses val="autoZero"/>
        <c:auto val="1"/>
        <c:lblAlgn val="ctr"/>
        <c:lblOffset val="100"/>
      </c:catAx>
      <c:valAx>
        <c:axId val="10940352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crossAx val="109401984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lineChart>
        <c:grouping val="standard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Лист2!$A$3:$A$6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Лист2!$B$3:$B$6</c:f>
              <c:numCache>
                <c:formatCode>General</c:formatCode>
                <c:ptCount val="4"/>
                <c:pt idx="0">
                  <c:v>0</c:v>
                </c:pt>
                <c:pt idx="1">
                  <c:v>2</c:v>
                </c:pt>
                <c:pt idx="2">
                  <c:v>1.5</c:v>
                </c:pt>
                <c:pt idx="3">
                  <c:v>0</c:v>
                </c:pt>
              </c:numCache>
            </c:numRef>
          </c:val>
        </c:ser>
        <c:marker val="1"/>
        <c:axId val="107517824"/>
        <c:axId val="107519360"/>
      </c:lineChart>
      <c:catAx>
        <c:axId val="107517824"/>
        <c:scaling>
          <c:orientation val="minMax"/>
        </c:scaling>
        <c:delete val="1"/>
        <c:axPos val="b"/>
        <c:numFmt formatCode="General" sourceLinked="1"/>
        <c:majorTickMark val="none"/>
        <c:tickLblPos val="nextTo"/>
        <c:crossAx val="107519360"/>
        <c:crosses val="autoZero"/>
        <c:auto val="1"/>
        <c:lblAlgn val="ctr"/>
        <c:lblOffset val="100"/>
      </c:catAx>
      <c:valAx>
        <c:axId val="10751936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crossAx val="1075178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lineChart>
        <c:grouping val="standard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Лист2!$A$3:$A$6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Лист2!$B$3:$B$6</c:f>
              <c:numCache>
                <c:formatCode>General</c:formatCode>
                <c:ptCount val="4"/>
                <c:pt idx="0">
                  <c:v>0</c:v>
                </c:pt>
                <c:pt idx="1">
                  <c:v>2</c:v>
                </c:pt>
                <c:pt idx="2">
                  <c:v>1.5</c:v>
                </c:pt>
                <c:pt idx="3">
                  <c:v>0</c:v>
                </c:pt>
              </c:numCache>
            </c:numRef>
          </c:val>
        </c:ser>
        <c:marker val="1"/>
        <c:axId val="124742656"/>
        <c:axId val="124744064"/>
      </c:lineChart>
      <c:catAx>
        <c:axId val="124742656"/>
        <c:scaling>
          <c:orientation val="minMax"/>
        </c:scaling>
        <c:delete val="1"/>
        <c:axPos val="b"/>
        <c:numFmt formatCode="General" sourceLinked="1"/>
        <c:majorTickMark val="none"/>
        <c:tickLblPos val="nextTo"/>
        <c:crossAx val="124744064"/>
        <c:crosses val="autoZero"/>
        <c:auto val="1"/>
        <c:lblAlgn val="ctr"/>
        <c:lblOffset val="100"/>
      </c:catAx>
      <c:valAx>
        <c:axId val="12474406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crossAx val="1247426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lineChart>
        <c:grouping val="standard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Лист2!$A$3:$A$6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Лист2!$B$3:$B$6</c:f>
              <c:numCache>
                <c:formatCode>General</c:formatCode>
                <c:ptCount val="4"/>
                <c:pt idx="0">
                  <c:v>0</c:v>
                </c:pt>
                <c:pt idx="1">
                  <c:v>2</c:v>
                </c:pt>
                <c:pt idx="2">
                  <c:v>1.5</c:v>
                </c:pt>
                <c:pt idx="3">
                  <c:v>0</c:v>
                </c:pt>
              </c:numCache>
            </c:numRef>
          </c:val>
        </c:ser>
        <c:marker val="1"/>
        <c:axId val="139304960"/>
        <c:axId val="139268096"/>
      </c:lineChart>
      <c:catAx>
        <c:axId val="139304960"/>
        <c:scaling>
          <c:orientation val="minMax"/>
        </c:scaling>
        <c:delete val="1"/>
        <c:axPos val="b"/>
        <c:numFmt formatCode="General" sourceLinked="1"/>
        <c:majorTickMark val="none"/>
        <c:tickLblPos val="nextTo"/>
        <c:crossAx val="139268096"/>
        <c:crosses val="autoZero"/>
        <c:auto val="1"/>
        <c:lblAlgn val="ctr"/>
        <c:lblOffset val="100"/>
      </c:catAx>
      <c:valAx>
        <c:axId val="13926809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crossAx val="1393049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lineChart>
        <c:grouping val="standard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Лист2!$A$3:$A$6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Лист2!$B$3:$B$6</c:f>
              <c:numCache>
                <c:formatCode>General</c:formatCode>
                <c:ptCount val="4"/>
                <c:pt idx="0">
                  <c:v>0</c:v>
                </c:pt>
                <c:pt idx="1">
                  <c:v>2</c:v>
                </c:pt>
                <c:pt idx="2">
                  <c:v>1.5</c:v>
                </c:pt>
                <c:pt idx="3">
                  <c:v>0</c:v>
                </c:pt>
              </c:numCache>
            </c:numRef>
          </c:val>
        </c:ser>
        <c:marker val="1"/>
        <c:axId val="141975936"/>
        <c:axId val="141977856"/>
      </c:lineChart>
      <c:catAx>
        <c:axId val="141975936"/>
        <c:scaling>
          <c:orientation val="minMax"/>
        </c:scaling>
        <c:delete val="1"/>
        <c:axPos val="b"/>
        <c:numFmt formatCode="General" sourceLinked="1"/>
        <c:majorTickMark val="none"/>
        <c:tickLblPos val="nextTo"/>
        <c:crossAx val="141977856"/>
        <c:crosses val="autoZero"/>
        <c:auto val="1"/>
        <c:lblAlgn val="ctr"/>
        <c:lblOffset val="100"/>
      </c:catAx>
      <c:valAx>
        <c:axId val="14197785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crossAx val="1419759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C7FFE3E-3DE0-4C92-87ED-AFF7A0E149C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D87BF3B-7747-4DDD-91D8-28B3755B107A}">
      <dgm:prSet phldrT="[Текст]"/>
      <dgm:spPr>
        <a:solidFill>
          <a:srgbClr val="FF0000"/>
        </a:solidFill>
      </dgm:spPr>
      <dgm:t>
        <a:bodyPr/>
        <a:lstStyle/>
        <a:p>
          <a:pPr algn="ctr"/>
          <a:r>
            <a:rPr lang="ru-RU" dirty="0"/>
            <a:t>Постоянное привлечение денежных средств</a:t>
          </a:r>
        </a:p>
      </dgm:t>
    </dgm:pt>
    <dgm:pt modelId="{D57CB888-71A7-41E3-AE16-1D8769E2A62F}" type="parTrans" cxnId="{2AFCC96F-1894-4779-B34D-E6D52C7312D9}">
      <dgm:prSet/>
      <dgm:spPr/>
      <dgm:t>
        <a:bodyPr/>
        <a:lstStyle/>
        <a:p>
          <a:endParaRPr lang="ru-RU"/>
        </a:p>
      </dgm:t>
    </dgm:pt>
    <dgm:pt modelId="{935898E8-FD38-483A-A73C-A8D3889D4922}" type="sibTrans" cxnId="{2AFCC96F-1894-4779-B34D-E6D52C7312D9}">
      <dgm:prSet/>
      <dgm:spPr/>
      <dgm:t>
        <a:bodyPr/>
        <a:lstStyle/>
        <a:p>
          <a:endParaRPr lang="ru-RU"/>
        </a:p>
      </dgm:t>
    </dgm:pt>
    <dgm:pt modelId="{6F81CF9D-DFA9-4BBA-93BF-0040CE17F464}">
      <dgm:prSet phldrT="[Текст]"/>
      <dgm:spPr>
        <a:solidFill>
          <a:srgbClr val="996600"/>
        </a:solidFill>
      </dgm:spPr>
      <dgm:t>
        <a:bodyPr/>
        <a:lstStyle/>
        <a:p>
          <a:pPr algn="ctr"/>
          <a:r>
            <a:rPr lang="ru-RU" dirty="0"/>
            <a:t>Доход есть пока существует приток денег</a:t>
          </a:r>
        </a:p>
      </dgm:t>
    </dgm:pt>
    <dgm:pt modelId="{5BDC3615-2C9C-4C37-9BD6-58AB2F71445B}" type="parTrans" cxnId="{86131BC0-B8D1-4DE5-AF28-44E21625D180}">
      <dgm:prSet/>
      <dgm:spPr/>
      <dgm:t>
        <a:bodyPr/>
        <a:lstStyle/>
        <a:p>
          <a:endParaRPr lang="ru-RU"/>
        </a:p>
      </dgm:t>
    </dgm:pt>
    <dgm:pt modelId="{BC7A720F-94A4-46D0-B05B-C5B8F1334781}" type="sibTrans" cxnId="{86131BC0-B8D1-4DE5-AF28-44E21625D180}">
      <dgm:prSet/>
      <dgm:spPr/>
      <dgm:t>
        <a:bodyPr/>
        <a:lstStyle/>
        <a:p>
          <a:endParaRPr lang="ru-RU"/>
        </a:p>
      </dgm:t>
    </dgm:pt>
    <dgm:pt modelId="{1DF9CB69-3EB4-4ED3-9590-02ED0201CDFE}">
      <dgm:prSet phldrT="[Текст]"/>
      <dgm:spPr/>
      <dgm:t>
        <a:bodyPr/>
        <a:lstStyle/>
        <a:p>
          <a:pPr marL="0" indent="457200" algn="just"/>
          <a:r>
            <a:rPr lang="ru-RU" dirty="0" smtClean="0">
              <a:latin typeface="Times New Roman" pitchFamily="18" charset="0"/>
              <a:cs typeface="Times New Roman" pitchFamily="18" charset="0"/>
            </a:rPr>
            <a:t>   Доход </a:t>
          </a:r>
          <a:r>
            <a:rPr lang="ru-RU" dirty="0">
              <a:latin typeface="Times New Roman" pitchFamily="18" charset="0"/>
              <a:cs typeface="Times New Roman" pitchFamily="18" charset="0"/>
            </a:rPr>
            <a:t>организаторов пирамиды и выплаты инвестиционного дохода участникам формируется до тех пор пока существует 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приток от новых участников</a:t>
          </a:r>
          <a:endParaRPr lang="ru-RU" dirty="0"/>
        </a:p>
      </dgm:t>
    </dgm:pt>
    <dgm:pt modelId="{0C920281-3848-4606-A4B6-9395B21E6678}" type="parTrans" cxnId="{6A28AAA2-2933-422E-9243-05B8E9DF466A}">
      <dgm:prSet/>
      <dgm:spPr/>
      <dgm:t>
        <a:bodyPr/>
        <a:lstStyle/>
        <a:p>
          <a:endParaRPr lang="ru-RU"/>
        </a:p>
      </dgm:t>
    </dgm:pt>
    <dgm:pt modelId="{774C55E0-3B70-4ECE-99D7-033FD8E21D31}" type="sibTrans" cxnId="{6A28AAA2-2933-422E-9243-05B8E9DF466A}">
      <dgm:prSet/>
      <dgm:spPr/>
      <dgm:t>
        <a:bodyPr/>
        <a:lstStyle/>
        <a:p>
          <a:endParaRPr lang="ru-RU"/>
        </a:p>
      </dgm:t>
    </dgm:pt>
    <dgm:pt modelId="{77B9484F-B37B-49E1-8E28-445680DDFB1E}">
      <dgm:prSet phldrT="[Текст]"/>
      <dgm:spPr>
        <a:solidFill>
          <a:srgbClr val="993366"/>
        </a:solidFill>
      </dgm:spPr>
      <dgm:t>
        <a:bodyPr/>
        <a:lstStyle/>
        <a:p>
          <a:pPr algn="ctr"/>
          <a:r>
            <a:rPr lang="ru-RU" dirty="0" smtClean="0"/>
            <a:t>Стимулирование притока денег </a:t>
          </a:r>
          <a:r>
            <a:rPr lang="ru-RU" dirty="0"/>
            <a:t>из взносов новых участников</a:t>
          </a:r>
        </a:p>
      </dgm:t>
    </dgm:pt>
    <dgm:pt modelId="{CB74610F-5CCA-441A-A839-7E42CAB0D2BF}" type="parTrans" cxnId="{709372CE-BDD3-48E1-B389-1A8C092A6653}">
      <dgm:prSet/>
      <dgm:spPr/>
      <dgm:t>
        <a:bodyPr/>
        <a:lstStyle/>
        <a:p>
          <a:endParaRPr lang="ru-RU"/>
        </a:p>
      </dgm:t>
    </dgm:pt>
    <dgm:pt modelId="{7DA18839-31D3-4CAB-9D5B-8CD4ECB62558}" type="sibTrans" cxnId="{709372CE-BDD3-48E1-B389-1A8C092A6653}">
      <dgm:prSet/>
      <dgm:spPr/>
      <dgm:t>
        <a:bodyPr/>
        <a:lstStyle/>
        <a:p>
          <a:endParaRPr lang="ru-RU"/>
        </a:p>
      </dgm:t>
    </dgm:pt>
    <dgm:pt modelId="{2D314498-FBD4-46AA-BFB8-4846521CC9EE}">
      <dgm:prSet phldrT="[Текст]"/>
      <dgm:spPr/>
      <dgm:t>
        <a:bodyPr/>
        <a:lstStyle/>
        <a:p>
          <a:pPr marL="228600" indent="0" algn="l"/>
          <a:endParaRPr lang="ru-RU" sz="2000" dirty="0"/>
        </a:p>
      </dgm:t>
    </dgm:pt>
    <dgm:pt modelId="{4272CC8F-3996-43D7-A503-366A062AF64A}" type="parTrans" cxnId="{055408E0-DFBE-4A78-9968-A6F155FBF144}">
      <dgm:prSet/>
      <dgm:spPr/>
      <dgm:t>
        <a:bodyPr/>
        <a:lstStyle/>
        <a:p>
          <a:endParaRPr lang="ru-RU"/>
        </a:p>
      </dgm:t>
    </dgm:pt>
    <dgm:pt modelId="{33230371-0C69-40F7-91A8-B6FEC4819213}" type="sibTrans" cxnId="{055408E0-DFBE-4A78-9968-A6F155FBF144}">
      <dgm:prSet/>
      <dgm:spPr/>
      <dgm:t>
        <a:bodyPr/>
        <a:lstStyle/>
        <a:p>
          <a:endParaRPr lang="ru-RU"/>
        </a:p>
      </dgm:t>
    </dgm:pt>
    <dgm:pt modelId="{A67CE7DB-BF77-4931-9F2F-B0AACDBC05B1}">
      <dgm:prSet phldrT="[Текст]"/>
      <dgm:spPr/>
      <dgm:t>
        <a:bodyPr/>
        <a:lstStyle/>
        <a:p>
          <a:pPr marL="228600" indent="0" algn="l"/>
          <a:endParaRPr lang="ru-RU" dirty="0"/>
        </a:p>
      </dgm:t>
    </dgm:pt>
    <dgm:pt modelId="{38B07808-31FC-441C-BE22-4D4C1970BF41}" type="parTrans" cxnId="{64738B85-0BFC-4F90-B380-8AF87CCAC60B}">
      <dgm:prSet/>
      <dgm:spPr/>
      <dgm:t>
        <a:bodyPr/>
        <a:lstStyle/>
        <a:p>
          <a:endParaRPr lang="ru-RU"/>
        </a:p>
      </dgm:t>
    </dgm:pt>
    <dgm:pt modelId="{BCB0E010-5AC4-487A-B8C3-2C83F9B3E27F}" type="sibTrans" cxnId="{64738B85-0BFC-4F90-B380-8AF87CCAC60B}">
      <dgm:prSet/>
      <dgm:spPr/>
      <dgm:t>
        <a:bodyPr/>
        <a:lstStyle/>
        <a:p>
          <a:endParaRPr lang="ru-RU"/>
        </a:p>
      </dgm:t>
    </dgm:pt>
    <dgm:pt modelId="{4C743877-BC3E-4310-AEB0-BB66A731B277}">
      <dgm:prSet phldrT="[Текст]"/>
      <dgm:spPr/>
      <dgm:t>
        <a:bodyPr/>
        <a:lstStyle/>
        <a:p>
          <a:pPr marL="0" indent="457200" algn="just"/>
          <a:r>
            <a:rPr lang="ru-RU" dirty="0" smtClean="0">
              <a:latin typeface="Times New Roman" pitchFamily="18" charset="0"/>
              <a:cs typeface="Times New Roman" pitchFamily="18" charset="0"/>
            </a:rPr>
            <a:t>   В </a:t>
          </a:r>
          <a:r>
            <a:rPr lang="ru-RU" dirty="0">
              <a:latin typeface="Times New Roman" pitchFamily="18" charset="0"/>
              <a:cs typeface="Times New Roman" pitchFamily="18" charset="0"/>
            </a:rPr>
            <a:t>многоуровневых пирамидах привлечение участников стимулируется денежными выплатами из взносов новых участников</a:t>
          </a:r>
          <a:endParaRPr lang="ru-RU" dirty="0"/>
        </a:p>
      </dgm:t>
    </dgm:pt>
    <dgm:pt modelId="{40CEBF8A-90F3-452A-AF1F-4A6597433FFE}" type="parTrans" cxnId="{B7AB0160-4E4C-4593-A83C-B9E904AEB286}">
      <dgm:prSet/>
      <dgm:spPr/>
      <dgm:t>
        <a:bodyPr/>
        <a:lstStyle/>
        <a:p>
          <a:endParaRPr lang="ru-RU"/>
        </a:p>
      </dgm:t>
    </dgm:pt>
    <dgm:pt modelId="{30E2F90A-CD7B-4256-A051-004D9F5FDA30}" type="sibTrans" cxnId="{B7AB0160-4E4C-4593-A83C-B9E904AEB286}">
      <dgm:prSet/>
      <dgm:spPr/>
      <dgm:t>
        <a:bodyPr/>
        <a:lstStyle/>
        <a:p>
          <a:endParaRPr lang="ru-RU"/>
        </a:p>
      </dgm:t>
    </dgm:pt>
    <dgm:pt modelId="{344A2B20-31FF-433B-A3F3-E36E2A2C3636}">
      <dgm:prSet phldrT="[Текст]" custT="1"/>
      <dgm:spPr/>
      <dgm:t>
        <a:bodyPr/>
        <a:lstStyle/>
        <a:p>
          <a:pPr marL="0" indent="457200" algn="just"/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  Финансовая пирамида – это социально-экономическая система, основывающаяся на постоянном привлечении денежных средств участников под обещания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нерыночно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высокой доходности, без реальной деловой цели инвестирования</a:t>
          </a:r>
          <a:endParaRPr lang="ru-RU" sz="2000" dirty="0"/>
        </a:p>
      </dgm:t>
    </dgm:pt>
    <dgm:pt modelId="{F9113F27-58F5-45FD-BB5D-CBAD7A478C07}" type="parTrans" cxnId="{AB7E82FB-C8D3-4F5F-A2D4-B8DF97D9E5DE}">
      <dgm:prSet/>
      <dgm:spPr/>
      <dgm:t>
        <a:bodyPr/>
        <a:lstStyle/>
        <a:p>
          <a:endParaRPr lang="ru-RU"/>
        </a:p>
      </dgm:t>
    </dgm:pt>
    <dgm:pt modelId="{F57C0C1C-A434-41A8-B081-A74E5EA19DFD}" type="sibTrans" cxnId="{AB7E82FB-C8D3-4F5F-A2D4-B8DF97D9E5DE}">
      <dgm:prSet/>
      <dgm:spPr/>
      <dgm:t>
        <a:bodyPr/>
        <a:lstStyle/>
        <a:p>
          <a:endParaRPr lang="ru-RU"/>
        </a:p>
      </dgm:t>
    </dgm:pt>
    <dgm:pt modelId="{152D3ED3-8BA3-4D60-B2A8-6503C12F394C}" type="pres">
      <dgm:prSet presAssocID="{EC7FFE3E-3DE0-4C92-87ED-AFF7A0E149C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2127824-B7F5-4A1A-9917-45C823EE62F6}" type="pres">
      <dgm:prSet presAssocID="{AD87BF3B-7747-4DDD-91D8-28B3755B107A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0ED46C-2A13-41B4-B286-4E9FB1B7B7B7}" type="pres">
      <dgm:prSet presAssocID="{AD87BF3B-7747-4DDD-91D8-28B3755B107A}" presName="childText" presStyleLbl="revTx" presStyleIdx="0" presStyleCnt="3" custLinFactNeighborX="403" custLinFactNeighborY="204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1BD61F-D8B8-4FFB-9A3F-098122373195}" type="pres">
      <dgm:prSet presAssocID="{6F81CF9D-DFA9-4BBA-93BF-0040CE17F464}" presName="parentText" presStyleLbl="node1" presStyleIdx="1" presStyleCnt="3" custLinFactNeighborX="403" custLinFactNeighborY="-2160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1F0887-675F-4735-B115-E2DBCA4F52D2}" type="pres">
      <dgm:prSet presAssocID="{6F81CF9D-DFA9-4BBA-93BF-0040CE17F464}" presName="childText" presStyleLbl="revTx" presStyleIdx="1" presStyleCnt="3" custLinFactNeighborX="-468" custLinFactNeighborY="-75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38E643-0BE1-4ED0-888F-E9F0898D871B}" type="pres">
      <dgm:prSet presAssocID="{77B9484F-B37B-49E1-8E28-445680DDFB1E}" presName="parentText" presStyleLbl="node1" presStyleIdx="2" presStyleCnt="3" custLinFactNeighborX="-468" custLinFactNeighborY="-2562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F22A5A-3D3E-4B0A-96CA-ABC44EDC7C8C}" type="pres">
      <dgm:prSet presAssocID="{77B9484F-B37B-49E1-8E28-445680DDFB1E}" presName="childTex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0B71255-DD1C-4086-8C3B-65113B75CB4B}" type="presOf" srcId="{344A2B20-31FF-433B-A3F3-E36E2A2C3636}" destId="{780ED46C-2A13-41B4-B286-4E9FB1B7B7B7}" srcOrd="0" destOrd="0" presId="urn:microsoft.com/office/officeart/2005/8/layout/vList2"/>
    <dgm:cxn modelId="{B7AB0160-4E4C-4593-A83C-B9E904AEB286}" srcId="{77B9484F-B37B-49E1-8E28-445680DDFB1E}" destId="{4C743877-BC3E-4310-AEB0-BB66A731B277}" srcOrd="0" destOrd="0" parTransId="{40CEBF8A-90F3-452A-AF1F-4A6597433FFE}" sibTransId="{30E2F90A-CD7B-4256-A051-004D9F5FDA30}"/>
    <dgm:cxn modelId="{CB09C01C-8E62-4D69-96C5-6EEC3132B544}" type="presOf" srcId="{77B9484F-B37B-49E1-8E28-445680DDFB1E}" destId="{6D38E643-0BE1-4ED0-888F-E9F0898D871B}" srcOrd="0" destOrd="0" presId="urn:microsoft.com/office/officeart/2005/8/layout/vList2"/>
    <dgm:cxn modelId="{64738B85-0BFC-4F90-B380-8AF87CCAC60B}" srcId="{6F81CF9D-DFA9-4BBA-93BF-0040CE17F464}" destId="{A67CE7DB-BF77-4931-9F2F-B0AACDBC05B1}" srcOrd="1" destOrd="0" parTransId="{38B07808-31FC-441C-BE22-4D4C1970BF41}" sibTransId="{BCB0E010-5AC4-487A-B8C3-2C83F9B3E27F}"/>
    <dgm:cxn modelId="{6A28AAA2-2933-422E-9243-05B8E9DF466A}" srcId="{6F81CF9D-DFA9-4BBA-93BF-0040CE17F464}" destId="{1DF9CB69-3EB4-4ED3-9590-02ED0201CDFE}" srcOrd="0" destOrd="0" parTransId="{0C920281-3848-4606-A4B6-9395B21E6678}" sibTransId="{774C55E0-3B70-4ECE-99D7-033FD8E21D31}"/>
    <dgm:cxn modelId="{4B4E18C7-5AD0-44E4-83AE-A0EABB2B9AE2}" type="presOf" srcId="{A67CE7DB-BF77-4931-9F2F-B0AACDBC05B1}" destId="{5C1F0887-675F-4735-B115-E2DBCA4F52D2}" srcOrd="0" destOrd="1" presId="urn:microsoft.com/office/officeart/2005/8/layout/vList2"/>
    <dgm:cxn modelId="{10E1E487-0FB7-46BE-9A73-D312860034BD}" type="presOf" srcId="{4C743877-BC3E-4310-AEB0-BB66A731B277}" destId="{C5F22A5A-3D3E-4B0A-96CA-ABC44EDC7C8C}" srcOrd="0" destOrd="0" presId="urn:microsoft.com/office/officeart/2005/8/layout/vList2"/>
    <dgm:cxn modelId="{347BE9E5-44DD-4D5D-AC95-0A5DE461C394}" type="presOf" srcId="{6F81CF9D-DFA9-4BBA-93BF-0040CE17F464}" destId="{E41BD61F-D8B8-4FFB-9A3F-098122373195}" srcOrd="0" destOrd="0" presId="urn:microsoft.com/office/officeart/2005/8/layout/vList2"/>
    <dgm:cxn modelId="{055408E0-DFBE-4A78-9968-A6F155FBF144}" srcId="{AD87BF3B-7747-4DDD-91D8-28B3755B107A}" destId="{2D314498-FBD4-46AA-BFB8-4846521CC9EE}" srcOrd="1" destOrd="0" parTransId="{4272CC8F-3996-43D7-A503-366A062AF64A}" sibTransId="{33230371-0C69-40F7-91A8-B6FEC4819213}"/>
    <dgm:cxn modelId="{86131BC0-B8D1-4DE5-AF28-44E21625D180}" srcId="{EC7FFE3E-3DE0-4C92-87ED-AFF7A0E149C6}" destId="{6F81CF9D-DFA9-4BBA-93BF-0040CE17F464}" srcOrd="1" destOrd="0" parTransId="{5BDC3615-2C9C-4C37-9BD6-58AB2F71445B}" sibTransId="{BC7A720F-94A4-46D0-B05B-C5B8F1334781}"/>
    <dgm:cxn modelId="{7EC4B918-844F-4199-8F5D-5F2EE25494CD}" type="presOf" srcId="{1DF9CB69-3EB4-4ED3-9590-02ED0201CDFE}" destId="{5C1F0887-675F-4735-B115-E2DBCA4F52D2}" srcOrd="0" destOrd="0" presId="urn:microsoft.com/office/officeart/2005/8/layout/vList2"/>
    <dgm:cxn modelId="{709372CE-BDD3-48E1-B389-1A8C092A6653}" srcId="{EC7FFE3E-3DE0-4C92-87ED-AFF7A0E149C6}" destId="{77B9484F-B37B-49E1-8E28-445680DDFB1E}" srcOrd="2" destOrd="0" parTransId="{CB74610F-5CCA-441A-A839-7E42CAB0D2BF}" sibTransId="{7DA18839-31D3-4CAB-9D5B-8CD4ECB62558}"/>
    <dgm:cxn modelId="{89476B06-6539-4F5B-A39A-E7C7A4DB7641}" type="presOf" srcId="{AD87BF3B-7747-4DDD-91D8-28B3755B107A}" destId="{72127824-B7F5-4A1A-9917-45C823EE62F6}" srcOrd="0" destOrd="0" presId="urn:microsoft.com/office/officeart/2005/8/layout/vList2"/>
    <dgm:cxn modelId="{91F99DF7-933F-45FD-8547-4A7C7CF943DA}" type="presOf" srcId="{EC7FFE3E-3DE0-4C92-87ED-AFF7A0E149C6}" destId="{152D3ED3-8BA3-4D60-B2A8-6503C12F394C}" srcOrd="0" destOrd="0" presId="urn:microsoft.com/office/officeart/2005/8/layout/vList2"/>
    <dgm:cxn modelId="{AB7E82FB-C8D3-4F5F-A2D4-B8DF97D9E5DE}" srcId="{AD87BF3B-7747-4DDD-91D8-28B3755B107A}" destId="{344A2B20-31FF-433B-A3F3-E36E2A2C3636}" srcOrd="0" destOrd="0" parTransId="{F9113F27-58F5-45FD-BB5D-CBAD7A478C07}" sibTransId="{F57C0C1C-A434-41A8-B081-A74E5EA19DFD}"/>
    <dgm:cxn modelId="{C17CD0E0-EDE5-4A51-A895-422DAA66C76D}" type="presOf" srcId="{2D314498-FBD4-46AA-BFB8-4846521CC9EE}" destId="{780ED46C-2A13-41B4-B286-4E9FB1B7B7B7}" srcOrd="0" destOrd="1" presId="urn:microsoft.com/office/officeart/2005/8/layout/vList2"/>
    <dgm:cxn modelId="{2AFCC96F-1894-4779-B34D-E6D52C7312D9}" srcId="{EC7FFE3E-3DE0-4C92-87ED-AFF7A0E149C6}" destId="{AD87BF3B-7747-4DDD-91D8-28B3755B107A}" srcOrd="0" destOrd="0" parTransId="{D57CB888-71A7-41E3-AE16-1D8769E2A62F}" sibTransId="{935898E8-FD38-483A-A73C-A8D3889D4922}"/>
    <dgm:cxn modelId="{B5AFE451-FBC0-4F4E-8F61-22A6C76F9BC8}" type="presParOf" srcId="{152D3ED3-8BA3-4D60-B2A8-6503C12F394C}" destId="{72127824-B7F5-4A1A-9917-45C823EE62F6}" srcOrd="0" destOrd="0" presId="urn:microsoft.com/office/officeart/2005/8/layout/vList2"/>
    <dgm:cxn modelId="{308F8699-4510-4749-B31B-711AADC7C342}" type="presParOf" srcId="{152D3ED3-8BA3-4D60-B2A8-6503C12F394C}" destId="{780ED46C-2A13-41B4-B286-4E9FB1B7B7B7}" srcOrd="1" destOrd="0" presId="urn:microsoft.com/office/officeart/2005/8/layout/vList2"/>
    <dgm:cxn modelId="{98ACA497-0868-4783-A11B-6BF93E2EF301}" type="presParOf" srcId="{152D3ED3-8BA3-4D60-B2A8-6503C12F394C}" destId="{E41BD61F-D8B8-4FFB-9A3F-098122373195}" srcOrd="2" destOrd="0" presId="urn:microsoft.com/office/officeart/2005/8/layout/vList2"/>
    <dgm:cxn modelId="{B71059B9-556C-41F5-B16A-5A619652D94E}" type="presParOf" srcId="{152D3ED3-8BA3-4D60-B2A8-6503C12F394C}" destId="{5C1F0887-675F-4735-B115-E2DBCA4F52D2}" srcOrd="3" destOrd="0" presId="urn:microsoft.com/office/officeart/2005/8/layout/vList2"/>
    <dgm:cxn modelId="{15117504-3ACD-4C78-9BA8-0881352F20D4}" type="presParOf" srcId="{152D3ED3-8BA3-4D60-B2A8-6503C12F394C}" destId="{6D38E643-0BE1-4ED0-888F-E9F0898D871B}" srcOrd="4" destOrd="0" presId="urn:microsoft.com/office/officeart/2005/8/layout/vList2"/>
    <dgm:cxn modelId="{3633C5C5-887A-4784-AEC6-FBF087C8F43C}" type="presParOf" srcId="{152D3ED3-8BA3-4D60-B2A8-6503C12F394C}" destId="{C5F22A5A-3D3E-4B0A-96CA-ABC44EDC7C8C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127824-B7F5-4A1A-9917-45C823EE62F6}">
      <dsp:nvSpPr>
        <dsp:cNvPr id="0" name=""/>
        <dsp:cNvSpPr/>
      </dsp:nvSpPr>
      <dsp:spPr>
        <a:xfrm>
          <a:off x="0" y="316105"/>
          <a:ext cx="8208912" cy="623610"/>
        </a:xfrm>
        <a:prstGeom prst="roundRect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kern="1200" dirty="0"/>
            <a:t>Постоянное привлечение денежных средств</a:t>
          </a:r>
        </a:p>
      </dsp:txBody>
      <dsp:txXfrm>
        <a:off x="30442" y="346547"/>
        <a:ext cx="8148028" cy="562726"/>
      </dsp:txXfrm>
    </dsp:sp>
    <dsp:sp modelId="{780ED46C-2A13-41B4-B286-4E9FB1B7B7B7}">
      <dsp:nvSpPr>
        <dsp:cNvPr id="0" name=""/>
        <dsp:cNvSpPr/>
      </dsp:nvSpPr>
      <dsp:spPr>
        <a:xfrm>
          <a:off x="0" y="939715"/>
          <a:ext cx="8208912" cy="12378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0633" tIns="33020" rIns="184912" bIns="33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Это система, основывающаяся на постоянном привлечении денежных средств участников под обещания </a:t>
          </a:r>
          <a:r>
            <a:rPr lang="ru-RU" sz="2000" kern="1200" dirty="0" err="1">
              <a:latin typeface="Times New Roman" pitchFamily="18" charset="0"/>
              <a:cs typeface="Times New Roman" pitchFamily="18" charset="0"/>
            </a:rPr>
            <a:t>нерыночно</a:t>
          </a: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-высокой доходности и без реальной деловой цели инвестирования</a:t>
          </a: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ru-RU" sz="2000" kern="1200" dirty="0"/>
        </a:p>
      </dsp:txBody>
      <dsp:txXfrm>
        <a:off x="0" y="939715"/>
        <a:ext cx="8208912" cy="1237860"/>
      </dsp:txXfrm>
    </dsp:sp>
    <dsp:sp modelId="{E41BD61F-D8B8-4FFB-9A3F-098122373195}">
      <dsp:nvSpPr>
        <dsp:cNvPr id="0" name=""/>
        <dsp:cNvSpPr/>
      </dsp:nvSpPr>
      <dsp:spPr>
        <a:xfrm>
          <a:off x="0" y="2177575"/>
          <a:ext cx="8208912" cy="623610"/>
        </a:xfrm>
        <a:prstGeom prst="roundRect">
          <a:avLst/>
        </a:prstGeom>
        <a:solidFill>
          <a:srgbClr val="9966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kern="1200" dirty="0"/>
            <a:t>Доход есть пока существует приток денег</a:t>
          </a:r>
        </a:p>
      </dsp:txBody>
      <dsp:txXfrm>
        <a:off x="30442" y="2208017"/>
        <a:ext cx="8148028" cy="562726"/>
      </dsp:txXfrm>
    </dsp:sp>
    <dsp:sp modelId="{5C1F0887-675F-4735-B115-E2DBCA4F52D2}">
      <dsp:nvSpPr>
        <dsp:cNvPr id="0" name=""/>
        <dsp:cNvSpPr/>
      </dsp:nvSpPr>
      <dsp:spPr>
        <a:xfrm>
          <a:off x="0" y="2801185"/>
          <a:ext cx="8208912" cy="9687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0633" tIns="33020" rIns="184912" bIns="33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Доход организаторов пирамиды и выплаты инвестиционного дохода участникам формируется до тех пор пока существует их приток</a:t>
          </a: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ru-RU" sz="2000" kern="1200" dirty="0"/>
        </a:p>
      </dsp:txBody>
      <dsp:txXfrm>
        <a:off x="0" y="2801185"/>
        <a:ext cx="8208912" cy="968760"/>
      </dsp:txXfrm>
    </dsp:sp>
    <dsp:sp modelId="{6D38E643-0BE1-4ED0-888F-E9F0898D871B}">
      <dsp:nvSpPr>
        <dsp:cNvPr id="0" name=""/>
        <dsp:cNvSpPr/>
      </dsp:nvSpPr>
      <dsp:spPr>
        <a:xfrm>
          <a:off x="0" y="3769945"/>
          <a:ext cx="8208912" cy="623610"/>
        </a:xfrm>
        <a:prstGeom prst="roundRect">
          <a:avLst/>
        </a:prstGeom>
        <a:solidFill>
          <a:srgbClr val="99336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kern="1200" dirty="0"/>
            <a:t>Стимулирование из взносов новых участников</a:t>
          </a:r>
        </a:p>
      </dsp:txBody>
      <dsp:txXfrm>
        <a:off x="30442" y="3800387"/>
        <a:ext cx="8148028" cy="562726"/>
      </dsp:txXfrm>
    </dsp:sp>
    <dsp:sp modelId="{C5F22A5A-3D3E-4B0A-96CA-ABC44EDC7C8C}">
      <dsp:nvSpPr>
        <dsp:cNvPr id="0" name=""/>
        <dsp:cNvSpPr/>
      </dsp:nvSpPr>
      <dsp:spPr>
        <a:xfrm>
          <a:off x="0" y="4393556"/>
          <a:ext cx="8208912" cy="6189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0633" tIns="33020" rIns="184912" bIns="33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В многоуровневых пирамидах привлечение участников стимулируется денежными выплатами из взносов новых участников</a:t>
          </a:r>
          <a:endParaRPr lang="ru-RU" sz="2000" kern="1200" dirty="0"/>
        </a:p>
      </dsp:txBody>
      <dsp:txXfrm>
        <a:off x="0" y="4393556"/>
        <a:ext cx="8208912" cy="6189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0.17097</cdr:x>
      <cdr:y>0.12153</cdr:y>
    </cdr:from>
    <cdr:to>
      <cdr:x>0.46129</cdr:x>
      <cdr:y>0.23611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009650" y="333375"/>
          <a:ext cx="1714500" cy="3143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стадия насыщения</a:t>
          </a:r>
        </a:p>
      </cdr:txBody>
    </cdr:sp>
  </cdr:relSizeAnchor>
  <cdr:relSizeAnchor xmlns:cdr="http://schemas.openxmlformats.org/drawingml/2006/chartDrawing">
    <cdr:from>
      <cdr:x>0.6129</cdr:x>
      <cdr:y>0.27431</cdr:y>
    </cdr:from>
    <cdr:to>
      <cdr:x>0.90323</cdr:x>
      <cdr:y>0.35764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619500" y="752475"/>
          <a:ext cx="1714500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критическая стадия</a:t>
          </a:r>
        </a:p>
      </cdr:txBody>
    </cdr:sp>
  </cdr:relSizeAnchor>
  <cdr:relSizeAnchor xmlns:cdr="http://schemas.openxmlformats.org/drawingml/2006/chartDrawing">
    <cdr:from>
      <cdr:x>0.80484</cdr:x>
      <cdr:y>0.63158</cdr:y>
    </cdr:from>
    <cdr:to>
      <cdr:x>1</cdr:x>
      <cdr:y>0.74964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6896635" y="2592288"/>
          <a:ext cx="1672317" cy="4845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крах</a:t>
          </a:r>
        </a:p>
      </cdr:txBody>
    </cdr:sp>
  </cdr:relSizeAnchor>
  <cdr:relSizeAnchor xmlns:cdr="http://schemas.openxmlformats.org/drawingml/2006/chartDrawing">
    <cdr:from>
      <cdr:x>0.02742</cdr:x>
      <cdr:y>0.80208</cdr:y>
    </cdr:from>
    <cdr:to>
      <cdr:x>0.27581</cdr:x>
      <cdr:y>0.92361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61925" y="2200275"/>
          <a:ext cx="1466850" cy="3333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стадия зарождения</a:t>
          </a:r>
        </a:p>
      </cdr:txBody>
    </cdr:sp>
  </cdr:relSizeAnchor>
  <cdr:relSizeAnchor xmlns:cdr="http://schemas.openxmlformats.org/drawingml/2006/chartDrawing">
    <cdr:from>
      <cdr:x>0.15966</cdr:x>
      <cdr:y>0.30247</cdr:y>
    </cdr:from>
    <cdr:to>
      <cdr:x>0.81513</cdr:x>
      <cdr:y>0.49545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1368152" y="1241455"/>
          <a:ext cx="5616624" cy="79208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0.17097</cdr:x>
      <cdr:y>0.12153</cdr:y>
    </cdr:from>
    <cdr:to>
      <cdr:x>0.46129</cdr:x>
      <cdr:y>0.23611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009650" y="333375"/>
          <a:ext cx="1714500" cy="3143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стадия насыщения</a:t>
          </a:r>
        </a:p>
      </cdr:txBody>
    </cdr:sp>
  </cdr:relSizeAnchor>
  <cdr:relSizeAnchor xmlns:cdr="http://schemas.openxmlformats.org/drawingml/2006/chartDrawing">
    <cdr:from>
      <cdr:x>0.6129</cdr:x>
      <cdr:y>0.27431</cdr:y>
    </cdr:from>
    <cdr:to>
      <cdr:x>0.90323</cdr:x>
      <cdr:y>0.35764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619500" y="752475"/>
          <a:ext cx="1714500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критическая стадия</a:t>
          </a:r>
        </a:p>
      </cdr:txBody>
    </cdr:sp>
  </cdr:relSizeAnchor>
  <cdr:relSizeAnchor xmlns:cdr="http://schemas.openxmlformats.org/drawingml/2006/chartDrawing">
    <cdr:from>
      <cdr:x>0.80484</cdr:x>
      <cdr:y>0.63158</cdr:y>
    </cdr:from>
    <cdr:to>
      <cdr:x>1</cdr:x>
      <cdr:y>0.74964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6896635" y="2592288"/>
          <a:ext cx="1672317" cy="4845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крах</a:t>
          </a:r>
        </a:p>
      </cdr:txBody>
    </cdr:sp>
  </cdr:relSizeAnchor>
  <cdr:relSizeAnchor xmlns:cdr="http://schemas.openxmlformats.org/drawingml/2006/chartDrawing">
    <cdr:from>
      <cdr:x>0.15966</cdr:x>
      <cdr:y>0.30247</cdr:y>
    </cdr:from>
    <cdr:to>
      <cdr:x>0.81513</cdr:x>
      <cdr:y>0.49545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1368152" y="1241455"/>
          <a:ext cx="5616624" cy="79208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0.1039</cdr:x>
      <cdr:y>0.05513</cdr:y>
    </cdr:from>
    <cdr:to>
      <cdr:x>0.86854</cdr:x>
      <cdr:y>0.79155</cdr:y>
    </cdr:to>
    <cdr:sp macro="" textlink="">
      <cdr:nvSpPr>
        <cdr:cNvPr id="7" name="Прямоугольник 6"/>
        <cdr:cNvSpPr/>
      </cdr:nvSpPr>
      <cdr:spPr>
        <a:xfrm xmlns:a="http://schemas.openxmlformats.org/drawingml/2006/main">
          <a:off x="890316" y="226284"/>
          <a:ext cx="6552164" cy="3022603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2400" b="1" u="sng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Стадия зарождения:</a:t>
          </a:r>
        </a:p>
        <a:p xmlns:a="http://schemas.openxmlformats.org/drawingml/2006/main">
          <a:pPr algn="ctr"/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pPr marL="171450" indent="-171450" algn="ctr">
            <a:buFontTx/>
            <a:buChar char="-"/>
          </a:pPr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юридическое и организационное оформление</a:t>
          </a:r>
        </a:p>
        <a:p xmlns:a="http://schemas.openxmlformats.org/drawingml/2006/main">
          <a:pPr algn="ctr"/>
          <a:endParaRPr lang="ru-RU" sz="24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pPr marL="171450" indent="-171450" algn="ctr">
            <a:buFontTx/>
            <a:buChar char="-"/>
          </a:pPr>
          <a:r>
            <a:rPr lang="ru-R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н</a:t>
          </a:r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ачало продвижения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0.17097</cdr:x>
      <cdr:y>0.12153</cdr:y>
    </cdr:from>
    <cdr:to>
      <cdr:x>0.46129</cdr:x>
      <cdr:y>0.23611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009650" y="333375"/>
          <a:ext cx="1714500" cy="3143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стадия насыщения</a:t>
          </a:r>
        </a:p>
      </cdr:txBody>
    </cdr:sp>
  </cdr:relSizeAnchor>
  <cdr:relSizeAnchor xmlns:cdr="http://schemas.openxmlformats.org/drawingml/2006/chartDrawing">
    <cdr:from>
      <cdr:x>0.6129</cdr:x>
      <cdr:y>0.27431</cdr:y>
    </cdr:from>
    <cdr:to>
      <cdr:x>0.90323</cdr:x>
      <cdr:y>0.35764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619500" y="752475"/>
          <a:ext cx="1714500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критическая стадия</a:t>
          </a:r>
        </a:p>
      </cdr:txBody>
    </cdr:sp>
  </cdr:relSizeAnchor>
  <cdr:relSizeAnchor xmlns:cdr="http://schemas.openxmlformats.org/drawingml/2006/chartDrawing">
    <cdr:from>
      <cdr:x>0.80484</cdr:x>
      <cdr:y>0.63158</cdr:y>
    </cdr:from>
    <cdr:to>
      <cdr:x>1</cdr:x>
      <cdr:y>0.74964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6896635" y="2592288"/>
          <a:ext cx="1672317" cy="4845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крах</a:t>
          </a:r>
        </a:p>
      </cdr:txBody>
    </cdr:sp>
  </cdr:relSizeAnchor>
  <cdr:relSizeAnchor xmlns:cdr="http://schemas.openxmlformats.org/drawingml/2006/chartDrawing">
    <cdr:from>
      <cdr:x>0.15966</cdr:x>
      <cdr:y>0.30247</cdr:y>
    </cdr:from>
    <cdr:to>
      <cdr:x>0.81513</cdr:x>
      <cdr:y>0.49545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1368152" y="1241455"/>
          <a:ext cx="5616624" cy="79208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0.17097</cdr:x>
      <cdr:y>0.12153</cdr:y>
    </cdr:from>
    <cdr:to>
      <cdr:x>0.46129</cdr:x>
      <cdr:y>0.23611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009650" y="333375"/>
          <a:ext cx="1714500" cy="3143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стадия насыщения</a:t>
          </a:r>
        </a:p>
      </cdr:txBody>
    </cdr:sp>
  </cdr:relSizeAnchor>
  <cdr:relSizeAnchor xmlns:cdr="http://schemas.openxmlformats.org/drawingml/2006/chartDrawing">
    <cdr:from>
      <cdr:x>0.6129</cdr:x>
      <cdr:y>0.27431</cdr:y>
    </cdr:from>
    <cdr:to>
      <cdr:x>0.90323</cdr:x>
      <cdr:y>0.35764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619500" y="752475"/>
          <a:ext cx="1714500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критическая стадия</a:t>
          </a:r>
        </a:p>
      </cdr:txBody>
    </cdr:sp>
  </cdr:relSizeAnchor>
  <cdr:relSizeAnchor xmlns:cdr="http://schemas.openxmlformats.org/drawingml/2006/chartDrawing">
    <cdr:from>
      <cdr:x>0.80484</cdr:x>
      <cdr:y>0.63158</cdr:y>
    </cdr:from>
    <cdr:to>
      <cdr:x>1</cdr:x>
      <cdr:y>0.74964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6896635" y="2592288"/>
          <a:ext cx="1672317" cy="4845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крах</a:t>
          </a:r>
        </a:p>
      </cdr:txBody>
    </cdr:sp>
  </cdr:relSizeAnchor>
  <cdr:relSizeAnchor xmlns:cdr="http://schemas.openxmlformats.org/drawingml/2006/chartDrawing">
    <cdr:from>
      <cdr:x>0.15966</cdr:x>
      <cdr:y>0.30247</cdr:y>
    </cdr:from>
    <cdr:to>
      <cdr:x>0.81513</cdr:x>
      <cdr:y>0.49545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1368152" y="1241455"/>
          <a:ext cx="5616624" cy="79208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0.17097</cdr:x>
      <cdr:y>0.12153</cdr:y>
    </cdr:from>
    <cdr:to>
      <cdr:x>0.46129</cdr:x>
      <cdr:y>0.23611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009650" y="333375"/>
          <a:ext cx="1714500" cy="3143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стадия насыщения</a:t>
          </a:r>
        </a:p>
      </cdr:txBody>
    </cdr:sp>
  </cdr:relSizeAnchor>
  <cdr:relSizeAnchor xmlns:cdr="http://schemas.openxmlformats.org/drawingml/2006/chartDrawing">
    <cdr:from>
      <cdr:x>0.6129</cdr:x>
      <cdr:y>0.27431</cdr:y>
    </cdr:from>
    <cdr:to>
      <cdr:x>0.90323</cdr:x>
      <cdr:y>0.35764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619500" y="752475"/>
          <a:ext cx="1714500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критическая стадия</a:t>
          </a:r>
        </a:p>
      </cdr:txBody>
    </cdr:sp>
  </cdr:relSizeAnchor>
  <cdr:relSizeAnchor xmlns:cdr="http://schemas.openxmlformats.org/drawingml/2006/chartDrawing">
    <cdr:from>
      <cdr:x>0.15966</cdr:x>
      <cdr:y>0.30247</cdr:y>
    </cdr:from>
    <cdr:to>
      <cdr:x>0.81513</cdr:x>
      <cdr:y>0.49545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1368152" y="1241455"/>
          <a:ext cx="5616624" cy="79208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078C10-BF1C-4343-A703-E1782F6212B6}" type="datetimeFigureOut">
              <a:rPr lang="ru-RU" smtClean="0"/>
              <a:pPr/>
              <a:t>01.02.2017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16D5E2-2CA8-4D11-BB16-09A4198E85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9055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6D5E2-2CA8-4D11-BB16-09A4198E854A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549561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6D5E2-2CA8-4D11-BB16-09A4198E854A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9109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24" y="2357430"/>
            <a:ext cx="764386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smtClean="0">
                <a:latin typeface="Times New Roman" pitchFamily="18" charset="0"/>
                <a:cs typeface="Times New Roman" pitchFamily="18" charset="0"/>
              </a:rPr>
              <a:t>Тема 8.2. </a:t>
            </a: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Финансовые пирамиды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7664" y="428604"/>
            <a:ext cx="58326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Жизненный цикл классической финансовой пирамиды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882699582"/>
              </p:ext>
            </p:extLst>
          </p:nvPr>
        </p:nvGraphicFramePr>
        <p:xfrm>
          <a:off x="395536" y="1916832"/>
          <a:ext cx="8568952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357290" y="2357430"/>
            <a:ext cx="6480720" cy="29289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Крах:</a:t>
            </a:r>
          </a:p>
          <a:p>
            <a:pPr algn="ctr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algn="ctr">
              <a:buFontTx/>
              <a:buChar char="-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прекращение инвестиционных выплат</a:t>
            </a:r>
          </a:p>
          <a:p>
            <a:pPr algn="ctr"/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algn="ctr">
              <a:buFontTx/>
              <a:buChar char="-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иквидация или исчезновение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07704" y="548680"/>
            <a:ext cx="51435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Первая финансовая пирамида в Европе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http://new-retail.ru/upload/medialibrary/575/57541f5d28d61f782d7d4da50f99804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785926"/>
            <a:ext cx="3000396" cy="350046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285852" y="5429264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(1671 -1729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0" name="Picture 6" descr="http://holyfund.com/wp-content/uploads/2013/07/John_Law_Paper_Money-300x13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3000372"/>
            <a:ext cx="2714644" cy="1300767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643570" y="1857364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истема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Ло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29256" y="5429264"/>
            <a:ext cx="3000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Banque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generale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»,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1716-1720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7704" y="548680"/>
            <a:ext cx="51435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Виды финансовых пирамид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63688" y="1700808"/>
            <a:ext cx="63032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AutoNum type="arabicPeriod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Схема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Понци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Ponzi scheme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 marL="457200" indent="-457200">
              <a:buAutoNum type="arabicPeriod"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Классическая (многоуровневая) пирамида</a:t>
            </a:r>
          </a:p>
          <a:p>
            <a:pPr marL="457200" indent="-457200">
              <a:buAutoNum type="arabicPeriod"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Финансовая пирамида как ее распознать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673" t="20045" r="17384" b="23767"/>
          <a:stretch/>
        </p:blipFill>
        <p:spPr bwMode="auto">
          <a:xfrm>
            <a:off x="755576" y="3732240"/>
            <a:ext cx="7920880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00232" y="428604"/>
            <a:ext cx="51435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Схема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Понци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harles Ponz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284"/>
          <a:stretch>
            <a:fillRect/>
          </a:stretch>
        </p:blipFill>
        <p:spPr bwMode="auto">
          <a:xfrm>
            <a:off x="785786" y="2000240"/>
            <a:ext cx="4307890" cy="281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71600" y="5085184"/>
            <a:ext cx="25202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Понци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первый пирамидостроитель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327909" y="889555"/>
            <a:ext cx="24881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Ponzi scheme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800" b="1" dirty="0"/>
          </a:p>
        </p:txBody>
      </p:sp>
      <p:sp>
        <p:nvSpPr>
          <p:cNvPr id="6" name="Овал 5"/>
          <p:cNvSpPr/>
          <p:nvPr/>
        </p:nvSpPr>
        <p:spPr>
          <a:xfrm>
            <a:off x="6858016" y="3000372"/>
            <a:ext cx="714380" cy="785818"/>
          </a:xfrm>
          <a:prstGeom prst="ellipse">
            <a:avLst/>
          </a:prstGeom>
          <a:solidFill>
            <a:srgbClr val="D15C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единительная линия 8"/>
          <p:cNvCxnSpPr>
            <a:stCxn id="6" idx="4"/>
          </p:cNvCxnSpPr>
          <p:nvPr/>
        </p:nvCxnSpPr>
        <p:spPr>
          <a:xfrm rot="5400000">
            <a:off x="6965173" y="4036223"/>
            <a:ext cx="500066" cy="1588"/>
          </a:xfrm>
          <a:prstGeom prst="line">
            <a:avLst/>
          </a:prstGeom>
          <a:ln>
            <a:solidFill>
              <a:srgbClr val="D15C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7572396" y="3429000"/>
            <a:ext cx="642942" cy="1588"/>
          </a:xfrm>
          <a:prstGeom prst="line">
            <a:avLst/>
          </a:prstGeom>
          <a:ln>
            <a:solidFill>
              <a:srgbClr val="D15C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rot="5400000">
            <a:off x="6965967" y="2749545"/>
            <a:ext cx="500066" cy="1588"/>
          </a:xfrm>
          <a:prstGeom prst="line">
            <a:avLst/>
          </a:prstGeom>
          <a:ln>
            <a:solidFill>
              <a:srgbClr val="D15C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rot="10800000">
            <a:off x="6286512" y="3429000"/>
            <a:ext cx="573092" cy="1588"/>
          </a:xfrm>
          <a:prstGeom prst="line">
            <a:avLst/>
          </a:prstGeom>
          <a:ln>
            <a:solidFill>
              <a:srgbClr val="D15C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7429520" y="3643314"/>
            <a:ext cx="571504" cy="500066"/>
          </a:xfrm>
          <a:prstGeom prst="line">
            <a:avLst/>
          </a:prstGeom>
          <a:ln>
            <a:solidFill>
              <a:srgbClr val="D15C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>
            <a:endCxn id="6" idx="1"/>
          </p:cNvCxnSpPr>
          <p:nvPr/>
        </p:nvCxnSpPr>
        <p:spPr>
          <a:xfrm>
            <a:off x="6357950" y="2643182"/>
            <a:ext cx="604685" cy="472270"/>
          </a:xfrm>
          <a:prstGeom prst="line">
            <a:avLst/>
          </a:prstGeom>
          <a:ln>
            <a:solidFill>
              <a:srgbClr val="D15C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rot="5400000">
            <a:off x="7500958" y="2643182"/>
            <a:ext cx="500066" cy="500066"/>
          </a:xfrm>
          <a:prstGeom prst="line">
            <a:avLst/>
          </a:prstGeom>
          <a:ln>
            <a:solidFill>
              <a:srgbClr val="D15C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rot="10800000" flipV="1">
            <a:off x="6429388" y="3643314"/>
            <a:ext cx="501654" cy="500066"/>
          </a:xfrm>
          <a:prstGeom prst="line">
            <a:avLst/>
          </a:prstGeom>
          <a:ln>
            <a:solidFill>
              <a:srgbClr val="D15C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Овал 27"/>
          <p:cNvSpPr/>
          <p:nvPr/>
        </p:nvSpPr>
        <p:spPr>
          <a:xfrm>
            <a:off x="7072330" y="4286256"/>
            <a:ext cx="285752" cy="285752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7929586" y="4071942"/>
            <a:ext cx="285752" cy="285752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8215338" y="3286124"/>
            <a:ext cx="285752" cy="285752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7929586" y="2428868"/>
            <a:ext cx="285752" cy="285752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7072330" y="2214554"/>
            <a:ext cx="285752" cy="285752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6286512" y="4000504"/>
            <a:ext cx="285752" cy="285752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6072198" y="3286124"/>
            <a:ext cx="285752" cy="285752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вал 34"/>
          <p:cNvSpPr/>
          <p:nvPr/>
        </p:nvSpPr>
        <p:spPr>
          <a:xfrm>
            <a:off x="6215074" y="2500306"/>
            <a:ext cx="285752" cy="285752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8" name="Прямая соединительная линия 37"/>
          <p:cNvCxnSpPr/>
          <p:nvPr/>
        </p:nvCxnSpPr>
        <p:spPr>
          <a:xfrm rot="5400000">
            <a:off x="7108049" y="2464587"/>
            <a:ext cx="857256" cy="357190"/>
          </a:xfrm>
          <a:prstGeom prst="line">
            <a:avLst/>
          </a:prstGeom>
          <a:ln>
            <a:solidFill>
              <a:srgbClr val="D15C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5786446" y="3000372"/>
            <a:ext cx="1071570" cy="285752"/>
          </a:xfrm>
          <a:prstGeom prst="line">
            <a:avLst/>
          </a:prstGeom>
          <a:ln>
            <a:solidFill>
              <a:srgbClr val="D15C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Овал 46"/>
          <p:cNvSpPr/>
          <p:nvPr/>
        </p:nvSpPr>
        <p:spPr>
          <a:xfrm>
            <a:off x="7572396" y="2143116"/>
            <a:ext cx="214314" cy="214314"/>
          </a:xfrm>
          <a:prstGeom prst="ellipse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9" name="Прямая соединительная линия 48"/>
          <p:cNvCxnSpPr/>
          <p:nvPr/>
        </p:nvCxnSpPr>
        <p:spPr>
          <a:xfrm rot="5400000">
            <a:off x="6393669" y="3964785"/>
            <a:ext cx="928694" cy="428628"/>
          </a:xfrm>
          <a:prstGeom prst="line">
            <a:avLst/>
          </a:prstGeom>
          <a:ln>
            <a:solidFill>
              <a:srgbClr val="D15C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 rot="16200000" flipH="1">
            <a:off x="7108049" y="3893347"/>
            <a:ext cx="1071570" cy="571504"/>
          </a:xfrm>
          <a:prstGeom prst="line">
            <a:avLst/>
          </a:prstGeom>
          <a:ln>
            <a:solidFill>
              <a:srgbClr val="D15C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>
            <a:off x="7500958" y="3500438"/>
            <a:ext cx="1143008" cy="500066"/>
          </a:xfrm>
          <a:prstGeom prst="line">
            <a:avLst/>
          </a:prstGeom>
          <a:ln>
            <a:solidFill>
              <a:srgbClr val="D15C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/>
        </p:nvCxnSpPr>
        <p:spPr>
          <a:xfrm rot="16200000" flipH="1">
            <a:off x="6510350" y="2509830"/>
            <a:ext cx="928694" cy="500066"/>
          </a:xfrm>
          <a:prstGeom prst="line">
            <a:avLst/>
          </a:prstGeom>
          <a:ln>
            <a:solidFill>
              <a:srgbClr val="D15C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Овал 47"/>
          <p:cNvSpPr/>
          <p:nvPr/>
        </p:nvSpPr>
        <p:spPr>
          <a:xfrm>
            <a:off x="6572264" y="2143116"/>
            <a:ext cx="214314" cy="214314"/>
          </a:xfrm>
          <a:prstGeom prst="ellipse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Овал 57"/>
          <p:cNvSpPr/>
          <p:nvPr/>
        </p:nvSpPr>
        <p:spPr>
          <a:xfrm>
            <a:off x="6572264" y="4572008"/>
            <a:ext cx="214314" cy="214314"/>
          </a:xfrm>
          <a:prstGeom prst="ellipse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Овал 58"/>
          <p:cNvSpPr/>
          <p:nvPr/>
        </p:nvSpPr>
        <p:spPr>
          <a:xfrm>
            <a:off x="7786710" y="4572008"/>
            <a:ext cx="214314" cy="214314"/>
          </a:xfrm>
          <a:prstGeom prst="ellipse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Овал 59"/>
          <p:cNvSpPr/>
          <p:nvPr/>
        </p:nvSpPr>
        <p:spPr>
          <a:xfrm>
            <a:off x="8501090" y="3857628"/>
            <a:ext cx="214314" cy="214314"/>
          </a:xfrm>
          <a:prstGeom prst="ellipse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Овал 60"/>
          <p:cNvSpPr/>
          <p:nvPr/>
        </p:nvSpPr>
        <p:spPr>
          <a:xfrm>
            <a:off x="5715008" y="2928934"/>
            <a:ext cx="214314" cy="214314"/>
          </a:xfrm>
          <a:prstGeom prst="ellipse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2" name="Прямая соединительная линия 61"/>
          <p:cNvCxnSpPr/>
          <p:nvPr/>
        </p:nvCxnSpPr>
        <p:spPr>
          <a:xfrm rot="10800000" flipV="1">
            <a:off x="5857884" y="3500438"/>
            <a:ext cx="1071570" cy="500066"/>
          </a:xfrm>
          <a:prstGeom prst="line">
            <a:avLst/>
          </a:prstGeom>
          <a:ln>
            <a:solidFill>
              <a:srgbClr val="D15C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/>
          <p:cNvCxnSpPr/>
          <p:nvPr/>
        </p:nvCxnSpPr>
        <p:spPr>
          <a:xfrm rot="10800000" flipV="1">
            <a:off x="7500958" y="2857496"/>
            <a:ext cx="1071570" cy="428628"/>
          </a:xfrm>
          <a:prstGeom prst="line">
            <a:avLst/>
          </a:prstGeom>
          <a:ln>
            <a:solidFill>
              <a:srgbClr val="D15C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Овал 69"/>
          <p:cNvSpPr/>
          <p:nvPr/>
        </p:nvSpPr>
        <p:spPr>
          <a:xfrm>
            <a:off x="8501090" y="2714620"/>
            <a:ext cx="214314" cy="214314"/>
          </a:xfrm>
          <a:prstGeom prst="ellipse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Овал 70"/>
          <p:cNvSpPr/>
          <p:nvPr/>
        </p:nvSpPr>
        <p:spPr>
          <a:xfrm>
            <a:off x="5786446" y="3857628"/>
            <a:ext cx="214314" cy="214314"/>
          </a:xfrm>
          <a:prstGeom prst="ellipse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TextBox 75"/>
          <p:cNvSpPr txBox="1"/>
          <p:nvPr/>
        </p:nvSpPr>
        <p:spPr>
          <a:xfrm>
            <a:off x="6429388" y="5143512"/>
            <a:ext cx="20717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Схема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Понци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1" name="Прямая соединительная линия 40"/>
          <p:cNvCxnSpPr/>
          <p:nvPr/>
        </p:nvCxnSpPr>
        <p:spPr>
          <a:xfrm rot="16200000" flipH="1">
            <a:off x="6858016" y="4214818"/>
            <a:ext cx="1285884" cy="285752"/>
          </a:xfrm>
          <a:prstGeom prst="line">
            <a:avLst/>
          </a:prstGeom>
          <a:ln>
            <a:solidFill>
              <a:srgbClr val="D15C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 rot="16200000" flipH="1">
            <a:off x="6357950" y="2214554"/>
            <a:ext cx="1285884" cy="285752"/>
          </a:xfrm>
          <a:prstGeom prst="line">
            <a:avLst/>
          </a:prstGeom>
          <a:ln>
            <a:solidFill>
              <a:srgbClr val="D15C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 rot="10800000" flipV="1">
            <a:off x="7500958" y="2357430"/>
            <a:ext cx="1214446" cy="857256"/>
          </a:xfrm>
          <a:prstGeom prst="line">
            <a:avLst/>
          </a:prstGeom>
          <a:ln>
            <a:solidFill>
              <a:srgbClr val="D15C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 rot="5400000">
            <a:off x="5965041" y="3893347"/>
            <a:ext cx="1214446" cy="857256"/>
          </a:xfrm>
          <a:prstGeom prst="line">
            <a:avLst/>
          </a:prstGeom>
          <a:ln>
            <a:solidFill>
              <a:srgbClr val="D15C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/>
        </p:nvCxnSpPr>
        <p:spPr>
          <a:xfrm>
            <a:off x="5643570" y="2428868"/>
            <a:ext cx="1285884" cy="785818"/>
          </a:xfrm>
          <a:prstGeom prst="line">
            <a:avLst/>
          </a:prstGeom>
          <a:ln>
            <a:solidFill>
              <a:srgbClr val="D15C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>
            <a:off x="7500958" y="3571876"/>
            <a:ext cx="1285884" cy="785818"/>
          </a:xfrm>
          <a:prstGeom prst="line">
            <a:avLst/>
          </a:prstGeom>
          <a:ln>
            <a:solidFill>
              <a:srgbClr val="D15C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/>
          <p:nvPr/>
        </p:nvCxnSpPr>
        <p:spPr>
          <a:xfrm rot="5400000">
            <a:off x="6750865" y="2250269"/>
            <a:ext cx="1428759" cy="357199"/>
          </a:xfrm>
          <a:prstGeom prst="line">
            <a:avLst/>
          </a:prstGeom>
          <a:ln>
            <a:solidFill>
              <a:srgbClr val="D15C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единительная линия 78"/>
          <p:cNvCxnSpPr/>
          <p:nvPr/>
        </p:nvCxnSpPr>
        <p:spPr>
          <a:xfrm rot="10800000" flipV="1">
            <a:off x="5500694" y="3500438"/>
            <a:ext cx="1357322" cy="357190"/>
          </a:xfrm>
          <a:prstGeom prst="line">
            <a:avLst/>
          </a:prstGeom>
          <a:ln>
            <a:solidFill>
              <a:srgbClr val="D15C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Овал 80"/>
          <p:cNvSpPr/>
          <p:nvPr/>
        </p:nvSpPr>
        <p:spPr>
          <a:xfrm>
            <a:off x="5572132" y="2357430"/>
            <a:ext cx="142876" cy="142876"/>
          </a:xfrm>
          <a:prstGeom prst="ellipse">
            <a:avLst/>
          </a:pr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" name="Овал 81"/>
          <p:cNvSpPr/>
          <p:nvPr/>
        </p:nvSpPr>
        <p:spPr>
          <a:xfrm>
            <a:off x="5429256" y="3786190"/>
            <a:ext cx="142876" cy="142876"/>
          </a:xfrm>
          <a:prstGeom prst="ellipse">
            <a:avLst/>
          </a:pr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Овал 82"/>
          <p:cNvSpPr/>
          <p:nvPr/>
        </p:nvSpPr>
        <p:spPr>
          <a:xfrm>
            <a:off x="6786578" y="1643050"/>
            <a:ext cx="142876" cy="142876"/>
          </a:xfrm>
          <a:prstGeom prst="ellipse">
            <a:avLst/>
          </a:pr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Овал 83"/>
          <p:cNvSpPr/>
          <p:nvPr/>
        </p:nvSpPr>
        <p:spPr>
          <a:xfrm>
            <a:off x="7572396" y="1714488"/>
            <a:ext cx="142876" cy="142876"/>
          </a:xfrm>
          <a:prstGeom prst="ellipse">
            <a:avLst/>
          </a:pr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Овал 84"/>
          <p:cNvSpPr/>
          <p:nvPr/>
        </p:nvSpPr>
        <p:spPr>
          <a:xfrm>
            <a:off x="6072198" y="4857760"/>
            <a:ext cx="142876" cy="142876"/>
          </a:xfrm>
          <a:prstGeom prst="ellipse">
            <a:avLst/>
          </a:pr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Овал 85"/>
          <p:cNvSpPr/>
          <p:nvPr/>
        </p:nvSpPr>
        <p:spPr>
          <a:xfrm>
            <a:off x="7572396" y="4929198"/>
            <a:ext cx="142876" cy="142876"/>
          </a:xfrm>
          <a:prstGeom prst="ellipse">
            <a:avLst/>
          </a:pr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Овал 86"/>
          <p:cNvSpPr/>
          <p:nvPr/>
        </p:nvSpPr>
        <p:spPr>
          <a:xfrm>
            <a:off x="8715404" y="4286256"/>
            <a:ext cx="133352" cy="133352"/>
          </a:xfrm>
          <a:prstGeom prst="ellipse">
            <a:avLst/>
          </a:pr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Овал 87"/>
          <p:cNvSpPr/>
          <p:nvPr/>
        </p:nvSpPr>
        <p:spPr>
          <a:xfrm>
            <a:off x="8643966" y="2285992"/>
            <a:ext cx="142876" cy="142876"/>
          </a:xfrm>
          <a:prstGeom prst="ellipse">
            <a:avLst/>
          </a:pr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51921" y="260648"/>
            <a:ext cx="51435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Финансовая пирамида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Мейдоффа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BernardMadof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1327935"/>
            <a:ext cx="3096344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im2-tub-ru.yandex.net/i?id=85463b333af4c720b59f97f116050313&amp;n=33&amp;h=215&amp;w=289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0204"/>
          <a:stretch/>
        </p:blipFill>
        <p:spPr bwMode="auto">
          <a:xfrm>
            <a:off x="4427984" y="1349444"/>
            <a:ext cx="4392488" cy="3456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66920" y="5085184"/>
            <a:ext cx="7704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Мейдофф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основатель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крупнейшей финансовой пирамиды.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00232" y="71414"/>
            <a:ext cx="51435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Классическая (многоуровневая) финансовая пирамида</a:t>
            </a:r>
          </a:p>
        </p:txBody>
      </p:sp>
      <p:sp>
        <p:nvSpPr>
          <p:cNvPr id="4" name="Овал 3"/>
          <p:cNvSpPr/>
          <p:nvPr/>
        </p:nvSpPr>
        <p:spPr>
          <a:xfrm>
            <a:off x="4214810" y="2000240"/>
            <a:ext cx="714380" cy="785818"/>
          </a:xfrm>
          <a:prstGeom prst="ellipse">
            <a:avLst/>
          </a:prstGeom>
          <a:solidFill>
            <a:srgbClr val="D15C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786182" y="1500174"/>
            <a:ext cx="18573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Организатор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3" name="Прямая соединительная линия 72"/>
          <p:cNvCxnSpPr>
            <a:endCxn id="4" idx="4"/>
          </p:cNvCxnSpPr>
          <p:nvPr/>
        </p:nvCxnSpPr>
        <p:spPr>
          <a:xfrm rot="5400000" flipH="1" flipV="1">
            <a:off x="4214016" y="3143248"/>
            <a:ext cx="715174" cy="794"/>
          </a:xfrm>
          <a:prstGeom prst="line">
            <a:avLst/>
          </a:prstGeom>
          <a:ln>
            <a:solidFill>
              <a:srgbClr val="D15C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единительная линия 73"/>
          <p:cNvCxnSpPr>
            <a:stCxn id="4" idx="6"/>
          </p:cNvCxnSpPr>
          <p:nvPr/>
        </p:nvCxnSpPr>
        <p:spPr>
          <a:xfrm>
            <a:off x="4929190" y="2393149"/>
            <a:ext cx="2500330" cy="1107289"/>
          </a:xfrm>
          <a:prstGeom prst="line">
            <a:avLst/>
          </a:prstGeom>
          <a:ln>
            <a:solidFill>
              <a:srgbClr val="D15C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>
            <a:stCxn id="15" idx="3"/>
            <a:endCxn id="496" idx="0"/>
          </p:cNvCxnSpPr>
          <p:nvPr/>
        </p:nvCxnSpPr>
        <p:spPr>
          <a:xfrm rot="5400000">
            <a:off x="1339431" y="3655045"/>
            <a:ext cx="327599" cy="220442"/>
          </a:xfrm>
          <a:prstGeom prst="line">
            <a:avLst/>
          </a:prstGeom>
          <a:ln>
            <a:solidFill>
              <a:srgbClr val="D15C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 rot="16200000" flipH="1">
            <a:off x="1389945" y="4182163"/>
            <a:ext cx="373781" cy="233442"/>
          </a:xfrm>
          <a:prstGeom prst="line">
            <a:avLst/>
          </a:prstGeom>
          <a:ln>
            <a:solidFill>
              <a:srgbClr val="D15C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/>
          <p:cNvCxnSpPr/>
          <p:nvPr/>
        </p:nvCxnSpPr>
        <p:spPr>
          <a:xfrm rot="5400000">
            <a:off x="1035819" y="3964785"/>
            <a:ext cx="428628" cy="357190"/>
          </a:xfrm>
          <a:prstGeom prst="line">
            <a:avLst/>
          </a:prstGeom>
          <a:ln>
            <a:solidFill>
              <a:srgbClr val="D15C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Прямая соединительная линия 89"/>
          <p:cNvCxnSpPr/>
          <p:nvPr/>
        </p:nvCxnSpPr>
        <p:spPr>
          <a:xfrm rot="5400000">
            <a:off x="1657837" y="4872555"/>
            <a:ext cx="256162" cy="184724"/>
          </a:xfrm>
          <a:prstGeom prst="line">
            <a:avLst/>
          </a:prstGeom>
          <a:ln>
            <a:solidFill>
              <a:srgbClr val="D15C0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7" name="Прямая соединительная линия 486"/>
          <p:cNvCxnSpPr/>
          <p:nvPr/>
        </p:nvCxnSpPr>
        <p:spPr>
          <a:xfrm rot="5400000">
            <a:off x="1372085" y="5229745"/>
            <a:ext cx="256162" cy="184724"/>
          </a:xfrm>
          <a:prstGeom prst="line">
            <a:avLst/>
          </a:prstGeom>
          <a:ln>
            <a:solidFill>
              <a:srgbClr val="D15C0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Прямая соединительная линия 113"/>
          <p:cNvCxnSpPr/>
          <p:nvPr/>
        </p:nvCxnSpPr>
        <p:spPr>
          <a:xfrm rot="5400000">
            <a:off x="1943589" y="5229745"/>
            <a:ext cx="256162" cy="184724"/>
          </a:xfrm>
          <a:prstGeom prst="line">
            <a:avLst/>
          </a:prstGeom>
          <a:ln>
            <a:solidFill>
              <a:srgbClr val="D15C0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8" name="Прямая соединительная линия 467"/>
          <p:cNvCxnSpPr/>
          <p:nvPr/>
        </p:nvCxnSpPr>
        <p:spPr>
          <a:xfrm rot="16200000" flipH="1">
            <a:off x="1035819" y="4464851"/>
            <a:ext cx="306676" cy="235238"/>
          </a:xfrm>
          <a:prstGeom prst="line">
            <a:avLst/>
          </a:prstGeom>
          <a:ln>
            <a:solidFill>
              <a:srgbClr val="D15C0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9" name="Овал 468"/>
          <p:cNvSpPr/>
          <p:nvPr/>
        </p:nvSpPr>
        <p:spPr>
          <a:xfrm>
            <a:off x="1000100" y="4357694"/>
            <a:ext cx="142876" cy="142876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70" name="Прямая соединительная линия 469"/>
          <p:cNvCxnSpPr>
            <a:stCxn id="469" idx="3"/>
          </p:cNvCxnSpPr>
          <p:nvPr/>
        </p:nvCxnSpPr>
        <p:spPr>
          <a:xfrm rot="5400000">
            <a:off x="800581" y="4515365"/>
            <a:ext cx="256162" cy="184724"/>
          </a:xfrm>
          <a:prstGeom prst="line">
            <a:avLst/>
          </a:prstGeom>
          <a:ln>
            <a:solidFill>
              <a:srgbClr val="D15C0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6" name="Овал 495"/>
          <p:cNvSpPr/>
          <p:nvPr/>
        </p:nvSpPr>
        <p:spPr>
          <a:xfrm>
            <a:off x="1285852" y="3929066"/>
            <a:ext cx="214314" cy="214314"/>
          </a:xfrm>
          <a:prstGeom prst="ellipse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93" name="Прямая соединительная линия 692"/>
          <p:cNvCxnSpPr>
            <a:endCxn id="548" idx="0"/>
          </p:cNvCxnSpPr>
          <p:nvPr/>
        </p:nvCxnSpPr>
        <p:spPr>
          <a:xfrm rot="16200000" flipH="1">
            <a:off x="1696619" y="3661172"/>
            <a:ext cx="357192" cy="178596"/>
          </a:xfrm>
          <a:prstGeom prst="line">
            <a:avLst/>
          </a:prstGeom>
          <a:ln>
            <a:solidFill>
              <a:srgbClr val="D15C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8" name="Прямая соединительная линия 697"/>
          <p:cNvCxnSpPr>
            <a:stCxn id="548" idx="5"/>
            <a:endCxn id="521" idx="0"/>
          </p:cNvCxnSpPr>
          <p:nvPr/>
        </p:nvCxnSpPr>
        <p:spPr>
          <a:xfrm rot="16200000" flipH="1">
            <a:off x="2004565" y="4147713"/>
            <a:ext cx="245700" cy="174262"/>
          </a:xfrm>
          <a:prstGeom prst="line">
            <a:avLst/>
          </a:prstGeom>
          <a:ln>
            <a:solidFill>
              <a:srgbClr val="D15C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7" name="Прямая соединительная линия 706"/>
          <p:cNvCxnSpPr>
            <a:endCxn id="530" idx="7"/>
          </p:cNvCxnSpPr>
          <p:nvPr/>
        </p:nvCxnSpPr>
        <p:spPr>
          <a:xfrm rot="5400000">
            <a:off x="1657837" y="4107661"/>
            <a:ext cx="306676" cy="235238"/>
          </a:xfrm>
          <a:prstGeom prst="line">
            <a:avLst/>
          </a:prstGeom>
          <a:ln>
            <a:solidFill>
              <a:srgbClr val="D15C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0" name="Прямая соединительная линия 519"/>
          <p:cNvCxnSpPr/>
          <p:nvPr/>
        </p:nvCxnSpPr>
        <p:spPr>
          <a:xfrm rot="16200000" flipH="1">
            <a:off x="2178827" y="4464851"/>
            <a:ext cx="306676" cy="235238"/>
          </a:xfrm>
          <a:prstGeom prst="line">
            <a:avLst/>
          </a:prstGeom>
          <a:ln>
            <a:solidFill>
              <a:srgbClr val="D15C0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1" name="Овал 520"/>
          <p:cNvSpPr/>
          <p:nvPr/>
        </p:nvSpPr>
        <p:spPr>
          <a:xfrm>
            <a:off x="2143108" y="4357694"/>
            <a:ext cx="142876" cy="142876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22" name="Прямая соединительная линия 521"/>
          <p:cNvCxnSpPr>
            <a:stCxn id="521" idx="3"/>
          </p:cNvCxnSpPr>
          <p:nvPr/>
        </p:nvCxnSpPr>
        <p:spPr>
          <a:xfrm rot="5400000">
            <a:off x="1943589" y="4515365"/>
            <a:ext cx="256162" cy="184724"/>
          </a:xfrm>
          <a:prstGeom prst="line">
            <a:avLst/>
          </a:prstGeom>
          <a:ln>
            <a:solidFill>
              <a:srgbClr val="D15C0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3" name="Прямая соединительная линия 522"/>
          <p:cNvCxnSpPr/>
          <p:nvPr/>
        </p:nvCxnSpPr>
        <p:spPr>
          <a:xfrm rot="16200000" flipH="1">
            <a:off x="2464579" y="4822041"/>
            <a:ext cx="306676" cy="235238"/>
          </a:xfrm>
          <a:prstGeom prst="line">
            <a:avLst/>
          </a:prstGeom>
          <a:ln>
            <a:solidFill>
              <a:srgbClr val="D15C0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5" name="Прямая соединительная линия 524"/>
          <p:cNvCxnSpPr/>
          <p:nvPr/>
        </p:nvCxnSpPr>
        <p:spPr>
          <a:xfrm rot="16200000" flipH="1">
            <a:off x="2750331" y="5179231"/>
            <a:ext cx="306676" cy="235238"/>
          </a:xfrm>
          <a:prstGeom prst="line">
            <a:avLst/>
          </a:prstGeom>
          <a:ln>
            <a:solidFill>
              <a:srgbClr val="D15C0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6" name="Прямая соединительная линия 525"/>
          <p:cNvCxnSpPr>
            <a:stCxn id="528" idx="3"/>
          </p:cNvCxnSpPr>
          <p:nvPr/>
        </p:nvCxnSpPr>
        <p:spPr>
          <a:xfrm rot="5400000">
            <a:off x="2515093" y="5229745"/>
            <a:ext cx="256162" cy="184724"/>
          </a:xfrm>
          <a:prstGeom prst="line">
            <a:avLst/>
          </a:prstGeom>
          <a:ln>
            <a:solidFill>
              <a:srgbClr val="D15C0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7" name="Овал 526"/>
          <p:cNvSpPr/>
          <p:nvPr/>
        </p:nvSpPr>
        <p:spPr>
          <a:xfrm>
            <a:off x="3000364" y="5429264"/>
            <a:ext cx="142876" cy="142876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8" name="Овал 527"/>
          <p:cNvSpPr/>
          <p:nvPr/>
        </p:nvSpPr>
        <p:spPr>
          <a:xfrm>
            <a:off x="2714612" y="5072074"/>
            <a:ext cx="142876" cy="142876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29" name="Прямая соединительная линия 528"/>
          <p:cNvCxnSpPr/>
          <p:nvPr/>
        </p:nvCxnSpPr>
        <p:spPr>
          <a:xfrm rot="16200000" flipH="1">
            <a:off x="1607323" y="4464851"/>
            <a:ext cx="306676" cy="235238"/>
          </a:xfrm>
          <a:prstGeom prst="line">
            <a:avLst/>
          </a:prstGeom>
          <a:ln>
            <a:solidFill>
              <a:srgbClr val="D15C0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0" name="Овал 529"/>
          <p:cNvSpPr/>
          <p:nvPr/>
        </p:nvSpPr>
        <p:spPr>
          <a:xfrm>
            <a:off x="1571604" y="4357694"/>
            <a:ext cx="142876" cy="142876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31" name="Прямая соединительная линия 530"/>
          <p:cNvCxnSpPr>
            <a:stCxn id="530" idx="3"/>
          </p:cNvCxnSpPr>
          <p:nvPr/>
        </p:nvCxnSpPr>
        <p:spPr>
          <a:xfrm rot="5400000">
            <a:off x="1372085" y="4515365"/>
            <a:ext cx="256162" cy="184724"/>
          </a:xfrm>
          <a:prstGeom prst="line">
            <a:avLst/>
          </a:prstGeom>
          <a:ln>
            <a:solidFill>
              <a:srgbClr val="D15C0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2" name="Прямая соединительная линия 531"/>
          <p:cNvCxnSpPr/>
          <p:nvPr/>
        </p:nvCxnSpPr>
        <p:spPr>
          <a:xfrm rot="16200000" flipH="1">
            <a:off x="1321571" y="4822041"/>
            <a:ext cx="306676" cy="235238"/>
          </a:xfrm>
          <a:prstGeom prst="line">
            <a:avLst/>
          </a:prstGeom>
          <a:ln>
            <a:solidFill>
              <a:srgbClr val="D15C0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3" name="Прямая соединительная линия 532"/>
          <p:cNvCxnSpPr>
            <a:stCxn id="534" idx="3"/>
          </p:cNvCxnSpPr>
          <p:nvPr/>
        </p:nvCxnSpPr>
        <p:spPr>
          <a:xfrm rot="5400000">
            <a:off x="1086333" y="4872555"/>
            <a:ext cx="256162" cy="184724"/>
          </a:xfrm>
          <a:prstGeom prst="line">
            <a:avLst/>
          </a:prstGeom>
          <a:ln>
            <a:solidFill>
              <a:srgbClr val="D15C0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4" name="Овал 533"/>
          <p:cNvSpPr/>
          <p:nvPr/>
        </p:nvSpPr>
        <p:spPr>
          <a:xfrm>
            <a:off x="1285852" y="4714884"/>
            <a:ext cx="142876" cy="142876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35" name="Прямая соединительная линия 534"/>
          <p:cNvCxnSpPr/>
          <p:nvPr/>
        </p:nvCxnSpPr>
        <p:spPr>
          <a:xfrm rot="16200000" flipH="1">
            <a:off x="1893075" y="4822041"/>
            <a:ext cx="306676" cy="235238"/>
          </a:xfrm>
          <a:prstGeom prst="line">
            <a:avLst/>
          </a:prstGeom>
          <a:ln>
            <a:solidFill>
              <a:srgbClr val="D15C0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6" name="Овал 535"/>
          <p:cNvSpPr/>
          <p:nvPr/>
        </p:nvSpPr>
        <p:spPr>
          <a:xfrm>
            <a:off x="1857356" y="4714884"/>
            <a:ext cx="142876" cy="142876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41" name="Прямая соединительная линия 540"/>
          <p:cNvCxnSpPr/>
          <p:nvPr/>
        </p:nvCxnSpPr>
        <p:spPr>
          <a:xfrm rot="16200000" flipH="1">
            <a:off x="1607323" y="5179231"/>
            <a:ext cx="306676" cy="235238"/>
          </a:xfrm>
          <a:prstGeom prst="line">
            <a:avLst/>
          </a:prstGeom>
          <a:ln>
            <a:solidFill>
              <a:srgbClr val="D15C0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819"/>
          <p:cNvGrpSpPr/>
          <p:nvPr/>
        </p:nvGrpSpPr>
        <p:grpSpPr>
          <a:xfrm>
            <a:off x="142844" y="4714884"/>
            <a:ext cx="1285884" cy="857256"/>
            <a:chOff x="142844" y="4714884"/>
            <a:chExt cx="1285884" cy="857256"/>
          </a:xfrm>
        </p:grpSpPr>
        <p:cxnSp>
          <p:nvCxnSpPr>
            <p:cNvPr id="471" name="Прямая соединительная линия 470"/>
            <p:cNvCxnSpPr/>
            <p:nvPr/>
          </p:nvCxnSpPr>
          <p:spPr>
            <a:xfrm rot="16200000" flipH="1">
              <a:off x="750067" y="4822041"/>
              <a:ext cx="306676" cy="235238"/>
            </a:xfrm>
            <a:prstGeom prst="line">
              <a:avLst/>
            </a:prstGeom>
            <a:ln>
              <a:solidFill>
                <a:srgbClr val="D15C05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2" name="Прямая соединительная линия 471"/>
            <p:cNvCxnSpPr>
              <a:stCxn id="473" idx="3"/>
            </p:cNvCxnSpPr>
            <p:nvPr/>
          </p:nvCxnSpPr>
          <p:spPr>
            <a:xfrm rot="5400000">
              <a:off x="514829" y="4872555"/>
              <a:ext cx="256162" cy="184724"/>
            </a:xfrm>
            <a:prstGeom prst="line">
              <a:avLst/>
            </a:prstGeom>
            <a:ln>
              <a:solidFill>
                <a:srgbClr val="D15C05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3" name="Овал 472"/>
            <p:cNvSpPr/>
            <p:nvPr/>
          </p:nvSpPr>
          <p:spPr>
            <a:xfrm>
              <a:off x="714348" y="4714884"/>
              <a:ext cx="142876" cy="14287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477" name="Прямая соединительная линия 476"/>
            <p:cNvCxnSpPr/>
            <p:nvPr/>
          </p:nvCxnSpPr>
          <p:spPr>
            <a:xfrm rot="16200000" flipH="1">
              <a:off x="464315" y="5179231"/>
              <a:ext cx="306676" cy="235238"/>
            </a:xfrm>
            <a:prstGeom prst="line">
              <a:avLst/>
            </a:prstGeom>
            <a:ln>
              <a:solidFill>
                <a:srgbClr val="D15C05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8" name="Овал 477"/>
            <p:cNvSpPr/>
            <p:nvPr/>
          </p:nvSpPr>
          <p:spPr>
            <a:xfrm>
              <a:off x="142844" y="5429264"/>
              <a:ext cx="142876" cy="14287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479" name="Прямая соединительная линия 478"/>
            <p:cNvCxnSpPr>
              <a:stCxn id="480" idx="3"/>
              <a:endCxn id="478" idx="7"/>
            </p:cNvCxnSpPr>
            <p:nvPr/>
          </p:nvCxnSpPr>
          <p:spPr>
            <a:xfrm rot="5400000">
              <a:off x="229077" y="5229745"/>
              <a:ext cx="256162" cy="184724"/>
            </a:xfrm>
            <a:prstGeom prst="line">
              <a:avLst/>
            </a:prstGeom>
            <a:ln>
              <a:solidFill>
                <a:srgbClr val="D15C05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0" name="Овал 479"/>
            <p:cNvSpPr/>
            <p:nvPr/>
          </p:nvSpPr>
          <p:spPr>
            <a:xfrm>
              <a:off x="428596" y="5072074"/>
              <a:ext cx="142876" cy="14287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537" name="Прямая соединительная линия 536"/>
            <p:cNvCxnSpPr/>
            <p:nvPr/>
          </p:nvCxnSpPr>
          <p:spPr>
            <a:xfrm rot="16200000" flipH="1">
              <a:off x="1035819" y="5179231"/>
              <a:ext cx="306676" cy="235238"/>
            </a:xfrm>
            <a:prstGeom prst="line">
              <a:avLst/>
            </a:prstGeom>
            <a:ln>
              <a:solidFill>
                <a:srgbClr val="D15C05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8" name="Овал 537"/>
            <p:cNvSpPr/>
            <p:nvPr/>
          </p:nvSpPr>
          <p:spPr>
            <a:xfrm>
              <a:off x="714348" y="5429264"/>
              <a:ext cx="142876" cy="14287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539" name="Прямая соединительная линия 538"/>
            <p:cNvCxnSpPr>
              <a:stCxn id="540" idx="3"/>
              <a:endCxn id="538" idx="7"/>
            </p:cNvCxnSpPr>
            <p:nvPr/>
          </p:nvCxnSpPr>
          <p:spPr>
            <a:xfrm rot="5400000">
              <a:off x="800581" y="5229745"/>
              <a:ext cx="256162" cy="184724"/>
            </a:xfrm>
            <a:prstGeom prst="line">
              <a:avLst/>
            </a:prstGeom>
            <a:ln>
              <a:solidFill>
                <a:srgbClr val="D15C05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0" name="Овал 539"/>
            <p:cNvSpPr/>
            <p:nvPr/>
          </p:nvSpPr>
          <p:spPr>
            <a:xfrm>
              <a:off x="1000100" y="5072074"/>
              <a:ext cx="142876" cy="14287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2" name="Овал 541"/>
            <p:cNvSpPr/>
            <p:nvPr/>
          </p:nvSpPr>
          <p:spPr>
            <a:xfrm>
              <a:off x="1285852" y="5429264"/>
              <a:ext cx="142876" cy="14287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543" name="Овал 542"/>
          <p:cNvSpPr/>
          <p:nvPr/>
        </p:nvSpPr>
        <p:spPr>
          <a:xfrm>
            <a:off x="1571604" y="5072074"/>
            <a:ext cx="142876" cy="142876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44" name="Прямая соединительная линия 543"/>
          <p:cNvCxnSpPr/>
          <p:nvPr/>
        </p:nvCxnSpPr>
        <p:spPr>
          <a:xfrm rot="16200000" flipH="1">
            <a:off x="2178827" y="5179231"/>
            <a:ext cx="306676" cy="235238"/>
          </a:xfrm>
          <a:prstGeom prst="line">
            <a:avLst/>
          </a:prstGeom>
          <a:ln>
            <a:solidFill>
              <a:srgbClr val="D15C0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5" name="Овал 544"/>
          <p:cNvSpPr/>
          <p:nvPr/>
        </p:nvSpPr>
        <p:spPr>
          <a:xfrm>
            <a:off x="1857356" y="5429264"/>
            <a:ext cx="142876" cy="142876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6" name="Овал 545"/>
          <p:cNvSpPr/>
          <p:nvPr/>
        </p:nvSpPr>
        <p:spPr>
          <a:xfrm>
            <a:off x="2428860" y="5429264"/>
            <a:ext cx="142876" cy="142876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7" name="Овал 546"/>
          <p:cNvSpPr/>
          <p:nvPr/>
        </p:nvSpPr>
        <p:spPr>
          <a:xfrm>
            <a:off x="2143108" y="5072074"/>
            <a:ext cx="142876" cy="142876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8" name="Овал 547"/>
          <p:cNvSpPr/>
          <p:nvPr/>
        </p:nvSpPr>
        <p:spPr>
          <a:xfrm>
            <a:off x="1857356" y="3929066"/>
            <a:ext cx="214314" cy="214314"/>
          </a:xfrm>
          <a:prstGeom prst="ellipse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10" name="Прямая соединительная линия 709"/>
          <p:cNvCxnSpPr>
            <a:endCxn id="547" idx="7"/>
          </p:cNvCxnSpPr>
          <p:nvPr/>
        </p:nvCxnSpPr>
        <p:spPr>
          <a:xfrm rot="5400000">
            <a:off x="2214546" y="4836836"/>
            <a:ext cx="306676" cy="205648"/>
          </a:xfrm>
          <a:prstGeom prst="line">
            <a:avLst/>
          </a:prstGeom>
          <a:ln>
            <a:solidFill>
              <a:srgbClr val="D15C0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4" name="Овал 523"/>
          <p:cNvSpPr/>
          <p:nvPr/>
        </p:nvSpPr>
        <p:spPr>
          <a:xfrm>
            <a:off x="2428860" y="4714884"/>
            <a:ext cx="142876" cy="142876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" name="Группа 712"/>
          <p:cNvGrpSpPr/>
          <p:nvPr/>
        </p:nvGrpSpPr>
        <p:grpSpPr>
          <a:xfrm>
            <a:off x="3000364" y="3357562"/>
            <a:ext cx="3000396" cy="2214578"/>
            <a:chOff x="-285784" y="3429000"/>
            <a:chExt cx="3000396" cy="2214578"/>
          </a:xfrm>
        </p:grpSpPr>
        <p:cxnSp>
          <p:nvCxnSpPr>
            <p:cNvPr id="714" name="Прямая соединительная линия 713"/>
            <p:cNvCxnSpPr>
              <a:stCxn id="732" idx="3"/>
              <a:endCxn id="730" idx="0"/>
            </p:cNvCxnSpPr>
            <p:nvPr/>
          </p:nvCxnSpPr>
          <p:spPr>
            <a:xfrm rot="5400000">
              <a:off x="910803" y="3726483"/>
              <a:ext cx="327599" cy="220442"/>
            </a:xfrm>
            <a:prstGeom prst="line">
              <a:avLst/>
            </a:prstGeom>
            <a:ln>
              <a:solidFill>
                <a:srgbClr val="D15C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5" name="Прямая соединительная линия 714"/>
            <p:cNvCxnSpPr/>
            <p:nvPr/>
          </p:nvCxnSpPr>
          <p:spPr>
            <a:xfrm rot="16200000" flipH="1">
              <a:off x="961317" y="4253601"/>
              <a:ext cx="373781" cy="233442"/>
            </a:xfrm>
            <a:prstGeom prst="line">
              <a:avLst/>
            </a:prstGeom>
            <a:ln>
              <a:solidFill>
                <a:srgbClr val="D15C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6" name="Прямая соединительная линия 715"/>
            <p:cNvCxnSpPr/>
            <p:nvPr/>
          </p:nvCxnSpPr>
          <p:spPr>
            <a:xfrm rot="5400000">
              <a:off x="607191" y="4036223"/>
              <a:ext cx="428628" cy="357190"/>
            </a:xfrm>
            <a:prstGeom prst="line">
              <a:avLst/>
            </a:prstGeom>
            <a:ln>
              <a:solidFill>
                <a:srgbClr val="D15C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7" name="Прямая соединительная линия 716"/>
            <p:cNvCxnSpPr/>
            <p:nvPr/>
          </p:nvCxnSpPr>
          <p:spPr>
            <a:xfrm rot="5400000">
              <a:off x="1229209" y="4943993"/>
              <a:ext cx="256162" cy="184724"/>
            </a:xfrm>
            <a:prstGeom prst="line">
              <a:avLst/>
            </a:prstGeom>
            <a:ln>
              <a:solidFill>
                <a:srgbClr val="D15C05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8" name="Прямая соединительная линия 717"/>
            <p:cNvCxnSpPr/>
            <p:nvPr/>
          </p:nvCxnSpPr>
          <p:spPr>
            <a:xfrm rot="5400000">
              <a:off x="943457" y="5301183"/>
              <a:ext cx="256162" cy="184724"/>
            </a:xfrm>
            <a:prstGeom prst="line">
              <a:avLst/>
            </a:prstGeom>
            <a:ln>
              <a:solidFill>
                <a:srgbClr val="D15C05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9" name="Прямая соединительная линия 718"/>
            <p:cNvCxnSpPr/>
            <p:nvPr/>
          </p:nvCxnSpPr>
          <p:spPr>
            <a:xfrm rot="5400000">
              <a:off x="1514961" y="5301183"/>
              <a:ext cx="256162" cy="184724"/>
            </a:xfrm>
            <a:prstGeom prst="line">
              <a:avLst/>
            </a:prstGeom>
            <a:ln>
              <a:solidFill>
                <a:srgbClr val="D15C05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0" name="Прямая соединительная линия 719"/>
            <p:cNvCxnSpPr/>
            <p:nvPr/>
          </p:nvCxnSpPr>
          <p:spPr>
            <a:xfrm rot="16200000" flipH="1">
              <a:off x="607191" y="4536289"/>
              <a:ext cx="306676" cy="235238"/>
            </a:xfrm>
            <a:prstGeom prst="line">
              <a:avLst/>
            </a:prstGeom>
            <a:ln>
              <a:solidFill>
                <a:srgbClr val="D15C05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1" name="Овал 720"/>
            <p:cNvSpPr/>
            <p:nvPr/>
          </p:nvSpPr>
          <p:spPr>
            <a:xfrm>
              <a:off x="571472" y="4429132"/>
              <a:ext cx="142876" cy="14287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722" name="Прямая соединительная линия 721"/>
            <p:cNvCxnSpPr>
              <a:stCxn id="721" idx="3"/>
            </p:cNvCxnSpPr>
            <p:nvPr/>
          </p:nvCxnSpPr>
          <p:spPr>
            <a:xfrm rot="5400000">
              <a:off x="371953" y="4586803"/>
              <a:ext cx="256162" cy="184724"/>
            </a:xfrm>
            <a:prstGeom prst="line">
              <a:avLst/>
            </a:prstGeom>
            <a:ln>
              <a:solidFill>
                <a:srgbClr val="D15C05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3" name="Прямая соединительная линия 722"/>
            <p:cNvCxnSpPr/>
            <p:nvPr/>
          </p:nvCxnSpPr>
          <p:spPr>
            <a:xfrm rot="16200000" flipH="1">
              <a:off x="321439" y="4893479"/>
              <a:ext cx="306676" cy="235238"/>
            </a:xfrm>
            <a:prstGeom prst="line">
              <a:avLst/>
            </a:prstGeom>
            <a:ln>
              <a:solidFill>
                <a:srgbClr val="D15C05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4" name="Прямая соединительная линия 723"/>
            <p:cNvCxnSpPr>
              <a:stCxn id="725" idx="3"/>
            </p:cNvCxnSpPr>
            <p:nvPr/>
          </p:nvCxnSpPr>
          <p:spPr>
            <a:xfrm rot="5400000">
              <a:off x="86201" y="4943993"/>
              <a:ext cx="256162" cy="184724"/>
            </a:xfrm>
            <a:prstGeom prst="line">
              <a:avLst/>
            </a:prstGeom>
            <a:ln>
              <a:solidFill>
                <a:srgbClr val="D15C05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5" name="Овал 724"/>
            <p:cNvSpPr/>
            <p:nvPr/>
          </p:nvSpPr>
          <p:spPr>
            <a:xfrm>
              <a:off x="285720" y="4786322"/>
              <a:ext cx="142876" cy="14287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726" name="Прямая соединительная линия 725"/>
            <p:cNvCxnSpPr/>
            <p:nvPr/>
          </p:nvCxnSpPr>
          <p:spPr>
            <a:xfrm rot="16200000" flipH="1">
              <a:off x="35687" y="5250669"/>
              <a:ext cx="306676" cy="235238"/>
            </a:xfrm>
            <a:prstGeom prst="line">
              <a:avLst/>
            </a:prstGeom>
            <a:ln>
              <a:solidFill>
                <a:srgbClr val="D15C05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7" name="Овал 726"/>
            <p:cNvSpPr/>
            <p:nvPr/>
          </p:nvSpPr>
          <p:spPr>
            <a:xfrm>
              <a:off x="-285784" y="5500702"/>
              <a:ext cx="142876" cy="14287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728" name="Прямая соединительная линия 727"/>
            <p:cNvCxnSpPr>
              <a:stCxn id="729" idx="3"/>
              <a:endCxn id="727" idx="7"/>
            </p:cNvCxnSpPr>
            <p:nvPr/>
          </p:nvCxnSpPr>
          <p:spPr>
            <a:xfrm rot="5400000">
              <a:off x="-199551" y="5301183"/>
              <a:ext cx="256162" cy="184724"/>
            </a:xfrm>
            <a:prstGeom prst="line">
              <a:avLst/>
            </a:prstGeom>
            <a:ln>
              <a:solidFill>
                <a:srgbClr val="D15C05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9" name="Овал 728"/>
            <p:cNvSpPr/>
            <p:nvPr/>
          </p:nvSpPr>
          <p:spPr>
            <a:xfrm>
              <a:off x="-32" y="5143512"/>
              <a:ext cx="142876" cy="14287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30" name="Овал 729"/>
            <p:cNvSpPr/>
            <p:nvPr/>
          </p:nvSpPr>
          <p:spPr>
            <a:xfrm>
              <a:off x="857224" y="4000504"/>
              <a:ext cx="214314" cy="214314"/>
            </a:xfrm>
            <a:prstGeom prst="ellipse">
              <a:avLst/>
            </a:prstGeom>
            <a:solidFill>
              <a:srgbClr val="00CC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731" name="Прямая соединительная линия 730"/>
            <p:cNvCxnSpPr>
              <a:endCxn id="762" idx="0"/>
            </p:cNvCxnSpPr>
            <p:nvPr/>
          </p:nvCxnSpPr>
          <p:spPr>
            <a:xfrm rot="16200000" flipH="1">
              <a:off x="1267991" y="3732610"/>
              <a:ext cx="357192" cy="178596"/>
            </a:xfrm>
            <a:prstGeom prst="line">
              <a:avLst/>
            </a:prstGeom>
            <a:ln>
              <a:solidFill>
                <a:srgbClr val="D15C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2" name="Овал 731"/>
            <p:cNvSpPr/>
            <p:nvPr/>
          </p:nvSpPr>
          <p:spPr>
            <a:xfrm>
              <a:off x="1142976" y="3429000"/>
              <a:ext cx="285752" cy="285752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733" name="Прямая соединительная линия 732"/>
            <p:cNvCxnSpPr>
              <a:stCxn id="762" idx="5"/>
              <a:endCxn id="736" idx="0"/>
            </p:cNvCxnSpPr>
            <p:nvPr/>
          </p:nvCxnSpPr>
          <p:spPr>
            <a:xfrm rot="16200000" flipH="1">
              <a:off x="1575937" y="4219151"/>
              <a:ext cx="245700" cy="174262"/>
            </a:xfrm>
            <a:prstGeom prst="line">
              <a:avLst/>
            </a:prstGeom>
            <a:ln>
              <a:solidFill>
                <a:srgbClr val="D15C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4" name="Прямая соединительная линия 733"/>
            <p:cNvCxnSpPr>
              <a:endCxn id="744" idx="7"/>
            </p:cNvCxnSpPr>
            <p:nvPr/>
          </p:nvCxnSpPr>
          <p:spPr>
            <a:xfrm rot="5400000">
              <a:off x="1229209" y="4179099"/>
              <a:ext cx="306676" cy="235238"/>
            </a:xfrm>
            <a:prstGeom prst="line">
              <a:avLst/>
            </a:prstGeom>
            <a:ln>
              <a:solidFill>
                <a:srgbClr val="D15C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5" name="Прямая соединительная линия 734"/>
            <p:cNvCxnSpPr/>
            <p:nvPr/>
          </p:nvCxnSpPr>
          <p:spPr>
            <a:xfrm rot="16200000" flipH="1">
              <a:off x="1750199" y="4536289"/>
              <a:ext cx="306676" cy="235238"/>
            </a:xfrm>
            <a:prstGeom prst="line">
              <a:avLst/>
            </a:prstGeom>
            <a:ln>
              <a:solidFill>
                <a:srgbClr val="D15C05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6" name="Овал 735"/>
            <p:cNvSpPr/>
            <p:nvPr/>
          </p:nvSpPr>
          <p:spPr>
            <a:xfrm>
              <a:off x="1714480" y="4429132"/>
              <a:ext cx="142876" cy="14287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737" name="Прямая соединительная линия 736"/>
            <p:cNvCxnSpPr>
              <a:stCxn id="736" idx="3"/>
            </p:cNvCxnSpPr>
            <p:nvPr/>
          </p:nvCxnSpPr>
          <p:spPr>
            <a:xfrm rot="5400000">
              <a:off x="1514961" y="4586803"/>
              <a:ext cx="256162" cy="184724"/>
            </a:xfrm>
            <a:prstGeom prst="line">
              <a:avLst/>
            </a:prstGeom>
            <a:ln>
              <a:solidFill>
                <a:srgbClr val="D15C05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8" name="Прямая соединительная линия 737"/>
            <p:cNvCxnSpPr/>
            <p:nvPr/>
          </p:nvCxnSpPr>
          <p:spPr>
            <a:xfrm rot="16200000" flipH="1">
              <a:off x="2035951" y="4893479"/>
              <a:ext cx="306676" cy="235238"/>
            </a:xfrm>
            <a:prstGeom prst="line">
              <a:avLst/>
            </a:prstGeom>
            <a:ln>
              <a:solidFill>
                <a:srgbClr val="D15C05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9" name="Прямая соединительная линия 738"/>
            <p:cNvCxnSpPr/>
            <p:nvPr/>
          </p:nvCxnSpPr>
          <p:spPr>
            <a:xfrm rot="16200000" flipH="1">
              <a:off x="2321703" y="5250669"/>
              <a:ext cx="306676" cy="235238"/>
            </a:xfrm>
            <a:prstGeom prst="line">
              <a:avLst/>
            </a:prstGeom>
            <a:ln>
              <a:solidFill>
                <a:srgbClr val="D15C05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0" name="Прямая соединительная линия 739"/>
            <p:cNvCxnSpPr>
              <a:stCxn id="742" idx="3"/>
            </p:cNvCxnSpPr>
            <p:nvPr/>
          </p:nvCxnSpPr>
          <p:spPr>
            <a:xfrm rot="5400000">
              <a:off x="2086465" y="5301183"/>
              <a:ext cx="256162" cy="184724"/>
            </a:xfrm>
            <a:prstGeom prst="line">
              <a:avLst/>
            </a:prstGeom>
            <a:ln>
              <a:solidFill>
                <a:srgbClr val="D15C05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1" name="Овал 740"/>
            <p:cNvSpPr/>
            <p:nvPr/>
          </p:nvSpPr>
          <p:spPr>
            <a:xfrm>
              <a:off x="2571736" y="5500702"/>
              <a:ext cx="142876" cy="14287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42" name="Овал 741"/>
            <p:cNvSpPr/>
            <p:nvPr/>
          </p:nvSpPr>
          <p:spPr>
            <a:xfrm>
              <a:off x="2285984" y="5143512"/>
              <a:ext cx="142876" cy="14287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743" name="Прямая соединительная линия 742"/>
            <p:cNvCxnSpPr/>
            <p:nvPr/>
          </p:nvCxnSpPr>
          <p:spPr>
            <a:xfrm rot="16200000" flipH="1">
              <a:off x="1178695" y="4536289"/>
              <a:ext cx="306676" cy="235238"/>
            </a:xfrm>
            <a:prstGeom prst="line">
              <a:avLst/>
            </a:prstGeom>
            <a:ln>
              <a:solidFill>
                <a:srgbClr val="D15C05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4" name="Овал 743"/>
            <p:cNvSpPr/>
            <p:nvPr/>
          </p:nvSpPr>
          <p:spPr>
            <a:xfrm>
              <a:off x="1142976" y="4429132"/>
              <a:ext cx="142876" cy="14287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745" name="Прямая соединительная линия 744"/>
            <p:cNvCxnSpPr>
              <a:stCxn id="744" idx="3"/>
            </p:cNvCxnSpPr>
            <p:nvPr/>
          </p:nvCxnSpPr>
          <p:spPr>
            <a:xfrm rot="5400000">
              <a:off x="943457" y="4586803"/>
              <a:ext cx="256162" cy="184724"/>
            </a:xfrm>
            <a:prstGeom prst="line">
              <a:avLst/>
            </a:prstGeom>
            <a:ln>
              <a:solidFill>
                <a:srgbClr val="D15C05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6" name="Прямая соединительная линия 745"/>
            <p:cNvCxnSpPr/>
            <p:nvPr/>
          </p:nvCxnSpPr>
          <p:spPr>
            <a:xfrm rot="16200000" flipH="1">
              <a:off x="892943" y="4893479"/>
              <a:ext cx="306676" cy="235238"/>
            </a:xfrm>
            <a:prstGeom prst="line">
              <a:avLst/>
            </a:prstGeom>
            <a:ln>
              <a:solidFill>
                <a:srgbClr val="D15C05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7" name="Прямая соединительная линия 746"/>
            <p:cNvCxnSpPr>
              <a:stCxn id="748" idx="3"/>
            </p:cNvCxnSpPr>
            <p:nvPr/>
          </p:nvCxnSpPr>
          <p:spPr>
            <a:xfrm rot="5400000">
              <a:off x="657705" y="4943993"/>
              <a:ext cx="256162" cy="184724"/>
            </a:xfrm>
            <a:prstGeom prst="line">
              <a:avLst/>
            </a:prstGeom>
            <a:ln>
              <a:solidFill>
                <a:srgbClr val="D15C05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8" name="Овал 747"/>
            <p:cNvSpPr/>
            <p:nvPr/>
          </p:nvSpPr>
          <p:spPr>
            <a:xfrm>
              <a:off x="857224" y="4786322"/>
              <a:ext cx="142876" cy="14287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749" name="Прямая соединительная линия 748"/>
            <p:cNvCxnSpPr/>
            <p:nvPr/>
          </p:nvCxnSpPr>
          <p:spPr>
            <a:xfrm rot="16200000" flipH="1">
              <a:off x="1464447" y="4893479"/>
              <a:ext cx="306676" cy="235238"/>
            </a:xfrm>
            <a:prstGeom prst="line">
              <a:avLst/>
            </a:prstGeom>
            <a:ln>
              <a:solidFill>
                <a:srgbClr val="D15C05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0" name="Овал 749"/>
            <p:cNvSpPr/>
            <p:nvPr/>
          </p:nvSpPr>
          <p:spPr>
            <a:xfrm>
              <a:off x="1428728" y="4786322"/>
              <a:ext cx="142876" cy="14287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751" name="Прямая соединительная линия 750"/>
            <p:cNvCxnSpPr/>
            <p:nvPr/>
          </p:nvCxnSpPr>
          <p:spPr>
            <a:xfrm rot="16200000" flipH="1">
              <a:off x="607191" y="5250669"/>
              <a:ext cx="306676" cy="235238"/>
            </a:xfrm>
            <a:prstGeom prst="line">
              <a:avLst/>
            </a:prstGeom>
            <a:ln>
              <a:solidFill>
                <a:srgbClr val="D15C05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2" name="Овал 751"/>
            <p:cNvSpPr/>
            <p:nvPr/>
          </p:nvSpPr>
          <p:spPr>
            <a:xfrm>
              <a:off x="285720" y="5500702"/>
              <a:ext cx="142876" cy="14287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753" name="Прямая соединительная линия 752"/>
            <p:cNvCxnSpPr>
              <a:stCxn id="754" idx="3"/>
              <a:endCxn id="752" idx="7"/>
            </p:cNvCxnSpPr>
            <p:nvPr/>
          </p:nvCxnSpPr>
          <p:spPr>
            <a:xfrm rot="5400000">
              <a:off x="371953" y="5301183"/>
              <a:ext cx="256162" cy="184724"/>
            </a:xfrm>
            <a:prstGeom prst="line">
              <a:avLst/>
            </a:prstGeom>
            <a:ln>
              <a:solidFill>
                <a:srgbClr val="D15C05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4" name="Овал 753"/>
            <p:cNvSpPr/>
            <p:nvPr/>
          </p:nvSpPr>
          <p:spPr>
            <a:xfrm>
              <a:off x="571472" y="5143512"/>
              <a:ext cx="142876" cy="14287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755" name="Прямая соединительная линия 754"/>
            <p:cNvCxnSpPr/>
            <p:nvPr/>
          </p:nvCxnSpPr>
          <p:spPr>
            <a:xfrm rot="16200000" flipH="1">
              <a:off x="1178695" y="5250669"/>
              <a:ext cx="306676" cy="235238"/>
            </a:xfrm>
            <a:prstGeom prst="line">
              <a:avLst/>
            </a:prstGeom>
            <a:ln>
              <a:solidFill>
                <a:srgbClr val="D15C05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6" name="Овал 755"/>
            <p:cNvSpPr/>
            <p:nvPr/>
          </p:nvSpPr>
          <p:spPr>
            <a:xfrm>
              <a:off x="857224" y="5500702"/>
              <a:ext cx="142876" cy="14287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57" name="Овал 756"/>
            <p:cNvSpPr/>
            <p:nvPr/>
          </p:nvSpPr>
          <p:spPr>
            <a:xfrm>
              <a:off x="1142976" y="5143512"/>
              <a:ext cx="142876" cy="14287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758" name="Прямая соединительная линия 757"/>
            <p:cNvCxnSpPr/>
            <p:nvPr/>
          </p:nvCxnSpPr>
          <p:spPr>
            <a:xfrm rot="16200000" flipH="1">
              <a:off x="1750199" y="5250669"/>
              <a:ext cx="306676" cy="235238"/>
            </a:xfrm>
            <a:prstGeom prst="line">
              <a:avLst/>
            </a:prstGeom>
            <a:ln>
              <a:solidFill>
                <a:srgbClr val="D15C05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9" name="Овал 758"/>
            <p:cNvSpPr/>
            <p:nvPr/>
          </p:nvSpPr>
          <p:spPr>
            <a:xfrm>
              <a:off x="1428728" y="5500702"/>
              <a:ext cx="142876" cy="14287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60" name="Овал 759"/>
            <p:cNvSpPr/>
            <p:nvPr/>
          </p:nvSpPr>
          <p:spPr>
            <a:xfrm>
              <a:off x="2000232" y="5500702"/>
              <a:ext cx="142876" cy="14287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61" name="Овал 760"/>
            <p:cNvSpPr/>
            <p:nvPr/>
          </p:nvSpPr>
          <p:spPr>
            <a:xfrm>
              <a:off x="1714480" y="5143512"/>
              <a:ext cx="142876" cy="14287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62" name="Овал 761"/>
            <p:cNvSpPr/>
            <p:nvPr/>
          </p:nvSpPr>
          <p:spPr>
            <a:xfrm>
              <a:off x="1428728" y="4000504"/>
              <a:ext cx="214314" cy="214314"/>
            </a:xfrm>
            <a:prstGeom prst="ellipse">
              <a:avLst/>
            </a:prstGeom>
            <a:solidFill>
              <a:srgbClr val="00CC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763" name="Прямая соединительная линия 762"/>
            <p:cNvCxnSpPr>
              <a:endCxn id="761" idx="7"/>
            </p:cNvCxnSpPr>
            <p:nvPr/>
          </p:nvCxnSpPr>
          <p:spPr>
            <a:xfrm rot="5400000">
              <a:off x="1785918" y="4908274"/>
              <a:ext cx="306676" cy="205648"/>
            </a:xfrm>
            <a:prstGeom prst="line">
              <a:avLst/>
            </a:prstGeom>
            <a:ln>
              <a:solidFill>
                <a:srgbClr val="D15C05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4" name="Овал 763"/>
            <p:cNvSpPr/>
            <p:nvPr/>
          </p:nvSpPr>
          <p:spPr>
            <a:xfrm>
              <a:off x="2000232" y="4786322"/>
              <a:ext cx="142876" cy="14287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" name="Группа 764"/>
          <p:cNvGrpSpPr/>
          <p:nvPr/>
        </p:nvGrpSpPr>
        <p:grpSpPr>
          <a:xfrm>
            <a:off x="5857884" y="3357562"/>
            <a:ext cx="3000396" cy="2214578"/>
            <a:chOff x="-285784" y="3429000"/>
            <a:chExt cx="3000396" cy="2214578"/>
          </a:xfrm>
        </p:grpSpPr>
        <p:cxnSp>
          <p:nvCxnSpPr>
            <p:cNvPr id="766" name="Прямая соединительная линия 765"/>
            <p:cNvCxnSpPr>
              <a:stCxn id="784" idx="3"/>
              <a:endCxn id="782" idx="0"/>
            </p:cNvCxnSpPr>
            <p:nvPr/>
          </p:nvCxnSpPr>
          <p:spPr>
            <a:xfrm rot="5400000">
              <a:off x="910803" y="3726483"/>
              <a:ext cx="327599" cy="220442"/>
            </a:xfrm>
            <a:prstGeom prst="line">
              <a:avLst/>
            </a:prstGeom>
            <a:ln>
              <a:solidFill>
                <a:srgbClr val="D15C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7" name="Прямая соединительная линия 766"/>
            <p:cNvCxnSpPr/>
            <p:nvPr/>
          </p:nvCxnSpPr>
          <p:spPr>
            <a:xfrm rot="16200000" flipH="1">
              <a:off x="961317" y="4253601"/>
              <a:ext cx="373781" cy="233442"/>
            </a:xfrm>
            <a:prstGeom prst="line">
              <a:avLst/>
            </a:prstGeom>
            <a:ln>
              <a:solidFill>
                <a:srgbClr val="D15C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8" name="Прямая соединительная линия 767"/>
            <p:cNvCxnSpPr/>
            <p:nvPr/>
          </p:nvCxnSpPr>
          <p:spPr>
            <a:xfrm rot="5400000">
              <a:off x="607191" y="4036223"/>
              <a:ext cx="428628" cy="357190"/>
            </a:xfrm>
            <a:prstGeom prst="line">
              <a:avLst/>
            </a:prstGeom>
            <a:ln>
              <a:solidFill>
                <a:srgbClr val="D15C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9" name="Прямая соединительная линия 768"/>
            <p:cNvCxnSpPr/>
            <p:nvPr/>
          </p:nvCxnSpPr>
          <p:spPr>
            <a:xfrm rot="5400000">
              <a:off x="1229209" y="4943993"/>
              <a:ext cx="256162" cy="184724"/>
            </a:xfrm>
            <a:prstGeom prst="line">
              <a:avLst/>
            </a:prstGeom>
            <a:ln>
              <a:solidFill>
                <a:srgbClr val="D15C05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0" name="Прямая соединительная линия 769"/>
            <p:cNvCxnSpPr/>
            <p:nvPr/>
          </p:nvCxnSpPr>
          <p:spPr>
            <a:xfrm rot="5400000">
              <a:off x="943457" y="5301183"/>
              <a:ext cx="256162" cy="184724"/>
            </a:xfrm>
            <a:prstGeom prst="line">
              <a:avLst/>
            </a:prstGeom>
            <a:ln>
              <a:solidFill>
                <a:srgbClr val="D15C05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1" name="Прямая соединительная линия 770"/>
            <p:cNvCxnSpPr/>
            <p:nvPr/>
          </p:nvCxnSpPr>
          <p:spPr>
            <a:xfrm rot="5400000">
              <a:off x="1514961" y="5301183"/>
              <a:ext cx="256162" cy="184724"/>
            </a:xfrm>
            <a:prstGeom prst="line">
              <a:avLst/>
            </a:prstGeom>
            <a:ln>
              <a:solidFill>
                <a:srgbClr val="D15C05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2" name="Прямая соединительная линия 771"/>
            <p:cNvCxnSpPr/>
            <p:nvPr/>
          </p:nvCxnSpPr>
          <p:spPr>
            <a:xfrm rot="16200000" flipH="1">
              <a:off x="607191" y="4536289"/>
              <a:ext cx="306676" cy="235238"/>
            </a:xfrm>
            <a:prstGeom prst="line">
              <a:avLst/>
            </a:prstGeom>
            <a:ln>
              <a:solidFill>
                <a:srgbClr val="D15C05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3" name="Овал 772"/>
            <p:cNvSpPr/>
            <p:nvPr/>
          </p:nvSpPr>
          <p:spPr>
            <a:xfrm>
              <a:off x="571472" y="4429132"/>
              <a:ext cx="142876" cy="14287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774" name="Прямая соединительная линия 773"/>
            <p:cNvCxnSpPr>
              <a:stCxn id="773" idx="3"/>
            </p:cNvCxnSpPr>
            <p:nvPr/>
          </p:nvCxnSpPr>
          <p:spPr>
            <a:xfrm rot="5400000">
              <a:off x="371953" y="4586803"/>
              <a:ext cx="256162" cy="184724"/>
            </a:xfrm>
            <a:prstGeom prst="line">
              <a:avLst/>
            </a:prstGeom>
            <a:ln>
              <a:solidFill>
                <a:srgbClr val="D15C05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5" name="Прямая соединительная линия 774"/>
            <p:cNvCxnSpPr/>
            <p:nvPr/>
          </p:nvCxnSpPr>
          <p:spPr>
            <a:xfrm rot="16200000" flipH="1">
              <a:off x="321439" y="4893479"/>
              <a:ext cx="306676" cy="235238"/>
            </a:xfrm>
            <a:prstGeom prst="line">
              <a:avLst/>
            </a:prstGeom>
            <a:ln>
              <a:solidFill>
                <a:srgbClr val="D15C05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6" name="Прямая соединительная линия 775"/>
            <p:cNvCxnSpPr>
              <a:stCxn id="777" idx="3"/>
            </p:cNvCxnSpPr>
            <p:nvPr/>
          </p:nvCxnSpPr>
          <p:spPr>
            <a:xfrm rot="5400000">
              <a:off x="86201" y="4943993"/>
              <a:ext cx="256162" cy="184724"/>
            </a:xfrm>
            <a:prstGeom prst="line">
              <a:avLst/>
            </a:prstGeom>
            <a:ln>
              <a:solidFill>
                <a:srgbClr val="D15C05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7" name="Овал 776"/>
            <p:cNvSpPr/>
            <p:nvPr/>
          </p:nvSpPr>
          <p:spPr>
            <a:xfrm>
              <a:off x="285720" y="4786322"/>
              <a:ext cx="142876" cy="14287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778" name="Прямая соединительная линия 777"/>
            <p:cNvCxnSpPr/>
            <p:nvPr/>
          </p:nvCxnSpPr>
          <p:spPr>
            <a:xfrm rot="16200000" flipH="1">
              <a:off x="35687" y="5250669"/>
              <a:ext cx="306676" cy="235238"/>
            </a:xfrm>
            <a:prstGeom prst="line">
              <a:avLst/>
            </a:prstGeom>
            <a:ln>
              <a:solidFill>
                <a:srgbClr val="D15C05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9" name="Овал 778"/>
            <p:cNvSpPr/>
            <p:nvPr/>
          </p:nvSpPr>
          <p:spPr>
            <a:xfrm>
              <a:off x="-285784" y="5500702"/>
              <a:ext cx="142876" cy="14287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780" name="Прямая соединительная линия 779"/>
            <p:cNvCxnSpPr>
              <a:stCxn id="781" idx="3"/>
              <a:endCxn id="779" idx="7"/>
            </p:cNvCxnSpPr>
            <p:nvPr/>
          </p:nvCxnSpPr>
          <p:spPr>
            <a:xfrm rot="5400000">
              <a:off x="-199551" y="5301183"/>
              <a:ext cx="256162" cy="184724"/>
            </a:xfrm>
            <a:prstGeom prst="line">
              <a:avLst/>
            </a:prstGeom>
            <a:ln>
              <a:solidFill>
                <a:srgbClr val="D15C05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1" name="Овал 780"/>
            <p:cNvSpPr/>
            <p:nvPr/>
          </p:nvSpPr>
          <p:spPr>
            <a:xfrm>
              <a:off x="-32" y="5143512"/>
              <a:ext cx="142876" cy="14287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82" name="Овал 781"/>
            <p:cNvSpPr/>
            <p:nvPr/>
          </p:nvSpPr>
          <p:spPr>
            <a:xfrm>
              <a:off x="857224" y="4000504"/>
              <a:ext cx="214314" cy="214314"/>
            </a:xfrm>
            <a:prstGeom prst="ellipse">
              <a:avLst/>
            </a:prstGeom>
            <a:solidFill>
              <a:srgbClr val="00CC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783" name="Прямая соединительная линия 782"/>
            <p:cNvCxnSpPr>
              <a:endCxn id="814" idx="0"/>
            </p:cNvCxnSpPr>
            <p:nvPr/>
          </p:nvCxnSpPr>
          <p:spPr>
            <a:xfrm rot="16200000" flipH="1">
              <a:off x="1267991" y="3732610"/>
              <a:ext cx="357192" cy="178596"/>
            </a:xfrm>
            <a:prstGeom prst="line">
              <a:avLst/>
            </a:prstGeom>
            <a:ln>
              <a:solidFill>
                <a:srgbClr val="D15C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4" name="Овал 783"/>
            <p:cNvSpPr/>
            <p:nvPr/>
          </p:nvSpPr>
          <p:spPr>
            <a:xfrm>
              <a:off x="1142976" y="3429000"/>
              <a:ext cx="285752" cy="285752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785" name="Прямая соединительная линия 784"/>
            <p:cNvCxnSpPr>
              <a:stCxn id="814" idx="5"/>
              <a:endCxn id="788" idx="0"/>
            </p:cNvCxnSpPr>
            <p:nvPr/>
          </p:nvCxnSpPr>
          <p:spPr>
            <a:xfrm rot="16200000" flipH="1">
              <a:off x="1575937" y="4219151"/>
              <a:ext cx="245700" cy="174262"/>
            </a:xfrm>
            <a:prstGeom prst="line">
              <a:avLst/>
            </a:prstGeom>
            <a:ln>
              <a:solidFill>
                <a:srgbClr val="D15C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6" name="Прямая соединительная линия 785"/>
            <p:cNvCxnSpPr>
              <a:endCxn id="796" idx="7"/>
            </p:cNvCxnSpPr>
            <p:nvPr/>
          </p:nvCxnSpPr>
          <p:spPr>
            <a:xfrm rot="5400000">
              <a:off x="1229209" y="4179099"/>
              <a:ext cx="306676" cy="235238"/>
            </a:xfrm>
            <a:prstGeom prst="line">
              <a:avLst/>
            </a:prstGeom>
            <a:ln>
              <a:solidFill>
                <a:srgbClr val="D15C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7" name="Прямая соединительная линия 786"/>
            <p:cNvCxnSpPr/>
            <p:nvPr/>
          </p:nvCxnSpPr>
          <p:spPr>
            <a:xfrm rot="16200000" flipH="1">
              <a:off x="1750199" y="4536289"/>
              <a:ext cx="306676" cy="235238"/>
            </a:xfrm>
            <a:prstGeom prst="line">
              <a:avLst/>
            </a:prstGeom>
            <a:ln>
              <a:solidFill>
                <a:srgbClr val="D15C05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8" name="Овал 787"/>
            <p:cNvSpPr/>
            <p:nvPr/>
          </p:nvSpPr>
          <p:spPr>
            <a:xfrm>
              <a:off x="1714480" y="4429132"/>
              <a:ext cx="142876" cy="14287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789" name="Прямая соединительная линия 788"/>
            <p:cNvCxnSpPr>
              <a:stCxn id="788" idx="3"/>
            </p:cNvCxnSpPr>
            <p:nvPr/>
          </p:nvCxnSpPr>
          <p:spPr>
            <a:xfrm rot="5400000">
              <a:off x="1514961" y="4586803"/>
              <a:ext cx="256162" cy="184724"/>
            </a:xfrm>
            <a:prstGeom prst="line">
              <a:avLst/>
            </a:prstGeom>
            <a:ln>
              <a:solidFill>
                <a:srgbClr val="D15C05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0" name="Прямая соединительная линия 789"/>
            <p:cNvCxnSpPr/>
            <p:nvPr/>
          </p:nvCxnSpPr>
          <p:spPr>
            <a:xfrm rot="16200000" flipH="1">
              <a:off x="2035951" y="4893479"/>
              <a:ext cx="306676" cy="235238"/>
            </a:xfrm>
            <a:prstGeom prst="line">
              <a:avLst/>
            </a:prstGeom>
            <a:ln>
              <a:solidFill>
                <a:srgbClr val="D15C05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1" name="Прямая соединительная линия 790"/>
            <p:cNvCxnSpPr/>
            <p:nvPr/>
          </p:nvCxnSpPr>
          <p:spPr>
            <a:xfrm rot="16200000" flipH="1">
              <a:off x="2321703" y="5250669"/>
              <a:ext cx="306676" cy="235238"/>
            </a:xfrm>
            <a:prstGeom prst="line">
              <a:avLst/>
            </a:prstGeom>
            <a:ln>
              <a:solidFill>
                <a:srgbClr val="D15C05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2" name="Прямая соединительная линия 791"/>
            <p:cNvCxnSpPr>
              <a:stCxn id="794" idx="3"/>
            </p:cNvCxnSpPr>
            <p:nvPr/>
          </p:nvCxnSpPr>
          <p:spPr>
            <a:xfrm rot="5400000">
              <a:off x="2086465" y="5301183"/>
              <a:ext cx="256162" cy="184724"/>
            </a:xfrm>
            <a:prstGeom prst="line">
              <a:avLst/>
            </a:prstGeom>
            <a:ln>
              <a:solidFill>
                <a:srgbClr val="D15C05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3" name="Овал 792"/>
            <p:cNvSpPr/>
            <p:nvPr/>
          </p:nvSpPr>
          <p:spPr>
            <a:xfrm>
              <a:off x="2571736" y="5500702"/>
              <a:ext cx="142876" cy="14287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94" name="Овал 793"/>
            <p:cNvSpPr/>
            <p:nvPr/>
          </p:nvSpPr>
          <p:spPr>
            <a:xfrm>
              <a:off x="2285984" y="5143512"/>
              <a:ext cx="142876" cy="14287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795" name="Прямая соединительная линия 794"/>
            <p:cNvCxnSpPr/>
            <p:nvPr/>
          </p:nvCxnSpPr>
          <p:spPr>
            <a:xfrm rot="16200000" flipH="1">
              <a:off x="1178695" y="4536289"/>
              <a:ext cx="306676" cy="235238"/>
            </a:xfrm>
            <a:prstGeom prst="line">
              <a:avLst/>
            </a:prstGeom>
            <a:ln>
              <a:solidFill>
                <a:srgbClr val="D15C05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6" name="Овал 795"/>
            <p:cNvSpPr/>
            <p:nvPr/>
          </p:nvSpPr>
          <p:spPr>
            <a:xfrm>
              <a:off x="1142976" y="4429132"/>
              <a:ext cx="142876" cy="14287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797" name="Прямая соединительная линия 796"/>
            <p:cNvCxnSpPr>
              <a:stCxn id="796" idx="3"/>
            </p:cNvCxnSpPr>
            <p:nvPr/>
          </p:nvCxnSpPr>
          <p:spPr>
            <a:xfrm rot="5400000">
              <a:off x="943457" y="4586803"/>
              <a:ext cx="256162" cy="184724"/>
            </a:xfrm>
            <a:prstGeom prst="line">
              <a:avLst/>
            </a:prstGeom>
            <a:ln>
              <a:solidFill>
                <a:srgbClr val="D15C05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8" name="Прямая соединительная линия 797"/>
            <p:cNvCxnSpPr/>
            <p:nvPr/>
          </p:nvCxnSpPr>
          <p:spPr>
            <a:xfrm rot="16200000" flipH="1">
              <a:off x="892943" y="4893479"/>
              <a:ext cx="306676" cy="235238"/>
            </a:xfrm>
            <a:prstGeom prst="line">
              <a:avLst/>
            </a:prstGeom>
            <a:ln>
              <a:solidFill>
                <a:srgbClr val="D15C05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9" name="Прямая соединительная линия 798"/>
            <p:cNvCxnSpPr>
              <a:stCxn id="800" idx="3"/>
            </p:cNvCxnSpPr>
            <p:nvPr/>
          </p:nvCxnSpPr>
          <p:spPr>
            <a:xfrm rot="5400000">
              <a:off x="657705" y="4943993"/>
              <a:ext cx="256162" cy="184724"/>
            </a:xfrm>
            <a:prstGeom prst="line">
              <a:avLst/>
            </a:prstGeom>
            <a:ln>
              <a:solidFill>
                <a:srgbClr val="D15C05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0" name="Овал 799"/>
            <p:cNvSpPr/>
            <p:nvPr/>
          </p:nvSpPr>
          <p:spPr>
            <a:xfrm>
              <a:off x="857224" y="4786322"/>
              <a:ext cx="142876" cy="14287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801" name="Прямая соединительная линия 800"/>
            <p:cNvCxnSpPr/>
            <p:nvPr/>
          </p:nvCxnSpPr>
          <p:spPr>
            <a:xfrm rot="16200000" flipH="1">
              <a:off x="1464447" y="4893479"/>
              <a:ext cx="306676" cy="235238"/>
            </a:xfrm>
            <a:prstGeom prst="line">
              <a:avLst/>
            </a:prstGeom>
            <a:ln>
              <a:solidFill>
                <a:srgbClr val="D15C05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2" name="Овал 801"/>
            <p:cNvSpPr/>
            <p:nvPr/>
          </p:nvSpPr>
          <p:spPr>
            <a:xfrm>
              <a:off x="1428728" y="4786322"/>
              <a:ext cx="142876" cy="14287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803" name="Прямая соединительная линия 802"/>
            <p:cNvCxnSpPr/>
            <p:nvPr/>
          </p:nvCxnSpPr>
          <p:spPr>
            <a:xfrm rot="16200000" flipH="1">
              <a:off x="607191" y="5250669"/>
              <a:ext cx="306676" cy="235238"/>
            </a:xfrm>
            <a:prstGeom prst="line">
              <a:avLst/>
            </a:prstGeom>
            <a:ln>
              <a:solidFill>
                <a:srgbClr val="D15C05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4" name="Овал 803"/>
            <p:cNvSpPr/>
            <p:nvPr/>
          </p:nvSpPr>
          <p:spPr>
            <a:xfrm>
              <a:off x="285720" y="5500702"/>
              <a:ext cx="142876" cy="14287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805" name="Прямая соединительная линия 804"/>
            <p:cNvCxnSpPr>
              <a:stCxn id="806" idx="3"/>
              <a:endCxn id="804" idx="7"/>
            </p:cNvCxnSpPr>
            <p:nvPr/>
          </p:nvCxnSpPr>
          <p:spPr>
            <a:xfrm rot="5400000">
              <a:off x="371953" y="5301183"/>
              <a:ext cx="256162" cy="184724"/>
            </a:xfrm>
            <a:prstGeom prst="line">
              <a:avLst/>
            </a:prstGeom>
            <a:ln>
              <a:solidFill>
                <a:srgbClr val="D15C05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6" name="Овал 805"/>
            <p:cNvSpPr/>
            <p:nvPr/>
          </p:nvSpPr>
          <p:spPr>
            <a:xfrm>
              <a:off x="571472" y="5143512"/>
              <a:ext cx="142876" cy="14287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807" name="Прямая соединительная линия 806"/>
            <p:cNvCxnSpPr/>
            <p:nvPr/>
          </p:nvCxnSpPr>
          <p:spPr>
            <a:xfrm rot="16200000" flipH="1">
              <a:off x="1178695" y="5250669"/>
              <a:ext cx="306676" cy="235238"/>
            </a:xfrm>
            <a:prstGeom prst="line">
              <a:avLst/>
            </a:prstGeom>
            <a:ln>
              <a:solidFill>
                <a:srgbClr val="D15C05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8" name="Овал 807"/>
            <p:cNvSpPr/>
            <p:nvPr/>
          </p:nvSpPr>
          <p:spPr>
            <a:xfrm>
              <a:off x="857224" y="5500702"/>
              <a:ext cx="142876" cy="14287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09" name="Овал 808"/>
            <p:cNvSpPr/>
            <p:nvPr/>
          </p:nvSpPr>
          <p:spPr>
            <a:xfrm>
              <a:off x="1142976" y="5143512"/>
              <a:ext cx="142876" cy="14287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810" name="Прямая соединительная линия 809"/>
            <p:cNvCxnSpPr/>
            <p:nvPr/>
          </p:nvCxnSpPr>
          <p:spPr>
            <a:xfrm rot="16200000" flipH="1">
              <a:off x="1750199" y="5250669"/>
              <a:ext cx="306676" cy="235238"/>
            </a:xfrm>
            <a:prstGeom prst="line">
              <a:avLst/>
            </a:prstGeom>
            <a:ln>
              <a:solidFill>
                <a:srgbClr val="D15C05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1" name="Овал 810"/>
            <p:cNvSpPr/>
            <p:nvPr/>
          </p:nvSpPr>
          <p:spPr>
            <a:xfrm>
              <a:off x="1428728" y="5500702"/>
              <a:ext cx="142876" cy="14287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12" name="Овал 811"/>
            <p:cNvSpPr/>
            <p:nvPr/>
          </p:nvSpPr>
          <p:spPr>
            <a:xfrm>
              <a:off x="2000232" y="5500702"/>
              <a:ext cx="142876" cy="14287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13" name="Овал 812"/>
            <p:cNvSpPr/>
            <p:nvPr/>
          </p:nvSpPr>
          <p:spPr>
            <a:xfrm>
              <a:off x="1714480" y="5143512"/>
              <a:ext cx="142876" cy="14287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14" name="Овал 813"/>
            <p:cNvSpPr/>
            <p:nvPr/>
          </p:nvSpPr>
          <p:spPr>
            <a:xfrm>
              <a:off x="1428728" y="4000504"/>
              <a:ext cx="214314" cy="214314"/>
            </a:xfrm>
            <a:prstGeom prst="ellipse">
              <a:avLst/>
            </a:prstGeom>
            <a:solidFill>
              <a:srgbClr val="00CC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815" name="Прямая соединительная линия 814"/>
            <p:cNvCxnSpPr>
              <a:endCxn id="813" idx="7"/>
            </p:cNvCxnSpPr>
            <p:nvPr/>
          </p:nvCxnSpPr>
          <p:spPr>
            <a:xfrm rot="5400000">
              <a:off x="1785918" y="4908274"/>
              <a:ext cx="306676" cy="205648"/>
            </a:xfrm>
            <a:prstGeom prst="line">
              <a:avLst/>
            </a:prstGeom>
            <a:ln>
              <a:solidFill>
                <a:srgbClr val="D15C05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6" name="Овал 815"/>
            <p:cNvSpPr/>
            <p:nvPr/>
          </p:nvSpPr>
          <p:spPr>
            <a:xfrm>
              <a:off x="2000232" y="4786322"/>
              <a:ext cx="142876" cy="14287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" name="Группа 820"/>
          <p:cNvGrpSpPr/>
          <p:nvPr/>
        </p:nvGrpSpPr>
        <p:grpSpPr>
          <a:xfrm>
            <a:off x="714348" y="5429264"/>
            <a:ext cx="1285884" cy="857256"/>
            <a:chOff x="142844" y="4714884"/>
            <a:chExt cx="1285884" cy="857256"/>
          </a:xfrm>
        </p:grpSpPr>
        <p:cxnSp>
          <p:nvCxnSpPr>
            <p:cNvPr id="822" name="Прямая соединительная линия 821"/>
            <p:cNvCxnSpPr/>
            <p:nvPr/>
          </p:nvCxnSpPr>
          <p:spPr>
            <a:xfrm rot="16200000" flipH="1">
              <a:off x="750067" y="4822041"/>
              <a:ext cx="306676" cy="235238"/>
            </a:xfrm>
            <a:prstGeom prst="line">
              <a:avLst/>
            </a:prstGeom>
            <a:ln>
              <a:solidFill>
                <a:srgbClr val="D15C05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3" name="Прямая соединительная линия 822"/>
            <p:cNvCxnSpPr>
              <a:stCxn id="824" idx="3"/>
            </p:cNvCxnSpPr>
            <p:nvPr/>
          </p:nvCxnSpPr>
          <p:spPr>
            <a:xfrm rot="5400000">
              <a:off x="514829" y="4872555"/>
              <a:ext cx="256162" cy="184724"/>
            </a:xfrm>
            <a:prstGeom prst="line">
              <a:avLst/>
            </a:prstGeom>
            <a:ln>
              <a:solidFill>
                <a:srgbClr val="D15C05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4" name="Овал 823"/>
            <p:cNvSpPr/>
            <p:nvPr/>
          </p:nvSpPr>
          <p:spPr>
            <a:xfrm>
              <a:off x="714348" y="4714884"/>
              <a:ext cx="142876" cy="14287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825" name="Прямая соединительная линия 824"/>
            <p:cNvCxnSpPr/>
            <p:nvPr/>
          </p:nvCxnSpPr>
          <p:spPr>
            <a:xfrm rot="16200000" flipH="1">
              <a:off x="464315" y="5179231"/>
              <a:ext cx="306676" cy="235238"/>
            </a:xfrm>
            <a:prstGeom prst="line">
              <a:avLst/>
            </a:prstGeom>
            <a:ln>
              <a:solidFill>
                <a:srgbClr val="D15C05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6" name="Овал 825"/>
            <p:cNvSpPr/>
            <p:nvPr/>
          </p:nvSpPr>
          <p:spPr>
            <a:xfrm>
              <a:off x="142844" y="5429264"/>
              <a:ext cx="142876" cy="14287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827" name="Прямая соединительная линия 826"/>
            <p:cNvCxnSpPr>
              <a:stCxn id="828" idx="3"/>
              <a:endCxn id="826" idx="7"/>
            </p:cNvCxnSpPr>
            <p:nvPr/>
          </p:nvCxnSpPr>
          <p:spPr>
            <a:xfrm rot="5400000">
              <a:off x="229077" y="5229745"/>
              <a:ext cx="256162" cy="184724"/>
            </a:xfrm>
            <a:prstGeom prst="line">
              <a:avLst/>
            </a:prstGeom>
            <a:ln>
              <a:solidFill>
                <a:srgbClr val="D15C05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8" name="Овал 827"/>
            <p:cNvSpPr/>
            <p:nvPr/>
          </p:nvSpPr>
          <p:spPr>
            <a:xfrm>
              <a:off x="428596" y="5072074"/>
              <a:ext cx="142876" cy="14287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829" name="Прямая соединительная линия 828"/>
            <p:cNvCxnSpPr/>
            <p:nvPr/>
          </p:nvCxnSpPr>
          <p:spPr>
            <a:xfrm rot="16200000" flipH="1">
              <a:off x="1035819" y="5179231"/>
              <a:ext cx="306676" cy="235238"/>
            </a:xfrm>
            <a:prstGeom prst="line">
              <a:avLst/>
            </a:prstGeom>
            <a:ln>
              <a:solidFill>
                <a:srgbClr val="D15C05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0" name="Овал 829"/>
            <p:cNvSpPr/>
            <p:nvPr/>
          </p:nvSpPr>
          <p:spPr>
            <a:xfrm>
              <a:off x="714348" y="5429264"/>
              <a:ext cx="142876" cy="14287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831" name="Прямая соединительная линия 830"/>
            <p:cNvCxnSpPr>
              <a:stCxn id="832" idx="3"/>
              <a:endCxn id="830" idx="7"/>
            </p:cNvCxnSpPr>
            <p:nvPr/>
          </p:nvCxnSpPr>
          <p:spPr>
            <a:xfrm rot="5400000">
              <a:off x="800581" y="5229745"/>
              <a:ext cx="256162" cy="184724"/>
            </a:xfrm>
            <a:prstGeom prst="line">
              <a:avLst/>
            </a:prstGeom>
            <a:ln>
              <a:solidFill>
                <a:srgbClr val="D15C05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2" name="Овал 831"/>
            <p:cNvSpPr/>
            <p:nvPr/>
          </p:nvSpPr>
          <p:spPr>
            <a:xfrm>
              <a:off x="1000100" y="5072074"/>
              <a:ext cx="142876" cy="14287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33" name="Овал 832"/>
            <p:cNvSpPr/>
            <p:nvPr/>
          </p:nvSpPr>
          <p:spPr>
            <a:xfrm>
              <a:off x="1285852" y="5429264"/>
              <a:ext cx="142876" cy="14287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" name="Группа 833"/>
          <p:cNvGrpSpPr/>
          <p:nvPr/>
        </p:nvGrpSpPr>
        <p:grpSpPr>
          <a:xfrm>
            <a:off x="1285852" y="5429264"/>
            <a:ext cx="1285884" cy="857256"/>
            <a:chOff x="142844" y="4714884"/>
            <a:chExt cx="1285884" cy="857256"/>
          </a:xfrm>
        </p:grpSpPr>
        <p:cxnSp>
          <p:nvCxnSpPr>
            <p:cNvPr id="835" name="Прямая соединительная линия 834"/>
            <p:cNvCxnSpPr/>
            <p:nvPr/>
          </p:nvCxnSpPr>
          <p:spPr>
            <a:xfrm rot="16200000" flipH="1">
              <a:off x="750067" y="4822041"/>
              <a:ext cx="306676" cy="235238"/>
            </a:xfrm>
            <a:prstGeom prst="line">
              <a:avLst/>
            </a:prstGeom>
            <a:ln>
              <a:solidFill>
                <a:srgbClr val="D15C05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6" name="Прямая соединительная линия 835"/>
            <p:cNvCxnSpPr>
              <a:stCxn id="837" idx="3"/>
            </p:cNvCxnSpPr>
            <p:nvPr/>
          </p:nvCxnSpPr>
          <p:spPr>
            <a:xfrm rot="5400000">
              <a:off x="514829" y="4872555"/>
              <a:ext cx="256162" cy="184724"/>
            </a:xfrm>
            <a:prstGeom prst="line">
              <a:avLst/>
            </a:prstGeom>
            <a:ln>
              <a:solidFill>
                <a:srgbClr val="D15C05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7" name="Овал 836"/>
            <p:cNvSpPr/>
            <p:nvPr/>
          </p:nvSpPr>
          <p:spPr>
            <a:xfrm>
              <a:off x="714348" y="4714884"/>
              <a:ext cx="142876" cy="14287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838" name="Прямая соединительная линия 837"/>
            <p:cNvCxnSpPr/>
            <p:nvPr/>
          </p:nvCxnSpPr>
          <p:spPr>
            <a:xfrm rot="16200000" flipH="1">
              <a:off x="464315" y="5179231"/>
              <a:ext cx="306676" cy="235238"/>
            </a:xfrm>
            <a:prstGeom prst="line">
              <a:avLst/>
            </a:prstGeom>
            <a:ln>
              <a:solidFill>
                <a:srgbClr val="D15C05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9" name="Овал 838"/>
            <p:cNvSpPr/>
            <p:nvPr/>
          </p:nvSpPr>
          <p:spPr>
            <a:xfrm>
              <a:off x="142844" y="5429264"/>
              <a:ext cx="142876" cy="14287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840" name="Прямая соединительная линия 839"/>
            <p:cNvCxnSpPr>
              <a:stCxn id="841" idx="3"/>
              <a:endCxn id="839" idx="7"/>
            </p:cNvCxnSpPr>
            <p:nvPr/>
          </p:nvCxnSpPr>
          <p:spPr>
            <a:xfrm rot="5400000">
              <a:off x="229077" y="5229745"/>
              <a:ext cx="256162" cy="184724"/>
            </a:xfrm>
            <a:prstGeom prst="line">
              <a:avLst/>
            </a:prstGeom>
            <a:ln>
              <a:solidFill>
                <a:srgbClr val="D15C05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41" name="Овал 840"/>
            <p:cNvSpPr/>
            <p:nvPr/>
          </p:nvSpPr>
          <p:spPr>
            <a:xfrm>
              <a:off x="428596" y="5072074"/>
              <a:ext cx="142876" cy="14287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842" name="Прямая соединительная линия 841"/>
            <p:cNvCxnSpPr/>
            <p:nvPr/>
          </p:nvCxnSpPr>
          <p:spPr>
            <a:xfrm rot="16200000" flipH="1">
              <a:off x="1035819" y="5179231"/>
              <a:ext cx="306676" cy="235238"/>
            </a:xfrm>
            <a:prstGeom prst="line">
              <a:avLst/>
            </a:prstGeom>
            <a:ln>
              <a:solidFill>
                <a:srgbClr val="D15C05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43" name="Овал 842"/>
            <p:cNvSpPr/>
            <p:nvPr/>
          </p:nvSpPr>
          <p:spPr>
            <a:xfrm>
              <a:off x="714348" y="5429264"/>
              <a:ext cx="142876" cy="14287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844" name="Прямая соединительная линия 843"/>
            <p:cNvCxnSpPr>
              <a:stCxn id="845" idx="3"/>
              <a:endCxn id="843" idx="7"/>
            </p:cNvCxnSpPr>
            <p:nvPr/>
          </p:nvCxnSpPr>
          <p:spPr>
            <a:xfrm rot="5400000">
              <a:off x="800581" y="5229745"/>
              <a:ext cx="256162" cy="184724"/>
            </a:xfrm>
            <a:prstGeom prst="line">
              <a:avLst/>
            </a:prstGeom>
            <a:ln>
              <a:solidFill>
                <a:srgbClr val="D15C05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45" name="Овал 844"/>
            <p:cNvSpPr/>
            <p:nvPr/>
          </p:nvSpPr>
          <p:spPr>
            <a:xfrm>
              <a:off x="1000100" y="5072074"/>
              <a:ext cx="142876" cy="14287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46" name="Овал 845"/>
            <p:cNvSpPr/>
            <p:nvPr/>
          </p:nvSpPr>
          <p:spPr>
            <a:xfrm>
              <a:off x="1285852" y="5429264"/>
              <a:ext cx="142876" cy="14287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" name="Группа 846"/>
          <p:cNvGrpSpPr/>
          <p:nvPr/>
        </p:nvGrpSpPr>
        <p:grpSpPr>
          <a:xfrm>
            <a:off x="1857356" y="5429264"/>
            <a:ext cx="1285884" cy="857256"/>
            <a:chOff x="142844" y="4714884"/>
            <a:chExt cx="1285884" cy="857256"/>
          </a:xfrm>
        </p:grpSpPr>
        <p:cxnSp>
          <p:nvCxnSpPr>
            <p:cNvPr id="848" name="Прямая соединительная линия 847"/>
            <p:cNvCxnSpPr/>
            <p:nvPr/>
          </p:nvCxnSpPr>
          <p:spPr>
            <a:xfrm rot="16200000" flipH="1">
              <a:off x="750067" y="4822041"/>
              <a:ext cx="306676" cy="235238"/>
            </a:xfrm>
            <a:prstGeom prst="line">
              <a:avLst/>
            </a:prstGeom>
            <a:ln>
              <a:solidFill>
                <a:srgbClr val="D15C05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9" name="Прямая соединительная линия 848"/>
            <p:cNvCxnSpPr>
              <a:stCxn id="850" idx="3"/>
            </p:cNvCxnSpPr>
            <p:nvPr/>
          </p:nvCxnSpPr>
          <p:spPr>
            <a:xfrm rot="5400000">
              <a:off x="514829" y="4872555"/>
              <a:ext cx="256162" cy="184724"/>
            </a:xfrm>
            <a:prstGeom prst="line">
              <a:avLst/>
            </a:prstGeom>
            <a:ln>
              <a:solidFill>
                <a:srgbClr val="D15C05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0" name="Овал 849"/>
            <p:cNvSpPr/>
            <p:nvPr/>
          </p:nvSpPr>
          <p:spPr>
            <a:xfrm>
              <a:off x="714348" y="4714884"/>
              <a:ext cx="142876" cy="14287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851" name="Прямая соединительная линия 850"/>
            <p:cNvCxnSpPr/>
            <p:nvPr/>
          </p:nvCxnSpPr>
          <p:spPr>
            <a:xfrm rot="16200000" flipH="1">
              <a:off x="464315" y="5179231"/>
              <a:ext cx="306676" cy="235238"/>
            </a:xfrm>
            <a:prstGeom prst="line">
              <a:avLst/>
            </a:prstGeom>
            <a:ln>
              <a:solidFill>
                <a:srgbClr val="D15C05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2" name="Овал 851"/>
            <p:cNvSpPr/>
            <p:nvPr/>
          </p:nvSpPr>
          <p:spPr>
            <a:xfrm>
              <a:off x="142844" y="5429264"/>
              <a:ext cx="142876" cy="14287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853" name="Прямая соединительная линия 852"/>
            <p:cNvCxnSpPr>
              <a:stCxn id="854" idx="3"/>
              <a:endCxn id="852" idx="7"/>
            </p:cNvCxnSpPr>
            <p:nvPr/>
          </p:nvCxnSpPr>
          <p:spPr>
            <a:xfrm rot="5400000">
              <a:off x="229077" y="5229745"/>
              <a:ext cx="256162" cy="184724"/>
            </a:xfrm>
            <a:prstGeom prst="line">
              <a:avLst/>
            </a:prstGeom>
            <a:ln>
              <a:solidFill>
                <a:srgbClr val="D15C05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4" name="Овал 853"/>
            <p:cNvSpPr/>
            <p:nvPr/>
          </p:nvSpPr>
          <p:spPr>
            <a:xfrm>
              <a:off x="428596" y="5072074"/>
              <a:ext cx="142876" cy="14287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855" name="Прямая соединительная линия 854"/>
            <p:cNvCxnSpPr/>
            <p:nvPr/>
          </p:nvCxnSpPr>
          <p:spPr>
            <a:xfrm rot="16200000" flipH="1">
              <a:off x="1035819" y="5179231"/>
              <a:ext cx="306676" cy="235238"/>
            </a:xfrm>
            <a:prstGeom prst="line">
              <a:avLst/>
            </a:prstGeom>
            <a:ln>
              <a:solidFill>
                <a:srgbClr val="D15C05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6" name="Овал 855"/>
            <p:cNvSpPr/>
            <p:nvPr/>
          </p:nvSpPr>
          <p:spPr>
            <a:xfrm>
              <a:off x="714348" y="5429264"/>
              <a:ext cx="142876" cy="14287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857" name="Прямая соединительная линия 856"/>
            <p:cNvCxnSpPr>
              <a:stCxn id="858" idx="3"/>
              <a:endCxn id="856" idx="7"/>
            </p:cNvCxnSpPr>
            <p:nvPr/>
          </p:nvCxnSpPr>
          <p:spPr>
            <a:xfrm rot="5400000">
              <a:off x="800581" y="5229745"/>
              <a:ext cx="256162" cy="184724"/>
            </a:xfrm>
            <a:prstGeom prst="line">
              <a:avLst/>
            </a:prstGeom>
            <a:ln>
              <a:solidFill>
                <a:srgbClr val="D15C05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8" name="Овал 857"/>
            <p:cNvSpPr/>
            <p:nvPr/>
          </p:nvSpPr>
          <p:spPr>
            <a:xfrm>
              <a:off x="1000100" y="5072074"/>
              <a:ext cx="142876" cy="14287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59" name="Овал 858"/>
            <p:cNvSpPr/>
            <p:nvPr/>
          </p:nvSpPr>
          <p:spPr>
            <a:xfrm>
              <a:off x="1285852" y="5429264"/>
              <a:ext cx="142876" cy="14287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" name="Группа 859"/>
          <p:cNvGrpSpPr/>
          <p:nvPr/>
        </p:nvGrpSpPr>
        <p:grpSpPr>
          <a:xfrm>
            <a:off x="2428860" y="5429264"/>
            <a:ext cx="1285884" cy="857256"/>
            <a:chOff x="142844" y="4714884"/>
            <a:chExt cx="1285884" cy="857256"/>
          </a:xfrm>
        </p:grpSpPr>
        <p:cxnSp>
          <p:nvCxnSpPr>
            <p:cNvPr id="861" name="Прямая соединительная линия 860"/>
            <p:cNvCxnSpPr/>
            <p:nvPr/>
          </p:nvCxnSpPr>
          <p:spPr>
            <a:xfrm rot="16200000" flipH="1">
              <a:off x="750067" y="4822041"/>
              <a:ext cx="306676" cy="235238"/>
            </a:xfrm>
            <a:prstGeom prst="line">
              <a:avLst/>
            </a:prstGeom>
            <a:ln>
              <a:solidFill>
                <a:srgbClr val="D15C05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2" name="Прямая соединительная линия 861"/>
            <p:cNvCxnSpPr>
              <a:stCxn id="863" idx="3"/>
            </p:cNvCxnSpPr>
            <p:nvPr/>
          </p:nvCxnSpPr>
          <p:spPr>
            <a:xfrm rot="5400000">
              <a:off x="514829" y="4872555"/>
              <a:ext cx="256162" cy="184724"/>
            </a:xfrm>
            <a:prstGeom prst="line">
              <a:avLst/>
            </a:prstGeom>
            <a:ln>
              <a:solidFill>
                <a:srgbClr val="D15C05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3" name="Овал 862"/>
            <p:cNvSpPr/>
            <p:nvPr/>
          </p:nvSpPr>
          <p:spPr>
            <a:xfrm>
              <a:off x="714348" y="4714884"/>
              <a:ext cx="142876" cy="14287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864" name="Прямая соединительная линия 863"/>
            <p:cNvCxnSpPr/>
            <p:nvPr/>
          </p:nvCxnSpPr>
          <p:spPr>
            <a:xfrm rot="16200000" flipH="1">
              <a:off x="464315" y="5179231"/>
              <a:ext cx="306676" cy="235238"/>
            </a:xfrm>
            <a:prstGeom prst="line">
              <a:avLst/>
            </a:prstGeom>
            <a:ln>
              <a:solidFill>
                <a:srgbClr val="D15C05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5" name="Овал 864"/>
            <p:cNvSpPr/>
            <p:nvPr/>
          </p:nvSpPr>
          <p:spPr>
            <a:xfrm>
              <a:off x="142844" y="5429264"/>
              <a:ext cx="142876" cy="14287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866" name="Прямая соединительная линия 865"/>
            <p:cNvCxnSpPr>
              <a:stCxn id="867" idx="3"/>
              <a:endCxn id="865" idx="7"/>
            </p:cNvCxnSpPr>
            <p:nvPr/>
          </p:nvCxnSpPr>
          <p:spPr>
            <a:xfrm rot="5400000">
              <a:off x="229077" y="5229745"/>
              <a:ext cx="256162" cy="184724"/>
            </a:xfrm>
            <a:prstGeom prst="line">
              <a:avLst/>
            </a:prstGeom>
            <a:ln>
              <a:solidFill>
                <a:srgbClr val="D15C05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7" name="Овал 866"/>
            <p:cNvSpPr/>
            <p:nvPr/>
          </p:nvSpPr>
          <p:spPr>
            <a:xfrm>
              <a:off x="428596" y="5072074"/>
              <a:ext cx="142876" cy="14287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868" name="Прямая соединительная линия 867"/>
            <p:cNvCxnSpPr/>
            <p:nvPr/>
          </p:nvCxnSpPr>
          <p:spPr>
            <a:xfrm rot="16200000" flipH="1">
              <a:off x="1035819" y="5179231"/>
              <a:ext cx="306676" cy="235238"/>
            </a:xfrm>
            <a:prstGeom prst="line">
              <a:avLst/>
            </a:prstGeom>
            <a:ln>
              <a:solidFill>
                <a:srgbClr val="D15C05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9" name="Овал 868"/>
            <p:cNvSpPr/>
            <p:nvPr/>
          </p:nvSpPr>
          <p:spPr>
            <a:xfrm>
              <a:off x="714348" y="5429264"/>
              <a:ext cx="142876" cy="14287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870" name="Прямая соединительная линия 869"/>
            <p:cNvCxnSpPr>
              <a:stCxn id="871" idx="3"/>
              <a:endCxn id="869" idx="7"/>
            </p:cNvCxnSpPr>
            <p:nvPr/>
          </p:nvCxnSpPr>
          <p:spPr>
            <a:xfrm rot="5400000">
              <a:off x="800581" y="5229745"/>
              <a:ext cx="256162" cy="184724"/>
            </a:xfrm>
            <a:prstGeom prst="line">
              <a:avLst/>
            </a:prstGeom>
            <a:ln>
              <a:solidFill>
                <a:srgbClr val="D15C05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1" name="Овал 870"/>
            <p:cNvSpPr/>
            <p:nvPr/>
          </p:nvSpPr>
          <p:spPr>
            <a:xfrm>
              <a:off x="1000100" y="5072074"/>
              <a:ext cx="142876" cy="14287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72" name="Овал 871"/>
            <p:cNvSpPr/>
            <p:nvPr/>
          </p:nvSpPr>
          <p:spPr>
            <a:xfrm>
              <a:off x="1285852" y="5429264"/>
              <a:ext cx="142876" cy="14287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" name="Группа 872"/>
          <p:cNvGrpSpPr/>
          <p:nvPr/>
        </p:nvGrpSpPr>
        <p:grpSpPr>
          <a:xfrm>
            <a:off x="3000364" y="5429264"/>
            <a:ext cx="1285884" cy="857256"/>
            <a:chOff x="142844" y="4714884"/>
            <a:chExt cx="1285884" cy="857256"/>
          </a:xfrm>
        </p:grpSpPr>
        <p:cxnSp>
          <p:nvCxnSpPr>
            <p:cNvPr id="874" name="Прямая соединительная линия 873"/>
            <p:cNvCxnSpPr/>
            <p:nvPr/>
          </p:nvCxnSpPr>
          <p:spPr>
            <a:xfrm rot="16200000" flipH="1">
              <a:off x="750067" y="4822041"/>
              <a:ext cx="306676" cy="235238"/>
            </a:xfrm>
            <a:prstGeom prst="line">
              <a:avLst/>
            </a:prstGeom>
            <a:ln>
              <a:solidFill>
                <a:srgbClr val="D15C05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5" name="Прямая соединительная линия 874"/>
            <p:cNvCxnSpPr>
              <a:stCxn id="876" idx="3"/>
            </p:cNvCxnSpPr>
            <p:nvPr/>
          </p:nvCxnSpPr>
          <p:spPr>
            <a:xfrm rot="5400000">
              <a:off x="514829" y="4872555"/>
              <a:ext cx="256162" cy="184724"/>
            </a:xfrm>
            <a:prstGeom prst="line">
              <a:avLst/>
            </a:prstGeom>
            <a:ln>
              <a:solidFill>
                <a:srgbClr val="D15C05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6" name="Овал 875"/>
            <p:cNvSpPr/>
            <p:nvPr/>
          </p:nvSpPr>
          <p:spPr>
            <a:xfrm>
              <a:off x="714348" y="4714884"/>
              <a:ext cx="142876" cy="14287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877" name="Прямая соединительная линия 876"/>
            <p:cNvCxnSpPr/>
            <p:nvPr/>
          </p:nvCxnSpPr>
          <p:spPr>
            <a:xfrm rot="16200000" flipH="1">
              <a:off x="464315" y="5179231"/>
              <a:ext cx="306676" cy="235238"/>
            </a:xfrm>
            <a:prstGeom prst="line">
              <a:avLst/>
            </a:prstGeom>
            <a:ln>
              <a:solidFill>
                <a:srgbClr val="D15C05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8" name="Овал 877"/>
            <p:cNvSpPr/>
            <p:nvPr/>
          </p:nvSpPr>
          <p:spPr>
            <a:xfrm>
              <a:off x="142844" y="5429264"/>
              <a:ext cx="142876" cy="14287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879" name="Прямая соединительная линия 878"/>
            <p:cNvCxnSpPr>
              <a:stCxn id="880" idx="3"/>
              <a:endCxn id="878" idx="7"/>
            </p:cNvCxnSpPr>
            <p:nvPr/>
          </p:nvCxnSpPr>
          <p:spPr>
            <a:xfrm rot="5400000">
              <a:off x="229077" y="5229745"/>
              <a:ext cx="256162" cy="184724"/>
            </a:xfrm>
            <a:prstGeom prst="line">
              <a:avLst/>
            </a:prstGeom>
            <a:ln>
              <a:solidFill>
                <a:srgbClr val="D15C05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0" name="Овал 879"/>
            <p:cNvSpPr/>
            <p:nvPr/>
          </p:nvSpPr>
          <p:spPr>
            <a:xfrm>
              <a:off x="428596" y="5072074"/>
              <a:ext cx="142876" cy="14287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881" name="Прямая соединительная линия 880"/>
            <p:cNvCxnSpPr/>
            <p:nvPr/>
          </p:nvCxnSpPr>
          <p:spPr>
            <a:xfrm rot="16200000" flipH="1">
              <a:off x="1035819" y="5179231"/>
              <a:ext cx="306676" cy="235238"/>
            </a:xfrm>
            <a:prstGeom prst="line">
              <a:avLst/>
            </a:prstGeom>
            <a:ln>
              <a:solidFill>
                <a:srgbClr val="D15C05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2" name="Овал 881"/>
            <p:cNvSpPr/>
            <p:nvPr/>
          </p:nvSpPr>
          <p:spPr>
            <a:xfrm>
              <a:off x="714348" y="5429264"/>
              <a:ext cx="142876" cy="14287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883" name="Прямая соединительная линия 882"/>
            <p:cNvCxnSpPr>
              <a:stCxn id="884" idx="3"/>
              <a:endCxn id="882" idx="7"/>
            </p:cNvCxnSpPr>
            <p:nvPr/>
          </p:nvCxnSpPr>
          <p:spPr>
            <a:xfrm rot="5400000">
              <a:off x="800581" y="5229745"/>
              <a:ext cx="256162" cy="184724"/>
            </a:xfrm>
            <a:prstGeom prst="line">
              <a:avLst/>
            </a:prstGeom>
            <a:ln>
              <a:solidFill>
                <a:srgbClr val="D15C05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4" name="Овал 883"/>
            <p:cNvSpPr/>
            <p:nvPr/>
          </p:nvSpPr>
          <p:spPr>
            <a:xfrm>
              <a:off x="1000100" y="5072074"/>
              <a:ext cx="142876" cy="14287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85" name="Овал 884"/>
            <p:cNvSpPr/>
            <p:nvPr/>
          </p:nvSpPr>
          <p:spPr>
            <a:xfrm>
              <a:off x="1285852" y="5429264"/>
              <a:ext cx="142876" cy="14287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3" name="Группа 885"/>
          <p:cNvGrpSpPr/>
          <p:nvPr/>
        </p:nvGrpSpPr>
        <p:grpSpPr>
          <a:xfrm>
            <a:off x="3571868" y="5429264"/>
            <a:ext cx="1285884" cy="857256"/>
            <a:chOff x="142844" y="4714884"/>
            <a:chExt cx="1285884" cy="857256"/>
          </a:xfrm>
        </p:grpSpPr>
        <p:cxnSp>
          <p:nvCxnSpPr>
            <p:cNvPr id="887" name="Прямая соединительная линия 886"/>
            <p:cNvCxnSpPr/>
            <p:nvPr/>
          </p:nvCxnSpPr>
          <p:spPr>
            <a:xfrm rot="16200000" flipH="1">
              <a:off x="750067" y="4822041"/>
              <a:ext cx="306676" cy="235238"/>
            </a:xfrm>
            <a:prstGeom prst="line">
              <a:avLst/>
            </a:prstGeom>
            <a:ln>
              <a:solidFill>
                <a:srgbClr val="D15C05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8" name="Прямая соединительная линия 887"/>
            <p:cNvCxnSpPr>
              <a:stCxn id="889" idx="3"/>
            </p:cNvCxnSpPr>
            <p:nvPr/>
          </p:nvCxnSpPr>
          <p:spPr>
            <a:xfrm rot="5400000">
              <a:off x="514829" y="4872555"/>
              <a:ext cx="256162" cy="184724"/>
            </a:xfrm>
            <a:prstGeom prst="line">
              <a:avLst/>
            </a:prstGeom>
            <a:ln>
              <a:solidFill>
                <a:srgbClr val="D15C05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9" name="Овал 888"/>
            <p:cNvSpPr/>
            <p:nvPr/>
          </p:nvSpPr>
          <p:spPr>
            <a:xfrm>
              <a:off x="714348" y="4714884"/>
              <a:ext cx="142876" cy="14287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890" name="Прямая соединительная линия 889"/>
            <p:cNvCxnSpPr/>
            <p:nvPr/>
          </p:nvCxnSpPr>
          <p:spPr>
            <a:xfrm rot="16200000" flipH="1">
              <a:off x="464315" y="5179231"/>
              <a:ext cx="306676" cy="235238"/>
            </a:xfrm>
            <a:prstGeom prst="line">
              <a:avLst/>
            </a:prstGeom>
            <a:ln>
              <a:solidFill>
                <a:srgbClr val="D15C05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91" name="Овал 890"/>
            <p:cNvSpPr/>
            <p:nvPr/>
          </p:nvSpPr>
          <p:spPr>
            <a:xfrm>
              <a:off x="142844" y="5429264"/>
              <a:ext cx="142876" cy="14287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892" name="Прямая соединительная линия 891"/>
            <p:cNvCxnSpPr>
              <a:stCxn id="893" idx="3"/>
              <a:endCxn id="891" idx="7"/>
            </p:cNvCxnSpPr>
            <p:nvPr/>
          </p:nvCxnSpPr>
          <p:spPr>
            <a:xfrm rot="5400000">
              <a:off x="229077" y="5229745"/>
              <a:ext cx="256162" cy="184724"/>
            </a:xfrm>
            <a:prstGeom prst="line">
              <a:avLst/>
            </a:prstGeom>
            <a:ln>
              <a:solidFill>
                <a:srgbClr val="D15C05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93" name="Овал 892"/>
            <p:cNvSpPr/>
            <p:nvPr/>
          </p:nvSpPr>
          <p:spPr>
            <a:xfrm>
              <a:off x="428596" y="5072074"/>
              <a:ext cx="142876" cy="14287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894" name="Прямая соединительная линия 893"/>
            <p:cNvCxnSpPr/>
            <p:nvPr/>
          </p:nvCxnSpPr>
          <p:spPr>
            <a:xfrm rot="16200000" flipH="1">
              <a:off x="1035819" y="5179231"/>
              <a:ext cx="306676" cy="235238"/>
            </a:xfrm>
            <a:prstGeom prst="line">
              <a:avLst/>
            </a:prstGeom>
            <a:ln>
              <a:solidFill>
                <a:srgbClr val="D15C05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95" name="Овал 894"/>
            <p:cNvSpPr/>
            <p:nvPr/>
          </p:nvSpPr>
          <p:spPr>
            <a:xfrm>
              <a:off x="714348" y="5429264"/>
              <a:ext cx="142876" cy="14287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896" name="Прямая соединительная линия 895"/>
            <p:cNvCxnSpPr>
              <a:stCxn id="897" idx="3"/>
              <a:endCxn id="895" idx="7"/>
            </p:cNvCxnSpPr>
            <p:nvPr/>
          </p:nvCxnSpPr>
          <p:spPr>
            <a:xfrm rot="5400000">
              <a:off x="800581" y="5229745"/>
              <a:ext cx="256162" cy="184724"/>
            </a:xfrm>
            <a:prstGeom prst="line">
              <a:avLst/>
            </a:prstGeom>
            <a:ln>
              <a:solidFill>
                <a:srgbClr val="D15C05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97" name="Овал 896"/>
            <p:cNvSpPr/>
            <p:nvPr/>
          </p:nvSpPr>
          <p:spPr>
            <a:xfrm>
              <a:off x="1000100" y="5072074"/>
              <a:ext cx="142876" cy="14287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98" name="Овал 897"/>
            <p:cNvSpPr/>
            <p:nvPr/>
          </p:nvSpPr>
          <p:spPr>
            <a:xfrm>
              <a:off x="1285852" y="5429264"/>
              <a:ext cx="142876" cy="14287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4" name="Группа 898"/>
          <p:cNvGrpSpPr/>
          <p:nvPr/>
        </p:nvGrpSpPr>
        <p:grpSpPr>
          <a:xfrm>
            <a:off x="4143372" y="5429264"/>
            <a:ext cx="1285884" cy="857256"/>
            <a:chOff x="142844" y="4714884"/>
            <a:chExt cx="1285884" cy="857256"/>
          </a:xfrm>
        </p:grpSpPr>
        <p:cxnSp>
          <p:nvCxnSpPr>
            <p:cNvPr id="900" name="Прямая соединительная линия 899"/>
            <p:cNvCxnSpPr/>
            <p:nvPr/>
          </p:nvCxnSpPr>
          <p:spPr>
            <a:xfrm rot="16200000" flipH="1">
              <a:off x="750067" y="4822041"/>
              <a:ext cx="306676" cy="235238"/>
            </a:xfrm>
            <a:prstGeom prst="line">
              <a:avLst/>
            </a:prstGeom>
            <a:ln>
              <a:solidFill>
                <a:srgbClr val="D15C05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1" name="Прямая соединительная линия 900"/>
            <p:cNvCxnSpPr>
              <a:stCxn id="902" idx="3"/>
            </p:cNvCxnSpPr>
            <p:nvPr/>
          </p:nvCxnSpPr>
          <p:spPr>
            <a:xfrm rot="5400000">
              <a:off x="514829" y="4872555"/>
              <a:ext cx="256162" cy="184724"/>
            </a:xfrm>
            <a:prstGeom prst="line">
              <a:avLst/>
            </a:prstGeom>
            <a:ln>
              <a:solidFill>
                <a:srgbClr val="D15C05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02" name="Овал 901"/>
            <p:cNvSpPr/>
            <p:nvPr/>
          </p:nvSpPr>
          <p:spPr>
            <a:xfrm>
              <a:off x="714348" y="4714884"/>
              <a:ext cx="142876" cy="14287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903" name="Прямая соединительная линия 902"/>
            <p:cNvCxnSpPr/>
            <p:nvPr/>
          </p:nvCxnSpPr>
          <p:spPr>
            <a:xfrm rot="16200000" flipH="1">
              <a:off x="464315" y="5179231"/>
              <a:ext cx="306676" cy="235238"/>
            </a:xfrm>
            <a:prstGeom prst="line">
              <a:avLst/>
            </a:prstGeom>
            <a:ln>
              <a:solidFill>
                <a:srgbClr val="D15C05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04" name="Овал 903"/>
            <p:cNvSpPr/>
            <p:nvPr/>
          </p:nvSpPr>
          <p:spPr>
            <a:xfrm>
              <a:off x="142844" y="5429264"/>
              <a:ext cx="142876" cy="14287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905" name="Прямая соединительная линия 904"/>
            <p:cNvCxnSpPr>
              <a:stCxn id="906" idx="3"/>
              <a:endCxn id="904" idx="7"/>
            </p:cNvCxnSpPr>
            <p:nvPr/>
          </p:nvCxnSpPr>
          <p:spPr>
            <a:xfrm rot="5400000">
              <a:off x="229077" y="5229745"/>
              <a:ext cx="256162" cy="184724"/>
            </a:xfrm>
            <a:prstGeom prst="line">
              <a:avLst/>
            </a:prstGeom>
            <a:ln>
              <a:solidFill>
                <a:srgbClr val="D15C05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06" name="Овал 905"/>
            <p:cNvSpPr/>
            <p:nvPr/>
          </p:nvSpPr>
          <p:spPr>
            <a:xfrm>
              <a:off x="428596" y="5072074"/>
              <a:ext cx="142876" cy="14287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907" name="Прямая соединительная линия 906"/>
            <p:cNvCxnSpPr/>
            <p:nvPr/>
          </p:nvCxnSpPr>
          <p:spPr>
            <a:xfrm rot="16200000" flipH="1">
              <a:off x="1035819" y="5179231"/>
              <a:ext cx="306676" cy="235238"/>
            </a:xfrm>
            <a:prstGeom prst="line">
              <a:avLst/>
            </a:prstGeom>
            <a:ln>
              <a:solidFill>
                <a:srgbClr val="D15C05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08" name="Овал 907"/>
            <p:cNvSpPr/>
            <p:nvPr/>
          </p:nvSpPr>
          <p:spPr>
            <a:xfrm>
              <a:off x="714348" y="5429264"/>
              <a:ext cx="142876" cy="14287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909" name="Прямая соединительная линия 908"/>
            <p:cNvCxnSpPr>
              <a:stCxn id="910" idx="3"/>
              <a:endCxn id="908" idx="7"/>
            </p:cNvCxnSpPr>
            <p:nvPr/>
          </p:nvCxnSpPr>
          <p:spPr>
            <a:xfrm rot="5400000">
              <a:off x="800581" y="5229745"/>
              <a:ext cx="256162" cy="184724"/>
            </a:xfrm>
            <a:prstGeom prst="line">
              <a:avLst/>
            </a:prstGeom>
            <a:ln>
              <a:solidFill>
                <a:srgbClr val="D15C05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0" name="Овал 909"/>
            <p:cNvSpPr/>
            <p:nvPr/>
          </p:nvSpPr>
          <p:spPr>
            <a:xfrm>
              <a:off x="1000100" y="5072074"/>
              <a:ext cx="142876" cy="14287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11" name="Овал 910"/>
            <p:cNvSpPr/>
            <p:nvPr/>
          </p:nvSpPr>
          <p:spPr>
            <a:xfrm>
              <a:off x="1285852" y="5429264"/>
              <a:ext cx="142876" cy="14287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6" name="Группа 911"/>
          <p:cNvGrpSpPr/>
          <p:nvPr/>
        </p:nvGrpSpPr>
        <p:grpSpPr>
          <a:xfrm>
            <a:off x="4714876" y="5429264"/>
            <a:ext cx="1285884" cy="857256"/>
            <a:chOff x="142844" y="4714884"/>
            <a:chExt cx="1285884" cy="857256"/>
          </a:xfrm>
        </p:grpSpPr>
        <p:cxnSp>
          <p:nvCxnSpPr>
            <p:cNvPr id="913" name="Прямая соединительная линия 912"/>
            <p:cNvCxnSpPr/>
            <p:nvPr/>
          </p:nvCxnSpPr>
          <p:spPr>
            <a:xfrm rot="16200000" flipH="1">
              <a:off x="750067" y="4822041"/>
              <a:ext cx="306676" cy="235238"/>
            </a:xfrm>
            <a:prstGeom prst="line">
              <a:avLst/>
            </a:prstGeom>
            <a:ln>
              <a:solidFill>
                <a:srgbClr val="D15C05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4" name="Прямая соединительная линия 913"/>
            <p:cNvCxnSpPr>
              <a:stCxn id="915" idx="3"/>
            </p:cNvCxnSpPr>
            <p:nvPr/>
          </p:nvCxnSpPr>
          <p:spPr>
            <a:xfrm rot="5400000">
              <a:off x="514829" y="4872555"/>
              <a:ext cx="256162" cy="184724"/>
            </a:xfrm>
            <a:prstGeom prst="line">
              <a:avLst/>
            </a:prstGeom>
            <a:ln>
              <a:solidFill>
                <a:srgbClr val="D15C05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5" name="Овал 914"/>
            <p:cNvSpPr/>
            <p:nvPr/>
          </p:nvSpPr>
          <p:spPr>
            <a:xfrm>
              <a:off x="714348" y="4714884"/>
              <a:ext cx="142876" cy="14287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916" name="Прямая соединительная линия 915"/>
            <p:cNvCxnSpPr/>
            <p:nvPr/>
          </p:nvCxnSpPr>
          <p:spPr>
            <a:xfrm rot="16200000" flipH="1">
              <a:off x="464315" y="5179231"/>
              <a:ext cx="306676" cy="235238"/>
            </a:xfrm>
            <a:prstGeom prst="line">
              <a:avLst/>
            </a:prstGeom>
            <a:ln>
              <a:solidFill>
                <a:srgbClr val="D15C05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7" name="Овал 916"/>
            <p:cNvSpPr/>
            <p:nvPr/>
          </p:nvSpPr>
          <p:spPr>
            <a:xfrm>
              <a:off x="142844" y="5429264"/>
              <a:ext cx="142876" cy="14287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918" name="Прямая соединительная линия 917"/>
            <p:cNvCxnSpPr>
              <a:stCxn id="919" idx="3"/>
              <a:endCxn id="917" idx="7"/>
            </p:cNvCxnSpPr>
            <p:nvPr/>
          </p:nvCxnSpPr>
          <p:spPr>
            <a:xfrm rot="5400000">
              <a:off x="229077" y="5229745"/>
              <a:ext cx="256162" cy="184724"/>
            </a:xfrm>
            <a:prstGeom prst="line">
              <a:avLst/>
            </a:prstGeom>
            <a:ln>
              <a:solidFill>
                <a:srgbClr val="D15C05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9" name="Овал 918"/>
            <p:cNvSpPr/>
            <p:nvPr/>
          </p:nvSpPr>
          <p:spPr>
            <a:xfrm>
              <a:off x="428596" y="5072074"/>
              <a:ext cx="142876" cy="14287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920" name="Прямая соединительная линия 919"/>
            <p:cNvCxnSpPr/>
            <p:nvPr/>
          </p:nvCxnSpPr>
          <p:spPr>
            <a:xfrm rot="16200000" flipH="1">
              <a:off x="1035819" y="5179231"/>
              <a:ext cx="306676" cy="235238"/>
            </a:xfrm>
            <a:prstGeom prst="line">
              <a:avLst/>
            </a:prstGeom>
            <a:ln>
              <a:solidFill>
                <a:srgbClr val="D15C05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1" name="Овал 920"/>
            <p:cNvSpPr/>
            <p:nvPr/>
          </p:nvSpPr>
          <p:spPr>
            <a:xfrm>
              <a:off x="714348" y="5429264"/>
              <a:ext cx="142876" cy="14287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922" name="Прямая соединительная линия 921"/>
            <p:cNvCxnSpPr>
              <a:stCxn id="923" idx="3"/>
              <a:endCxn id="921" idx="7"/>
            </p:cNvCxnSpPr>
            <p:nvPr/>
          </p:nvCxnSpPr>
          <p:spPr>
            <a:xfrm rot="5400000">
              <a:off x="800581" y="5229745"/>
              <a:ext cx="256162" cy="184724"/>
            </a:xfrm>
            <a:prstGeom prst="line">
              <a:avLst/>
            </a:prstGeom>
            <a:ln>
              <a:solidFill>
                <a:srgbClr val="D15C05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3" name="Овал 922"/>
            <p:cNvSpPr/>
            <p:nvPr/>
          </p:nvSpPr>
          <p:spPr>
            <a:xfrm>
              <a:off x="1000100" y="5072074"/>
              <a:ext cx="142876" cy="14287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24" name="Овал 923"/>
            <p:cNvSpPr/>
            <p:nvPr/>
          </p:nvSpPr>
          <p:spPr>
            <a:xfrm>
              <a:off x="1285852" y="5429264"/>
              <a:ext cx="142876" cy="14287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7" name="Группа 924"/>
          <p:cNvGrpSpPr/>
          <p:nvPr/>
        </p:nvGrpSpPr>
        <p:grpSpPr>
          <a:xfrm>
            <a:off x="5286380" y="5429264"/>
            <a:ext cx="1285884" cy="857256"/>
            <a:chOff x="142844" y="4714884"/>
            <a:chExt cx="1285884" cy="857256"/>
          </a:xfrm>
        </p:grpSpPr>
        <p:cxnSp>
          <p:nvCxnSpPr>
            <p:cNvPr id="926" name="Прямая соединительная линия 925"/>
            <p:cNvCxnSpPr/>
            <p:nvPr/>
          </p:nvCxnSpPr>
          <p:spPr>
            <a:xfrm rot="16200000" flipH="1">
              <a:off x="750067" y="4822041"/>
              <a:ext cx="306676" cy="235238"/>
            </a:xfrm>
            <a:prstGeom prst="line">
              <a:avLst/>
            </a:prstGeom>
            <a:ln>
              <a:solidFill>
                <a:srgbClr val="D15C05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7" name="Прямая соединительная линия 926"/>
            <p:cNvCxnSpPr>
              <a:stCxn id="928" idx="3"/>
            </p:cNvCxnSpPr>
            <p:nvPr/>
          </p:nvCxnSpPr>
          <p:spPr>
            <a:xfrm rot="5400000">
              <a:off x="514829" y="4872555"/>
              <a:ext cx="256162" cy="184724"/>
            </a:xfrm>
            <a:prstGeom prst="line">
              <a:avLst/>
            </a:prstGeom>
            <a:ln>
              <a:solidFill>
                <a:srgbClr val="D15C05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8" name="Овал 927"/>
            <p:cNvSpPr/>
            <p:nvPr/>
          </p:nvSpPr>
          <p:spPr>
            <a:xfrm>
              <a:off x="714348" y="4714884"/>
              <a:ext cx="142876" cy="14287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929" name="Прямая соединительная линия 928"/>
            <p:cNvCxnSpPr/>
            <p:nvPr/>
          </p:nvCxnSpPr>
          <p:spPr>
            <a:xfrm rot="16200000" flipH="1">
              <a:off x="464315" y="5179231"/>
              <a:ext cx="306676" cy="235238"/>
            </a:xfrm>
            <a:prstGeom prst="line">
              <a:avLst/>
            </a:prstGeom>
            <a:ln>
              <a:solidFill>
                <a:srgbClr val="D15C05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0" name="Овал 929"/>
            <p:cNvSpPr/>
            <p:nvPr/>
          </p:nvSpPr>
          <p:spPr>
            <a:xfrm>
              <a:off x="142844" y="5429264"/>
              <a:ext cx="142876" cy="14287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931" name="Прямая соединительная линия 930"/>
            <p:cNvCxnSpPr>
              <a:stCxn id="932" idx="3"/>
              <a:endCxn id="930" idx="7"/>
            </p:cNvCxnSpPr>
            <p:nvPr/>
          </p:nvCxnSpPr>
          <p:spPr>
            <a:xfrm rot="5400000">
              <a:off x="229077" y="5229745"/>
              <a:ext cx="256162" cy="184724"/>
            </a:xfrm>
            <a:prstGeom prst="line">
              <a:avLst/>
            </a:prstGeom>
            <a:ln>
              <a:solidFill>
                <a:srgbClr val="D15C05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2" name="Овал 931"/>
            <p:cNvSpPr/>
            <p:nvPr/>
          </p:nvSpPr>
          <p:spPr>
            <a:xfrm>
              <a:off x="428596" y="5072074"/>
              <a:ext cx="142876" cy="14287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933" name="Прямая соединительная линия 932"/>
            <p:cNvCxnSpPr/>
            <p:nvPr/>
          </p:nvCxnSpPr>
          <p:spPr>
            <a:xfrm rot="16200000" flipH="1">
              <a:off x="1035819" y="5179231"/>
              <a:ext cx="306676" cy="235238"/>
            </a:xfrm>
            <a:prstGeom prst="line">
              <a:avLst/>
            </a:prstGeom>
            <a:ln>
              <a:solidFill>
                <a:srgbClr val="D15C05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4" name="Овал 933"/>
            <p:cNvSpPr/>
            <p:nvPr/>
          </p:nvSpPr>
          <p:spPr>
            <a:xfrm>
              <a:off x="714348" y="5429264"/>
              <a:ext cx="142876" cy="14287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935" name="Прямая соединительная линия 934"/>
            <p:cNvCxnSpPr>
              <a:stCxn id="936" idx="3"/>
              <a:endCxn id="934" idx="7"/>
            </p:cNvCxnSpPr>
            <p:nvPr/>
          </p:nvCxnSpPr>
          <p:spPr>
            <a:xfrm rot="5400000">
              <a:off x="800581" y="5229745"/>
              <a:ext cx="256162" cy="184724"/>
            </a:xfrm>
            <a:prstGeom prst="line">
              <a:avLst/>
            </a:prstGeom>
            <a:ln>
              <a:solidFill>
                <a:srgbClr val="D15C05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6" name="Овал 935"/>
            <p:cNvSpPr/>
            <p:nvPr/>
          </p:nvSpPr>
          <p:spPr>
            <a:xfrm>
              <a:off x="1000100" y="5072074"/>
              <a:ext cx="142876" cy="14287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37" name="Овал 936"/>
            <p:cNvSpPr/>
            <p:nvPr/>
          </p:nvSpPr>
          <p:spPr>
            <a:xfrm>
              <a:off x="1285852" y="5429264"/>
              <a:ext cx="142876" cy="14287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8" name="Группа 937"/>
          <p:cNvGrpSpPr/>
          <p:nvPr/>
        </p:nvGrpSpPr>
        <p:grpSpPr>
          <a:xfrm>
            <a:off x="5857884" y="5429264"/>
            <a:ext cx="1285884" cy="857256"/>
            <a:chOff x="142844" y="4714884"/>
            <a:chExt cx="1285884" cy="857256"/>
          </a:xfrm>
        </p:grpSpPr>
        <p:cxnSp>
          <p:nvCxnSpPr>
            <p:cNvPr id="939" name="Прямая соединительная линия 938"/>
            <p:cNvCxnSpPr/>
            <p:nvPr/>
          </p:nvCxnSpPr>
          <p:spPr>
            <a:xfrm rot="16200000" flipH="1">
              <a:off x="750067" y="4822041"/>
              <a:ext cx="306676" cy="235238"/>
            </a:xfrm>
            <a:prstGeom prst="line">
              <a:avLst/>
            </a:prstGeom>
            <a:ln>
              <a:solidFill>
                <a:srgbClr val="D15C05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0" name="Прямая соединительная линия 939"/>
            <p:cNvCxnSpPr>
              <a:stCxn id="941" idx="3"/>
            </p:cNvCxnSpPr>
            <p:nvPr/>
          </p:nvCxnSpPr>
          <p:spPr>
            <a:xfrm rot="5400000">
              <a:off x="514829" y="4872555"/>
              <a:ext cx="256162" cy="184724"/>
            </a:xfrm>
            <a:prstGeom prst="line">
              <a:avLst/>
            </a:prstGeom>
            <a:ln>
              <a:solidFill>
                <a:srgbClr val="D15C05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1" name="Овал 940"/>
            <p:cNvSpPr/>
            <p:nvPr/>
          </p:nvSpPr>
          <p:spPr>
            <a:xfrm>
              <a:off x="714348" y="4714884"/>
              <a:ext cx="142876" cy="14287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942" name="Прямая соединительная линия 941"/>
            <p:cNvCxnSpPr/>
            <p:nvPr/>
          </p:nvCxnSpPr>
          <p:spPr>
            <a:xfrm rot="16200000" flipH="1">
              <a:off x="464315" y="5179231"/>
              <a:ext cx="306676" cy="235238"/>
            </a:xfrm>
            <a:prstGeom prst="line">
              <a:avLst/>
            </a:prstGeom>
            <a:ln>
              <a:solidFill>
                <a:srgbClr val="D15C05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3" name="Овал 942"/>
            <p:cNvSpPr/>
            <p:nvPr/>
          </p:nvSpPr>
          <p:spPr>
            <a:xfrm>
              <a:off x="142844" y="5429264"/>
              <a:ext cx="142876" cy="14287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944" name="Прямая соединительная линия 943"/>
            <p:cNvCxnSpPr>
              <a:stCxn id="945" idx="3"/>
              <a:endCxn id="943" idx="7"/>
            </p:cNvCxnSpPr>
            <p:nvPr/>
          </p:nvCxnSpPr>
          <p:spPr>
            <a:xfrm rot="5400000">
              <a:off x="229077" y="5229745"/>
              <a:ext cx="256162" cy="184724"/>
            </a:xfrm>
            <a:prstGeom prst="line">
              <a:avLst/>
            </a:prstGeom>
            <a:ln>
              <a:solidFill>
                <a:srgbClr val="D15C05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5" name="Овал 944"/>
            <p:cNvSpPr/>
            <p:nvPr/>
          </p:nvSpPr>
          <p:spPr>
            <a:xfrm>
              <a:off x="428596" y="5072074"/>
              <a:ext cx="142876" cy="14287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946" name="Прямая соединительная линия 945"/>
            <p:cNvCxnSpPr/>
            <p:nvPr/>
          </p:nvCxnSpPr>
          <p:spPr>
            <a:xfrm rot="16200000" flipH="1">
              <a:off x="1035819" y="5179231"/>
              <a:ext cx="306676" cy="235238"/>
            </a:xfrm>
            <a:prstGeom prst="line">
              <a:avLst/>
            </a:prstGeom>
            <a:ln>
              <a:solidFill>
                <a:srgbClr val="D15C05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7" name="Овал 946"/>
            <p:cNvSpPr/>
            <p:nvPr/>
          </p:nvSpPr>
          <p:spPr>
            <a:xfrm>
              <a:off x="714348" y="5429264"/>
              <a:ext cx="142876" cy="14287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948" name="Прямая соединительная линия 947"/>
            <p:cNvCxnSpPr>
              <a:stCxn id="949" idx="3"/>
              <a:endCxn id="947" idx="7"/>
            </p:cNvCxnSpPr>
            <p:nvPr/>
          </p:nvCxnSpPr>
          <p:spPr>
            <a:xfrm rot="5400000">
              <a:off x="800581" y="5229745"/>
              <a:ext cx="256162" cy="184724"/>
            </a:xfrm>
            <a:prstGeom prst="line">
              <a:avLst/>
            </a:prstGeom>
            <a:ln>
              <a:solidFill>
                <a:srgbClr val="D15C05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9" name="Овал 948"/>
            <p:cNvSpPr/>
            <p:nvPr/>
          </p:nvSpPr>
          <p:spPr>
            <a:xfrm>
              <a:off x="1000100" y="5072074"/>
              <a:ext cx="142876" cy="14287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50" name="Овал 949"/>
            <p:cNvSpPr/>
            <p:nvPr/>
          </p:nvSpPr>
          <p:spPr>
            <a:xfrm>
              <a:off x="1285852" y="5429264"/>
              <a:ext cx="142876" cy="14287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9" name="Группа 950"/>
          <p:cNvGrpSpPr/>
          <p:nvPr/>
        </p:nvGrpSpPr>
        <p:grpSpPr>
          <a:xfrm>
            <a:off x="6429388" y="5429264"/>
            <a:ext cx="1285884" cy="857256"/>
            <a:chOff x="142844" y="4714884"/>
            <a:chExt cx="1285884" cy="857256"/>
          </a:xfrm>
        </p:grpSpPr>
        <p:cxnSp>
          <p:nvCxnSpPr>
            <p:cNvPr id="952" name="Прямая соединительная линия 951"/>
            <p:cNvCxnSpPr/>
            <p:nvPr/>
          </p:nvCxnSpPr>
          <p:spPr>
            <a:xfrm rot="16200000" flipH="1">
              <a:off x="750067" y="4822041"/>
              <a:ext cx="306676" cy="235238"/>
            </a:xfrm>
            <a:prstGeom prst="line">
              <a:avLst/>
            </a:prstGeom>
            <a:ln>
              <a:solidFill>
                <a:srgbClr val="D15C05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3" name="Прямая соединительная линия 952"/>
            <p:cNvCxnSpPr>
              <a:stCxn id="954" idx="3"/>
            </p:cNvCxnSpPr>
            <p:nvPr/>
          </p:nvCxnSpPr>
          <p:spPr>
            <a:xfrm rot="5400000">
              <a:off x="514829" y="4872555"/>
              <a:ext cx="256162" cy="184724"/>
            </a:xfrm>
            <a:prstGeom prst="line">
              <a:avLst/>
            </a:prstGeom>
            <a:ln>
              <a:solidFill>
                <a:srgbClr val="D15C05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4" name="Овал 953"/>
            <p:cNvSpPr/>
            <p:nvPr/>
          </p:nvSpPr>
          <p:spPr>
            <a:xfrm>
              <a:off x="714348" y="4714884"/>
              <a:ext cx="142876" cy="14287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955" name="Прямая соединительная линия 954"/>
            <p:cNvCxnSpPr/>
            <p:nvPr/>
          </p:nvCxnSpPr>
          <p:spPr>
            <a:xfrm rot="16200000" flipH="1">
              <a:off x="464315" y="5179231"/>
              <a:ext cx="306676" cy="235238"/>
            </a:xfrm>
            <a:prstGeom prst="line">
              <a:avLst/>
            </a:prstGeom>
            <a:ln>
              <a:solidFill>
                <a:srgbClr val="D15C05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6" name="Овал 955"/>
            <p:cNvSpPr/>
            <p:nvPr/>
          </p:nvSpPr>
          <p:spPr>
            <a:xfrm>
              <a:off x="142844" y="5429264"/>
              <a:ext cx="142876" cy="14287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957" name="Прямая соединительная линия 956"/>
            <p:cNvCxnSpPr>
              <a:stCxn id="958" idx="3"/>
              <a:endCxn id="956" idx="7"/>
            </p:cNvCxnSpPr>
            <p:nvPr/>
          </p:nvCxnSpPr>
          <p:spPr>
            <a:xfrm rot="5400000">
              <a:off x="229077" y="5229745"/>
              <a:ext cx="256162" cy="184724"/>
            </a:xfrm>
            <a:prstGeom prst="line">
              <a:avLst/>
            </a:prstGeom>
            <a:ln>
              <a:solidFill>
                <a:srgbClr val="D15C05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8" name="Овал 957"/>
            <p:cNvSpPr/>
            <p:nvPr/>
          </p:nvSpPr>
          <p:spPr>
            <a:xfrm>
              <a:off x="428596" y="5072074"/>
              <a:ext cx="142876" cy="14287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959" name="Прямая соединительная линия 958"/>
            <p:cNvCxnSpPr/>
            <p:nvPr/>
          </p:nvCxnSpPr>
          <p:spPr>
            <a:xfrm rot="16200000" flipH="1">
              <a:off x="1035819" y="5179231"/>
              <a:ext cx="306676" cy="235238"/>
            </a:xfrm>
            <a:prstGeom prst="line">
              <a:avLst/>
            </a:prstGeom>
            <a:ln>
              <a:solidFill>
                <a:srgbClr val="D15C05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0" name="Овал 959"/>
            <p:cNvSpPr/>
            <p:nvPr/>
          </p:nvSpPr>
          <p:spPr>
            <a:xfrm>
              <a:off x="714348" y="5429264"/>
              <a:ext cx="142876" cy="14287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961" name="Прямая соединительная линия 960"/>
            <p:cNvCxnSpPr>
              <a:stCxn id="962" idx="3"/>
              <a:endCxn id="960" idx="7"/>
            </p:cNvCxnSpPr>
            <p:nvPr/>
          </p:nvCxnSpPr>
          <p:spPr>
            <a:xfrm rot="5400000">
              <a:off x="800581" y="5229745"/>
              <a:ext cx="256162" cy="184724"/>
            </a:xfrm>
            <a:prstGeom prst="line">
              <a:avLst/>
            </a:prstGeom>
            <a:ln>
              <a:solidFill>
                <a:srgbClr val="D15C05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2" name="Овал 961"/>
            <p:cNvSpPr/>
            <p:nvPr/>
          </p:nvSpPr>
          <p:spPr>
            <a:xfrm>
              <a:off x="1000100" y="5072074"/>
              <a:ext cx="142876" cy="14287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63" name="Овал 962"/>
            <p:cNvSpPr/>
            <p:nvPr/>
          </p:nvSpPr>
          <p:spPr>
            <a:xfrm>
              <a:off x="1285852" y="5429264"/>
              <a:ext cx="142876" cy="14287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1" name="Группа 963"/>
          <p:cNvGrpSpPr/>
          <p:nvPr/>
        </p:nvGrpSpPr>
        <p:grpSpPr>
          <a:xfrm>
            <a:off x="7000892" y="5429264"/>
            <a:ext cx="1285884" cy="857256"/>
            <a:chOff x="142844" y="4714884"/>
            <a:chExt cx="1285884" cy="857256"/>
          </a:xfrm>
        </p:grpSpPr>
        <p:cxnSp>
          <p:nvCxnSpPr>
            <p:cNvPr id="965" name="Прямая соединительная линия 964"/>
            <p:cNvCxnSpPr/>
            <p:nvPr/>
          </p:nvCxnSpPr>
          <p:spPr>
            <a:xfrm rot="16200000" flipH="1">
              <a:off x="750067" y="4822041"/>
              <a:ext cx="306676" cy="235238"/>
            </a:xfrm>
            <a:prstGeom prst="line">
              <a:avLst/>
            </a:prstGeom>
            <a:ln>
              <a:solidFill>
                <a:srgbClr val="D15C05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6" name="Прямая соединительная линия 965"/>
            <p:cNvCxnSpPr>
              <a:stCxn id="967" idx="3"/>
            </p:cNvCxnSpPr>
            <p:nvPr/>
          </p:nvCxnSpPr>
          <p:spPr>
            <a:xfrm rot="5400000">
              <a:off x="514829" y="4872555"/>
              <a:ext cx="256162" cy="184724"/>
            </a:xfrm>
            <a:prstGeom prst="line">
              <a:avLst/>
            </a:prstGeom>
            <a:ln>
              <a:solidFill>
                <a:srgbClr val="D15C05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7" name="Овал 966"/>
            <p:cNvSpPr/>
            <p:nvPr/>
          </p:nvSpPr>
          <p:spPr>
            <a:xfrm>
              <a:off x="714348" y="4714884"/>
              <a:ext cx="142876" cy="14287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968" name="Прямая соединительная линия 967"/>
            <p:cNvCxnSpPr/>
            <p:nvPr/>
          </p:nvCxnSpPr>
          <p:spPr>
            <a:xfrm rot="16200000" flipH="1">
              <a:off x="464315" y="5179231"/>
              <a:ext cx="306676" cy="235238"/>
            </a:xfrm>
            <a:prstGeom prst="line">
              <a:avLst/>
            </a:prstGeom>
            <a:ln>
              <a:solidFill>
                <a:srgbClr val="D15C05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9" name="Овал 968"/>
            <p:cNvSpPr/>
            <p:nvPr/>
          </p:nvSpPr>
          <p:spPr>
            <a:xfrm>
              <a:off x="142844" y="5429264"/>
              <a:ext cx="142876" cy="14287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970" name="Прямая соединительная линия 969"/>
            <p:cNvCxnSpPr>
              <a:stCxn id="971" idx="3"/>
              <a:endCxn id="969" idx="7"/>
            </p:cNvCxnSpPr>
            <p:nvPr/>
          </p:nvCxnSpPr>
          <p:spPr>
            <a:xfrm rot="5400000">
              <a:off x="229077" y="5229745"/>
              <a:ext cx="256162" cy="184724"/>
            </a:xfrm>
            <a:prstGeom prst="line">
              <a:avLst/>
            </a:prstGeom>
            <a:ln>
              <a:solidFill>
                <a:srgbClr val="D15C05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71" name="Овал 970"/>
            <p:cNvSpPr/>
            <p:nvPr/>
          </p:nvSpPr>
          <p:spPr>
            <a:xfrm>
              <a:off x="428596" y="5072074"/>
              <a:ext cx="142876" cy="14287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972" name="Прямая соединительная линия 971"/>
            <p:cNvCxnSpPr/>
            <p:nvPr/>
          </p:nvCxnSpPr>
          <p:spPr>
            <a:xfrm rot="16200000" flipH="1">
              <a:off x="1035819" y="5179231"/>
              <a:ext cx="306676" cy="235238"/>
            </a:xfrm>
            <a:prstGeom prst="line">
              <a:avLst/>
            </a:prstGeom>
            <a:ln>
              <a:solidFill>
                <a:srgbClr val="D15C05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73" name="Овал 972"/>
            <p:cNvSpPr/>
            <p:nvPr/>
          </p:nvSpPr>
          <p:spPr>
            <a:xfrm>
              <a:off x="714348" y="5429264"/>
              <a:ext cx="142876" cy="14287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974" name="Прямая соединительная линия 973"/>
            <p:cNvCxnSpPr>
              <a:stCxn id="975" idx="3"/>
              <a:endCxn id="973" idx="7"/>
            </p:cNvCxnSpPr>
            <p:nvPr/>
          </p:nvCxnSpPr>
          <p:spPr>
            <a:xfrm rot="5400000">
              <a:off x="800581" y="5229745"/>
              <a:ext cx="256162" cy="184724"/>
            </a:xfrm>
            <a:prstGeom prst="line">
              <a:avLst/>
            </a:prstGeom>
            <a:ln>
              <a:solidFill>
                <a:srgbClr val="D15C05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75" name="Овал 974"/>
            <p:cNvSpPr/>
            <p:nvPr/>
          </p:nvSpPr>
          <p:spPr>
            <a:xfrm>
              <a:off x="1000100" y="5072074"/>
              <a:ext cx="142876" cy="14287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76" name="Овал 975"/>
            <p:cNvSpPr/>
            <p:nvPr/>
          </p:nvSpPr>
          <p:spPr>
            <a:xfrm>
              <a:off x="1285852" y="5429264"/>
              <a:ext cx="142876" cy="14287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2" name="Группа 976"/>
          <p:cNvGrpSpPr/>
          <p:nvPr/>
        </p:nvGrpSpPr>
        <p:grpSpPr>
          <a:xfrm>
            <a:off x="7572396" y="5429264"/>
            <a:ext cx="1285884" cy="857256"/>
            <a:chOff x="142844" y="4714884"/>
            <a:chExt cx="1285884" cy="857256"/>
          </a:xfrm>
        </p:grpSpPr>
        <p:cxnSp>
          <p:nvCxnSpPr>
            <p:cNvPr id="978" name="Прямая соединительная линия 977"/>
            <p:cNvCxnSpPr/>
            <p:nvPr/>
          </p:nvCxnSpPr>
          <p:spPr>
            <a:xfrm rot="16200000" flipH="1">
              <a:off x="750067" y="4822041"/>
              <a:ext cx="306676" cy="235238"/>
            </a:xfrm>
            <a:prstGeom prst="line">
              <a:avLst/>
            </a:prstGeom>
            <a:ln>
              <a:solidFill>
                <a:srgbClr val="D15C05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9" name="Прямая соединительная линия 978"/>
            <p:cNvCxnSpPr>
              <a:stCxn id="980" idx="3"/>
            </p:cNvCxnSpPr>
            <p:nvPr/>
          </p:nvCxnSpPr>
          <p:spPr>
            <a:xfrm rot="5400000">
              <a:off x="514829" y="4872555"/>
              <a:ext cx="256162" cy="184724"/>
            </a:xfrm>
            <a:prstGeom prst="line">
              <a:avLst/>
            </a:prstGeom>
            <a:ln>
              <a:solidFill>
                <a:srgbClr val="D15C05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0" name="Овал 979"/>
            <p:cNvSpPr/>
            <p:nvPr/>
          </p:nvSpPr>
          <p:spPr>
            <a:xfrm>
              <a:off x="714348" y="4714884"/>
              <a:ext cx="142876" cy="14287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981" name="Прямая соединительная линия 980"/>
            <p:cNvCxnSpPr/>
            <p:nvPr/>
          </p:nvCxnSpPr>
          <p:spPr>
            <a:xfrm rot="16200000" flipH="1">
              <a:off x="464315" y="5179231"/>
              <a:ext cx="306676" cy="235238"/>
            </a:xfrm>
            <a:prstGeom prst="line">
              <a:avLst/>
            </a:prstGeom>
            <a:ln>
              <a:solidFill>
                <a:srgbClr val="D15C05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2" name="Овал 981"/>
            <p:cNvSpPr/>
            <p:nvPr/>
          </p:nvSpPr>
          <p:spPr>
            <a:xfrm>
              <a:off x="142844" y="5429264"/>
              <a:ext cx="142876" cy="14287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983" name="Прямая соединительная линия 982"/>
            <p:cNvCxnSpPr>
              <a:stCxn id="984" idx="3"/>
              <a:endCxn id="982" idx="7"/>
            </p:cNvCxnSpPr>
            <p:nvPr/>
          </p:nvCxnSpPr>
          <p:spPr>
            <a:xfrm rot="5400000">
              <a:off x="229077" y="5229745"/>
              <a:ext cx="256162" cy="184724"/>
            </a:xfrm>
            <a:prstGeom prst="line">
              <a:avLst/>
            </a:prstGeom>
            <a:ln>
              <a:solidFill>
                <a:srgbClr val="D15C05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4" name="Овал 983"/>
            <p:cNvSpPr/>
            <p:nvPr/>
          </p:nvSpPr>
          <p:spPr>
            <a:xfrm>
              <a:off x="428596" y="5072074"/>
              <a:ext cx="142876" cy="14287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985" name="Прямая соединительная линия 984"/>
            <p:cNvCxnSpPr/>
            <p:nvPr/>
          </p:nvCxnSpPr>
          <p:spPr>
            <a:xfrm rot="16200000" flipH="1">
              <a:off x="1035819" y="5179231"/>
              <a:ext cx="306676" cy="235238"/>
            </a:xfrm>
            <a:prstGeom prst="line">
              <a:avLst/>
            </a:prstGeom>
            <a:ln>
              <a:solidFill>
                <a:srgbClr val="D15C05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6" name="Овал 985"/>
            <p:cNvSpPr/>
            <p:nvPr/>
          </p:nvSpPr>
          <p:spPr>
            <a:xfrm>
              <a:off x="714348" y="5429264"/>
              <a:ext cx="142876" cy="14287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987" name="Прямая соединительная линия 986"/>
            <p:cNvCxnSpPr>
              <a:stCxn id="988" idx="3"/>
              <a:endCxn id="986" idx="7"/>
            </p:cNvCxnSpPr>
            <p:nvPr/>
          </p:nvCxnSpPr>
          <p:spPr>
            <a:xfrm rot="5400000">
              <a:off x="800581" y="5229745"/>
              <a:ext cx="256162" cy="184724"/>
            </a:xfrm>
            <a:prstGeom prst="line">
              <a:avLst/>
            </a:prstGeom>
            <a:ln>
              <a:solidFill>
                <a:srgbClr val="D15C05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8" name="Овал 987"/>
            <p:cNvSpPr/>
            <p:nvPr/>
          </p:nvSpPr>
          <p:spPr>
            <a:xfrm>
              <a:off x="1000100" y="5072074"/>
              <a:ext cx="142876" cy="14287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89" name="Овал 988"/>
            <p:cNvSpPr/>
            <p:nvPr/>
          </p:nvSpPr>
          <p:spPr>
            <a:xfrm>
              <a:off x="1285852" y="5429264"/>
              <a:ext cx="142876" cy="14287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991" name="Прямая соединительная линия 990"/>
          <p:cNvCxnSpPr/>
          <p:nvPr/>
        </p:nvCxnSpPr>
        <p:spPr>
          <a:xfrm rot="16200000" flipH="1">
            <a:off x="8751123" y="5536421"/>
            <a:ext cx="306676" cy="235238"/>
          </a:xfrm>
          <a:prstGeom prst="line">
            <a:avLst/>
          </a:prstGeom>
          <a:ln>
            <a:solidFill>
              <a:srgbClr val="D15C0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2" name="Прямая соединительная линия 991"/>
          <p:cNvCxnSpPr>
            <a:stCxn id="993" idx="3"/>
          </p:cNvCxnSpPr>
          <p:nvPr/>
        </p:nvCxnSpPr>
        <p:spPr>
          <a:xfrm rot="5400000">
            <a:off x="8515885" y="5586935"/>
            <a:ext cx="256162" cy="184724"/>
          </a:xfrm>
          <a:prstGeom prst="line">
            <a:avLst/>
          </a:prstGeom>
          <a:ln>
            <a:solidFill>
              <a:srgbClr val="D15C0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3" name="Овал 992"/>
          <p:cNvSpPr/>
          <p:nvPr/>
        </p:nvSpPr>
        <p:spPr>
          <a:xfrm>
            <a:off x="8715404" y="5429264"/>
            <a:ext cx="142876" cy="142876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94" name="Прямая соединительная линия 993"/>
          <p:cNvCxnSpPr/>
          <p:nvPr/>
        </p:nvCxnSpPr>
        <p:spPr>
          <a:xfrm rot="16200000" flipH="1">
            <a:off x="8465371" y="5893611"/>
            <a:ext cx="306676" cy="235238"/>
          </a:xfrm>
          <a:prstGeom prst="line">
            <a:avLst/>
          </a:prstGeom>
          <a:ln>
            <a:solidFill>
              <a:srgbClr val="D15C0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5" name="Овал 994"/>
          <p:cNvSpPr/>
          <p:nvPr/>
        </p:nvSpPr>
        <p:spPr>
          <a:xfrm>
            <a:off x="8143900" y="6143644"/>
            <a:ext cx="142876" cy="142876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96" name="Прямая соединительная линия 995"/>
          <p:cNvCxnSpPr>
            <a:stCxn id="997" idx="3"/>
            <a:endCxn id="995" idx="7"/>
          </p:cNvCxnSpPr>
          <p:nvPr/>
        </p:nvCxnSpPr>
        <p:spPr>
          <a:xfrm rot="5400000">
            <a:off x="8230133" y="5944125"/>
            <a:ext cx="256162" cy="184724"/>
          </a:xfrm>
          <a:prstGeom prst="line">
            <a:avLst/>
          </a:prstGeom>
          <a:ln>
            <a:solidFill>
              <a:srgbClr val="D15C0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7" name="Овал 996"/>
          <p:cNvSpPr/>
          <p:nvPr/>
        </p:nvSpPr>
        <p:spPr>
          <a:xfrm>
            <a:off x="8429652" y="5786454"/>
            <a:ext cx="142876" cy="142876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99" name="Овал 998"/>
          <p:cNvSpPr/>
          <p:nvPr/>
        </p:nvSpPr>
        <p:spPr>
          <a:xfrm>
            <a:off x="8715404" y="6143644"/>
            <a:ext cx="142876" cy="142876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00" name="Прямая соединительная линия 999"/>
          <p:cNvCxnSpPr>
            <a:stCxn id="1001" idx="3"/>
            <a:endCxn id="999" idx="7"/>
          </p:cNvCxnSpPr>
          <p:nvPr/>
        </p:nvCxnSpPr>
        <p:spPr>
          <a:xfrm rot="5400000">
            <a:off x="8801637" y="5944125"/>
            <a:ext cx="256162" cy="184724"/>
          </a:xfrm>
          <a:prstGeom prst="line">
            <a:avLst/>
          </a:prstGeom>
          <a:ln>
            <a:solidFill>
              <a:srgbClr val="D15C0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1" name="Овал 1000"/>
          <p:cNvSpPr/>
          <p:nvPr/>
        </p:nvSpPr>
        <p:spPr>
          <a:xfrm>
            <a:off x="9001156" y="5786454"/>
            <a:ext cx="142876" cy="142876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04" name="Прямая соединительная линия 1003"/>
          <p:cNvCxnSpPr/>
          <p:nvPr/>
        </p:nvCxnSpPr>
        <p:spPr>
          <a:xfrm rot="16200000" flipH="1">
            <a:off x="178563" y="5536421"/>
            <a:ext cx="306676" cy="235238"/>
          </a:xfrm>
          <a:prstGeom prst="line">
            <a:avLst/>
          </a:prstGeom>
          <a:ln>
            <a:solidFill>
              <a:srgbClr val="D15C0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5" name="Прямая соединительная линия 1004"/>
          <p:cNvCxnSpPr>
            <a:stCxn id="1006" idx="3"/>
          </p:cNvCxnSpPr>
          <p:nvPr/>
        </p:nvCxnSpPr>
        <p:spPr>
          <a:xfrm rot="5400000">
            <a:off x="-56675" y="5586935"/>
            <a:ext cx="256162" cy="184724"/>
          </a:xfrm>
          <a:prstGeom prst="line">
            <a:avLst/>
          </a:prstGeom>
          <a:ln>
            <a:solidFill>
              <a:srgbClr val="D15C0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6" name="Овал 1005"/>
          <p:cNvSpPr/>
          <p:nvPr/>
        </p:nvSpPr>
        <p:spPr>
          <a:xfrm>
            <a:off x="142844" y="5429264"/>
            <a:ext cx="142876" cy="142876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07" name="Прямая соединительная линия 1006"/>
          <p:cNvCxnSpPr/>
          <p:nvPr/>
        </p:nvCxnSpPr>
        <p:spPr>
          <a:xfrm rot="16200000" flipH="1">
            <a:off x="-107189" y="5893611"/>
            <a:ext cx="306676" cy="235238"/>
          </a:xfrm>
          <a:prstGeom prst="line">
            <a:avLst/>
          </a:prstGeom>
          <a:ln>
            <a:solidFill>
              <a:srgbClr val="D15C0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1" name="Прямая соединительная линия 1010"/>
          <p:cNvCxnSpPr/>
          <p:nvPr/>
        </p:nvCxnSpPr>
        <p:spPr>
          <a:xfrm rot="16200000" flipH="1">
            <a:off x="464315" y="5893611"/>
            <a:ext cx="306676" cy="235238"/>
          </a:xfrm>
          <a:prstGeom prst="line">
            <a:avLst/>
          </a:prstGeom>
          <a:ln>
            <a:solidFill>
              <a:srgbClr val="D15C0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2" name="Овал 1011"/>
          <p:cNvSpPr/>
          <p:nvPr/>
        </p:nvSpPr>
        <p:spPr>
          <a:xfrm>
            <a:off x="142844" y="6143644"/>
            <a:ext cx="142876" cy="142876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13" name="Прямая соединительная линия 1012"/>
          <p:cNvCxnSpPr>
            <a:stCxn id="1014" idx="3"/>
            <a:endCxn id="1012" idx="7"/>
          </p:cNvCxnSpPr>
          <p:nvPr/>
        </p:nvCxnSpPr>
        <p:spPr>
          <a:xfrm rot="5400000">
            <a:off x="229077" y="5944125"/>
            <a:ext cx="256162" cy="184724"/>
          </a:xfrm>
          <a:prstGeom prst="line">
            <a:avLst/>
          </a:prstGeom>
          <a:ln>
            <a:solidFill>
              <a:srgbClr val="D15C0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4" name="Овал 1013"/>
          <p:cNvSpPr/>
          <p:nvPr/>
        </p:nvSpPr>
        <p:spPr>
          <a:xfrm>
            <a:off x="428596" y="5786454"/>
            <a:ext cx="142876" cy="142876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15" name="Овал 1014"/>
          <p:cNvSpPr/>
          <p:nvPr/>
        </p:nvSpPr>
        <p:spPr>
          <a:xfrm>
            <a:off x="714348" y="6143644"/>
            <a:ext cx="142876" cy="142876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3" name="Группа 1015"/>
          <p:cNvGrpSpPr/>
          <p:nvPr/>
        </p:nvGrpSpPr>
        <p:grpSpPr>
          <a:xfrm>
            <a:off x="142844" y="5429264"/>
            <a:ext cx="1285884" cy="857256"/>
            <a:chOff x="142844" y="4714884"/>
            <a:chExt cx="1285884" cy="857256"/>
          </a:xfrm>
        </p:grpSpPr>
        <p:cxnSp>
          <p:nvCxnSpPr>
            <p:cNvPr id="1017" name="Прямая соединительная линия 1016"/>
            <p:cNvCxnSpPr/>
            <p:nvPr/>
          </p:nvCxnSpPr>
          <p:spPr>
            <a:xfrm rot="16200000" flipH="1">
              <a:off x="750067" y="4822041"/>
              <a:ext cx="306676" cy="235238"/>
            </a:xfrm>
            <a:prstGeom prst="line">
              <a:avLst/>
            </a:prstGeom>
            <a:ln>
              <a:solidFill>
                <a:srgbClr val="D15C05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8" name="Прямая соединительная линия 1017"/>
            <p:cNvCxnSpPr>
              <a:stCxn id="1019" idx="3"/>
            </p:cNvCxnSpPr>
            <p:nvPr/>
          </p:nvCxnSpPr>
          <p:spPr>
            <a:xfrm rot="5400000">
              <a:off x="514829" y="4872555"/>
              <a:ext cx="256162" cy="184724"/>
            </a:xfrm>
            <a:prstGeom prst="line">
              <a:avLst/>
            </a:prstGeom>
            <a:ln>
              <a:solidFill>
                <a:srgbClr val="D15C05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9" name="Овал 1018"/>
            <p:cNvSpPr/>
            <p:nvPr/>
          </p:nvSpPr>
          <p:spPr>
            <a:xfrm>
              <a:off x="714348" y="4714884"/>
              <a:ext cx="142876" cy="14287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020" name="Прямая соединительная линия 1019"/>
            <p:cNvCxnSpPr/>
            <p:nvPr/>
          </p:nvCxnSpPr>
          <p:spPr>
            <a:xfrm rot="16200000" flipH="1">
              <a:off x="464315" y="5179231"/>
              <a:ext cx="306676" cy="235238"/>
            </a:xfrm>
            <a:prstGeom prst="line">
              <a:avLst/>
            </a:prstGeom>
            <a:ln>
              <a:solidFill>
                <a:srgbClr val="D15C05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1" name="Овал 1020"/>
            <p:cNvSpPr/>
            <p:nvPr/>
          </p:nvSpPr>
          <p:spPr>
            <a:xfrm>
              <a:off x="142844" y="5429264"/>
              <a:ext cx="142876" cy="14287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022" name="Прямая соединительная линия 1021"/>
            <p:cNvCxnSpPr>
              <a:stCxn id="1023" idx="3"/>
              <a:endCxn id="1021" idx="7"/>
            </p:cNvCxnSpPr>
            <p:nvPr/>
          </p:nvCxnSpPr>
          <p:spPr>
            <a:xfrm rot="5400000">
              <a:off x="229077" y="5229745"/>
              <a:ext cx="256162" cy="184724"/>
            </a:xfrm>
            <a:prstGeom prst="line">
              <a:avLst/>
            </a:prstGeom>
            <a:ln>
              <a:solidFill>
                <a:srgbClr val="D15C05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3" name="Овал 1022"/>
            <p:cNvSpPr/>
            <p:nvPr/>
          </p:nvSpPr>
          <p:spPr>
            <a:xfrm>
              <a:off x="428596" y="5072074"/>
              <a:ext cx="142876" cy="14287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024" name="Прямая соединительная линия 1023"/>
            <p:cNvCxnSpPr/>
            <p:nvPr/>
          </p:nvCxnSpPr>
          <p:spPr>
            <a:xfrm rot="16200000" flipH="1">
              <a:off x="1035819" y="5179231"/>
              <a:ext cx="306676" cy="235238"/>
            </a:xfrm>
            <a:prstGeom prst="line">
              <a:avLst/>
            </a:prstGeom>
            <a:ln>
              <a:solidFill>
                <a:srgbClr val="D15C05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5" name="Овал 1024"/>
            <p:cNvSpPr/>
            <p:nvPr/>
          </p:nvSpPr>
          <p:spPr>
            <a:xfrm>
              <a:off x="714348" y="5429264"/>
              <a:ext cx="142876" cy="14287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026" name="Прямая соединительная линия 1025"/>
            <p:cNvCxnSpPr>
              <a:stCxn id="1027" idx="3"/>
              <a:endCxn id="1025" idx="7"/>
            </p:cNvCxnSpPr>
            <p:nvPr/>
          </p:nvCxnSpPr>
          <p:spPr>
            <a:xfrm rot="5400000">
              <a:off x="800581" y="5229745"/>
              <a:ext cx="256162" cy="184724"/>
            </a:xfrm>
            <a:prstGeom prst="line">
              <a:avLst/>
            </a:prstGeom>
            <a:ln>
              <a:solidFill>
                <a:srgbClr val="D15C05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7" name="Овал 1026"/>
            <p:cNvSpPr/>
            <p:nvPr/>
          </p:nvSpPr>
          <p:spPr>
            <a:xfrm>
              <a:off x="1000100" y="5072074"/>
              <a:ext cx="142876" cy="14287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28" name="Овал 1027"/>
            <p:cNvSpPr/>
            <p:nvPr/>
          </p:nvSpPr>
          <p:spPr>
            <a:xfrm>
              <a:off x="1285852" y="5429264"/>
              <a:ext cx="142876" cy="14287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1030" name="Прямая соединительная линия 1029"/>
          <p:cNvCxnSpPr/>
          <p:nvPr/>
        </p:nvCxnSpPr>
        <p:spPr>
          <a:xfrm rot="16200000" flipH="1">
            <a:off x="464315" y="5893611"/>
            <a:ext cx="306676" cy="235238"/>
          </a:xfrm>
          <a:prstGeom prst="line">
            <a:avLst/>
          </a:prstGeom>
          <a:ln>
            <a:solidFill>
              <a:srgbClr val="D15C0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1" name="Прямая соединительная линия 1030"/>
          <p:cNvCxnSpPr>
            <a:stCxn id="1032" idx="3"/>
          </p:cNvCxnSpPr>
          <p:nvPr/>
        </p:nvCxnSpPr>
        <p:spPr>
          <a:xfrm rot="5400000">
            <a:off x="229077" y="5944125"/>
            <a:ext cx="256162" cy="184724"/>
          </a:xfrm>
          <a:prstGeom prst="line">
            <a:avLst/>
          </a:prstGeom>
          <a:ln>
            <a:solidFill>
              <a:srgbClr val="D15C0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2" name="Овал 1031"/>
          <p:cNvSpPr/>
          <p:nvPr/>
        </p:nvSpPr>
        <p:spPr>
          <a:xfrm>
            <a:off x="428596" y="5786454"/>
            <a:ext cx="142876" cy="142876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33" name="Прямая соединительная линия 1032"/>
          <p:cNvCxnSpPr/>
          <p:nvPr/>
        </p:nvCxnSpPr>
        <p:spPr>
          <a:xfrm rot="16200000" flipH="1">
            <a:off x="178563" y="6250801"/>
            <a:ext cx="306676" cy="235238"/>
          </a:xfrm>
          <a:prstGeom prst="line">
            <a:avLst/>
          </a:prstGeom>
          <a:ln>
            <a:solidFill>
              <a:srgbClr val="D15C0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5" name="Прямая соединительная линия 1034"/>
          <p:cNvCxnSpPr>
            <a:stCxn id="1036" idx="3"/>
          </p:cNvCxnSpPr>
          <p:nvPr/>
        </p:nvCxnSpPr>
        <p:spPr>
          <a:xfrm rot="5400000">
            <a:off x="-56675" y="6301315"/>
            <a:ext cx="256162" cy="184724"/>
          </a:xfrm>
          <a:prstGeom prst="line">
            <a:avLst/>
          </a:prstGeom>
          <a:ln>
            <a:solidFill>
              <a:srgbClr val="D15C0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6" name="Овал 1035"/>
          <p:cNvSpPr/>
          <p:nvPr/>
        </p:nvSpPr>
        <p:spPr>
          <a:xfrm>
            <a:off x="142844" y="6143644"/>
            <a:ext cx="142876" cy="142876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37" name="Прямая соединительная линия 1036"/>
          <p:cNvCxnSpPr/>
          <p:nvPr/>
        </p:nvCxnSpPr>
        <p:spPr>
          <a:xfrm rot="16200000" flipH="1">
            <a:off x="750067" y="6250801"/>
            <a:ext cx="306676" cy="235238"/>
          </a:xfrm>
          <a:prstGeom prst="line">
            <a:avLst/>
          </a:prstGeom>
          <a:ln>
            <a:solidFill>
              <a:srgbClr val="D15C0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8" name="Овал 1037"/>
          <p:cNvSpPr/>
          <p:nvPr/>
        </p:nvSpPr>
        <p:spPr>
          <a:xfrm>
            <a:off x="428596" y="6500834"/>
            <a:ext cx="142876" cy="142876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39" name="Прямая соединительная линия 1038"/>
          <p:cNvCxnSpPr>
            <a:stCxn id="1040" idx="3"/>
            <a:endCxn id="1038" idx="7"/>
          </p:cNvCxnSpPr>
          <p:nvPr/>
        </p:nvCxnSpPr>
        <p:spPr>
          <a:xfrm rot="5400000">
            <a:off x="514829" y="6301315"/>
            <a:ext cx="256162" cy="184724"/>
          </a:xfrm>
          <a:prstGeom prst="line">
            <a:avLst/>
          </a:prstGeom>
          <a:ln>
            <a:solidFill>
              <a:srgbClr val="D15C0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0" name="Овал 1039"/>
          <p:cNvSpPr/>
          <p:nvPr/>
        </p:nvSpPr>
        <p:spPr>
          <a:xfrm>
            <a:off x="714348" y="6143644"/>
            <a:ext cx="142876" cy="142876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41" name="Овал 1040"/>
          <p:cNvSpPr/>
          <p:nvPr/>
        </p:nvSpPr>
        <p:spPr>
          <a:xfrm>
            <a:off x="1000100" y="6500834"/>
            <a:ext cx="142876" cy="142876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4" name="Группа 1041"/>
          <p:cNvGrpSpPr/>
          <p:nvPr/>
        </p:nvGrpSpPr>
        <p:grpSpPr>
          <a:xfrm>
            <a:off x="1000100" y="5786454"/>
            <a:ext cx="1285884" cy="857256"/>
            <a:chOff x="142844" y="4714884"/>
            <a:chExt cx="1285884" cy="857256"/>
          </a:xfrm>
        </p:grpSpPr>
        <p:cxnSp>
          <p:nvCxnSpPr>
            <p:cNvPr id="1043" name="Прямая соединительная линия 1042"/>
            <p:cNvCxnSpPr/>
            <p:nvPr/>
          </p:nvCxnSpPr>
          <p:spPr>
            <a:xfrm rot="16200000" flipH="1">
              <a:off x="750067" y="4822041"/>
              <a:ext cx="306676" cy="235238"/>
            </a:xfrm>
            <a:prstGeom prst="line">
              <a:avLst/>
            </a:prstGeom>
            <a:ln>
              <a:solidFill>
                <a:srgbClr val="D15C05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4" name="Прямая соединительная линия 1043"/>
            <p:cNvCxnSpPr>
              <a:stCxn id="1045" idx="3"/>
            </p:cNvCxnSpPr>
            <p:nvPr/>
          </p:nvCxnSpPr>
          <p:spPr>
            <a:xfrm rot="5400000">
              <a:off x="514829" y="4872555"/>
              <a:ext cx="256162" cy="184724"/>
            </a:xfrm>
            <a:prstGeom prst="line">
              <a:avLst/>
            </a:prstGeom>
            <a:ln>
              <a:solidFill>
                <a:srgbClr val="D15C05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5" name="Овал 1044"/>
            <p:cNvSpPr/>
            <p:nvPr/>
          </p:nvSpPr>
          <p:spPr>
            <a:xfrm>
              <a:off x="714348" y="4714884"/>
              <a:ext cx="142876" cy="14287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046" name="Прямая соединительная линия 1045"/>
            <p:cNvCxnSpPr/>
            <p:nvPr/>
          </p:nvCxnSpPr>
          <p:spPr>
            <a:xfrm rot="16200000" flipH="1">
              <a:off x="464315" y="5179231"/>
              <a:ext cx="306676" cy="235238"/>
            </a:xfrm>
            <a:prstGeom prst="line">
              <a:avLst/>
            </a:prstGeom>
            <a:ln>
              <a:solidFill>
                <a:srgbClr val="D15C05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7" name="Овал 1046"/>
            <p:cNvSpPr/>
            <p:nvPr/>
          </p:nvSpPr>
          <p:spPr>
            <a:xfrm>
              <a:off x="142844" y="5429264"/>
              <a:ext cx="142876" cy="14287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048" name="Прямая соединительная линия 1047"/>
            <p:cNvCxnSpPr>
              <a:stCxn id="1049" idx="3"/>
              <a:endCxn id="1047" idx="7"/>
            </p:cNvCxnSpPr>
            <p:nvPr/>
          </p:nvCxnSpPr>
          <p:spPr>
            <a:xfrm rot="5400000">
              <a:off x="229077" y="5229745"/>
              <a:ext cx="256162" cy="184724"/>
            </a:xfrm>
            <a:prstGeom prst="line">
              <a:avLst/>
            </a:prstGeom>
            <a:ln>
              <a:solidFill>
                <a:srgbClr val="D15C05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9" name="Овал 1048"/>
            <p:cNvSpPr/>
            <p:nvPr/>
          </p:nvSpPr>
          <p:spPr>
            <a:xfrm>
              <a:off x="428596" y="5072074"/>
              <a:ext cx="142876" cy="14287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050" name="Прямая соединительная линия 1049"/>
            <p:cNvCxnSpPr/>
            <p:nvPr/>
          </p:nvCxnSpPr>
          <p:spPr>
            <a:xfrm rot="16200000" flipH="1">
              <a:off x="1035819" y="5179231"/>
              <a:ext cx="306676" cy="235238"/>
            </a:xfrm>
            <a:prstGeom prst="line">
              <a:avLst/>
            </a:prstGeom>
            <a:ln>
              <a:solidFill>
                <a:srgbClr val="D15C05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1" name="Овал 1050"/>
            <p:cNvSpPr/>
            <p:nvPr/>
          </p:nvSpPr>
          <p:spPr>
            <a:xfrm>
              <a:off x="714348" y="5429264"/>
              <a:ext cx="142876" cy="14287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052" name="Прямая соединительная линия 1051"/>
            <p:cNvCxnSpPr>
              <a:stCxn id="1053" idx="3"/>
              <a:endCxn id="1051" idx="7"/>
            </p:cNvCxnSpPr>
            <p:nvPr/>
          </p:nvCxnSpPr>
          <p:spPr>
            <a:xfrm rot="5400000">
              <a:off x="800581" y="5229745"/>
              <a:ext cx="256162" cy="184724"/>
            </a:xfrm>
            <a:prstGeom prst="line">
              <a:avLst/>
            </a:prstGeom>
            <a:ln>
              <a:solidFill>
                <a:srgbClr val="D15C05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3" name="Овал 1052"/>
            <p:cNvSpPr/>
            <p:nvPr/>
          </p:nvSpPr>
          <p:spPr>
            <a:xfrm>
              <a:off x="1000100" y="5072074"/>
              <a:ext cx="142876" cy="14287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54" name="Овал 1053"/>
            <p:cNvSpPr/>
            <p:nvPr/>
          </p:nvSpPr>
          <p:spPr>
            <a:xfrm>
              <a:off x="1285852" y="5429264"/>
              <a:ext cx="142876" cy="14287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5" name="Группа 1054"/>
          <p:cNvGrpSpPr/>
          <p:nvPr/>
        </p:nvGrpSpPr>
        <p:grpSpPr>
          <a:xfrm>
            <a:off x="2143108" y="5786454"/>
            <a:ext cx="1285884" cy="857256"/>
            <a:chOff x="142844" y="4714884"/>
            <a:chExt cx="1285884" cy="857256"/>
          </a:xfrm>
        </p:grpSpPr>
        <p:cxnSp>
          <p:nvCxnSpPr>
            <p:cNvPr id="1056" name="Прямая соединительная линия 1055"/>
            <p:cNvCxnSpPr/>
            <p:nvPr/>
          </p:nvCxnSpPr>
          <p:spPr>
            <a:xfrm rot="16200000" flipH="1">
              <a:off x="750067" y="4822041"/>
              <a:ext cx="306676" cy="235238"/>
            </a:xfrm>
            <a:prstGeom prst="line">
              <a:avLst/>
            </a:prstGeom>
            <a:ln>
              <a:solidFill>
                <a:srgbClr val="D15C05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7" name="Прямая соединительная линия 1056"/>
            <p:cNvCxnSpPr>
              <a:stCxn id="1058" idx="3"/>
            </p:cNvCxnSpPr>
            <p:nvPr/>
          </p:nvCxnSpPr>
          <p:spPr>
            <a:xfrm rot="5400000">
              <a:off x="514829" y="4872555"/>
              <a:ext cx="256162" cy="184724"/>
            </a:xfrm>
            <a:prstGeom prst="line">
              <a:avLst/>
            </a:prstGeom>
            <a:ln>
              <a:solidFill>
                <a:srgbClr val="D15C05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8" name="Овал 1057"/>
            <p:cNvSpPr/>
            <p:nvPr/>
          </p:nvSpPr>
          <p:spPr>
            <a:xfrm>
              <a:off x="714348" y="4714884"/>
              <a:ext cx="142876" cy="14287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059" name="Прямая соединительная линия 1058"/>
            <p:cNvCxnSpPr/>
            <p:nvPr/>
          </p:nvCxnSpPr>
          <p:spPr>
            <a:xfrm rot="16200000" flipH="1">
              <a:off x="464315" y="5179231"/>
              <a:ext cx="306676" cy="235238"/>
            </a:xfrm>
            <a:prstGeom prst="line">
              <a:avLst/>
            </a:prstGeom>
            <a:ln>
              <a:solidFill>
                <a:srgbClr val="D15C05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60" name="Овал 1059"/>
            <p:cNvSpPr/>
            <p:nvPr/>
          </p:nvSpPr>
          <p:spPr>
            <a:xfrm>
              <a:off x="142844" y="5429264"/>
              <a:ext cx="142876" cy="14287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061" name="Прямая соединительная линия 1060"/>
            <p:cNvCxnSpPr>
              <a:stCxn id="1062" idx="3"/>
              <a:endCxn id="1060" idx="7"/>
            </p:cNvCxnSpPr>
            <p:nvPr/>
          </p:nvCxnSpPr>
          <p:spPr>
            <a:xfrm rot="5400000">
              <a:off x="229077" y="5229745"/>
              <a:ext cx="256162" cy="184724"/>
            </a:xfrm>
            <a:prstGeom prst="line">
              <a:avLst/>
            </a:prstGeom>
            <a:ln>
              <a:solidFill>
                <a:srgbClr val="D15C05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62" name="Овал 1061"/>
            <p:cNvSpPr/>
            <p:nvPr/>
          </p:nvSpPr>
          <p:spPr>
            <a:xfrm>
              <a:off x="428596" y="5072074"/>
              <a:ext cx="142876" cy="14287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063" name="Прямая соединительная линия 1062"/>
            <p:cNvCxnSpPr/>
            <p:nvPr/>
          </p:nvCxnSpPr>
          <p:spPr>
            <a:xfrm rot="16200000" flipH="1">
              <a:off x="1035819" y="5179231"/>
              <a:ext cx="306676" cy="235238"/>
            </a:xfrm>
            <a:prstGeom prst="line">
              <a:avLst/>
            </a:prstGeom>
            <a:ln>
              <a:solidFill>
                <a:srgbClr val="D15C05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64" name="Овал 1063"/>
            <p:cNvSpPr/>
            <p:nvPr/>
          </p:nvSpPr>
          <p:spPr>
            <a:xfrm>
              <a:off x="714348" y="5429264"/>
              <a:ext cx="142876" cy="14287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065" name="Прямая соединительная линия 1064"/>
            <p:cNvCxnSpPr>
              <a:stCxn id="1066" idx="3"/>
              <a:endCxn id="1064" idx="7"/>
            </p:cNvCxnSpPr>
            <p:nvPr/>
          </p:nvCxnSpPr>
          <p:spPr>
            <a:xfrm rot="5400000">
              <a:off x="800581" y="5229745"/>
              <a:ext cx="256162" cy="184724"/>
            </a:xfrm>
            <a:prstGeom prst="line">
              <a:avLst/>
            </a:prstGeom>
            <a:ln>
              <a:solidFill>
                <a:srgbClr val="D15C05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66" name="Овал 1065"/>
            <p:cNvSpPr/>
            <p:nvPr/>
          </p:nvSpPr>
          <p:spPr>
            <a:xfrm>
              <a:off x="1000100" y="5072074"/>
              <a:ext cx="142876" cy="14287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67" name="Овал 1066"/>
            <p:cNvSpPr/>
            <p:nvPr/>
          </p:nvSpPr>
          <p:spPr>
            <a:xfrm>
              <a:off x="1285852" y="5429264"/>
              <a:ext cx="142876" cy="14287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6" name="Группа 1067"/>
          <p:cNvGrpSpPr/>
          <p:nvPr/>
        </p:nvGrpSpPr>
        <p:grpSpPr>
          <a:xfrm>
            <a:off x="3286116" y="5786454"/>
            <a:ext cx="1285884" cy="857256"/>
            <a:chOff x="142844" y="4714884"/>
            <a:chExt cx="1285884" cy="857256"/>
          </a:xfrm>
        </p:grpSpPr>
        <p:cxnSp>
          <p:nvCxnSpPr>
            <p:cNvPr id="1069" name="Прямая соединительная линия 1068"/>
            <p:cNvCxnSpPr/>
            <p:nvPr/>
          </p:nvCxnSpPr>
          <p:spPr>
            <a:xfrm rot="16200000" flipH="1">
              <a:off x="750067" y="4822041"/>
              <a:ext cx="306676" cy="235238"/>
            </a:xfrm>
            <a:prstGeom prst="line">
              <a:avLst/>
            </a:prstGeom>
            <a:ln>
              <a:solidFill>
                <a:srgbClr val="D15C05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0" name="Прямая соединительная линия 1069"/>
            <p:cNvCxnSpPr>
              <a:stCxn id="1071" idx="3"/>
            </p:cNvCxnSpPr>
            <p:nvPr/>
          </p:nvCxnSpPr>
          <p:spPr>
            <a:xfrm rot="5400000">
              <a:off x="514829" y="4872555"/>
              <a:ext cx="256162" cy="184724"/>
            </a:xfrm>
            <a:prstGeom prst="line">
              <a:avLst/>
            </a:prstGeom>
            <a:ln>
              <a:solidFill>
                <a:srgbClr val="D15C05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71" name="Овал 1070"/>
            <p:cNvSpPr/>
            <p:nvPr/>
          </p:nvSpPr>
          <p:spPr>
            <a:xfrm>
              <a:off x="714348" y="4714884"/>
              <a:ext cx="142876" cy="14287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072" name="Прямая соединительная линия 1071"/>
            <p:cNvCxnSpPr/>
            <p:nvPr/>
          </p:nvCxnSpPr>
          <p:spPr>
            <a:xfrm rot="16200000" flipH="1">
              <a:off x="464315" y="5179231"/>
              <a:ext cx="306676" cy="235238"/>
            </a:xfrm>
            <a:prstGeom prst="line">
              <a:avLst/>
            </a:prstGeom>
            <a:ln>
              <a:solidFill>
                <a:srgbClr val="D15C05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73" name="Овал 1072"/>
            <p:cNvSpPr/>
            <p:nvPr/>
          </p:nvSpPr>
          <p:spPr>
            <a:xfrm>
              <a:off x="142844" y="5429264"/>
              <a:ext cx="142876" cy="14287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074" name="Прямая соединительная линия 1073"/>
            <p:cNvCxnSpPr>
              <a:stCxn id="1075" idx="3"/>
              <a:endCxn id="1073" idx="7"/>
            </p:cNvCxnSpPr>
            <p:nvPr/>
          </p:nvCxnSpPr>
          <p:spPr>
            <a:xfrm rot="5400000">
              <a:off x="229077" y="5229745"/>
              <a:ext cx="256162" cy="184724"/>
            </a:xfrm>
            <a:prstGeom prst="line">
              <a:avLst/>
            </a:prstGeom>
            <a:ln>
              <a:solidFill>
                <a:srgbClr val="D15C05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75" name="Овал 1074"/>
            <p:cNvSpPr/>
            <p:nvPr/>
          </p:nvSpPr>
          <p:spPr>
            <a:xfrm>
              <a:off x="428596" y="5072074"/>
              <a:ext cx="142876" cy="14287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076" name="Прямая соединительная линия 1075"/>
            <p:cNvCxnSpPr/>
            <p:nvPr/>
          </p:nvCxnSpPr>
          <p:spPr>
            <a:xfrm rot="16200000" flipH="1">
              <a:off x="1035819" y="5179231"/>
              <a:ext cx="306676" cy="235238"/>
            </a:xfrm>
            <a:prstGeom prst="line">
              <a:avLst/>
            </a:prstGeom>
            <a:ln>
              <a:solidFill>
                <a:srgbClr val="D15C05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77" name="Овал 1076"/>
            <p:cNvSpPr/>
            <p:nvPr/>
          </p:nvSpPr>
          <p:spPr>
            <a:xfrm>
              <a:off x="714348" y="5429264"/>
              <a:ext cx="142876" cy="14287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078" name="Прямая соединительная линия 1077"/>
            <p:cNvCxnSpPr>
              <a:stCxn id="1079" idx="3"/>
              <a:endCxn id="1077" idx="7"/>
            </p:cNvCxnSpPr>
            <p:nvPr/>
          </p:nvCxnSpPr>
          <p:spPr>
            <a:xfrm rot="5400000">
              <a:off x="800581" y="5229745"/>
              <a:ext cx="256162" cy="184724"/>
            </a:xfrm>
            <a:prstGeom prst="line">
              <a:avLst/>
            </a:prstGeom>
            <a:ln>
              <a:solidFill>
                <a:srgbClr val="D15C05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79" name="Овал 1078"/>
            <p:cNvSpPr/>
            <p:nvPr/>
          </p:nvSpPr>
          <p:spPr>
            <a:xfrm>
              <a:off x="1000100" y="5072074"/>
              <a:ext cx="142876" cy="14287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80" name="Овал 1079"/>
            <p:cNvSpPr/>
            <p:nvPr/>
          </p:nvSpPr>
          <p:spPr>
            <a:xfrm>
              <a:off x="1285852" y="5429264"/>
              <a:ext cx="142876" cy="14287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7" name="Группа 1080"/>
          <p:cNvGrpSpPr/>
          <p:nvPr/>
        </p:nvGrpSpPr>
        <p:grpSpPr>
          <a:xfrm>
            <a:off x="4429124" y="5786454"/>
            <a:ext cx="1285884" cy="857256"/>
            <a:chOff x="142844" y="4714884"/>
            <a:chExt cx="1285884" cy="857256"/>
          </a:xfrm>
        </p:grpSpPr>
        <p:cxnSp>
          <p:nvCxnSpPr>
            <p:cNvPr id="1082" name="Прямая соединительная линия 1081"/>
            <p:cNvCxnSpPr/>
            <p:nvPr/>
          </p:nvCxnSpPr>
          <p:spPr>
            <a:xfrm rot="16200000" flipH="1">
              <a:off x="750067" y="4822041"/>
              <a:ext cx="306676" cy="235238"/>
            </a:xfrm>
            <a:prstGeom prst="line">
              <a:avLst/>
            </a:prstGeom>
            <a:ln>
              <a:solidFill>
                <a:srgbClr val="D15C05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3" name="Прямая соединительная линия 1082"/>
            <p:cNvCxnSpPr>
              <a:stCxn id="1084" idx="3"/>
            </p:cNvCxnSpPr>
            <p:nvPr/>
          </p:nvCxnSpPr>
          <p:spPr>
            <a:xfrm rot="5400000">
              <a:off x="514829" y="4872555"/>
              <a:ext cx="256162" cy="184724"/>
            </a:xfrm>
            <a:prstGeom prst="line">
              <a:avLst/>
            </a:prstGeom>
            <a:ln>
              <a:solidFill>
                <a:srgbClr val="D15C05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84" name="Овал 1083"/>
            <p:cNvSpPr/>
            <p:nvPr/>
          </p:nvSpPr>
          <p:spPr>
            <a:xfrm>
              <a:off x="714348" y="4714884"/>
              <a:ext cx="142876" cy="14287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085" name="Прямая соединительная линия 1084"/>
            <p:cNvCxnSpPr/>
            <p:nvPr/>
          </p:nvCxnSpPr>
          <p:spPr>
            <a:xfrm rot="16200000" flipH="1">
              <a:off x="464315" y="5179231"/>
              <a:ext cx="306676" cy="235238"/>
            </a:xfrm>
            <a:prstGeom prst="line">
              <a:avLst/>
            </a:prstGeom>
            <a:ln>
              <a:solidFill>
                <a:srgbClr val="D15C05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86" name="Овал 1085"/>
            <p:cNvSpPr/>
            <p:nvPr/>
          </p:nvSpPr>
          <p:spPr>
            <a:xfrm>
              <a:off x="142844" y="5429264"/>
              <a:ext cx="142876" cy="14287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087" name="Прямая соединительная линия 1086"/>
            <p:cNvCxnSpPr>
              <a:stCxn id="1088" idx="3"/>
              <a:endCxn id="1086" idx="7"/>
            </p:cNvCxnSpPr>
            <p:nvPr/>
          </p:nvCxnSpPr>
          <p:spPr>
            <a:xfrm rot="5400000">
              <a:off x="229077" y="5229745"/>
              <a:ext cx="256162" cy="184724"/>
            </a:xfrm>
            <a:prstGeom prst="line">
              <a:avLst/>
            </a:prstGeom>
            <a:ln>
              <a:solidFill>
                <a:srgbClr val="D15C05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88" name="Овал 1087"/>
            <p:cNvSpPr/>
            <p:nvPr/>
          </p:nvSpPr>
          <p:spPr>
            <a:xfrm>
              <a:off x="428596" y="5072074"/>
              <a:ext cx="142876" cy="14287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089" name="Прямая соединительная линия 1088"/>
            <p:cNvCxnSpPr/>
            <p:nvPr/>
          </p:nvCxnSpPr>
          <p:spPr>
            <a:xfrm rot="16200000" flipH="1">
              <a:off x="1035819" y="5179231"/>
              <a:ext cx="306676" cy="235238"/>
            </a:xfrm>
            <a:prstGeom prst="line">
              <a:avLst/>
            </a:prstGeom>
            <a:ln>
              <a:solidFill>
                <a:srgbClr val="D15C05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90" name="Овал 1089"/>
            <p:cNvSpPr/>
            <p:nvPr/>
          </p:nvSpPr>
          <p:spPr>
            <a:xfrm>
              <a:off x="714348" y="5429264"/>
              <a:ext cx="142876" cy="14287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091" name="Прямая соединительная линия 1090"/>
            <p:cNvCxnSpPr>
              <a:stCxn id="1092" idx="3"/>
              <a:endCxn id="1090" idx="7"/>
            </p:cNvCxnSpPr>
            <p:nvPr/>
          </p:nvCxnSpPr>
          <p:spPr>
            <a:xfrm rot="5400000">
              <a:off x="800581" y="5229745"/>
              <a:ext cx="256162" cy="184724"/>
            </a:xfrm>
            <a:prstGeom prst="line">
              <a:avLst/>
            </a:prstGeom>
            <a:ln>
              <a:solidFill>
                <a:srgbClr val="D15C05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92" name="Овал 1091"/>
            <p:cNvSpPr/>
            <p:nvPr/>
          </p:nvSpPr>
          <p:spPr>
            <a:xfrm>
              <a:off x="1000100" y="5072074"/>
              <a:ext cx="142876" cy="14287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93" name="Овал 1092"/>
            <p:cNvSpPr/>
            <p:nvPr/>
          </p:nvSpPr>
          <p:spPr>
            <a:xfrm>
              <a:off x="1285852" y="5429264"/>
              <a:ext cx="142876" cy="14287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8" name="Группа 1093"/>
          <p:cNvGrpSpPr/>
          <p:nvPr/>
        </p:nvGrpSpPr>
        <p:grpSpPr>
          <a:xfrm>
            <a:off x="5572132" y="5786454"/>
            <a:ext cx="1285884" cy="857256"/>
            <a:chOff x="142844" y="4714884"/>
            <a:chExt cx="1285884" cy="857256"/>
          </a:xfrm>
        </p:grpSpPr>
        <p:cxnSp>
          <p:nvCxnSpPr>
            <p:cNvPr id="1095" name="Прямая соединительная линия 1094"/>
            <p:cNvCxnSpPr/>
            <p:nvPr/>
          </p:nvCxnSpPr>
          <p:spPr>
            <a:xfrm rot="16200000" flipH="1">
              <a:off x="750067" y="4822041"/>
              <a:ext cx="306676" cy="235238"/>
            </a:xfrm>
            <a:prstGeom prst="line">
              <a:avLst/>
            </a:prstGeom>
            <a:ln>
              <a:solidFill>
                <a:srgbClr val="D15C05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6" name="Прямая соединительная линия 1095"/>
            <p:cNvCxnSpPr>
              <a:stCxn id="1097" idx="3"/>
            </p:cNvCxnSpPr>
            <p:nvPr/>
          </p:nvCxnSpPr>
          <p:spPr>
            <a:xfrm rot="5400000">
              <a:off x="514829" y="4872555"/>
              <a:ext cx="256162" cy="184724"/>
            </a:xfrm>
            <a:prstGeom prst="line">
              <a:avLst/>
            </a:prstGeom>
            <a:ln>
              <a:solidFill>
                <a:srgbClr val="D15C05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97" name="Овал 1096"/>
            <p:cNvSpPr/>
            <p:nvPr/>
          </p:nvSpPr>
          <p:spPr>
            <a:xfrm>
              <a:off x="714348" y="4714884"/>
              <a:ext cx="142876" cy="14287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098" name="Прямая соединительная линия 1097"/>
            <p:cNvCxnSpPr/>
            <p:nvPr/>
          </p:nvCxnSpPr>
          <p:spPr>
            <a:xfrm rot="16200000" flipH="1">
              <a:off x="464315" y="5179231"/>
              <a:ext cx="306676" cy="235238"/>
            </a:xfrm>
            <a:prstGeom prst="line">
              <a:avLst/>
            </a:prstGeom>
            <a:ln>
              <a:solidFill>
                <a:srgbClr val="D15C05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99" name="Овал 1098"/>
            <p:cNvSpPr/>
            <p:nvPr/>
          </p:nvSpPr>
          <p:spPr>
            <a:xfrm>
              <a:off x="142844" y="5429264"/>
              <a:ext cx="142876" cy="14287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100" name="Прямая соединительная линия 1099"/>
            <p:cNvCxnSpPr>
              <a:stCxn id="1101" idx="3"/>
              <a:endCxn id="1099" idx="7"/>
            </p:cNvCxnSpPr>
            <p:nvPr/>
          </p:nvCxnSpPr>
          <p:spPr>
            <a:xfrm rot="5400000">
              <a:off x="229077" y="5229745"/>
              <a:ext cx="256162" cy="184724"/>
            </a:xfrm>
            <a:prstGeom prst="line">
              <a:avLst/>
            </a:prstGeom>
            <a:ln>
              <a:solidFill>
                <a:srgbClr val="D15C05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01" name="Овал 1100"/>
            <p:cNvSpPr/>
            <p:nvPr/>
          </p:nvSpPr>
          <p:spPr>
            <a:xfrm>
              <a:off x="428596" y="5072074"/>
              <a:ext cx="142876" cy="14287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102" name="Прямая соединительная линия 1101"/>
            <p:cNvCxnSpPr/>
            <p:nvPr/>
          </p:nvCxnSpPr>
          <p:spPr>
            <a:xfrm rot="16200000" flipH="1">
              <a:off x="1035819" y="5179231"/>
              <a:ext cx="306676" cy="235238"/>
            </a:xfrm>
            <a:prstGeom prst="line">
              <a:avLst/>
            </a:prstGeom>
            <a:ln>
              <a:solidFill>
                <a:srgbClr val="D15C05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03" name="Овал 1102"/>
            <p:cNvSpPr/>
            <p:nvPr/>
          </p:nvSpPr>
          <p:spPr>
            <a:xfrm>
              <a:off x="714348" y="5429264"/>
              <a:ext cx="142876" cy="14287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104" name="Прямая соединительная линия 1103"/>
            <p:cNvCxnSpPr>
              <a:stCxn id="1105" idx="3"/>
              <a:endCxn id="1103" idx="7"/>
            </p:cNvCxnSpPr>
            <p:nvPr/>
          </p:nvCxnSpPr>
          <p:spPr>
            <a:xfrm rot="5400000">
              <a:off x="800581" y="5229745"/>
              <a:ext cx="256162" cy="184724"/>
            </a:xfrm>
            <a:prstGeom prst="line">
              <a:avLst/>
            </a:prstGeom>
            <a:ln>
              <a:solidFill>
                <a:srgbClr val="D15C05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05" name="Овал 1104"/>
            <p:cNvSpPr/>
            <p:nvPr/>
          </p:nvSpPr>
          <p:spPr>
            <a:xfrm>
              <a:off x="1000100" y="5072074"/>
              <a:ext cx="142876" cy="14287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06" name="Овал 1105"/>
            <p:cNvSpPr/>
            <p:nvPr/>
          </p:nvSpPr>
          <p:spPr>
            <a:xfrm>
              <a:off x="1285852" y="5429264"/>
              <a:ext cx="142876" cy="14287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9" name="Группа 1106"/>
          <p:cNvGrpSpPr/>
          <p:nvPr/>
        </p:nvGrpSpPr>
        <p:grpSpPr>
          <a:xfrm>
            <a:off x="6715140" y="5786454"/>
            <a:ext cx="1285884" cy="857256"/>
            <a:chOff x="142844" y="4714884"/>
            <a:chExt cx="1285884" cy="857256"/>
          </a:xfrm>
        </p:grpSpPr>
        <p:cxnSp>
          <p:nvCxnSpPr>
            <p:cNvPr id="1108" name="Прямая соединительная линия 1107"/>
            <p:cNvCxnSpPr/>
            <p:nvPr/>
          </p:nvCxnSpPr>
          <p:spPr>
            <a:xfrm rot="16200000" flipH="1">
              <a:off x="750067" y="4822041"/>
              <a:ext cx="306676" cy="235238"/>
            </a:xfrm>
            <a:prstGeom prst="line">
              <a:avLst/>
            </a:prstGeom>
            <a:ln>
              <a:solidFill>
                <a:srgbClr val="D15C05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9" name="Прямая соединительная линия 1108"/>
            <p:cNvCxnSpPr>
              <a:stCxn id="1110" idx="3"/>
            </p:cNvCxnSpPr>
            <p:nvPr/>
          </p:nvCxnSpPr>
          <p:spPr>
            <a:xfrm rot="5400000">
              <a:off x="514829" y="4872555"/>
              <a:ext cx="256162" cy="184724"/>
            </a:xfrm>
            <a:prstGeom prst="line">
              <a:avLst/>
            </a:prstGeom>
            <a:ln>
              <a:solidFill>
                <a:srgbClr val="D15C05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10" name="Овал 1109"/>
            <p:cNvSpPr/>
            <p:nvPr/>
          </p:nvSpPr>
          <p:spPr>
            <a:xfrm>
              <a:off x="714348" y="4714884"/>
              <a:ext cx="142876" cy="14287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111" name="Прямая соединительная линия 1110"/>
            <p:cNvCxnSpPr/>
            <p:nvPr/>
          </p:nvCxnSpPr>
          <p:spPr>
            <a:xfrm rot="16200000" flipH="1">
              <a:off x="464315" y="5179231"/>
              <a:ext cx="306676" cy="235238"/>
            </a:xfrm>
            <a:prstGeom prst="line">
              <a:avLst/>
            </a:prstGeom>
            <a:ln>
              <a:solidFill>
                <a:srgbClr val="D15C05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12" name="Овал 1111"/>
            <p:cNvSpPr/>
            <p:nvPr/>
          </p:nvSpPr>
          <p:spPr>
            <a:xfrm>
              <a:off x="142844" y="5429264"/>
              <a:ext cx="142876" cy="14287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113" name="Прямая соединительная линия 1112"/>
            <p:cNvCxnSpPr>
              <a:stCxn id="1114" idx="3"/>
              <a:endCxn id="1112" idx="7"/>
            </p:cNvCxnSpPr>
            <p:nvPr/>
          </p:nvCxnSpPr>
          <p:spPr>
            <a:xfrm rot="5400000">
              <a:off x="229077" y="5229745"/>
              <a:ext cx="256162" cy="184724"/>
            </a:xfrm>
            <a:prstGeom prst="line">
              <a:avLst/>
            </a:prstGeom>
            <a:ln>
              <a:solidFill>
                <a:srgbClr val="D15C05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14" name="Овал 1113"/>
            <p:cNvSpPr/>
            <p:nvPr/>
          </p:nvSpPr>
          <p:spPr>
            <a:xfrm>
              <a:off x="428596" y="5072074"/>
              <a:ext cx="142876" cy="14287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115" name="Прямая соединительная линия 1114"/>
            <p:cNvCxnSpPr/>
            <p:nvPr/>
          </p:nvCxnSpPr>
          <p:spPr>
            <a:xfrm rot="16200000" flipH="1">
              <a:off x="1035819" y="5179231"/>
              <a:ext cx="306676" cy="235238"/>
            </a:xfrm>
            <a:prstGeom prst="line">
              <a:avLst/>
            </a:prstGeom>
            <a:ln>
              <a:solidFill>
                <a:srgbClr val="D15C05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16" name="Овал 1115"/>
            <p:cNvSpPr/>
            <p:nvPr/>
          </p:nvSpPr>
          <p:spPr>
            <a:xfrm>
              <a:off x="714348" y="5429264"/>
              <a:ext cx="142876" cy="14287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117" name="Прямая соединительная линия 1116"/>
            <p:cNvCxnSpPr>
              <a:stCxn id="1118" idx="3"/>
              <a:endCxn id="1116" idx="7"/>
            </p:cNvCxnSpPr>
            <p:nvPr/>
          </p:nvCxnSpPr>
          <p:spPr>
            <a:xfrm rot="5400000">
              <a:off x="800581" y="5229745"/>
              <a:ext cx="256162" cy="184724"/>
            </a:xfrm>
            <a:prstGeom prst="line">
              <a:avLst/>
            </a:prstGeom>
            <a:ln>
              <a:solidFill>
                <a:srgbClr val="D15C05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18" name="Овал 1117"/>
            <p:cNvSpPr/>
            <p:nvPr/>
          </p:nvSpPr>
          <p:spPr>
            <a:xfrm>
              <a:off x="1000100" y="5072074"/>
              <a:ext cx="142876" cy="14287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19" name="Овал 1118"/>
            <p:cNvSpPr/>
            <p:nvPr/>
          </p:nvSpPr>
          <p:spPr>
            <a:xfrm>
              <a:off x="1285852" y="5429264"/>
              <a:ext cx="142876" cy="14287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0" name="Группа 1119"/>
          <p:cNvGrpSpPr/>
          <p:nvPr/>
        </p:nvGrpSpPr>
        <p:grpSpPr>
          <a:xfrm>
            <a:off x="7858116" y="5786454"/>
            <a:ext cx="1285884" cy="857256"/>
            <a:chOff x="142844" y="4714884"/>
            <a:chExt cx="1285884" cy="857256"/>
          </a:xfrm>
        </p:grpSpPr>
        <p:cxnSp>
          <p:nvCxnSpPr>
            <p:cNvPr id="1121" name="Прямая соединительная линия 1120"/>
            <p:cNvCxnSpPr/>
            <p:nvPr/>
          </p:nvCxnSpPr>
          <p:spPr>
            <a:xfrm rot="16200000" flipH="1">
              <a:off x="750067" y="4822041"/>
              <a:ext cx="306676" cy="235238"/>
            </a:xfrm>
            <a:prstGeom prst="line">
              <a:avLst/>
            </a:prstGeom>
            <a:ln>
              <a:solidFill>
                <a:srgbClr val="D15C05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2" name="Прямая соединительная линия 1121"/>
            <p:cNvCxnSpPr>
              <a:stCxn id="1123" idx="3"/>
            </p:cNvCxnSpPr>
            <p:nvPr/>
          </p:nvCxnSpPr>
          <p:spPr>
            <a:xfrm rot="5400000">
              <a:off x="514829" y="4872555"/>
              <a:ext cx="256162" cy="184724"/>
            </a:xfrm>
            <a:prstGeom prst="line">
              <a:avLst/>
            </a:prstGeom>
            <a:ln>
              <a:solidFill>
                <a:srgbClr val="D15C05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23" name="Овал 1122"/>
            <p:cNvSpPr/>
            <p:nvPr/>
          </p:nvSpPr>
          <p:spPr>
            <a:xfrm>
              <a:off x="714348" y="4714884"/>
              <a:ext cx="142876" cy="14287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124" name="Прямая соединительная линия 1123"/>
            <p:cNvCxnSpPr/>
            <p:nvPr/>
          </p:nvCxnSpPr>
          <p:spPr>
            <a:xfrm rot="16200000" flipH="1">
              <a:off x="464315" y="5179231"/>
              <a:ext cx="306676" cy="235238"/>
            </a:xfrm>
            <a:prstGeom prst="line">
              <a:avLst/>
            </a:prstGeom>
            <a:ln>
              <a:solidFill>
                <a:srgbClr val="D15C05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25" name="Овал 1124"/>
            <p:cNvSpPr/>
            <p:nvPr/>
          </p:nvSpPr>
          <p:spPr>
            <a:xfrm>
              <a:off x="142844" y="5429264"/>
              <a:ext cx="142876" cy="14287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126" name="Прямая соединительная линия 1125"/>
            <p:cNvCxnSpPr>
              <a:stCxn id="1127" idx="3"/>
              <a:endCxn id="1125" idx="7"/>
            </p:cNvCxnSpPr>
            <p:nvPr/>
          </p:nvCxnSpPr>
          <p:spPr>
            <a:xfrm rot="5400000">
              <a:off x="229077" y="5229745"/>
              <a:ext cx="256162" cy="184724"/>
            </a:xfrm>
            <a:prstGeom prst="line">
              <a:avLst/>
            </a:prstGeom>
            <a:ln>
              <a:solidFill>
                <a:srgbClr val="D15C05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27" name="Овал 1126"/>
            <p:cNvSpPr/>
            <p:nvPr/>
          </p:nvSpPr>
          <p:spPr>
            <a:xfrm>
              <a:off x="428596" y="5072074"/>
              <a:ext cx="142876" cy="14287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128" name="Прямая соединительная линия 1127"/>
            <p:cNvCxnSpPr/>
            <p:nvPr/>
          </p:nvCxnSpPr>
          <p:spPr>
            <a:xfrm rot="16200000" flipH="1">
              <a:off x="1035819" y="5179231"/>
              <a:ext cx="306676" cy="235238"/>
            </a:xfrm>
            <a:prstGeom prst="line">
              <a:avLst/>
            </a:prstGeom>
            <a:ln>
              <a:solidFill>
                <a:srgbClr val="D15C05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29" name="Овал 1128"/>
            <p:cNvSpPr/>
            <p:nvPr/>
          </p:nvSpPr>
          <p:spPr>
            <a:xfrm>
              <a:off x="714348" y="5429264"/>
              <a:ext cx="142876" cy="14287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130" name="Прямая соединительная линия 1129"/>
            <p:cNvCxnSpPr>
              <a:stCxn id="1131" idx="3"/>
              <a:endCxn id="1129" idx="7"/>
            </p:cNvCxnSpPr>
            <p:nvPr/>
          </p:nvCxnSpPr>
          <p:spPr>
            <a:xfrm rot="5400000">
              <a:off x="800581" y="5229745"/>
              <a:ext cx="256162" cy="184724"/>
            </a:xfrm>
            <a:prstGeom prst="line">
              <a:avLst/>
            </a:prstGeom>
            <a:ln>
              <a:solidFill>
                <a:srgbClr val="D15C05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31" name="Овал 1130"/>
            <p:cNvSpPr/>
            <p:nvPr/>
          </p:nvSpPr>
          <p:spPr>
            <a:xfrm>
              <a:off x="1000100" y="5072074"/>
              <a:ext cx="142876" cy="14287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32" name="Овал 1131"/>
            <p:cNvSpPr/>
            <p:nvPr/>
          </p:nvSpPr>
          <p:spPr>
            <a:xfrm>
              <a:off x="1285852" y="5429264"/>
              <a:ext cx="142876" cy="14287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1211" name="Прямая соединительная линия 1210"/>
          <p:cNvCxnSpPr>
            <a:endCxn id="4" idx="2"/>
          </p:cNvCxnSpPr>
          <p:nvPr/>
        </p:nvCxnSpPr>
        <p:spPr>
          <a:xfrm flipV="1">
            <a:off x="1785918" y="2393149"/>
            <a:ext cx="2428892" cy="1035851"/>
          </a:xfrm>
          <a:prstGeom prst="line">
            <a:avLst/>
          </a:prstGeom>
          <a:ln>
            <a:solidFill>
              <a:srgbClr val="D15C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Овал 14"/>
          <p:cNvSpPr/>
          <p:nvPr/>
        </p:nvSpPr>
        <p:spPr>
          <a:xfrm>
            <a:off x="1571604" y="3357562"/>
            <a:ext cx="285752" cy="285752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Знаменитые мошенники - Валентина Ивановна Соловьев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928801"/>
            <a:ext cx="2286001" cy="304800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285852" y="5357826"/>
            <a:ext cx="7704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Соловьева,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основатель 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финансовой пирамиды «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Властилина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00232" y="500042"/>
            <a:ext cx="51435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Властилина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0" name="Picture 6" descr="http://www.rangemotions.com/project_lj/lobnya_front.v05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1857364"/>
            <a:ext cx="4243417" cy="2143140"/>
          </a:xfrm>
          <a:prstGeom prst="rect">
            <a:avLst/>
          </a:prstGeom>
          <a:noFill/>
        </p:spPr>
      </p:pic>
      <p:pic>
        <p:nvPicPr>
          <p:cNvPr id="1028" name="Picture 4" descr="http://www.krasfun.ru/images/2015/11/e981b_1447575374_02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57818" y="3500438"/>
            <a:ext cx="3489421" cy="1714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43108" y="428604"/>
            <a:ext cx="51435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Первая финансовая пирамида в СССР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62448" y="1988840"/>
            <a:ext cx="77048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Первые финансовые пирамиды появились на закате истории СССР.</a:t>
            </a:r>
          </a:p>
          <a:p>
            <a:pPr indent="457200"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Первооснователем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пирамидостроительства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СССР  считается фирма «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Пакс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созданная в 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1991 г.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(Волгоград)</a:t>
            </a:r>
          </a:p>
        </p:txBody>
      </p:sp>
      <p:sp>
        <p:nvSpPr>
          <p:cNvPr id="4" name="Прямоугольник: скругленные углы 3"/>
          <p:cNvSpPr/>
          <p:nvPr/>
        </p:nvSpPr>
        <p:spPr>
          <a:xfrm>
            <a:off x="990980" y="4340696"/>
            <a:ext cx="2304256" cy="1080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Деятельность:</a:t>
            </a:r>
            <a:br>
              <a:rPr lang="ru-RU" dirty="0"/>
            </a:br>
            <a:r>
              <a:rPr lang="ru-RU" dirty="0"/>
              <a:t>3 года</a:t>
            </a:r>
          </a:p>
        </p:txBody>
      </p:sp>
      <p:sp>
        <p:nvSpPr>
          <p:cNvPr id="9" name="Прямоугольник: скругленные углы 8"/>
          <p:cNvSpPr/>
          <p:nvPr/>
        </p:nvSpPr>
        <p:spPr>
          <a:xfrm>
            <a:off x="3627014" y="4340696"/>
            <a:ext cx="2304256" cy="108012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Похищено:</a:t>
            </a:r>
          </a:p>
          <a:p>
            <a:pPr algn="ctr"/>
            <a:r>
              <a:rPr lang="ru-RU" dirty="0"/>
              <a:t>2 356 960 000 руб.</a:t>
            </a:r>
          </a:p>
        </p:txBody>
      </p:sp>
      <p:sp>
        <p:nvSpPr>
          <p:cNvPr id="10" name="Прямоугольник: скругленные углы 9"/>
          <p:cNvSpPr/>
          <p:nvPr/>
        </p:nvSpPr>
        <p:spPr>
          <a:xfrm>
            <a:off x="6263048" y="4340696"/>
            <a:ext cx="2304256" cy="108012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Обмануто:</a:t>
            </a:r>
          </a:p>
          <a:p>
            <a:pPr algn="ctr"/>
            <a:r>
              <a:rPr lang="ru-RU" dirty="0"/>
              <a:t>1 722 чел.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1720" y="476672"/>
            <a:ext cx="51435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Волны финансовых пирамид в Российской Федерации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73218411"/>
              </p:ext>
            </p:extLst>
          </p:nvPr>
        </p:nvGraphicFramePr>
        <p:xfrm>
          <a:off x="107504" y="1700808"/>
          <a:ext cx="6984776" cy="475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9981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48496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Период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Примеры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Первая волна</a:t>
                      </a:r>
                      <a:r>
                        <a:rPr lang="ru-RU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endParaRPr lang="ru-RU" sz="240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1993 – 1998 гг.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«МММ», «Хопер-Инвест», «</a:t>
                      </a:r>
                      <a:r>
                        <a:rPr lang="ru-RU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Властилина</a:t>
                      </a:r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», </a:t>
                      </a:r>
                      <a:r>
                        <a:rPr lang="ru-RU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Банк «Чара», </a:t>
                      </a:r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«Русский </a:t>
                      </a:r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дом</a:t>
                      </a:r>
                      <a:r>
                        <a:rPr lang="ru-RU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Селенга</a:t>
                      </a:r>
                      <a:r>
                        <a:rPr lang="ru-RU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», ГКО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Вторая волна</a:t>
                      </a:r>
                    </a:p>
                    <a:p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2008 – 2011 гг.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ООО «Золотая лига», «</a:t>
                      </a:r>
                      <a:r>
                        <a:rPr lang="ru-RU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Глобал</a:t>
                      </a:r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», «</a:t>
                      </a:r>
                      <a:r>
                        <a:rPr lang="ru-RU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РуБин</a:t>
                      </a:r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», «</a:t>
                      </a:r>
                      <a:r>
                        <a:rPr lang="ru-RU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Бинар</a:t>
                      </a:r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», МММ-2011, КПК РОСТ, Российская социальная программа.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Третья волна</a:t>
                      </a:r>
                    </a:p>
                    <a:p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2013 – </a:t>
                      </a:r>
                      <a:r>
                        <a:rPr lang="ru-RU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н.в</a:t>
                      </a:r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MBM.Partners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Impetra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Plus, </a:t>
                      </a:r>
                      <a:r>
                        <a:rPr lang="ru-RU" sz="2400" b="0" i="0" u="non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Академия Победителей,</a:t>
                      </a:r>
                      <a:r>
                        <a:rPr lang="ru-RU" sz="2400" b="0" i="0" u="none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b="0" i="0" u="none" kern="12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Сберкарта</a:t>
                      </a:r>
                      <a:r>
                        <a:rPr lang="ru-RU" sz="2400" b="0" i="0" u="none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24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Give1 Get4</a:t>
                      </a:r>
                      <a:r>
                        <a:rPr lang="ru-RU" sz="24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SETinBOX</a:t>
                      </a:r>
                      <a:r>
                        <a:rPr lang="en-US" sz="24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24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24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Руссинвест</a:t>
                      </a:r>
                      <a:r>
                        <a:rPr lang="ru-RU" sz="24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РСП</a:t>
                      </a:r>
                      <a:endParaRPr lang="ru-RU" sz="2400" u="non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pic>
        <p:nvPicPr>
          <p:cNvPr id="1026" name="Picture 2" descr="http://dic.academic.ru/pictures/wiki/files/77/Mmm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38006" y="1772816"/>
            <a:ext cx="1114500" cy="7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s://upload.wikimedia.org/wikipedia/ru/thumb/e/e3/%D0%A5%D0%BE%D0%BF%D1%91%D1%80.jpg/200px-%D0%A5%D0%BE%D0%BF%D1%91%D1%8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74332" y="2520108"/>
            <a:ext cx="1085845" cy="722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upload.wikimedia.org/wikipedia/ru/7/7a/%D0%A0%D1%83%D1%81%D1%81%D0%BA%D0%B8%D0%B9_%D0%B4%D0%BE%D0%BC_%D1%81%D0%B5%D0%BB%D0%B5%D0%BD%D0%B3%D0%B0_%D0%BB%D0%BE%D0%B3%D0%B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42284" y="2144316"/>
            <a:ext cx="864096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credits-helps.ru/img/1901/307172-3100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95256" y="3461988"/>
            <a:ext cx="1722841" cy="1232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i.ytimg.com/vi/_6n5HIlDLyU/maxresdefault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01389" y="5015982"/>
            <a:ext cx="1110574" cy="624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i.ytimg.com/vi/cxJXoLTDlok/maxresdefault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90531" y="5786929"/>
            <a:ext cx="1132290" cy="668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6" name="Picture 6" descr="CRP Cent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7620" y="4929198"/>
            <a:ext cx="3552825" cy="1504951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691680" y="404664"/>
            <a:ext cx="55961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Инновации </a:t>
            </a:r>
            <a:br>
              <a:rPr lang="ru-RU" sz="2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пирамидостроительстве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771800" y="2492896"/>
            <a:ext cx="40324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ü"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: скругленные углы 4"/>
          <p:cNvSpPr/>
          <p:nvPr/>
        </p:nvSpPr>
        <p:spPr>
          <a:xfrm>
            <a:off x="1000100" y="2428868"/>
            <a:ext cx="3384376" cy="1454408"/>
          </a:xfrm>
          <a:prstGeom prst="roundRect">
            <a:avLst>
              <a:gd name="adj" fmla="val 592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Пирамиды 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клубного типа</a:t>
            </a:r>
          </a:p>
        </p:txBody>
      </p:sp>
      <p:sp>
        <p:nvSpPr>
          <p:cNvPr id="6" name="Прямоугольник: скругленные углы 5"/>
          <p:cNvSpPr/>
          <p:nvPr/>
        </p:nvSpPr>
        <p:spPr>
          <a:xfrm>
            <a:off x="5000628" y="2428868"/>
            <a:ext cx="3384376" cy="1454408"/>
          </a:xfrm>
          <a:prstGeom prst="roundRect">
            <a:avLst>
              <a:gd name="adj" fmla="val 592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Хайп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-проекты</a:t>
            </a:r>
          </a:p>
        </p:txBody>
      </p:sp>
      <p:pic>
        <p:nvPicPr>
          <p:cNvPr id="20482" name="Picture 2" descr="http://img.5-tv.ru/shared/files/200803/1432_30010.jpg"/>
          <p:cNvPicPr>
            <a:picLocks noChangeAspect="1" noChangeArrowheads="1"/>
          </p:cNvPicPr>
          <p:nvPr/>
        </p:nvPicPr>
        <p:blipFill>
          <a:blip r:embed="rId3"/>
          <a:srcRect l="18750" t="12500" b="24999"/>
          <a:stretch>
            <a:fillRect/>
          </a:stretch>
        </p:blipFill>
        <p:spPr bwMode="auto">
          <a:xfrm>
            <a:off x="857224" y="4786322"/>
            <a:ext cx="2476496" cy="1428760"/>
          </a:xfrm>
          <a:prstGeom prst="rect">
            <a:avLst/>
          </a:prstGeom>
          <a:noFill/>
        </p:spPr>
      </p:pic>
      <p:pic>
        <p:nvPicPr>
          <p:cNvPr id="20484" name="Picture 4" descr="Ябанкир отзывы рефбек Yabankir com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72264" y="4572008"/>
            <a:ext cx="1913598" cy="11668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63688" y="571480"/>
            <a:ext cx="55943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Феномен финансовых пирамид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14348" y="1643050"/>
            <a:ext cx="777686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Tx/>
              <a:buChar char="-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неискоренимость причин существования пирамид, ввиду апелляции к таким человеческим качествам как жадность, склонность к риску, желанию разбогатеть;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потенциально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большая аудитория участников из всех слоев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населения;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возможность причинения значительного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ущерба;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угроза социальной и финансовой стабильности в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обществе.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3108" y="428604"/>
            <a:ext cx="51435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Современные бизнес-модели с элементами финансовых пирамид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99592" y="2492896"/>
            <a:ext cx="778674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Сетевой маркетинг (или многоуровневый маркетинг; англ. 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multilevel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marketing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MLM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 — концепция реализации товаров и услуг, основанная на создании сети независимых дистрибьюторов (сбытовых агентов), каждый из которых, помимо сбыта продукции, также обладает правом на привлечение партнёров, имеющих аналогичные права.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7664" y="428604"/>
            <a:ext cx="59046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Компании реализующие бизнес-модели на основе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MLM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http://www.ib-chamber.com/sites/default/files/member-directory/images/av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8662" y="2786058"/>
            <a:ext cx="1685551" cy="1685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Marykaylogo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86116" y="2857496"/>
            <a:ext cx="2287097" cy="521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Логотип Amway.sv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57950" y="2857496"/>
            <a:ext cx="17145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http://www.ranklogos.com/wp-content/uploads/2012/06/Oriflame-logo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15074" y="3857628"/>
            <a:ext cx="2016223" cy="714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Picture 10" descr="https://im2-tub-ru.yandex.net/i?id=1190fd0a742f69921b3fccf05f7fc20b&amp;n=33&amp;h=139&amp;w=48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86116" y="3857628"/>
            <a:ext cx="2295185" cy="605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28728" y="474629"/>
            <a:ext cx="6572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Статистика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: скругленные углы 2"/>
          <p:cNvSpPr/>
          <p:nvPr/>
        </p:nvSpPr>
        <p:spPr>
          <a:xfrm>
            <a:off x="2786050" y="2357430"/>
            <a:ext cx="3787354" cy="77788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более 170 финансовых пирамид</a:t>
            </a:r>
            <a:endParaRPr lang="ru-RU" sz="2800" dirty="0"/>
          </a:p>
        </p:txBody>
      </p:sp>
      <p:sp>
        <p:nvSpPr>
          <p:cNvPr id="8" name="Прямоугольник: скругленные углы 7"/>
          <p:cNvSpPr/>
          <p:nvPr/>
        </p:nvSpPr>
        <p:spPr>
          <a:xfrm>
            <a:off x="2857488" y="4786322"/>
            <a:ext cx="3787354" cy="777880"/>
          </a:xfrm>
          <a:prstGeom prst="round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более 5,5 </a:t>
            </a:r>
            <a:r>
              <a:rPr lang="ru-RU" sz="2800" dirty="0"/>
              <a:t>млрд. рублей.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786050" y="1571612"/>
            <a:ext cx="40005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2016 году ЦБ РФ раскрыл: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285984" y="3786190"/>
            <a:ext cx="50006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сумма ущерба от которых составила: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4" y="476672"/>
            <a:ext cx="73448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Причины, заставляющие людей участвовать в финансовых пирамидах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059832" y="2636912"/>
            <a:ext cx="57606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людей сознательно участвуют в финансовых пирамидах с целью заработка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: скругленные углы 8"/>
          <p:cNvSpPr/>
          <p:nvPr/>
        </p:nvSpPr>
        <p:spPr>
          <a:xfrm>
            <a:off x="899592" y="2636912"/>
            <a:ext cx="1584176" cy="830997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&gt; 50%</a:t>
            </a:r>
            <a:endParaRPr lang="ru-RU" dirty="0"/>
          </a:p>
        </p:txBody>
      </p:sp>
      <p:sp>
        <p:nvSpPr>
          <p:cNvPr id="10" name="Прямоугольник: скругленные углы 9"/>
          <p:cNvSpPr/>
          <p:nvPr/>
        </p:nvSpPr>
        <p:spPr>
          <a:xfrm>
            <a:off x="899592" y="4005064"/>
            <a:ext cx="1584176" cy="830997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&lt; 50%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069698" y="4005064"/>
            <a:ext cx="57606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людей характеризуются низкой финансовой грамотностью.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4" y="476672"/>
            <a:ext cx="73448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Ответственность за создание финансовых пирамид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 РФ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28662" y="1571612"/>
            <a:ext cx="770485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30 марта 2016 года Президент РФ </a:t>
            </a:r>
            <a:r>
              <a:rPr lang="ru-RU" sz="2400" dirty="0" smtClean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В. </a:t>
            </a:r>
            <a:r>
              <a:rPr lang="ru-RU" sz="2400" dirty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Путин подписал </a:t>
            </a:r>
            <a:r>
              <a:rPr lang="ru-RU" sz="2400" dirty="0" smtClean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Федеральный закон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№ 78-ФЗ «О внесении изменений в Уголовный кодекс Российской Федерации и статью 151 Уголовно-процессуального кодекса Российской Федерации»</a:t>
            </a:r>
            <a:r>
              <a:rPr lang="ru-RU" sz="2400" dirty="0" smtClean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, устанавливающий уголовную ответственность за организацию финансовых пирамид.</a:t>
            </a:r>
          </a:p>
        </p:txBody>
      </p:sp>
      <p:sp>
        <p:nvSpPr>
          <p:cNvPr id="4" name="Прямоугольник: усеченные верхние углы 3"/>
          <p:cNvSpPr/>
          <p:nvPr/>
        </p:nvSpPr>
        <p:spPr>
          <a:xfrm>
            <a:off x="2411760" y="4077072"/>
            <a:ext cx="4608512" cy="1148060"/>
          </a:xfrm>
          <a:prstGeom prst="snip2SameRect">
            <a:avLst/>
          </a:prstGeom>
          <a:solidFill>
            <a:srgbClr val="FF0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Штраф: 1,5 млн. руб.</a:t>
            </a:r>
          </a:p>
        </p:txBody>
      </p:sp>
      <p:sp>
        <p:nvSpPr>
          <p:cNvPr id="5" name="Прямоугольник: усеченные верхние углы 4"/>
          <p:cNvSpPr/>
          <p:nvPr/>
        </p:nvSpPr>
        <p:spPr>
          <a:xfrm>
            <a:off x="2411760" y="5369148"/>
            <a:ext cx="4608512" cy="1148060"/>
          </a:xfrm>
          <a:prstGeom prst="snip2SameRect">
            <a:avLst>
              <a:gd name="adj1" fmla="val 0"/>
              <a:gd name="adj2" fmla="val 17447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Срок: 6 лет</a:t>
            </a:r>
          </a:p>
        </p:txBody>
      </p:sp>
    </p:spTree>
    <p:extLst>
      <p:ext uri="{BB962C8B-B14F-4D97-AF65-F5344CB8AC3E}">
        <p14:creationId xmlns:p14="http://schemas.microsoft.com/office/powerpoint/2010/main" xmlns="" val="9643575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63688" y="571480"/>
            <a:ext cx="55943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Финансовая пирамида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xmlns="" val="1315218437"/>
              </p:ext>
            </p:extLst>
          </p:nvPr>
        </p:nvGraphicFramePr>
        <p:xfrm>
          <a:off x="395536" y="1196752"/>
          <a:ext cx="8208912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80775" y="-7000"/>
            <a:ext cx="64087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Признаки финансовой пирамиды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572000" y="3286124"/>
            <a:ext cx="3143272" cy="864096"/>
          </a:xfrm>
          <a:prstGeom prst="roundRect">
            <a:avLst/>
          </a:prstGeom>
          <a:gradFill>
            <a:gsLst>
              <a:gs pos="0">
                <a:schemeClr val="accent1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Отсутствие у организации лицензии 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714612" y="1571612"/>
            <a:ext cx="3492512" cy="864096"/>
          </a:xfrm>
          <a:prstGeom prst="roundRect">
            <a:avLst/>
          </a:prstGeom>
          <a:gradFill>
            <a:gsLst>
              <a:gs pos="0">
                <a:schemeClr val="accent1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Обещание гарантированной высокой доходности 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85720" y="5877272"/>
            <a:ext cx="4286056" cy="864096"/>
          </a:xfrm>
          <a:prstGeom prst="roundRect">
            <a:avLst/>
          </a:prstGeom>
          <a:gradFill>
            <a:gsLst>
              <a:gs pos="0">
                <a:schemeClr val="accent1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Активная и агрессивная реклама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357290" y="3286124"/>
            <a:ext cx="3214710" cy="864096"/>
          </a:xfrm>
          <a:prstGeom prst="roundRect">
            <a:avLst/>
          </a:prstGeom>
          <a:gradFill>
            <a:gsLst>
              <a:gs pos="0">
                <a:schemeClr val="accent1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Отсутствие </a:t>
            </a:r>
            <a:r>
              <a:rPr lang="ru-RU" dirty="0" err="1"/>
              <a:t>транспарентности</a:t>
            </a:r>
            <a:r>
              <a:rPr lang="ru-RU" dirty="0"/>
              <a:t> инвестиционной деятельности 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57224" y="4143380"/>
            <a:ext cx="3700288" cy="864096"/>
          </a:xfrm>
          <a:prstGeom prst="roundRect">
            <a:avLst/>
          </a:prstGeom>
          <a:gradFill>
            <a:gsLst>
              <a:gs pos="0">
                <a:schemeClr val="accent1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Отсутствие раскрытия информации о руководстве организации, реквизитах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585131" y="5869283"/>
            <a:ext cx="4058836" cy="880073"/>
          </a:xfrm>
          <a:prstGeom prst="roundRect">
            <a:avLst/>
          </a:prstGeom>
          <a:gradFill>
            <a:gsLst>
              <a:gs pos="0">
                <a:schemeClr val="accent1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Отсутствие информации о возможных рисках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572000" y="4143380"/>
            <a:ext cx="3500462" cy="888201"/>
          </a:xfrm>
          <a:prstGeom prst="roundRect">
            <a:avLst/>
          </a:prstGeom>
          <a:gradFill>
            <a:gsLst>
              <a:gs pos="0">
                <a:schemeClr val="accent1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Необходимость быстрого принятия решения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143240" y="714356"/>
            <a:ext cx="2773391" cy="864096"/>
          </a:xfrm>
          <a:prstGeom prst="roundRect">
            <a:avLst/>
          </a:prstGeom>
          <a:gradFill>
            <a:gsLst>
              <a:gs pos="0">
                <a:schemeClr val="accent1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Выплаты основаны на основе вкладов других клиентов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285984" y="2428868"/>
            <a:ext cx="4429156" cy="864096"/>
          </a:xfrm>
          <a:prstGeom prst="roundRect">
            <a:avLst/>
          </a:prstGeom>
          <a:gradFill>
            <a:gsLst>
              <a:gs pos="0">
                <a:schemeClr val="accent1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Обязательность первоначального взноса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572000" y="5000636"/>
            <a:ext cx="3857652" cy="864096"/>
          </a:xfrm>
          <a:prstGeom prst="roundRect">
            <a:avLst/>
          </a:prstGeom>
          <a:gradFill>
            <a:gsLst>
              <a:gs pos="0">
                <a:schemeClr val="accent1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Завуалированный договор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71472" y="4992722"/>
            <a:ext cx="3998875" cy="864096"/>
          </a:xfrm>
          <a:prstGeom prst="roundRect">
            <a:avLst/>
          </a:prstGeom>
          <a:gradFill>
            <a:gsLst>
              <a:gs pos="0">
                <a:schemeClr val="accent1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Конфиденциальность информации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87624" y="260648"/>
            <a:ext cx="7200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Варианты рыночного позиционирования финансовых пирамид</a:t>
            </a:r>
          </a:p>
        </p:txBody>
      </p:sp>
      <p:sp>
        <p:nvSpPr>
          <p:cNvPr id="2" name="Прямоугольник: скругленные углы 1"/>
          <p:cNvSpPr/>
          <p:nvPr/>
        </p:nvSpPr>
        <p:spPr>
          <a:xfrm>
            <a:off x="611559" y="1571612"/>
            <a:ext cx="3886221" cy="1428760"/>
          </a:xfrm>
          <a:prstGeom prst="roundRect">
            <a:avLst>
              <a:gd name="adj" fmla="val 10620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проекты не скрывающие, что они являются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финансовыми пирамидами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: скругленные углы 6"/>
          <p:cNvSpPr/>
          <p:nvPr/>
        </p:nvSpPr>
        <p:spPr>
          <a:xfrm>
            <a:off x="610004" y="3071810"/>
            <a:ext cx="3888431" cy="1357321"/>
          </a:xfrm>
          <a:prstGeom prst="roundRect">
            <a:avLst>
              <a:gd name="adj" fmla="val 8480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финансовые пирамиды,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позиционирующие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себя как альтернатива потребительскому  и ипотечному кредиту</a:t>
            </a:r>
          </a:p>
        </p:txBody>
      </p:sp>
      <p:sp>
        <p:nvSpPr>
          <p:cNvPr id="8" name="Прямоугольник: скругленные углы 7"/>
          <p:cNvSpPr/>
          <p:nvPr/>
        </p:nvSpPr>
        <p:spPr>
          <a:xfrm>
            <a:off x="4714876" y="3071810"/>
            <a:ext cx="3888431" cy="1357322"/>
          </a:xfrm>
          <a:prstGeom prst="roundRect">
            <a:avLst>
              <a:gd name="adj" fmla="val 7390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проекты работающие под видом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микрофинансовых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организаций,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кредитно-потребительских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кооперативов и ломбардов</a:t>
            </a:r>
          </a:p>
        </p:txBody>
      </p:sp>
      <p:sp>
        <p:nvSpPr>
          <p:cNvPr id="9" name="Прямоугольник: скругленные углы 8"/>
          <p:cNvSpPr/>
          <p:nvPr/>
        </p:nvSpPr>
        <p:spPr>
          <a:xfrm>
            <a:off x="4716016" y="1571612"/>
            <a:ext cx="3856512" cy="1428761"/>
          </a:xfrm>
          <a:prstGeom prst="roundRect">
            <a:avLst>
              <a:gd name="adj" fmla="val 1016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псевдопрофессиональные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участники фондового рынка</a:t>
            </a:r>
          </a:p>
        </p:txBody>
      </p:sp>
      <p:sp>
        <p:nvSpPr>
          <p:cNvPr id="10" name="Прямоугольник: скругленные углы 9"/>
          <p:cNvSpPr/>
          <p:nvPr/>
        </p:nvSpPr>
        <p:spPr>
          <a:xfrm>
            <a:off x="642910" y="4500570"/>
            <a:ext cx="3843258" cy="1428760"/>
          </a:xfrm>
          <a:prstGeom prst="roundRect">
            <a:avLst>
              <a:gd name="adj" fmla="val 8841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товарные, сберегательные, туристические и строительные пирамиды</a:t>
            </a:r>
          </a:p>
        </p:txBody>
      </p:sp>
      <p:sp>
        <p:nvSpPr>
          <p:cNvPr id="11" name="Прямоугольник: скругленные углы 10"/>
          <p:cNvSpPr/>
          <p:nvPr/>
        </p:nvSpPr>
        <p:spPr>
          <a:xfrm>
            <a:off x="4729271" y="4500570"/>
            <a:ext cx="3843258" cy="1428760"/>
          </a:xfrm>
          <a:prstGeom prst="roundRect">
            <a:avLst>
              <a:gd name="adj" fmla="val 7597"/>
            </a:avLst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элитные закрытые клубы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7664" y="428604"/>
            <a:ext cx="58326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Жизненный цикл классической финансовой пирамиды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882699582"/>
              </p:ext>
            </p:extLst>
          </p:nvPr>
        </p:nvGraphicFramePr>
        <p:xfrm>
          <a:off x="395536" y="1916832"/>
          <a:ext cx="8568952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7664" y="428604"/>
            <a:ext cx="58326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Жизненный цикл классической финансовой пирамиды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882699582"/>
              </p:ext>
            </p:extLst>
          </p:nvPr>
        </p:nvGraphicFramePr>
        <p:xfrm>
          <a:off x="395536" y="1916832"/>
          <a:ext cx="8568952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7664" y="428604"/>
            <a:ext cx="58326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Жизненный цикл классической финансовой пирамиды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882699582"/>
              </p:ext>
            </p:extLst>
          </p:nvPr>
        </p:nvGraphicFramePr>
        <p:xfrm>
          <a:off x="395536" y="1916832"/>
          <a:ext cx="8568952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142976" y="2214554"/>
            <a:ext cx="6909348" cy="30718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Стадия насыщения:</a:t>
            </a:r>
            <a:endParaRPr lang="ru-RU" sz="24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algn="ctr">
              <a:buFontTx/>
              <a:buChar char="-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активная реклама</a:t>
            </a:r>
          </a:p>
          <a:p>
            <a:pPr marL="171450" indent="-171450" algn="ctr">
              <a:buFontTx/>
              <a:buChar char="-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ривлечение участников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algn="ctr">
              <a:buFontTx/>
              <a:buChar char="-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бор первоначальных взносов</a:t>
            </a:r>
          </a:p>
          <a:p>
            <a:pPr marL="171450" indent="-171450" algn="ctr">
              <a:buFontTx/>
              <a:buChar char="-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ачало инвестиционных выплат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7664" y="428604"/>
            <a:ext cx="58326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Жизненный цикл классической финансовой пирамиды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882699582"/>
              </p:ext>
            </p:extLst>
          </p:nvPr>
        </p:nvGraphicFramePr>
        <p:xfrm>
          <a:off x="395536" y="1916832"/>
          <a:ext cx="8568952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142976" y="2214554"/>
            <a:ext cx="6909348" cy="32861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Критическая стадия:</a:t>
            </a:r>
          </a:p>
          <a:p>
            <a:pPr algn="ctr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algn="ctr">
              <a:buFontTx/>
              <a:buChar char="-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снижение притока участников и взносов</a:t>
            </a:r>
          </a:p>
          <a:p>
            <a:pPr algn="ctr"/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algn="ctr">
              <a:buFontTx/>
              <a:buChar char="-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ост необходимого объема инвестиционных выплат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3300</TotalTime>
  <Words>658</Words>
  <Application>Microsoft Office PowerPoint</Application>
  <PresentationFormat>Экран (4:3)</PresentationFormat>
  <Paragraphs>145</Paragraphs>
  <Slides>24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Суровушкина Екатерина Николаевна</dc:creator>
  <cp:lastModifiedBy>SurovushkinaE.N</cp:lastModifiedBy>
  <cp:revision>292</cp:revision>
  <dcterms:created xsi:type="dcterms:W3CDTF">2016-02-25T11:41:37Z</dcterms:created>
  <dcterms:modified xsi:type="dcterms:W3CDTF">2017-02-01T10:09:53Z</dcterms:modified>
</cp:coreProperties>
</file>