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media/image21.jpg" ContentType="image/jpg"/>
  <Override PartName="/ppt/media/image22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98" r:id="rId2"/>
    <p:sldMasterId id="2147483706" r:id="rId3"/>
    <p:sldMasterId id="2147483714" r:id="rId4"/>
    <p:sldMasterId id="2147483722" r:id="rId5"/>
  </p:sldMasterIdLst>
  <p:sldIdLst>
    <p:sldId id="295" r:id="rId6"/>
    <p:sldId id="296" r:id="rId7"/>
    <p:sldId id="297" r:id="rId8"/>
    <p:sldId id="298" r:id="rId9"/>
    <p:sldId id="270" r:id="rId10"/>
    <p:sldId id="278" r:id="rId11"/>
    <p:sldId id="272" r:id="rId12"/>
    <p:sldId id="281" r:id="rId13"/>
    <p:sldId id="282" r:id="rId14"/>
    <p:sldId id="273" r:id="rId15"/>
    <p:sldId id="299" r:id="rId16"/>
    <p:sldId id="276" r:id="rId17"/>
  </p:sldIdLst>
  <p:sldSz cx="9144000" cy="6858000" type="screen4x3"/>
  <p:notesSz cx="6858000" cy="9144000"/>
  <p:defaultTextStyle>
    <a:defPPr>
      <a:defRPr lang="en-US"/>
    </a:defPPr>
    <a:lvl1pPr marL="0" algn="l" defTabSz="9115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5781" algn="l" defTabSz="9115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1576" algn="l" defTabSz="9115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7367" algn="l" defTabSz="9115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3155" algn="l" defTabSz="9115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78943" algn="l" defTabSz="9115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4734" algn="l" defTabSz="9115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0523" algn="l" defTabSz="9115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46311" algn="l" defTabSz="91157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AE8B"/>
    <a:srgbClr val="8FD0D1"/>
    <a:srgbClr val="343433"/>
    <a:srgbClr val="67AE90"/>
    <a:srgbClr val="9DCD8F"/>
    <a:srgbClr val="777776"/>
    <a:srgbClr val="39B8BF"/>
    <a:srgbClr val="E25F5A"/>
    <a:srgbClr val="B0D5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34593" autoAdjust="0"/>
    <p:restoredTop sz="94635" autoAdjust="0"/>
  </p:normalViewPr>
  <p:slideViewPr>
    <p:cSldViewPr snapToGrid="0" snapToObjects="1">
      <p:cViewPr>
        <p:scale>
          <a:sx n="136" d="100"/>
          <a:sy n="136" d="100"/>
        </p:scale>
        <p:origin x="-810" y="7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3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5781" indent="0" algn="ctr">
              <a:buNone/>
              <a:defRPr sz="2000"/>
            </a:lvl2pPr>
            <a:lvl3pPr marL="911576" indent="0" algn="ctr">
              <a:buNone/>
              <a:defRPr sz="1800"/>
            </a:lvl3pPr>
            <a:lvl4pPr marL="1367367" indent="0" algn="ctr">
              <a:buNone/>
              <a:defRPr sz="1600"/>
            </a:lvl4pPr>
            <a:lvl5pPr marL="1823155" indent="0" algn="ctr">
              <a:buNone/>
              <a:defRPr sz="1600"/>
            </a:lvl5pPr>
            <a:lvl6pPr marL="2278943" indent="0" algn="ctr">
              <a:buNone/>
              <a:defRPr sz="1600"/>
            </a:lvl6pPr>
            <a:lvl7pPr marL="2734734" indent="0" algn="ctr">
              <a:buNone/>
              <a:defRPr sz="1600"/>
            </a:lvl7pPr>
            <a:lvl8pPr marL="3190523" indent="0" algn="ctr">
              <a:buNone/>
              <a:defRPr sz="1600"/>
            </a:lvl8pPr>
            <a:lvl9pPr marL="3646311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6E0F-C774-0549-84B1-7A916D46B85D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283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6E0F-C774-0549-84B1-7A916D46B85D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3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75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6E0F-C774-0549-84B1-7A916D46B85D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207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PPT_makets-09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87"/>
            <a:ext cx="9144000" cy="6852144"/>
          </a:xfrm>
          <a:prstGeom prst="rect">
            <a:avLst/>
          </a:prstGeom>
        </p:spPr>
      </p:pic>
      <p:sp>
        <p:nvSpPr>
          <p:cNvPr id="5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1105855" y="2567216"/>
            <a:ext cx="6848270" cy="794081"/>
          </a:xfrm>
          <a:prstGeom prst="rect">
            <a:avLst/>
          </a:prstGeom>
        </p:spPr>
        <p:txBody>
          <a:bodyPr lIns="87083" tIns="43539" rIns="87083" bIns="43539"/>
          <a:lstStyle>
            <a:lvl1pPr algn="l">
              <a:defRPr sz="1800" b="1"/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7072920" y="570066"/>
            <a:ext cx="2071083" cy="8378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9986" tIns="39993" rIns="79986" bIns="39993" rtlCol="0" anchor="ctr"/>
          <a:lstStyle/>
          <a:p>
            <a:pPr algn="ctr" defTabSz="435410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2715" y="661616"/>
            <a:ext cx="1603629" cy="345490"/>
          </a:xfrm>
          <a:prstGeom prst="rect">
            <a:avLst/>
          </a:prstGeom>
        </p:spPr>
      </p:pic>
      <p:sp>
        <p:nvSpPr>
          <p:cNvPr id="7" name="Ромб 6"/>
          <p:cNvSpPr/>
          <p:nvPr userDrawn="1"/>
        </p:nvSpPr>
        <p:spPr>
          <a:xfrm>
            <a:off x="4259690" y="2798479"/>
            <a:ext cx="1825269" cy="1373327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9986" tIns="39993" rIns="79986" bIns="39993" rtlCol="0" anchor="ctr"/>
          <a:lstStyle/>
          <a:p>
            <a:pPr algn="ctr" defTabSz="435410"/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7312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457200" y="1011705"/>
            <a:ext cx="8229600" cy="794081"/>
          </a:xfrm>
          <a:prstGeom prst="rect">
            <a:avLst/>
          </a:prstGeom>
        </p:spPr>
        <p:txBody>
          <a:bodyPr lIns="87083" tIns="43539" rIns="87083" bIns="43539"/>
          <a:lstStyle>
            <a:lvl1pPr algn="l">
              <a:defRPr sz="1800" b="1"/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198680" y="1805786"/>
            <a:ext cx="5540291" cy="3559133"/>
          </a:xfrm>
          <a:prstGeom prst="rect">
            <a:avLst/>
          </a:prstGeom>
        </p:spPr>
        <p:txBody>
          <a:bodyPr lIns="87083" tIns="43539" rIns="87083" bIns="43539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90801" y="6356351"/>
            <a:ext cx="3928176" cy="365125"/>
          </a:xfrm>
          <a:prstGeom prst="rect">
            <a:avLst/>
          </a:prstGeom>
        </p:spPr>
        <p:txBody>
          <a:bodyPr vert="horz" lIns="87083" tIns="43539" rIns="87083" bIns="4353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605352" y="6352266"/>
            <a:ext cx="2133600" cy="365125"/>
          </a:xfrm>
          <a:prstGeom prst="rect">
            <a:avLst/>
          </a:prstGeom>
        </p:spPr>
        <p:txBody>
          <a:bodyPr vert="horz" lIns="87083" tIns="43539" rIns="87083" bIns="43539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Содержимое 2"/>
          <p:cNvSpPr>
            <a:spLocks noGrp="1"/>
          </p:cNvSpPr>
          <p:nvPr>
            <p:ph idx="10"/>
          </p:nvPr>
        </p:nvSpPr>
        <p:spPr>
          <a:xfrm>
            <a:off x="457201" y="1805786"/>
            <a:ext cx="2585005" cy="3559133"/>
          </a:xfrm>
          <a:prstGeom prst="rect">
            <a:avLst/>
          </a:prstGeom>
        </p:spPr>
        <p:txBody>
          <a:bodyPr lIns="87083" tIns="43539" rIns="87083" bIns="43539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pic>
        <p:nvPicPr>
          <p:cNvPr id="9" name="Изображение 8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8646" y="393861"/>
            <a:ext cx="1522144" cy="3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6301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457200" y="1011705"/>
            <a:ext cx="8229600" cy="794081"/>
          </a:xfrm>
          <a:prstGeom prst="rect">
            <a:avLst/>
          </a:prstGeom>
        </p:spPr>
        <p:txBody>
          <a:bodyPr lIns="87083" tIns="43539" rIns="87083" bIns="43539"/>
          <a:lstStyle>
            <a:lvl1pPr algn="l">
              <a:defRPr sz="1800" b="1"/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53446" y="1805785"/>
            <a:ext cx="2452705" cy="1865077"/>
          </a:xfrm>
          <a:prstGeom prst="rect">
            <a:avLst/>
          </a:prstGeom>
        </p:spPr>
        <p:txBody>
          <a:bodyPr lIns="87083" tIns="43539" rIns="87083" bIns="43539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90801" y="6356351"/>
            <a:ext cx="3928176" cy="365125"/>
          </a:xfrm>
          <a:prstGeom prst="rect">
            <a:avLst/>
          </a:prstGeom>
        </p:spPr>
        <p:txBody>
          <a:bodyPr vert="horz" lIns="87083" tIns="43539" rIns="87083" bIns="4353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605352" y="6352266"/>
            <a:ext cx="2133600" cy="365125"/>
          </a:xfrm>
          <a:prstGeom prst="rect">
            <a:avLst/>
          </a:prstGeom>
        </p:spPr>
        <p:txBody>
          <a:bodyPr vert="horz" lIns="87083" tIns="43539" rIns="87083" bIns="43539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Содержимое 2"/>
          <p:cNvSpPr>
            <a:spLocks noGrp="1"/>
          </p:cNvSpPr>
          <p:nvPr>
            <p:ph idx="10"/>
          </p:nvPr>
        </p:nvSpPr>
        <p:spPr>
          <a:xfrm>
            <a:off x="457202" y="1805785"/>
            <a:ext cx="1441405" cy="1865077"/>
          </a:xfrm>
          <a:prstGeom prst="rect">
            <a:avLst/>
          </a:prstGeom>
        </p:spPr>
        <p:txBody>
          <a:bodyPr lIns="87083" tIns="43539" rIns="87083" bIns="43539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Содержимое 2"/>
          <p:cNvSpPr>
            <a:spLocks noGrp="1"/>
          </p:cNvSpPr>
          <p:nvPr>
            <p:ph idx="11"/>
          </p:nvPr>
        </p:nvSpPr>
        <p:spPr>
          <a:xfrm>
            <a:off x="6234113" y="1805785"/>
            <a:ext cx="2452705" cy="1865077"/>
          </a:xfrm>
          <a:prstGeom prst="rect">
            <a:avLst/>
          </a:prstGeom>
        </p:spPr>
        <p:txBody>
          <a:bodyPr lIns="87083" tIns="43539" rIns="87083" bIns="43539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2" name="Содержимое 2"/>
          <p:cNvSpPr>
            <a:spLocks noGrp="1"/>
          </p:cNvSpPr>
          <p:nvPr>
            <p:ph idx="12"/>
          </p:nvPr>
        </p:nvSpPr>
        <p:spPr>
          <a:xfrm>
            <a:off x="4637868" y="1805785"/>
            <a:ext cx="1441405" cy="1865077"/>
          </a:xfrm>
          <a:prstGeom prst="rect">
            <a:avLst/>
          </a:prstGeom>
        </p:spPr>
        <p:txBody>
          <a:bodyPr lIns="87083" tIns="43539" rIns="87083" bIns="43539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3" name="Содержимое 2"/>
          <p:cNvSpPr>
            <a:spLocks noGrp="1"/>
          </p:cNvSpPr>
          <p:nvPr>
            <p:ph idx="13"/>
          </p:nvPr>
        </p:nvSpPr>
        <p:spPr>
          <a:xfrm>
            <a:off x="2053446" y="3878733"/>
            <a:ext cx="2452705" cy="1865077"/>
          </a:xfrm>
          <a:prstGeom prst="rect">
            <a:avLst/>
          </a:prstGeom>
        </p:spPr>
        <p:txBody>
          <a:bodyPr lIns="87083" tIns="43539" rIns="87083" bIns="43539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idx="14"/>
          </p:nvPr>
        </p:nvSpPr>
        <p:spPr>
          <a:xfrm>
            <a:off x="457202" y="3878733"/>
            <a:ext cx="1441405" cy="1865077"/>
          </a:xfrm>
          <a:prstGeom prst="rect">
            <a:avLst/>
          </a:prstGeom>
        </p:spPr>
        <p:txBody>
          <a:bodyPr lIns="87083" tIns="43539" rIns="87083" bIns="43539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5" name="Содержимое 2"/>
          <p:cNvSpPr>
            <a:spLocks noGrp="1"/>
          </p:cNvSpPr>
          <p:nvPr>
            <p:ph idx="15"/>
          </p:nvPr>
        </p:nvSpPr>
        <p:spPr>
          <a:xfrm>
            <a:off x="6234113" y="3878733"/>
            <a:ext cx="2452705" cy="1865077"/>
          </a:xfrm>
          <a:prstGeom prst="rect">
            <a:avLst/>
          </a:prstGeom>
        </p:spPr>
        <p:txBody>
          <a:bodyPr lIns="87083" tIns="43539" rIns="87083" bIns="43539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idx="16"/>
          </p:nvPr>
        </p:nvSpPr>
        <p:spPr>
          <a:xfrm>
            <a:off x="4637868" y="3878733"/>
            <a:ext cx="1441405" cy="1865077"/>
          </a:xfrm>
          <a:prstGeom prst="rect">
            <a:avLst/>
          </a:prstGeom>
        </p:spPr>
        <p:txBody>
          <a:bodyPr lIns="87083" tIns="43539" rIns="87083" bIns="43539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pic>
        <p:nvPicPr>
          <p:cNvPr id="17" name="Изображение 1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8646" y="393861"/>
            <a:ext cx="1522144" cy="3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56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457200" y="1011705"/>
            <a:ext cx="8229600" cy="794081"/>
          </a:xfrm>
          <a:prstGeom prst="rect">
            <a:avLst/>
          </a:prstGeom>
        </p:spPr>
        <p:txBody>
          <a:bodyPr lIns="87083" tIns="43539" rIns="87083" bIns="43539"/>
          <a:lstStyle>
            <a:lvl1pPr algn="l">
              <a:defRPr sz="1800" b="1"/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05786"/>
            <a:ext cx="8229600" cy="3559133"/>
          </a:xfrm>
          <a:prstGeom prst="rect">
            <a:avLst/>
          </a:prstGeom>
        </p:spPr>
        <p:txBody>
          <a:bodyPr lIns="87083" tIns="43539" rIns="87083" bIns="43539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90801" y="6356351"/>
            <a:ext cx="4014551" cy="365125"/>
          </a:xfrm>
          <a:prstGeom prst="rect">
            <a:avLst/>
          </a:prstGeom>
        </p:spPr>
        <p:txBody>
          <a:bodyPr vert="horz" lIns="87083" tIns="43539" rIns="87083" bIns="4353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605352" y="6352266"/>
            <a:ext cx="2133600" cy="365125"/>
          </a:xfrm>
          <a:prstGeom prst="rect">
            <a:avLst/>
          </a:prstGeom>
        </p:spPr>
        <p:txBody>
          <a:bodyPr vert="horz" lIns="87083" tIns="43539" rIns="87083" bIns="43539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8646" y="393861"/>
            <a:ext cx="1522144" cy="3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71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PPT_makets-1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2144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073688" y="2735693"/>
            <a:ext cx="7772400" cy="1362075"/>
          </a:xfrm>
          <a:prstGeom prst="rect">
            <a:avLst/>
          </a:prstGeom>
        </p:spPr>
        <p:txBody>
          <a:bodyPr lIns="87083" tIns="43539" rIns="87083" bIns="43539" anchor="t"/>
          <a:lstStyle>
            <a:lvl1pPr algn="l">
              <a:defRPr sz="3500" b="1" cap="all">
                <a:solidFill>
                  <a:srgbClr val="4CAF90"/>
                </a:solidFill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7072920" y="570066"/>
            <a:ext cx="2071083" cy="8378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9986" tIns="39993" rIns="79986" bIns="39993" rtlCol="0" anchor="ctr"/>
          <a:lstStyle/>
          <a:p>
            <a:pPr algn="ctr" defTabSz="435410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2715" y="661616"/>
            <a:ext cx="1603629" cy="3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715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90801" y="6356351"/>
            <a:ext cx="4014551" cy="365125"/>
          </a:xfrm>
          <a:prstGeom prst="rect">
            <a:avLst/>
          </a:prstGeom>
        </p:spPr>
        <p:txBody>
          <a:bodyPr vert="horz" lIns="87083" tIns="43539" rIns="87083" bIns="4353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605352" y="6352266"/>
            <a:ext cx="2133600" cy="365125"/>
          </a:xfrm>
          <a:prstGeom prst="rect">
            <a:avLst/>
          </a:prstGeom>
        </p:spPr>
        <p:txBody>
          <a:bodyPr vert="horz" lIns="87083" tIns="43539" rIns="87083" bIns="43539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8646" y="393861"/>
            <a:ext cx="1522144" cy="3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4723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PPT_makets-1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2144"/>
          </a:xfrm>
          <a:prstGeom prst="rect">
            <a:avLst/>
          </a:prstGeom>
        </p:spPr>
      </p:pic>
      <p:sp>
        <p:nvSpPr>
          <p:cNvPr id="4" name="Прямоугольник 3"/>
          <p:cNvSpPr/>
          <p:nvPr userDrawn="1"/>
        </p:nvSpPr>
        <p:spPr>
          <a:xfrm>
            <a:off x="7072920" y="570066"/>
            <a:ext cx="2071083" cy="8378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9986" tIns="39993" rIns="79986" bIns="39993" rtlCol="0" anchor="ctr"/>
          <a:lstStyle/>
          <a:p>
            <a:pPr algn="ctr" defTabSz="435410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2715" y="661616"/>
            <a:ext cx="1603629" cy="3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8609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PPT_makets-09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87"/>
            <a:ext cx="9144000" cy="6852144"/>
          </a:xfrm>
          <a:prstGeom prst="rect">
            <a:avLst/>
          </a:prstGeom>
        </p:spPr>
      </p:pic>
      <p:sp>
        <p:nvSpPr>
          <p:cNvPr id="5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1105855" y="2567211"/>
            <a:ext cx="6848270" cy="794081"/>
          </a:xfrm>
          <a:prstGeom prst="rect">
            <a:avLst/>
          </a:prstGeom>
        </p:spPr>
        <p:txBody>
          <a:bodyPr lIns="87136" tIns="43567" rIns="87136" bIns="43567"/>
          <a:lstStyle>
            <a:lvl1pPr algn="l">
              <a:defRPr sz="1800" b="1"/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7072920" y="570066"/>
            <a:ext cx="2071083" cy="8378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036" tIns="40018" rIns="80036" bIns="40018" rtlCol="0" anchor="ctr"/>
          <a:lstStyle/>
          <a:p>
            <a:pPr algn="ctr" defTabSz="435679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2715" y="661616"/>
            <a:ext cx="1603629" cy="345490"/>
          </a:xfrm>
          <a:prstGeom prst="rect">
            <a:avLst/>
          </a:prstGeom>
        </p:spPr>
      </p:pic>
      <p:sp>
        <p:nvSpPr>
          <p:cNvPr id="7" name="Ромб 6"/>
          <p:cNvSpPr/>
          <p:nvPr userDrawn="1"/>
        </p:nvSpPr>
        <p:spPr>
          <a:xfrm>
            <a:off x="4259690" y="2798479"/>
            <a:ext cx="1825269" cy="1373327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036" tIns="40018" rIns="80036" bIns="40018" rtlCol="0" anchor="ctr"/>
          <a:lstStyle/>
          <a:p>
            <a:pPr algn="ctr" defTabSz="435679"/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762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6E0F-C774-0549-84B1-7A916D46B85D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5443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457200" y="1011700"/>
            <a:ext cx="8229600" cy="794081"/>
          </a:xfrm>
          <a:prstGeom prst="rect">
            <a:avLst/>
          </a:prstGeom>
        </p:spPr>
        <p:txBody>
          <a:bodyPr lIns="87136" tIns="43567" rIns="87136" bIns="43567"/>
          <a:lstStyle>
            <a:lvl1pPr algn="l">
              <a:defRPr sz="1800" b="1"/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198675" y="1805781"/>
            <a:ext cx="5540291" cy="3559133"/>
          </a:xfrm>
          <a:prstGeom prst="rect">
            <a:avLst/>
          </a:prstGeom>
        </p:spPr>
        <p:txBody>
          <a:bodyPr lIns="87136" tIns="43567" rIns="87136" bIns="43567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90801" y="6356351"/>
            <a:ext cx="3928176" cy="365125"/>
          </a:xfrm>
          <a:prstGeom prst="rect">
            <a:avLst/>
          </a:prstGeom>
        </p:spPr>
        <p:txBody>
          <a:bodyPr vert="horz" lIns="87136" tIns="43567" rIns="87136" bIns="43567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605352" y="6352266"/>
            <a:ext cx="2133600" cy="365125"/>
          </a:xfrm>
          <a:prstGeom prst="rect">
            <a:avLst/>
          </a:prstGeom>
        </p:spPr>
        <p:txBody>
          <a:bodyPr vert="horz" lIns="87136" tIns="43567" rIns="87136" bIns="43567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Содержимое 2"/>
          <p:cNvSpPr>
            <a:spLocks noGrp="1"/>
          </p:cNvSpPr>
          <p:nvPr>
            <p:ph idx="10"/>
          </p:nvPr>
        </p:nvSpPr>
        <p:spPr>
          <a:xfrm>
            <a:off x="457201" y="1805781"/>
            <a:ext cx="2585005" cy="3559133"/>
          </a:xfrm>
          <a:prstGeom prst="rect">
            <a:avLst/>
          </a:prstGeom>
        </p:spPr>
        <p:txBody>
          <a:bodyPr lIns="87136" tIns="43567" rIns="87136" bIns="43567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pic>
        <p:nvPicPr>
          <p:cNvPr id="9" name="Изображение 8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8646" y="393861"/>
            <a:ext cx="1522144" cy="3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3329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457200" y="1011700"/>
            <a:ext cx="8229600" cy="794081"/>
          </a:xfrm>
          <a:prstGeom prst="rect">
            <a:avLst/>
          </a:prstGeom>
        </p:spPr>
        <p:txBody>
          <a:bodyPr lIns="87136" tIns="43567" rIns="87136" bIns="43567"/>
          <a:lstStyle>
            <a:lvl1pPr algn="l">
              <a:defRPr sz="1800" b="1"/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53441" y="1805780"/>
            <a:ext cx="2452705" cy="1865077"/>
          </a:xfrm>
          <a:prstGeom prst="rect">
            <a:avLst/>
          </a:prstGeom>
        </p:spPr>
        <p:txBody>
          <a:bodyPr lIns="87136" tIns="43567" rIns="87136" bIns="43567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90801" y="6356351"/>
            <a:ext cx="3928176" cy="365125"/>
          </a:xfrm>
          <a:prstGeom prst="rect">
            <a:avLst/>
          </a:prstGeom>
        </p:spPr>
        <p:txBody>
          <a:bodyPr vert="horz" lIns="87136" tIns="43567" rIns="87136" bIns="43567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605352" y="6352266"/>
            <a:ext cx="2133600" cy="365125"/>
          </a:xfrm>
          <a:prstGeom prst="rect">
            <a:avLst/>
          </a:prstGeom>
        </p:spPr>
        <p:txBody>
          <a:bodyPr vert="horz" lIns="87136" tIns="43567" rIns="87136" bIns="43567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Содержимое 2"/>
          <p:cNvSpPr>
            <a:spLocks noGrp="1"/>
          </p:cNvSpPr>
          <p:nvPr>
            <p:ph idx="10"/>
          </p:nvPr>
        </p:nvSpPr>
        <p:spPr>
          <a:xfrm>
            <a:off x="457202" y="1805780"/>
            <a:ext cx="1441405" cy="1865077"/>
          </a:xfrm>
          <a:prstGeom prst="rect">
            <a:avLst/>
          </a:prstGeom>
        </p:spPr>
        <p:txBody>
          <a:bodyPr lIns="87136" tIns="43567" rIns="87136" bIns="43567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Содержимое 2"/>
          <p:cNvSpPr>
            <a:spLocks noGrp="1"/>
          </p:cNvSpPr>
          <p:nvPr>
            <p:ph idx="11"/>
          </p:nvPr>
        </p:nvSpPr>
        <p:spPr>
          <a:xfrm>
            <a:off x="6234108" y="1805780"/>
            <a:ext cx="2452705" cy="1865077"/>
          </a:xfrm>
          <a:prstGeom prst="rect">
            <a:avLst/>
          </a:prstGeom>
        </p:spPr>
        <p:txBody>
          <a:bodyPr lIns="87136" tIns="43567" rIns="87136" bIns="43567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2" name="Содержимое 2"/>
          <p:cNvSpPr>
            <a:spLocks noGrp="1"/>
          </p:cNvSpPr>
          <p:nvPr>
            <p:ph idx="12"/>
          </p:nvPr>
        </p:nvSpPr>
        <p:spPr>
          <a:xfrm>
            <a:off x="4637868" y="1805780"/>
            <a:ext cx="1441405" cy="1865077"/>
          </a:xfrm>
          <a:prstGeom prst="rect">
            <a:avLst/>
          </a:prstGeom>
        </p:spPr>
        <p:txBody>
          <a:bodyPr lIns="87136" tIns="43567" rIns="87136" bIns="43567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3" name="Содержимое 2"/>
          <p:cNvSpPr>
            <a:spLocks noGrp="1"/>
          </p:cNvSpPr>
          <p:nvPr>
            <p:ph idx="13"/>
          </p:nvPr>
        </p:nvSpPr>
        <p:spPr>
          <a:xfrm>
            <a:off x="2053441" y="3878728"/>
            <a:ext cx="2452705" cy="1865077"/>
          </a:xfrm>
          <a:prstGeom prst="rect">
            <a:avLst/>
          </a:prstGeom>
        </p:spPr>
        <p:txBody>
          <a:bodyPr lIns="87136" tIns="43567" rIns="87136" bIns="43567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idx="14"/>
          </p:nvPr>
        </p:nvSpPr>
        <p:spPr>
          <a:xfrm>
            <a:off x="457202" y="3878728"/>
            <a:ext cx="1441405" cy="1865077"/>
          </a:xfrm>
          <a:prstGeom prst="rect">
            <a:avLst/>
          </a:prstGeom>
        </p:spPr>
        <p:txBody>
          <a:bodyPr lIns="87136" tIns="43567" rIns="87136" bIns="43567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5" name="Содержимое 2"/>
          <p:cNvSpPr>
            <a:spLocks noGrp="1"/>
          </p:cNvSpPr>
          <p:nvPr>
            <p:ph idx="15"/>
          </p:nvPr>
        </p:nvSpPr>
        <p:spPr>
          <a:xfrm>
            <a:off x="6234108" y="3878728"/>
            <a:ext cx="2452705" cy="1865077"/>
          </a:xfrm>
          <a:prstGeom prst="rect">
            <a:avLst/>
          </a:prstGeom>
        </p:spPr>
        <p:txBody>
          <a:bodyPr lIns="87136" tIns="43567" rIns="87136" bIns="43567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idx="16"/>
          </p:nvPr>
        </p:nvSpPr>
        <p:spPr>
          <a:xfrm>
            <a:off x="4637868" y="3878728"/>
            <a:ext cx="1441405" cy="1865077"/>
          </a:xfrm>
          <a:prstGeom prst="rect">
            <a:avLst/>
          </a:prstGeom>
        </p:spPr>
        <p:txBody>
          <a:bodyPr lIns="87136" tIns="43567" rIns="87136" bIns="43567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pic>
        <p:nvPicPr>
          <p:cNvPr id="17" name="Изображение 1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8646" y="393861"/>
            <a:ext cx="1522144" cy="3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711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457200" y="1011700"/>
            <a:ext cx="8229600" cy="794081"/>
          </a:xfrm>
          <a:prstGeom prst="rect">
            <a:avLst/>
          </a:prstGeom>
        </p:spPr>
        <p:txBody>
          <a:bodyPr lIns="87136" tIns="43567" rIns="87136" bIns="43567"/>
          <a:lstStyle>
            <a:lvl1pPr algn="l">
              <a:defRPr sz="1800" b="1"/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05781"/>
            <a:ext cx="8229600" cy="3559133"/>
          </a:xfrm>
          <a:prstGeom prst="rect">
            <a:avLst/>
          </a:prstGeom>
        </p:spPr>
        <p:txBody>
          <a:bodyPr lIns="87136" tIns="43567" rIns="87136" bIns="43567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90801" y="6356351"/>
            <a:ext cx="4014551" cy="365125"/>
          </a:xfrm>
          <a:prstGeom prst="rect">
            <a:avLst/>
          </a:prstGeom>
        </p:spPr>
        <p:txBody>
          <a:bodyPr vert="horz" lIns="87136" tIns="43567" rIns="87136" bIns="43567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605352" y="6352266"/>
            <a:ext cx="2133600" cy="365125"/>
          </a:xfrm>
          <a:prstGeom prst="rect">
            <a:avLst/>
          </a:prstGeom>
        </p:spPr>
        <p:txBody>
          <a:bodyPr vert="horz" lIns="87136" tIns="43567" rIns="87136" bIns="43567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8646" y="393861"/>
            <a:ext cx="1522144" cy="3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0242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PPT_makets-1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2144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073688" y="2735693"/>
            <a:ext cx="7772400" cy="1362075"/>
          </a:xfrm>
          <a:prstGeom prst="rect">
            <a:avLst/>
          </a:prstGeom>
        </p:spPr>
        <p:txBody>
          <a:bodyPr lIns="87136" tIns="43567" rIns="87136" bIns="43567" anchor="t"/>
          <a:lstStyle>
            <a:lvl1pPr algn="l">
              <a:defRPr sz="3500" b="1" cap="all">
                <a:solidFill>
                  <a:srgbClr val="4CAF90"/>
                </a:solidFill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7072920" y="570066"/>
            <a:ext cx="2071083" cy="8378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036" tIns="40018" rIns="80036" bIns="40018" rtlCol="0" anchor="ctr"/>
          <a:lstStyle/>
          <a:p>
            <a:pPr algn="ctr" defTabSz="435679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2715" y="661616"/>
            <a:ext cx="1603629" cy="3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405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90801" y="6356351"/>
            <a:ext cx="4014551" cy="365125"/>
          </a:xfrm>
          <a:prstGeom prst="rect">
            <a:avLst/>
          </a:prstGeom>
        </p:spPr>
        <p:txBody>
          <a:bodyPr vert="horz" lIns="87136" tIns="43567" rIns="87136" bIns="43567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605352" y="6352266"/>
            <a:ext cx="2133600" cy="365125"/>
          </a:xfrm>
          <a:prstGeom prst="rect">
            <a:avLst/>
          </a:prstGeom>
        </p:spPr>
        <p:txBody>
          <a:bodyPr vert="horz" lIns="87136" tIns="43567" rIns="87136" bIns="43567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8646" y="393861"/>
            <a:ext cx="1522144" cy="3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171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PPT_makets-1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2144"/>
          </a:xfrm>
          <a:prstGeom prst="rect">
            <a:avLst/>
          </a:prstGeom>
        </p:spPr>
      </p:pic>
      <p:sp>
        <p:nvSpPr>
          <p:cNvPr id="4" name="Прямоугольник 3"/>
          <p:cNvSpPr/>
          <p:nvPr userDrawn="1"/>
        </p:nvSpPr>
        <p:spPr>
          <a:xfrm>
            <a:off x="7072920" y="570066"/>
            <a:ext cx="2071083" cy="8378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036" tIns="40018" rIns="80036" bIns="40018" rtlCol="0" anchor="ctr"/>
          <a:lstStyle/>
          <a:p>
            <a:pPr algn="ctr" defTabSz="435679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2715" y="661616"/>
            <a:ext cx="1603629" cy="3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5364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PPT_makets-09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87"/>
            <a:ext cx="9144000" cy="6852144"/>
          </a:xfrm>
          <a:prstGeom prst="rect">
            <a:avLst/>
          </a:prstGeom>
        </p:spPr>
      </p:pic>
      <p:sp>
        <p:nvSpPr>
          <p:cNvPr id="5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1105855" y="2567205"/>
            <a:ext cx="6848270" cy="794081"/>
          </a:xfrm>
          <a:prstGeom prst="rect">
            <a:avLst/>
          </a:prstGeom>
        </p:spPr>
        <p:txBody>
          <a:bodyPr lIns="87200" tIns="43598" rIns="87200" bIns="43598"/>
          <a:lstStyle>
            <a:lvl1pPr algn="l">
              <a:defRPr sz="1800" b="1"/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7072920" y="570066"/>
            <a:ext cx="2071083" cy="8378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095" tIns="40048" rIns="80095" bIns="40048" rtlCol="0" anchor="ctr"/>
          <a:lstStyle/>
          <a:p>
            <a:pPr algn="ctr" defTabSz="436003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2715" y="661616"/>
            <a:ext cx="1603629" cy="345490"/>
          </a:xfrm>
          <a:prstGeom prst="rect">
            <a:avLst/>
          </a:prstGeom>
        </p:spPr>
      </p:pic>
      <p:sp>
        <p:nvSpPr>
          <p:cNvPr id="7" name="Ромб 6"/>
          <p:cNvSpPr/>
          <p:nvPr userDrawn="1"/>
        </p:nvSpPr>
        <p:spPr>
          <a:xfrm>
            <a:off x="4259690" y="2798479"/>
            <a:ext cx="1825269" cy="1373327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095" tIns="40048" rIns="80095" bIns="40048" rtlCol="0" anchor="ctr"/>
          <a:lstStyle/>
          <a:p>
            <a:pPr algn="ctr" defTabSz="436003"/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4054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457200" y="1011694"/>
            <a:ext cx="8229600" cy="794081"/>
          </a:xfrm>
          <a:prstGeom prst="rect">
            <a:avLst/>
          </a:prstGeom>
        </p:spPr>
        <p:txBody>
          <a:bodyPr lIns="87200" tIns="43598" rIns="87200" bIns="43598"/>
          <a:lstStyle>
            <a:lvl1pPr algn="l">
              <a:defRPr sz="1800" b="1"/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198669" y="1805775"/>
            <a:ext cx="5540291" cy="3559133"/>
          </a:xfrm>
          <a:prstGeom prst="rect">
            <a:avLst/>
          </a:prstGeom>
        </p:spPr>
        <p:txBody>
          <a:bodyPr lIns="87200" tIns="43598" rIns="87200" bIns="43598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90801" y="6356351"/>
            <a:ext cx="3928176" cy="365125"/>
          </a:xfrm>
          <a:prstGeom prst="rect">
            <a:avLst/>
          </a:prstGeom>
        </p:spPr>
        <p:txBody>
          <a:bodyPr vert="horz" lIns="87200" tIns="43598" rIns="87200" bIns="4359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605352" y="6352266"/>
            <a:ext cx="2133600" cy="365125"/>
          </a:xfrm>
          <a:prstGeom prst="rect">
            <a:avLst/>
          </a:prstGeom>
        </p:spPr>
        <p:txBody>
          <a:bodyPr vert="horz" lIns="87200" tIns="43598" rIns="87200" bIns="43598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Содержимое 2"/>
          <p:cNvSpPr>
            <a:spLocks noGrp="1"/>
          </p:cNvSpPr>
          <p:nvPr>
            <p:ph idx="10"/>
          </p:nvPr>
        </p:nvSpPr>
        <p:spPr>
          <a:xfrm>
            <a:off x="457201" y="1805775"/>
            <a:ext cx="2585005" cy="3559133"/>
          </a:xfrm>
          <a:prstGeom prst="rect">
            <a:avLst/>
          </a:prstGeom>
        </p:spPr>
        <p:txBody>
          <a:bodyPr lIns="87200" tIns="43598" rIns="87200" bIns="43598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pic>
        <p:nvPicPr>
          <p:cNvPr id="9" name="Изображение 8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8646" y="393861"/>
            <a:ext cx="1522144" cy="3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1594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457200" y="1011694"/>
            <a:ext cx="8229600" cy="794081"/>
          </a:xfrm>
          <a:prstGeom prst="rect">
            <a:avLst/>
          </a:prstGeom>
        </p:spPr>
        <p:txBody>
          <a:bodyPr lIns="87200" tIns="43598" rIns="87200" bIns="43598"/>
          <a:lstStyle>
            <a:lvl1pPr algn="l">
              <a:defRPr sz="1800" b="1"/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53435" y="1805774"/>
            <a:ext cx="2452705" cy="1865077"/>
          </a:xfrm>
          <a:prstGeom prst="rect">
            <a:avLst/>
          </a:prstGeom>
        </p:spPr>
        <p:txBody>
          <a:bodyPr lIns="87200" tIns="43598" rIns="87200" bIns="43598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90801" y="6356351"/>
            <a:ext cx="3928176" cy="365125"/>
          </a:xfrm>
          <a:prstGeom prst="rect">
            <a:avLst/>
          </a:prstGeom>
        </p:spPr>
        <p:txBody>
          <a:bodyPr vert="horz" lIns="87200" tIns="43598" rIns="87200" bIns="4359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605352" y="6352266"/>
            <a:ext cx="2133600" cy="365125"/>
          </a:xfrm>
          <a:prstGeom prst="rect">
            <a:avLst/>
          </a:prstGeom>
        </p:spPr>
        <p:txBody>
          <a:bodyPr vert="horz" lIns="87200" tIns="43598" rIns="87200" bIns="43598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Содержимое 2"/>
          <p:cNvSpPr>
            <a:spLocks noGrp="1"/>
          </p:cNvSpPr>
          <p:nvPr>
            <p:ph idx="10"/>
          </p:nvPr>
        </p:nvSpPr>
        <p:spPr>
          <a:xfrm>
            <a:off x="457202" y="1805774"/>
            <a:ext cx="1441405" cy="1865077"/>
          </a:xfrm>
          <a:prstGeom prst="rect">
            <a:avLst/>
          </a:prstGeom>
        </p:spPr>
        <p:txBody>
          <a:bodyPr lIns="87200" tIns="43598" rIns="87200" bIns="43598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Содержимое 2"/>
          <p:cNvSpPr>
            <a:spLocks noGrp="1"/>
          </p:cNvSpPr>
          <p:nvPr>
            <p:ph idx="11"/>
          </p:nvPr>
        </p:nvSpPr>
        <p:spPr>
          <a:xfrm>
            <a:off x="6234102" y="1805774"/>
            <a:ext cx="2452705" cy="1865077"/>
          </a:xfrm>
          <a:prstGeom prst="rect">
            <a:avLst/>
          </a:prstGeom>
        </p:spPr>
        <p:txBody>
          <a:bodyPr lIns="87200" tIns="43598" rIns="87200" bIns="43598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2" name="Содержимое 2"/>
          <p:cNvSpPr>
            <a:spLocks noGrp="1"/>
          </p:cNvSpPr>
          <p:nvPr>
            <p:ph idx="12"/>
          </p:nvPr>
        </p:nvSpPr>
        <p:spPr>
          <a:xfrm>
            <a:off x="4637868" y="1805774"/>
            <a:ext cx="1441405" cy="1865077"/>
          </a:xfrm>
          <a:prstGeom prst="rect">
            <a:avLst/>
          </a:prstGeom>
        </p:spPr>
        <p:txBody>
          <a:bodyPr lIns="87200" tIns="43598" rIns="87200" bIns="43598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3" name="Содержимое 2"/>
          <p:cNvSpPr>
            <a:spLocks noGrp="1"/>
          </p:cNvSpPr>
          <p:nvPr>
            <p:ph idx="13"/>
          </p:nvPr>
        </p:nvSpPr>
        <p:spPr>
          <a:xfrm>
            <a:off x="2053435" y="3878722"/>
            <a:ext cx="2452705" cy="1865077"/>
          </a:xfrm>
          <a:prstGeom prst="rect">
            <a:avLst/>
          </a:prstGeom>
        </p:spPr>
        <p:txBody>
          <a:bodyPr lIns="87200" tIns="43598" rIns="87200" bIns="43598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idx="14"/>
          </p:nvPr>
        </p:nvSpPr>
        <p:spPr>
          <a:xfrm>
            <a:off x="457202" y="3878722"/>
            <a:ext cx="1441405" cy="1865077"/>
          </a:xfrm>
          <a:prstGeom prst="rect">
            <a:avLst/>
          </a:prstGeom>
        </p:spPr>
        <p:txBody>
          <a:bodyPr lIns="87200" tIns="43598" rIns="87200" bIns="43598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5" name="Содержимое 2"/>
          <p:cNvSpPr>
            <a:spLocks noGrp="1"/>
          </p:cNvSpPr>
          <p:nvPr>
            <p:ph idx="15"/>
          </p:nvPr>
        </p:nvSpPr>
        <p:spPr>
          <a:xfrm>
            <a:off x="6234102" y="3878722"/>
            <a:ext cx="2452705" cy="1865077"/>
          </a:xfrm>
          <a:prstGeom prst="rect">
            <a:avLst/>
          </a:prstGeom>
        </p:spPr>
        <p:txBody>
          <a:bodyPr lIns="87200" tIns="43598" rIns="87200" bIns="43598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idx="16"/>
          </p:nvPr>
        </p:nvSpPr>
        <p:spPr>
          <a:xfrm>
            <a:off x="4637868" y="3878722"/>
            <a:ext cx="1441405" cy="1865077"/>
          </a:xfrm>
          <a:prstGeom prst="rect">
            <a:avLst/>
          </a:prstGeom>
        </p:spPr>
        <p:txBody>
          <a:bodyPr lIns="87200" tIns="43598" rIns="87200" bIns="43598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pic>
        <p:nvPicPr>
          <p:cNvPr id="17" name="Изображение 1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8646" y="393861"/>
            <a:ext cx="1522144" cy="3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042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457200" y="1011694"/>
            <a:ext cx="8229600" cy="794081"/>
          </a:xfrm>
          <a:prstGeom prst="rect">
            <a:avLst/>
          </a:prstGeom>
        </p:spPr>
        <p:txBody>
          <a:bodyPr lIns="87200" tIns="43598" rIns="87200" bIns="43598"/>
          <a:lstStyle>
            <a:lvl1pPr algn="l">
              <a:defRPr sz="1800" b="1"/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05775"/>
            <a:ext cx="8229600" cy="3559133"/>
          </a:xfrm>
          <a:prstGeom prst="rect">
            <a:avLst/>
          </a:prstGeom>
        </p:spPr>
        <p:txBody>
          <a:bodyPr lIns="87200" tIns="43598" rIns="87200" bIns="43598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90801" y="6356351"/>
            <a:ext cx="4014551" cy="365125"/>
          </a:xfrm>
          <a:prstGeom prst="rect">
            <a:avLst/>
          </a:prstGeom>
        </p:spPr>
        <p:txBody>
          <a:bodyPr vert="horz" lIns="87200" tIns="43598" rIns="87200" bIns="4359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605352" y="6352266"/>
            <a:ext cx="2133600" cy="365125"/>
          </a:xfrm>
          <a:prstGeom prst="rect">
            <a:avLst/>
          </a:prstGeom>
        </p:spPr>
        <p:txBody>
          <a:bodyPr vert="horz" lIns="87200" tIns="43598" rIns="87200" bIns="43598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8646" y="393861"/>
            <a:ext cx="1522144" cy="3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319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64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89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578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57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73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31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8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47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05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63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6E0F-C774-0549-84B1-7A916D46B85D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8238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PPT_makets-1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2144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073688" y="2735693"/>
            <a:ext cx="7772400" cy="1362075"/>
          </a:xfrm>
          <a:prstGeom prst="rect">
            <a:avLst/>
          </a:prstGeom>
        </p:spPr>
        <p:txBody>
          <a:bodyPr lIns="87200" tIns="43598" rIns="87200" bIns="43598" anchor="t"/>
          <a:lstStyle>
            <a:lvl1pPr algn="l">
              <a:defRPr sz="3500" b="1" cap="all">
                <a:solidFill>
                  <a:srgbClr val="4CAF90"/>
                </a:solidFill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7072920" y="570066"/>
            <a:ext cx="2071083" cy="8378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095" tIns="40048" rIns="80095" bIns="40048" rtlCol="0" anchor="ctr"/>
          <a:lstStyle/>
          <a:p>
            <a:pPr algn="ctr" defTabSz="436003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2715" y="661616"/>
            <a:ext cx="1603629" cy="3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4518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90801" y="6356351"/>
            <a:ext cx="4014551" cy="365125"/>
          </a:xfrm>
          <a:prstGeom prst="rect">
            <a:avLst/>
          </a:prstGeom>
        </p:spPr>
        <p:txBody>
          <a:bodyPr vert="horz" lIns="87200" tIns="43598" rIns="87200" bIns="4359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605352" y="6352266"/>
            <a:ext cx="2133600" cy="365125"/>
          </a:xfrm>
          <a:prstGeom prst="rect">
            <a:avLst/>
          </a:prstGeom>
        </p:spPr>
        <p:txBody>
          <a:bodyPr vert="horz" lIns="87200" tIns="43598" rIns="87200" bIns="43598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8646" y="393861"/>
            <a:ext cx="1522144" cy="3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9291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PPT_makets-1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2144"/>
          </a:xfrm>
          <a:prstGeom prst="rect">
            <a:avLst/>
          </a:prstGeom>
        </p:spPr>
      </p:pic>
      <p:sp>
        <p:nvSpPr>
          <p:cNvPr id="4" name="Прямоугольник 3"/>
          <p:cNvSpPr/>
          <p:nvPr userDrawn="1"/>
        </p:nvSpPr>
        <p:spPr>
          <a:xfrm>
            <a:off x="7072920" y="570066"/>
            <a:ext cx="2071083" cy="8378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095" tIns="40048" rIns="80095" bIns="40048" rtlCol="0" anchor="ctr"/>
          <a:lstStyle/>
          <a:p>
            <a:pPr algn="ctr" defTabSz="436003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2715" y="661616"/>
            <a:ext cx="1603629" cy="3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1362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PPT_makets-09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87"/>
            <a:ext cx="9144000" cy="6852144"/>
          </a:xfrm>
          <a:prstGeom prst="rect">
            <a:avLst/>
          </a:prstGeom>
        </p:spPr>
      </p:pic>
      <p:sp>
        <p:nvSpPr>
          <p:cNvPr id="5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1105855" y="2567198"/>
            <a:ext cx="6848270" cy="794081"/>
          </a:xfrm>
          <a:prstGeom prst="rect">
            <a:avLst/>
          </a:prstGeom>
        </p:spPr>
        <p:txBody>
          <a:bodyPr lIns="87276" tIns="43638" rIns="87276" bIns="43638"/>
          <a:lstStyle>
            <a:lvl1pPr algn="l">
              <a:defRPr sz="1800" b="1"/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Прямоугольник 2"/>
          <p:cNvSpPr/>
          <p:nvPr userDrawn="1"/>
        </p:nvSpPr>
        <p:spPr>
          <a:xfrm>
            <a:off x="7072917" y="570061"/>
            <a:ext cx="2071083" cy="8378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165" tIns="40083" rIns="80165" bIns="40083" rtlCol="0" anchor="ctr"/>
          <a:lstStyle/>
          <a:p>
            <a:pPr algn="ctr" defTabSz="436381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2715" y="661616"/>
            <a:ext cx="1603629" cy="345490"/>
          </a:xfrm>
          <a:prstGeom prst="rect">
            <a:avLst/>
          </a:prstGeom>
        </p:spPr>
      </p:pic>
      <p:sp>
        <p:nvSpPr>
          <p:cNvPr id="7" name="Ромб 6"/>
          <p:cNvSpPr/>
          <p:nvPr userDrawn="1"/>
        </p:nvSpPr>
        <p:spPr>
          <a:xfrm>
            <a:off x="4259688" y="2798479"/>
            <a:ext cx="1825269" cy="1373327"/>
          </a:xfrm>
          <a:prstGeom prst="diamond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165" tIns="40083" rIns="80165" bIns="40083" rtlCol="0" anchor="ctr"/>
          <a:lstStyle/>
          <a:p>
            <a:pPr algn="ctr" defTabSz="436381"/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2878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457200" y="1011687"/>
            <a:ext cx="8229600" cy="794081"/>
          </a:xfrm>
          <a:prstGeom prst="rect">
            <a:avLst/>
          </a:prstGeom>
        </p:spPr>
        <p:txBody>
          <a:bodyPr lIns="87276" tIns="43638" rIns="87276" bIns="43638"/>
          <a:lstStyle>
            <a:lvl1pPr algn="l">
              <a:defRPr sz="1800" b="1"/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198662" y="1805768"/>
            <a:ext cx="5540291" cy="3559133"/>
          </a:xfrm>
          <a:prstGeom prst="rect">
            <a:avLst/>
          </a:prstGeom>
        </p:spPr>
        <p:txBody>
          <a:bodyPr lIns="87276" tIns="43638" rIns="87276" bIns="43638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90801" y="6356351"/>
            <a:ext cx="3928176" cy="365125"/>
          </a:xfrm>
          <a:prstGeom prst="rect">
            <a:avLst/>
          </a:prstGeom>
        </p:spPr>
        <p:txBody>
          <a:bodyPr vert="horz" lIns="87276" tIns="43638" rIns="87276" bIns="4363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605352" y="6352266"/>
            <a:ext cx="2133600" cy="365125"/>
          </a:xfrm>
          <a:prstGeom prst="rect">
            <a:avLst/>
          </a:prstGeom>
        </p:spPr>
        <p:txBody>
          <a:bodyPr vert="horz" lIns="87276" tIns="43638" rIns="87276" bIns="43638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Содержимое 2"/>
          <p:cNvSpPr>
            <a:spLocks noGrp="1"/>
          </p:cNvSpPr>
          <p:nvPr>
            <p:ph idx="10"/>
          </p:nvPr>
        </p:nvSpPr>
        <p:spPr>
          <a:xfrm>
            <a:off x="457201" y="1805768"/>
            <a:ext cx="2585005" cy="3559133"/>
          </a:xfrm>
          <a:prstGeom prst="rect">
            <a:avLst/>
          </a:prstGeom>
        </p:spPr>
        <p:txBody>
          <a:bodyPr lIns="87276" tIns="43638" rIns="87276" bIns="43638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pic>
        <p:nvPicPr>
          <p:cNvPr id="9" name="Изображение 8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8646" y="393861"/>
            <a:ext cx="1522144" cy="3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8706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457200" y="1011687"/>
            <a:ext cx="8229600" cy="794081"/>
          </a:xfrm>
          <a:prstGeom prst="rect">
            <a:avLst/>
          </a:prstGeom>
        </p:spPr>
        <p:txBody>
          <a:bodyPr lIns="87276" tIns="43638" rIns="87276" bIns="43638"/>
          <a:lstStyle>
            <a:lvl1pPr algn="l">
              <a:defRPr sz="1800" b="1"/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53428" y="1805767"/>
            <a:ext cx="2452705" cy="1865077"/>
          </a:xfrm>
          <a:prstGeom prst="rect">
            <a:avLst/>
          </a:prstGeom>
        </p:spPr>
        <p:txBody>
          <a:bodyPr lIns="87276" tIns="43638" rIns="87276" bIns="43638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90801" y="6356351"/>
            <a:ext cx="3928176" cy="365125"/>
          </a:xfrm>
          <a:prstGeom prst="rect">
            <a:avLst/>
          </a:prstGeom>
        </p:spPr>
        <p:txBody>
          <a:bodyPr vert="horz" lIns="87276" tIns="43638" rIns="87276" bIns="4363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605352" y="6352266"/>
            <a:ext cx="2133600" cy="365125"/>
          </a:xfrm>
          <a:prstGeom prst="rect">
            <a:avLst/>
          </a:prstGeom>
        </p:spPr>
        <p:txBody>
          <a:bodyPr vert="horz" lIns="87276" tIns="43638" rIns="87276" bIns="43638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Содержимое 2"/>
          <p:cNvSpPr>
            <a:spLocks noGrp="1"/>
          </p:cNvSpPr>
          <p:nvPr>
            <p:ph idx="10"/>
          </p:nvPr>
        </p:nvSpPr>
        <p:spPr>
          <a:xfrm>
            <a:off x="457201" y="1805767"/>
            <a:ext cx="1441405" cy="1865077"/>
          </a:xfrm>
          <a:prstGeom prst="rect">
            <a:avLst/>
          </a:prstGeom>
        </p:spPr>
        <p:txBody>
          <a:bodyPr lIns="87276" tIns="43638" rIns="87276" bIns="43638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1" name="Содержимое 2"/>
          <p:cNvSpPr>
            <a:spLocks noGrp="1"/>
          </p:cNvSpPr>
          <p:nvPr>
            <p:ph idx="11"/>
          </p:nvPr>
        </p:nvSpPr>
        <p:spPr>
          <a:xfrm>
            <a:off x="6234095" y="1805767"/>
            <a:ext cx="2452705" cy="1865077"/>
          </a:xfrm>
          <a:prstGeom prst="rect">
            <a:avLst/>
          </a:prstGeom>
        </p:spPr>
        <p:txBody>
          <a:bodyPr lIns="87276" tIns="43638" rIns="87276" bIns="43638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2" name="Содержимое 2"/>
          <p:cNvSpPr>
            <a:spLocks noGrp="1"/>
          </p:cNvSpPr>
          <p:nvPr>
            <p:ph idx="12"/>
          </p:nvPr>
        </p:nvSpPr>
        <p:spPr>
          <a:xfrm>
            <a:off x="4637868" y="1805767"/>
            <a:ext cx="1441405" cy="1865077"/>
          </a:xfrm>
          <a:prstGeom prst="rect">
            <a:avLst/>
          </a:prstGeom>
        </p:spPr>
        <p:txBody>
          <a:bodyPr lIns="87276" tIns="43638" rIns="87276" bIns="43638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3" name="Содержимое 2"/>
          <p:cNvSpPr>
            <a:spLocks noGrp="1"/>
          </p:cNvSpPr>
          <p:nvPr>
            <p:ph idx="13"/>
          </p:nvPr>
        </p:nvSpPr>
        <p:spPr>
          <a:xfrm>
            <a:off x="2053428" y="3878715"/>
            <a:ext cx="2452705" cy="1865077"/>
          </a:xfrm>
          <a:prstGeom prst="rect">
            <a:avLst/>
          </a:prstGeom>
        </p:spPr>
        <p:txBody>
          <a:bodyPr lIns="87276" tIns="43638" rIns="87276" bIns="43638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4" name="Содержимое 2"/>
          <p:cNvSpPr>
            <a:spLocks noGrp="1"/>
          </p:cNvSpPr>
          <p:nvPr>
            <p:ph idx="14"/>
          </p:nvPr>
        </p:nvSpPr>
        <p:spPr>
          <a:xfrm>
            <a:off x="457201" y="3878715"/>
            <a:ext cx="1441405" cy="1865077"/>
          </a:xfrm>
          <a:prstGeom prst="rect">
            <a:avLst/>
          </a:prstGeom>
        </p:spPr>
        <p:txBody>
          <a:bodyPr lIns="87276" tIns="43638" rIns="87276" bIns="43638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5" name="Содержимое 2"/>
          <p:cNvSpPr>
            <a:spLocks noGrp="1"/>
          </p:cNvSpPr>
          <p:nvPr>
            <p:ph idx="15"/>
          </p:nvPr>
        </p:nvSpPr>
        <p:spPr>
          <a:xfrm>
            <a:off x="6234095" y="3878715"/>
            <a:ext cx="2452705" cy="1865077"/>
          </a:xfrm>
          <a:prstGeom prst="rect">
            <a:avLst/>
          </a:prstGeom>
        </p:spPr>
        <p:txBody>
          <a:bodyPr lIns="87276" tIns="43638" rIns="87276" bIns="43638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16" name="Содержимое 2"/>
          <p:cNvSpPr>
            <a:spLocks noGrp="1"/>
          </p:cNvSpPr>
          <p:nvPr>
            <p:ph idx="16"/>
          </p:nvPr>
        </p:nvSpPr>
        <p:spPr>
          <a:xfrm>
            <a:off x="4637868" y="3878715"/>
            <a:ext cx="1441405" cy="1865077"/>
          </a:xfrm>
          <a:prstGeom prst="rect">
            <a:avLst/>
          </a:prstGeom>
        </p:spPr>
        <p:txBody>
          <a:bodyPr lIns="87276" tIns="43638" rIns="87276" bIns="43638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pic>
        <p:nvPicPr>
          <p:cNvPr id="17" name="Изображение 1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8646" y="393861"/>
            <a:ext cx="1522144" cy="3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4951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 hasCustomPrompt="1"/>
          </p:nvPr>
        </p:nvSpPr>
        <p:spPr>
          <a:xfrm>
            <a:off x="457200" y="1011687"/>
            <a:ext cx="8229600" cy="794081"/>
          </a:xfrm>
          <a:prstGeom prst="rect">
            <a:avLst/>
          </a:prstGeom>
        </p:spPr>
        <p:txBody>
          <a:bodyPr lIns="87276" tIns="43638" rIns="87276" bIns="43638"/>
          <a:lstStyle>
            <a:lvl1pPr algn="l">
              <a:defRPr sz="1800" b="1"/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05768"/>
            <a:ext cx="8229600" cy="3559133"/>
          </a:xfrm>
          <a:prstGeom prst="rect">
            <a:avLst/>
          </a:prstGeom>
        </p:spPr>
        <p:txBody>
          <a:bodyPr lIns="87276" tIns="43638" rIns="87276" bIns="43638"/>
          <a:lstStyle>
            <a:lvl1pPr algn="l">
              <a:defRPr sz="11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текста</a:t>
            </a:r>
            <a:endParaRPr lang="ru-RU" dirty="0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90801" y="6356351"/>
            <a:ext cx="4014551" cy="365125"/>
          </a:xfrm>
          <a:prstGeom prst="rect">
            <a:avLst/>
          </a:prstGeom>
        </p:spPr>
        <p:txBody>
          <a:bodyPr vert="horz" lIns="87276" tIns="43638" rIns="87276" bIns="4363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605352" y="6352266"/>
            <a:ext cx="2133600" cy="365125"/>
          </a:xfrm>
          <a:prstGeom prst="rect">
            <a:avLst/>
          </a:prstGeom>
        </p:spPr>
        <p:txBody>
          <a:bodyPr vert="horz" lIns="87276" tIns="43638" rIns="87276" bIns="43638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8646" y="393861"/>
            <a:ext cx="1522144" cy="3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9289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PPT_makets-1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2144"/>
          </a:xfrm>
          <a:prstGeom prst="rect">
            <a:avLst/>
          </a:prstGeom>
        </p:spPr>
      </p:pic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073688" y="2735690"/>
            <a:ext cx="7772400" cy="1362075"/>
          </a:xfrm>
          <a:prstGeom prst="rect">
            <a:avLst/>
          </a:prstGeom>
        </p:spPr>
        <p:txBody>
          <a:bodyPr lIns="87276" tIns="43638" rIns="87276" bIns="43638" anchor="t"/>
          <a:lstStyle>
            <a:lvl1pPr algn="l">
              <a:defRPr sz="3500" b="1" cap="all">
                <a:solidFill>
                  <a:srgbClr val="4CAF90"/>
                </a:solidFill>
              </a:defRPr>
            </a:lvl1pPr>
          </a:lstStyle>
          <a:p>
            <a:r>
              <a:rPr lang="en-US" dirty="0" err="1" smtClean="0"/>
              <a:t>Образец</a:t>
            </a:r>
            <a:r>
              <a:rPr lang="en-US" dirty="0" smtClean="0"/>
              <a:t> </a:t>
            </a:r>
            <a:r>
              <a:rPr lang="en-US" dirty="0" err="1" smtClean="0"/>
              <a:t>заголовка</a:t>
            </a:r>
            <a:endParaRPr lang="ru-RU" dirty="0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7072917" y="570061"/>
            <a:ext cx="2071083" cy="8378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165" tIns="40083" rIns="80165" bIns="40083" rtlCol="0" anchor="ctr"/>
          <a:lstStyle/>
          <a:p>
            <a:pPr algn="ctr" defTabSz="436381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2715" y="661616"/>
            <a:ext cx="1603629" cy="3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5121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90801" y="6356351"/>
            <a:ext cx="4014551" cy="365125"/>
          </a:xfrm>
          <a:prstGeom prst="rect">
            <a:avLst/>
          </a:prstGeom>
        </p:spPr>
        <p:txBody>
          <a:bodyPr vert="horz" lIns="87276" tIns="43638" rIns="87276" bIns="4363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605352" y="6352266"/>
            <a:ext cx="2133600" cy="365125"/>
          </a:xfrm>
          <a:prstGeom prst="rect">
            <a:avLst/>
          </a:prstGeom>
        </p:spPr>
        <p:txBody>
          <a:bodyPr vert="horz" lIns="87276" tIns="43638" rIns="87276" bIns="43638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8646" y="393861"/>
            <a:ext cx="1522144" cy="3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1791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PPT_makets-12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2144"/>
          </a:xfrm>
          <a:prstGeom prst="rect">
            <a:avLst/>
          </a:prstGeom>
        </p:spPr>
      </p:pic>
      <p:sp>
        <p:nvSpPr>
          <p:cNvPr id="4" name="Прямоугольник 3"/>
          <p:cNvSpPr/>
          <p:nvPr userDrawn="1"/>
        </p:nvSpPr>
        <p:spPr>
          <a:xfrm>
            <a:off x="7072917" y="570061"/>
            <a:ext cx="2071083" cy="8378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165" tIns="40083" rIns="80165" bIns="40083" rtlCol="0" anchor="ctr"/>
          <a:lstStyle/>
          <a:p>
            <a:pPr algn="ctr" defTabSz="436381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2715" y="661616"/>
            <a:ext cx="1603629" cy="3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796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9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9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6E0F-C774-0549-84B1-7A916D46B85D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61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51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781" indent="0">
              <a:buNone/>
              <a:defRPr sz="2000" b="1"/>
            </a:lvl2pPr>
            <a:lvl3pPr marL="911576" indent="0">
              <a:buNone/>
              <a:defRPr sz="1800" b="1"/>
            </a:lvl3pPr>
            <a:lvl4pPr marL="1367367" indent="0">
              <a:buNone/>
              <a:defRPr sz="1600" b="1"/>
            </a:lvl4pPr>
            <a:lvl5pPr marL="1823155" indent="0">
              <a:buNone/>
              <a:defRPr sz="1600" b="1"/>
            </a:lvl5pPr>
            <a:lvl6pPr marL="2278943" indent="0">
              <a:buNone/>
              <a:defRPr sz="1600" b="1"/>
            </a:lvl6pPr>
            <a:lvl7pPr marL="2734734" indent="0">
              <a:buNone/>
              <a:defRPr sz="1600" b="1"/>
            </a:lvl7pPr>
            <a:lvl8pPr marL="3190523" indent="0">
              <a:buNone/>
              <a:defRPr sz="1600" b="1"/>
            </a:lvl8pPr>
            <a:lvl9pPr marL="364631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75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781" indent="0">
              <a:buNone/>
              <a:defRPr sz="2000" b="1"/>
            </a:lvl2pPr>
            <a:lvl3pPr marL="911576" indent="0">
              <a:buNone/>
              <a:defRPr sz="1800" b="1"/>
            </a:lvl3pPr>
            <a:lvl4pPr marL="1367367" indent="0">
              <a:buNone/>
              <a:defRPr sz="1600" b="1"/>
            </a:lvl4pPr>
            <a:lvl5pPr marL="1823155" indent="0">
              <a:buNone/>
              <a:defRPr sz="1600" b="1"/>
            </a:lvl5pPr>
            <a:lvl6pPr marL="2278943" indent="0">
              <a:buNone/>
              <a:defRPr sz="1600" b="1"/>
            </a:lvl6pPr>
            <a:lvl7pPr marL="2734734" indent="0">
              <a:buNone/>
              <a:defRPr sz="1600" b="1"/>
            </a:lvl7pPr>
            <a:lvl8pPr marL="3190523" indent="0">
              <a:buNone/>
              <a:defRPr sz="1600" b="1"/>
            </a:lvl8pPr>
            <a:lvl9pPr marL="364631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75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6E0F-C774-0549-84B1-7A916D46B85D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22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6E0F-C774-0549-84B1-7A916D46B85D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01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6E0F-C774-0549-84B1-7A916D46B85D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919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51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781" indent="0">
              <a:buNone/>
              <a:defRPr sz="1400"/>
            </a:lvl2pPr>
            <a:lvl3pPr marL="911576" indent="0">
              <a:buNone/>
              <a:defRPr sz="1200"/>
            </a:lvl3pPr>
            <a:lvl4pPr marL="1367367" indent="0">
              <a:buNone/>
              <a:defRPr sz="1000"/>
            </a:lvl4pPr>
            <a:lvl5pPr marL="1823155" indent="0">
              <a:buNone/>
              <a:defRPr sz="1000"/>
            </a:lvl5pPr>
            <a:lvl6pPr marL="2278943" indent="0">
              <a:buNone/>
              <a:defRPr sz="1000"/>
            </a:lvl6pPr>
            <a:lvl7pPr marL="2734734" indent="0">
              <a:buNone/>
              <a:defRPr sz="1000"/>
            </a:lvl7pPr>
            <a:lvl8pPr marL="3190523" indent="0">
              <a:buNone/>
              <a:defRPr sz="1000"/>
            </a:lvl8pPr>
            <a:lvl9pPr marL="364631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6E0F-C774-0549-84B1-7A916D46B85D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399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51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5781" indent="0">
              <a:buNone/>
              <a:defRPr sz="2800"/>
            </a:lvl2pPr>
            <a:lvl3pPr marL="911576" indent="0">
              <a:buNone/>
              <a:defRPr sz="2400"/>
            </a:lvl3pPr>
            <a:lvl4pPr marL="1367367" indent="0">
              <a:buNone/>
              <a:defRPr sz="2000"/>
            </a:lvl4pPr>
            <a:lvl5pPr marL="1823155" indent="0">
              <a:buNone/>
              <a:defRPr sz="2000"/>
            </a:lvl5pPr>
            <a:lvl6pPr marL="2278943" indent="0">
              <a:buNone/>
              <a:defRPr sz="2000"/>
            </a:lvl6pPr>
            <a:lvl7pPr marL="2734734" indent="0">
              <a:buNone/>
              <a:defRPr sz="2000"/>
            </a:lvl7pPr>
            <a:lvl8pPr marL="3190523" indent="0">
              <a:buNone/>
              <a:defRPr sz="2000"/>
            </a:lvl8pPr>
            <a:lvl9pPr marL="3646311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5781" indent="0">
              <a:buNone/>
              <a:defRPr sz="1400"/>
            </a:lvl2pPr>
            <a:lvl3pPr marL="911576" indent="0">
              <a:buNone/>
              <a:defRPr sz="1200"/>
            </a:lvl3pPr>
            <a:lvl4pPr marL="1367367" indent="0">
              <a:buNone/>
              <a:defRPr sz="1000"/>
            </a:lvl4pPr>
            <a:lvl5pPr marL="1823155" indent="0">
              <a:buNone/>
              <a:defRPr sz="1000"/>
            </a:lvl5pPr>
            <a:lvl6pPr marL="2278943" indent="0">
              <a:buNone/>
              <a:defRPr sz="1000"/>
            </a:lvl6pPr>
            <a:lvl7pPr marL="2734734" indent="0">
              <a:buNone/>
              <a:defRPr sz="1000"/>
            </a:lvl7pPr>
            <a:lvl8pPr marL="3190523" indent="0">
              <a:buNone/>
              <a:defRPr sz="1000"/>
            </a:lvl8pPr>
            <a:lvl9pPr marL="3646311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96E0F-C774-0549-84B1-7A916D46B85D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4ECAB-E47D-444F-88B2-CC7E75B15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721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51"/>
            <a:ext cx="7886700" cy="1325563"/>
          </a:xfrm>
          <a:prstGeom prst="rect">
            <a:avLst/>
          </a:prstGeom>
        </p:spPr>
        <p:txBody>
          <a:bodyPr vert="horz" lIns="91158" tIns="45577" rIns="91158" bIns="4557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9"/>
            <a:ext cx="7886700" cy="4351338"/>
          </a:xfrm>
          <a:prstGeom prst="rect">
            <a:avLst/>
          </a:prstGeom>
        </p:spPr>
        <p:txBody>
          <a:bodyPr vert="horz" lIns="91158" tIns="45577" rIns="91158" bIns="4557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158" tIns="45577" rIns="91158" bIns="4557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96E0F-C774-0549-84B1-7A916D46B85D}" type="datetimeFigureOut">
              <a:rPr lang="en-US" smtClean="0"/>
              <a:t>10/2/2017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3" y="6356351"/>
            <a:ext cx="3086100" cy="365125"/>
          </a:xfrm>
          <a:prstGeom prst="rect">
            <a:avLst/>
          </a:prstGeom>
        </p:spPr>
        <p:txBody>
          <a:bodyPr vert="horz" lIns="91158" tIns="45577" rIns="91158" bIns="4557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158" tIns="45577" rIns="91158" bIns="4557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4ECAB-E47D-444F-88B2-CC7E75B156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9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157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889" indent="-227889" algn="l" defTabSz="91157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679" indent="-227889" algn="l" defTabSz="9115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472" indent="-227889" algn="l" defTabSz="9115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259" indent="-227889" algn="l" defTabSz="9115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050" indent="-227889" algn="l" defTabSz="9115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6838" indent="-227889" algn="l" defTabSz="9115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2628" indent="-227889" algn="l" defTabSz="9115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416" indent="-227889" algn="l" defTabSz="9115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204" indent="-227889" algn="l" defTabSz="9115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5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781" algn="l" defTabSz="9115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576" algn="l" defTabSz="9115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367" algn="l" defTabSz="9115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155" algn="l" defTabSz="9115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8943" algn="l" defTabSz="9115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734" algn="l" defTabSz="9115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523" algn="l" defTabSz="9115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311" algn="l" defTabSz="9115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 descr="PPT_makets-02.jpg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2144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90802" y="6356351"/>
            <a:ext cx="4301153" cy="365125"/>
          </a:xfrm>
          <a:prstGeom prst="rect">
            <a:avLst/>
          </a:prstGeom>
        </p:spPr>
        <p:txBody>
          <a:bodyPr vert="horz" lIns="87083" tIns="43539" rIns="87083" bIns="43539" rtlCol="0" anchor="t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pPr defTabSz="435410"/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605352" y="6352266"/>
            <a:ext cx="2133600" cy="365125"/>
          </a:xfrm>
          <a:prstGeom prst="rect">
            <a:avLst/>
          </a:prstGeom>
        </p:spPr>
        <p:txBody>
          <a:bodyPr vert="horz" lIns="87083" tIns="43539" rIns="87083" bIns="43539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pPr defTabSz="435410"/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5410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446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3541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Tahoma"/>
          <a:ea typeface="+mj-ea"/>
          <a:cs typeface="+mj-cs"/>
        </a:defRPr>
      </a:lvl1pPr>
    </p:titleStyle>
    <p:bodyStyle>
      <a:lvl1pPr marL="326559" indent="-326559" algn="l" defTabSz="435410" rtl="0" eaLnBrk="1" latinLnBrk="0" hangingPunct="1">
        <a:spcBef>
          <a:spcPct val="20000"/>
        </a:spcBef>
        <a:buFont typeface="Arial"/>
        <a:buChar char="•"/>
        <a:defRPr sz="3100" kern="1200">
          <a:solidFill>
            <a:schemeClr val="tx1"/>
          </a:solidFill>
          <a:latin typeface="Tahoma"/>
          <a:ea typeface="+mn-ea"/>
          <a:cs typeface="+mn-cs"/>
        </a:defRPr>
      </a:lvl1pPr>
      <a:lvl2pPr marL="707541" indent="-272131" algn="l" defTabSz="435410" rtl="0" eaLnBrk="1" latinLnBrk="0" hangingPunct="1">
        <a:spcBef>
          <a:spcPct val="20000"/>
        </a:spcBef>
        <a:buFont typeface="Arial"/>
        <a:buChar char="–"/>
        <a:defRPr sz="2600" kern="1200">
          <a:solidFill>
            <a:schemeClr val="tx1"/>
          </a:solidFill>
          <a:latin typeface="Tahoma"/>
          <a:ea typeface="+mn-ea"/>
          <a:cs typeface="+mn-cs"/>
        </a:defRPr>
      </a:lvl2pPr>
      <a:lvl3pPr marL="1088521" indent="-217704" algn="l" defTabSz="435410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Tahoma"/>
          <a:ea typeface="+mn-ea"/>
          <a:cs typeface="+mn-cs"/>
        </a:defRPr>
      </a:lvl3pPr>
      <a:lvl4pPr marL="1523939" indent="-217704" algn="l" defTabSz="435410" rtl="0" eaLnBrk="1" latinLnBrk="0" hangingPunct="1">
        <a:spcBef>
          <a:spcPct val="20000"/>
        </a:spcBef>
        <a:buFont typeface="Arial"/>
        <a:buChar char="–"/>
        <a:defRPr sz="1900" kern="1200">
          <a:solidFill>
            <a:schemeClr val="tx1"/>
          </a:solidFill>
          <a:latin typeface="Tahoma"/>
          <a:ea typeface="+mn-ea"/>
          <a:cs typeface="+mn-cs"/>
        </a:defRPr>
      </a:lvl4pPr>
      <a:lvl5pPr marL="1959356" indent="-217704" algn="l" defTabSz="435410" rtl="0" eaLnBrk="1" latinLnBrk="0" hangingPunct="1">
        <a:spcBef>
          <a:spcPct val="20000"/>
        </a:spcBef>
        <a:buFont typeface="Arial"/>
        <a:buChar char="»"/>
        <a:defRPr sz="1900" kern="1200">
          <a:solidFill>
            <a:schemeClr val="tx1"/>
          </a:solidFill>
          <a:latin typeface="Tahoma"/>
          <a:ea typeface="+mn-ea"/>
          <a:cs typeface="+mn-cs"/>
        </a:defRPr>
      </a:lvl5pPr>
      <a:lvl6pPr marL="2394757" indent="-217704" algn="l" defTabSz="43541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30168" indent="-217704" algn="l" defTabSz="43541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65576" indent="-217704" algn="l" defTabSz="43541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00989" indent="-217704" algn="l" defTabSz="43541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35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5410" algn="l" defTabSz="435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70822" algn="l" defTabSz="435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06230" algn="l" defTabSz="435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41644" algn="l" defTabSz="435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77049" algn="l" defTabSz="435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12461" algn="l" defTabSz="435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47874" algn="l" defTabSz="435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83283" algn="l" defTabSz="4354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 descr="PPT_makets-02.jpg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2144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90802" y="6356351"/>
            <a:ext cx="4301153" cy="365125"/>
          </a:xfrm>
          <a:prstGeom prst="rect">
            <a:avLst/>
          </a:prstGeom>
        </p:spPr>
        <p:txBody>
          <a:bodyPr vert="horz" lIns="87136" tIns="43567" rIns="87136" bIns="43567" rtlCol="0" anchor="t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pPr defTabSz="435679"/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605352" y="6352266"/>
            <a:ext cx="2133600" cy="365125"/>
          </a:xfrm>
          <a:prstGeom prst="rect">
            <a:avLst/>
          </a:prstGeom>
        </p:spPr>
        <p:txBody>
          <a:bodyPr vert="horz" lIns="87136" tIns="43567" rIns="87136" bIns="43567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pPr defTabSz="435679"/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5679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978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35679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Tahoma"/>
          <a:ea typeface="+mj-ea"/>
          <a:cs typeface="+mj-cs"/>
        </a:defRPr>
      </a:lvl1pPr>
    </p:titleStyle>
    <p:bodyStyle>
      <a:lvl1pPr marL="326761" indent="-326761" algn="l" defTabSz="435679" rtl="0" eaLnBrk="1" latinLnBrk="0" hangingPunct="1">
        <a:spcBef>
          <a:spcPct val="20000"/>
        </a:spcBef>
        <a:buFont typeface="Arial"/>
        <a:buChar char="•"/>
        <a:defRPr sz="3100" kern="1200">
          <a:solidFill>
            <a:schemeClr val="tx1"/>
          </a:solidFill>
          <a:latin typeface="Tahoma"/>
          <a:ea typeface="+mn-ea"/>
          <a:cs typeface="+mn-cs"/>
        </a:defRPr>
      </a:lvl1pPr>
      <a:lvl2pPr marL="707979" indent="-272300" algn="l" defTabSz="435679" rtl="0" eaLnBrk="1" latinLnBrk="0" hangingPunct="1">
        <a:spcBef>
          <a:spcPct val="20000"/>
        </a:spcBef>
        <a:buFont typeface="Arial"/>
        <a:buChar char="–"/>
        <a:defRPr sz="2600" kern="1200">
          <a:solidFill>
            <a:schemeClr val="tx1"/>
          </a:solidFill>
          <a:latin typeface="Tahoma"/>
          <a:ea typeface="+mn-ea"/>
          <a:cs typeface="+mn-cs"/>
        </a:defRPr>
      </a:lvl2pPr>
      <a:lvl3pPr marL="1089196" indent="-217839" algn="l" defTabSz="435679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Tahoma"/>
          <a:ea typeface="+mn-ea"/>
          <a:cs typeface="+mn-cs"/>
        </a:defRPr>
      </a:lvl3pPr>
      <a:lvl4pPr marL="1524881" indent="-217839" algn="l" defTabSz="435679" rtl="0" eaLnBrk="1" latinLnBrk="0" hangingPunct="1">
        <a:spcBef>
          <a:spcPct val="20000"/>
        </a:spcBef>
        <a:buFont typeface="Arial"/>
        <a:buChar char="–"/>
        <a:defRPr sz="1900" kern="1200">
          <a:solidFill>
            <a:schemeClr val="tx1"/>
          </a:solidFill>
          <a:latin typeface="Tahoma"/>
          <a:ea typeface="+mn-ea"/>
          <a:cs typeface="+mn-cs"/>
        </a:defRPr>
      </a:lvl4pPr>
      <a:lvl5pPr marL="1960566" indent="-217839" algn="l" defTabSz="435679" rtl="0" eaLnBrk="1" latinLnBrk="0" hangingPunct="1">
        <a:spcBef>
          <a:spcPct val="20000"/>
        </a:spcBef>
        <a:buFont typeface="Arial"/>
        <a:buChar char="»"/>
        <a:defRPr sz="1900" kern="1200">
          <a:solidFill>
            <a:schemeClr val="tx1"/>
          </a:solidFill>
          <a:latin typeface="Tahoma"/>
          <a:ea typeface="+mn-ea"/>
          <a:cs typeface="+mn-cs"/>
        </a:defRPr>
      </a:lvl5pPr>
      <a:lvl6pPr marL="2396238" indent="-217839" algn="l" defTabSz="435679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31919" indent="-217839" algn="l" defTabSz="435679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67596" indent="-217839" algn="l" defTabSz="435679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03278" indent="-217839" algn="l" defTabSz="435679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356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5679" algn="l" defTabSz="4356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71358" algn="l" defTabSz="4356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07039" algn="l" defTabSz="4356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42721" algn="l" defTabSz="4356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78395" algn="l" defTabSz="4356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14077" algn="l" defTabSz="4356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49759" algn="l" defTabSz="4356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85437" algn="l" defTabSz="4356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 descr="PPT_makets-02.jpg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2144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90802" y="6356351"/>
            <a:ext cx="4301153" cy="365125"/>
          </a:xfrm>
          <a:prstGeom prst="rect">
            <a:avLst/>
          </a:prstGeom>
        </p:spPr>
        <p:txBody>
          <a:bodyPr vert="horz" lIns="87200" tIns="43598" rIns="87200" bIns="43598" rtlCol="0" anchor="t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pPr defTabSz="436003"/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605352" y="6352266"/>
            <a:ext cx="2133600" cy="365125"/>
          </a:xfrm>
          <a:prstGeom prst="rect">
            <a:avLst/>
          </a:prstGeom>
        </p:spPr>
        <p:txBody>
          <a:bodyPr vert="horz" lIns="87200" tIns="43598" rIns="87200" bIns="43598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pPr defTabSz="436003"/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6003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345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36003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Tahoma"/>
          <a:ea typeface="+mj-ea"/>
          <a:cs typeface="+mj-cs"/>
        </a:defRPr>
      </a:lvl1pPr>
    </p:titleStyle>
    <p:bodyStyle>
      <a:lvl1pPr marL="327003" indent="-327003" algn="l" defTabSz="436003" rtl="0" eaLnBrk="1" latinLnBrk="0" hangingPunct="1">
        <a:spcBef>
          <a:spcPct val="20000"/>
        </a:spcBef>
        <a:buFont typeface="Arial"/>
        <a:buChar char="•"/>
        <a:defRPr sz="3100" kern="1200">
          <a:solidFill>
            <a:schemeClr val="tx1"/>
          </a:solidFill>
          <a:latin typeface="Tahoma"/>
          <a:ea typeface="+mn-ea"/>
          <a:cs typeface="+mn-cs"/>
        </a:defRPr>
      </a:lvl1pPr>
      <a:lvl2pPr marL="708505" indent="-272502" algn="l" defTabSz="436003" rtl="0" eaLnBrk="1" latinLnBrk="0" hangingPunct="1">
        <a:spcBef>
          <a:spcPct val="20000"/>
        </a:spcBef>
        <a:buFont typeface="Arial"/>
        <a:buChar char="–"/>
        <a:defRPr sz="2600" kern="1200">
          <a:solidFill>
            <a:schemeClr val="tx1"/>
          </a:solidFill>
          <a:latin typeface="Tahoma"/>
          <a:ea typeface="+mn-ea"/>
          <a:cs typeface="+mn-cs"/>
        </a:defRPr>
      </a:lvl2pPr>
      <a:lvl3pPr marL="1090006" indent="-218001" algn="l" defTabSz="436003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Tahoma"/>
          <a:ea typeface="+mn-ea"/>
          <a:cs typeface="+mn-cs"/>
        </a:defRPr>
      </a:lvl3pPr>
      <a:lvl4pPr marL="1526012" indent="-218001" algn="l" defTabSz="436003" rtl="0" eaLnBrk="1" latinLnBrk="0" hangingPunct="1">
        <a:spcBef>
          <a:spcPct val="20000"/>
        </a:spcBef>
        <a:buFont typeface="Arial"/>
        <a:buChar char="–"/>
        <a:defRPr sz="1900" kern="1200">
          <a:solidFill>
            <a:schemeClr val="tx1"/>
          </a:solidFill>
          <a:latin typeface="Tahoma"/>
          <a:ea typeface="+mn-ea"/>
          <a:cs typeface="+mn-cs"/>
        </a:defRPr>
      </a:lvl4pPr>
      <a:lvl5pPr marL="1962018" indent="-218001" algn="l" defTabSz="436003" rtl="0" eaLnBrk="1" latinLnBrk="0" hangingPunct="1">
        <a:spcBef>
          <a:spcPct val="20000"/>
        </a:spcBef>
        <a:buFont typeface="Arial"/>
        <a:buChar char="»"/>
        <a:defRPr sz="1900" kern="1200">
          <a:solidFill>
            <a:schemeClr val="tx1"/>
          </a:solidFill>
          <a:latin typeface="Tahoma"/>
          <a:ea typeface="+mn-ea"/>
          <a:cs typeface="+mn-cs"/>
        </a:defRPr>
      </a:lvl5pPr>
      <a:lvl6pPr marL="2398016" indent="-218001" algn="l" defTabSz="436003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34020" indent="-218001" algn="l" defTabSz="436003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70020" indent="-218001" algn="l" defTabSz="436003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06026" indent="-218001" algn="l" defTabSz="436003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360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6003" algn="l" defTabSz="4360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72005" algn="l" defTabSz="4360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08009" algn="l" defTabSz="4360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44014" algn="l" defTabSz="4360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80015" algn="l" defTabSz="4360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16018" algn="l" defTabSz="4360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52021" algn="l" defTabSz="4360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88023" algn="l" defTabSz="4360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 descr="PPT_makets-02.jpg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2144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590800" y="6356351"/>
            <a:ext cx="4301153" cy="365125"/>
          </a:xfrm>
          <a:prstGeom prst="rect">
            <a:avLst/>
          </a:prstGeom>
        </p:spPr>
        <p:txBody>
          <a:bodyPr vert="horz" lIns="87276" tIns="43638" rIns="87276" bIns="43638" rtlCol="0" anchor="t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pPr defTabSz="436381"/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605352" y="6352266"/>
            <a:ext cx="2133600" cy="365125"/>
          </a:xfrm>
          <a:prstGeom prst="rect">
            <a:avLst/>
          </a:prstGeom>
        </p:spPr>
        <p:txBody>
          <a:bodyPr vert="horz" lIns="87276" tIns="43638" rIns="87276" bIns="43638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Tahoma"/>
              </a:defRPr>
            </a:lvl1pPr>
          </a:lstStyle>
          <a:p>
            <a:pPr defTabSz="436381"/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36381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764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36381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Tahoma"/>
          <a:ea typeface="+mj-ea"/>
          <a:cs typeface="+mj-cs"/>
        </a:defRPr>
      </a:lvl1pPr>
    </p:titleStyle>
    <p:bodyStyle>
      <a:lvl1pPr marL="327285" indent="-327285" algn="l" defTabSz="436381" rtl="0" eaLnBrk="1" latinLnBrk="0" hangingPunct="1">
        <a:spcBef>
          <a:spcPct val="20000"/>
        </a:spcBef>
        <a:buFont typeface="Arial"/>
        <a:buChar char="•"/>
        <a:defRPr sz="3100" kern="1200">
          <a:solidFill>
            <a:schemeClr val="tx1"/>
          </a:solidFill>
          <a:latin typeface="Tahoma"/>
          <a:ea typeface="+mn-ea"/>
          <a:cs typeface="+mn-cs"/>
        </a:defRPr>
      </a:lvl1pPr>
      <a:lvl2pPr marL="709119" indent="-272738" algn="l" defTabSz="436381" rtl="0" eaLnBrk="1" latinLnBrk="0" hangingPunct="1">
        <a:spcBef>
          <a:spcPct val="20000"/>
        </a:spcBef>
        <a:buFont typeface="Arial"/>
        <a:buChar char="–"/>
        <a:defRPr sz="2600" kern="1200">
          <a:solidFill>
            <a:schemeClr val="tx1"/>
          </a:solidFill>
          <a:latin typeface="Tahoma"/>
          <a:ea typeface="+mn-ea"/>
          <a:cs typeface="+mn-cs"/>
        </a:defRPr>
      </a:lvl2pPr>
      <a:lvl3pPr marL="1090951" indent="-218190" algn="l" defTabSz="436381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Tahoma"/>
          <a:ea typeface="+mn-ea"/>
          <a:cs typeface="+mn-cs"/>
        </a:defRPr>
      </a:lvl3pPr>
      <a:lvl4pPr marL="1527332" indent="-218190" algn="l" defTabSz="436381" rtl="0" eaLnBrk="1" latinLnBrk="0" hangingPunct="1">
        <a:spcBef>
          <a:spcPct val="20000"/>
        </a:spcBef>
        <a:buFont typeface="Arial"/>
        <a:buChar char="–"/>
        <a:defRPr sz="1900" kern="1200">
          <a:solidFill>
            <a:schemeClr val="tx1"/>
          </a:solidFill>
          <a:latin typeface="Tahoma"/>
          <a:ea typeface="+mn-ea"/>
          <a:cs typeface="+mn-cs"/>
        </a:defRPr>
      </a:lvl4pPr>
      <a:lvl5pPr marL="1963712" indent="-218190" algn="l" defTabSz="436381" rtl="0" eaLnBrk="1" latinLnBrk="0" hangingPunct="1">
        <a:spcBef>
          <a:spcPct val="20000"/>
        </a:spcBef>
        <a:buFont typeface="Arial"/>
        <a:buChar char="»"/>
        <a:defRPr sz="1900" kern="1200">
          <a:solidFill>
            <a:schemeClr val="tx1"/>
          </a:solidFill>
          <a:latin typeface="Tahoma"/>
          <a:ea typeface="+mn-ea"/>
          <a:cs typeface="+mn-cs"/>
        </a:defRPr>
      </a:lvl5pPr>
      <a:lvl6pPr marL="2400093" indent="-218190" algn="l" defTabSz="436381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36474" indent="-218190" algn="l" defTabSz="436381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72854" indent="-218190" algn="l" defTabSz="436381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09235" indent="-218190" algn="l" defTabSz="436381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6381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72761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09142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45523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81903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18284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54664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1045" algn="l" defTabSz="43638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0.jpg"/><Relationship Id="rId7" Type="http://schemas.openxmlformats.org/officeDocument/2006/relationships/image" Target="../media/image28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99748"/>
            <a:ext cx="8229600" cy="906020"/>
          </a:xfrm>
        </p:spPr>
        <p:txBody>
          <a:bodyPr/>
          <a:lstStyle/>
          <a:p>
            <a:pPr algn="ctr"/>
            <a:r>
              <a:rPr lang="ru-RU" sz="2000" dirty="0">
                <a:solidFill>
                  <a:srgbClr val="4CAF90"/>
                </a:solidFill>
                <a:cs typeface="Vrinda" pitchFamily="34" charset="0"/>
              </a:rPr>
              <a:t>ИЗУЧЕНИЕ ФИНАНСОВОЙ ГРАМОТНОСТИ СРЕДСТВАМИ ДОПОЛНИТЕЛЬНОГО ОБРАЗОВАНИЯ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05768"/>
            <a:ext cx="8229600" cy="4651242"/>
          </a:xfrm>
        </p:spPr>
        <p:txBody>
          <a:bodyPr/>
          <a:lstStyle/>
          <a:p>
            <a:r>
              <a:rPr lang="ru-RU" sz="2100" dirty="0">
                <a:solidFill>
                  <a:srgbClr val="4CAF90"/>
                </a:solidFill>
              </a:rPr>
              <a:t>1. Кружки, клубы, проводящие регулярные занятия по финансовой грамотности с использованием различных интерактивных образовательных программ.</a:t>
            </a:r>
          </a:p>
          <a:p>
            <a:pPr marL="0" indent="0">
              <a:buNone/>
            </a:pPr>
            <a:endParaRPr lang="ru-RU" sz="2100" dirty="0">
              <a:solidFill>
                <a:srgbClr val="4CAF90"/>
              </a:solidFill>
            </a:endParaRPr>
          </a:p>
          <a:p>
            <a:r>
              <a:rPr lang="ru-RU" sz="2100" dirty="0">
                <a:solidFill>
                  <a:srgbClr val="4CAF90"/>
                </a:solidFill>
              </a:rPr>
              <a:t>2. Пришкольные детские лагеря (каникулы, в том числе и летние)</a:t>
            </a:r>
          </a:p>
          <a:p>
            <a:pPr marL="0" indent="0">
              <a:buNone/>
            </a:pPr>
            <a:endParaRPr lang="ru-RU" sz="2100" dirty="0">
              <a:solidFill>
                <a:srgbClr val="4CAF90"/>
              </a:solidFill>
            </a:endParaRPr>
          </a:p>
          <a:p>
            <a:r>
              <a:rPr lang="ru-RU" sz="2100" dirty="0">
                <a:solidFill>
                  <a:srgbClr val="4CAF90"/>
                </a:solidFill>
              </a:rPr>
              <a:t>3. Выездные оздоровительно-образовательные детские лагеря </a:t>
            </a:r>
            <a:r>
              <a:rPr lang="ru-RU" sz="1800" dirty="0">
                <a:solidFill>
                  <a:srgbClr val="4CAF90"/>
                </a:solidFill>
              </a:rPr>
              <a:t>(профильные смены или включение игр и занятий в существующие программы).</a:t>
            </a:r>
          </a:p>
          <a:p>
            <a:endParaRPr lang="ru-RU" sz="1800" dirty="0">
              <a:solidFill>
                <a:srgbClr val="4CAF90"/>
              </a:solidFill>
            </a:endParaRPr>
          </a:p>
          <a:p>
            <a:r>
              <a:rPr lang="ru-RU" sz="2100" dirty="0">
                <a:solidFill>
                  <a:srgbClr val="4CAF90"/>
                </a:solidFill>
              </a:rPr>
              <a:t>4. Всероссийская неделя финансовой грамотности детей и молодежи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87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1" y="390133"/>
            <a:ext cx="2134246" cy="244217"/>
          </a:xfrm>
        </p:spPr>
      </p:pic>
      <p:sp>
        <p:nvSpPr>
          <p:cNvPr id="4" name="object 4"/>
          <p:cNvSpPr/>
          <p:nvPr/>
        </p:nvSpPr>
        <p:spPr>
          <a:xfrm>
            <a:off x="432000" y="806143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86" y="496289"/>
            <a:ext cx="1061814" cy="1380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9011" y="6549492"/>
            <a:ext cx="8083350" cy="184377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ПРОЕКТ МИНФИНА РОССИИ «СОДЕЙСТВИЕ ПОВЫШЕНИЮ УРОВНЯ ФИНАНСОВОЙ ГРАМОТНОСТИ НАСЕЛЕНИЯ </a:t>
            </a:r>
            <a:r>
              <a:rPr lang="en-US" sz="600" dirty="0" err="1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И</a:t>
            </a:r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 РАЗВИТИЮ ФИНАНСОВОГО ОБРАЗОВАНИЯ </a:t>
            </a:r>
            <a:r>
              <a:rPr lang="en-US" sz="600" dirty="0" err="1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В</a:t>
            </a:r>
            <a:r>
              <a:rPr lang="ru-RU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РОССИЙСКОЙ ФЕДЕРАЦИИ»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39010" y="952986"/>
            <a:ext cx="8372990" cy="557536"/>
          </a:xfrm>
          <a:prstGeom prst="rect">
            <a:avLst/>
          </a:prstGeom>
        </p:spPr>
        <p:txBody>
          <a:bodyPr vert="horz" lIns="91158" tIns="45577" rIns="91158" bIns="4557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ФОНД ХОРОШИХ ИДЕЙ</a:t>
            </a:r>
            <a:endParaRPr lang="en-US" sz="2000" b="1" dirty="0">
              <a:solidFill>
                <a:srgbClr val="23AE8B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39010" y="1564998"/>
            <a:ext cx="8302070" cy="1076929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pPr marL="170921" indent="-170921">
              <a:buClr>
                <a:srgbClr val="23AE8B"/>
              </a:buClr>
              <a:buFont typeface="Arial" charset="0"/>
              <a:buChar char="•"/>
            </a:pPr>
            <a:r>
              <a:rPr lang="ru-RU" sz="1400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Фонд хороших идей </a:t>
            </a:r>
            <a:r>
              <a:rPr lang="ru-RU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– механизм, позволяющий на конкурсной основе поддержать инициативы в области финансовой грамотности и защиты прав потребителей</a:t>
            </a:r>
          </a:p>
          <a:p>
            <a:pPr marL="170921" indent="-170921">
              <a:buClr>
                <a:srgbClr val="23AE8B"/>
              </a:buClr>
              <a:buFont typeface="Arial" charset="0"/>
              <a:buChar char="•"/>
            </a:pPr>
            <a:endParaRPr lang="ru-RU" sz="12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170921" indent="-170921">
              <a:buClr>
                <a:srgbClr val="23AE8B"/>
              </a:buClr>
              <a:buFont typeface="Arial" charset="0"/>
              <a:buChar char="•"/>
            </a:pPr>
            <a:r>
              <a:rPr lang="ru-RU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Поддержано более </a:t>
            </a:r>
            <a:r>
              <a:rPr lang="ru-RU" sz="1400" b="1" dirty="0">
                <a:solidFill>
                  <a:srgbClr val="E25F5A"/>
                </a:solidFill>
                <a:latin typeface="Verdana" charset="0"/>
                <a:ea typeface="Verdana" charset="0"/>
                <a:cs typeface="Verdana" charset="0"/>
              </a:rPr>
              <a:t>65</a:t>
            </a:r>
            <a:r>
              <a:rPr lang="ru-RU" sz="12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ru-RU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инициатив, в том числе направленные на такие социально уязвимые категории населения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39011" y="3255780"/>
            <a:ext cx="3833572" cy="623884"/>
          </a:xfrm>
          <a:prstGeom prst="rect">
            <a:avLst/>
          </a:prstGeom>
        </p:spPr>
        <p:txBody>
          <a:bodyPr vert="horz" lIns="91158" tIns="45577" rIns="91158" bIns="45577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16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В рамках Фонда хороших идей</a:t>
            </a:r>
            <a:endParaRPr lang="en-US" sz="1600" b="1" dirty="0">
              <a:solidFill>
                <a:srgbClr val="23AE8B"/>
              </a:solidFill>
              <a:latin typeface="Verdana" charset="0"/>
              <a:ea typeface="Verdana" charset="0"/>
              <a:cs typeface="Verdana" charset="0"/>
            </a:endParaRPr>
          </a:p>
          <a:p>
            <a:pPr>
              <a:lnSpc>
                <a:spcPct val="100000"/>
              </a:lnSpc>
            </a:pPr>
            <a:r>
              <a:rPr lang="ru-RU" sz="1600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создано</a:t>
            </a:r>
            <a:endParaRPr lang="en-US" sz="1600" b="1" dirty="0">
              <a:solidFill>
                <a:srgbClr val="39B8BF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39011" y="3840610"/>
            <a:ext cx="3833572" cy="1686317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pPr>
              <a:buClr>
                <a:srgbClr val="23AE8B"/>
              </a:buClr>
            </a:pPr>
            <a:r>
              <a:rPr lang="ru-RU" sz="1200" b="1" dirty="0">
                <a:solidFill>
                  <a:srgbClr val="E25F5A"/>
                </a:solidFill>
                <a:latin typeface="Verdana" charset="0"/>
                <a:ea typeface="Verdana" charset="0"/>
                <a:cs typeface="Verdana" charset="0"/>
              </a:rPr>
              <a:t>10</a:t>
            </a:r>
            <a:r>
              <a:rPr lang="ru-RU" sz="10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комплектов и комплексов учебно-методических материалов</a:t>
            </a:r>
          </a:p>
          <a:p>
            <a:pPr>
              <a:buClr>
                <a:srgbClr val="23AE8B"/>
              </a:buClr>
            </a:pPr>
            <a:r>
              <a:rPr lang="ru-RU" sz="1200" b="1" dirty="0">
                <a:solidFill>
                  <a:srgbClr val="E25F5A"/>
                </a:solidFill>
                <a:latin typeface="Verdana" charset="0"/>
                <a:ea typeface="Verdana" charset="0"/>
                <a:cs typeface="Verdana" charset="0"/>
              </a:rPr>
              <a:t>28</a:t>
            </a:r>
            <a:r>
              <a:rPr lang="ru-RU" sz="10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образовательных программ, электронных образовательных курсов и материалов</a:t>
            </a:r>
          </a:p>
          <a:p>
            <a:pPr>
              <a:buClr>
                <a:srgbClr val="23AE8B"/>
              </a:buClr>
            </a:pPr>
            <a:r>
              <a:rPr lang="ru-RU" sz="1200" b="1" dirty="0">
                <a:solidFill>
                  <a:srgbClr val="E25F5A"/>
                </a:solidFill>
                <a:latin typeface="Verdana" charset="0"/>
                <a:ea typeface="Verdana" charset="0"/>
                <a:cs typeface="Verdana" charset="0"/>
              </a:rPr>
              <a:t>более 100 </a:t>
            </a: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видеоматериалов, в том числе обучающие видео, социальная реклама и лекции</a:t>
            </a:r>
          </a:p>
          <a:p>
            <a:pPr>
              <a:buClr>
                <a:srgbClr val="23AE8B"/>
              </a:buClr>
            </a:pPr>
            <a:r>
              <a:rPr lang="ru-RU" sz="1200" b="1" dirty="0">
                <a:solidFill>
                  <a:srgbClr val="E25F5A"/>
                </a:solidFill>
                <a:latin typeface="Verdana" charset="0"/>
                <a:ea typeface="Verdana" charset="0"/>
                <a:cs typeface="Verdana" charset="0"/>
              </a:rPr>
              <a:t>2</a:t>
            </a:r>
            <a:r>
              <a:rPr lang="ru-RU" sz="1000" dirty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мобильных приложения, работающих под операционными системами </a:t>
            </a:r>
            <a:r>
              <a:rPr lang="ru-RU" sz="1000" dirty="0" err="1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iOS</a:t>
            </a: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и </a:t>
            </a:r>
            <a:r>
              <a:rPr lang="ru-RU" sz="1000" dirty="0" err="1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Android</a:t>
            </a:r>
            <a:endParaRPr lang="ru-RU" sz="10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pPr>
              <a:buClr>
                <a:srgbClr val="23AE8B"/>
              </a:buClr>
            </a:pPr>
            <a:r>
              <a:rPr lang="ru-RU" sz="1200" b="1" dirty="0">
                <a:solidFill>
                  <a:srgbClr val="E25F5A"/>
                </a:solidFill>
                <a:latin typeface="Verdana" charset="0"/>
                <a:ea typeface="Verdana" charset="0"/>
                <a:cs typeface="Verdana" charset="0"/>
              </a:rPr>
              <a:t>30 </a:t>
            </a: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печатных материалов и настольная игра</a:t>
            </a:r>
          </a:p>
        </p:txBody>
      </p:sp>
      <p:pic>
        <p:nvPicPr>
          <p:cNvPr id="14" name="Picture 2" descr="http://www.fa.ru/news/PublishingImages/minfi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77" y="270369"/>
            <a:ext cx="1765222" cy="5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Public\Pictures\Sample Pictures\видео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607" y="3139694"/>
            <a:ext cx="4971417" cy="277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56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26"/>
    </mc:Choice>
    <mc:Fallback xmlns="">
      <p:transition spd="slow" advTm="9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5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23\Desktop\Снимо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16" y="471646"/>
            <a:ext cx="8154563" cy="287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23\Desktop\Снимок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16" y="3516667"/>
            <a:ext cx="8154563" cy="274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202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1" y="390133"/>
            <a:ext cx="2134246" cy="244217"/>
          </a:xfrm>
        </p:spPr>
      </p:pic>
      <p:sp>
        <p:nvSpPr>
          <p:cNvPr id="4" name="object 4"/>
          <p:cNvSpPr/>
          <p:nvPr/>
        </p:nvSpPr>
        <p:spPr>
          <a:xfrm>
            <a:off x="432000" y="806143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86" y="496289"/>
            <a:ext cx="1061814" cy="1380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9011" y="6549492"/>
            <a:ext cx="8083350" cy="184377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ПРОЕКТ МИНФИНА РОССИИ «СОДЕЙСТВИЕ ПОВЫШЕНИЮ УРОВНЯ ФИНАНСОВОЙ ГРАМОТНОСТИ НАСЕЛЕНИЯ </a:t>
            </a:r>
            <a:r>
              <a:rPr lang="en-US" sz="600" dirty="0" err="1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И</a:t>
            </a:r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 РАЗВИТИЮ ФИНАНСОВОГО ОБРАЗОВАНИЯ </a:t>
            </a:r>
            <a:r>
              <a:rPr lang="en-US" sz="600" dirty="0" err="1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В</a:t>
            </a:r>
            <a:r>
              <a:rPr lang="ru-RU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РОССИЙСКОЙ ФЕДЕРАЦИИ»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39035" y="880439"/>
            <a:ext cx="5493379" cy="961539"/>
          </a:xfrm>
          <a:prstGeom prst="rect">
            <a:avLst/>
          </a:prstGeom>
        </p:spPr>
        <p:txBody>
          <a:bodyPr vert="horz" lIns="91158" tIns="45577" rIns="91158" bIns="4557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ОБЩЕНАЦИОНАЛЬНЫЙ</a:t>
            </a:r>
          </a:p>
          <a:p>
            <a:pPr>
              <a:lnSpc>
                <a:spcPct val="100000"/>
              </a:lnSpc>
            </a:pPr>
            <a:r>
              <a:rPr lang="ru-RU" sz="20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ПОРТАЛ «ВАШИФИНАНСЫ.РФ»</a:t>
            </a:r>
            <a:endParaRPr lang="en-US" sz="2000" b="1" dirty="0">
              <a:solidFill>
                <a:srgbClr val="23AE8B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339010" y="1637359"/>
            <a:ext cx="4208276" cy="1350743"/>
          </a:xfrm>
          <a:prstGeom prst="rect">
            <a:avLst/>
          </a:prstGeom>
        </p:spPr>
        <p:txBody>
          <a:bodyPr vert="horz" lIns="91158" tIns="45577" rIns="91158" bIns="4557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500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ПО ПОВЫШЕНИЮ ФИНАНСОВОЙ ГРАМОТНОСТИ НАСЕЛЕНИЯ </a:t>
            </a:r>
            <a:endParaRPr lang="en-US" sz="1500" b="1" dirty="0">
              <a:solidFill>
                <a:srgbClr val="39B8BF"/>
              </a:solidFill>
              <a:latin typeface="Verdana" charset="0"/>
              <a:ea typeface="Verdana" charset="0"/>
              <a:cs typeface="Verdana" charset="0"/>
            </a:endParaRPr>
          </a:p>
          <a:p>
            <a:r>
              <a:rPr lang="ru-RU" sz="1500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И ЗАЩИТЕ ПРАВ ПОТРЕБИТЕЛЕЙ </a:t>
            </a:r>
          </a:p>
          <a:p>
            <a:r>
              <a:rPr lang="ru-RU" sz="1500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ФИНАНСОВЫХ УСЛУГ</a:t>
            </a:r>
            <a:endParaRPr lang="en-US" sz="1500" b="1" dirty="0">
              <a:solidFill>
                <a:srgbClr val="39B8BF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39010" y="3424497"/>
            <a:ext cx="4537790" cy="2246480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pPr marL="170921" indent="-170921">
              <a:buClr>
                <a:srgbClr val="23AE8B"/>
              </a:buClr>
              <a:buFont typeface="Wingdings" charset="2"/>
              <a:buChar char="§"/>
            </a:pP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Тематические разделы по управлению финансами в разных жизненных ситуациях с онлайн-калькуляторами и тестами</a:t>
            </a:r>
            <a:r>
              <a:rPr lang="en-US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/>
            </a:r>
            <a:br>
              <a:rPr lang="en-US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</a:br>
            <a:endParaRPr lang="ru-RU" sz="10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170921" indent="-170921">
              <a:buClr>
                <a:srgbClr val="23AE8B"/>
              </a:buClr>
              <a:buFont typeface="Wingdings" charset="2"/>
              <a:buChar char="§"/>
            </a:pP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Умный поиск по разделам и альтернативная навигация </a:t>
            </a:r>
            <a:r>
              <a:rPr lang="en-US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/>
            </a:r>
            <a:br>
              <a:rPr lang="en-US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в зависимости от возраста и тематического запроса пользователя</a:t>
            </a:r>
            <a:r>
              <a:rPr lang="en-US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/>
            </a:r>
            <a:br>
              <a:rPr lang="en-US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</a:br>
            <a:endParaRPr lang="ru-RU" sz="10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170921" indent="-170921">
              <a:buClr>
                <a:srgbClr val="23AE8B"/>
              </a:buClr>
              <a:buFont typeface="Wingdings" charset="2"/>
              <a:buChar char="§"/>
            </a:pP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Образовательный блок с адаптированными материалами,</a:t>
            </a:r>
            <a:r>
              <a:rPr lang="en-US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удобным поиском и реестром </a:t>
            </a:r>
            <a:r>
              <a:rPr lang="ru-RU" sz="1000" dirty="0" err="1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тьюторов</a:t>
            </a:r>
            <a:r>
              <a:rPr lang="en-US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/>
            </a:r>
            <a:br>
              <a:rPr lang="en-US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</a:br>
            <a:endParaRPr lang="ru-RU" sz="10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170921" indent="-170921">
              <a:buClr>
                <a:srgbClr val="23AE8B"/>
              </a:buClr>
              <a:buFont typeface="Wingdings" charset="2"/>
              <a:buChar char="§"/>
            </a:pP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Календарь мероприятий с анонсами ключевых событий </a:t>
            </a:r>
            <a:r>
              <a:rPr lang="en-US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/>
            </a:r>
            <a:br>
              <a:rPr lang="en-US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</a:b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на главной странице и с адаптивным поиском по регионам</a:t>
            </a:r>
            <a:r>
              <a:rPr lang="en-US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/>
            </a:r>
            <a:br>
              <a:rPr lang="en-US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</a:br>
            <a:endParaRPr lang="ru-RU" sz="10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pPr marL="170921" indent="-170921">
              <a:buClr>
                <a:srgbClr val="23AE8B"/>
              </a:buClr>
              <a:buFont typeface="Wingdings" charset="2"/>
              <a:buChar char="§"/>
            </a:pPr>
            <a:r>
              <a:rPr lang="ru-RU" sz="10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Раздел для СМИ и новостная лента</a:t>
            </a:r>
            <a:endParaRPr lang="en-US" sz="10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235" y="830855"/>
            <a:ext cx="3130767" cy="5525804"/>
          </a:xfrm>
          <a:prstGeom prst="rect">
            <a:avLst/>
          </a:prstGeom>
        </p:spPr>
      </p:pic>
      <p:pic>
        <p:nvPicPr>
          <p:cNvPr id="10" name="Picture 2" descr="http://www.fa.ru/news/PublishingImages/minfi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77" y="270369"/>
            <a:ext cx="1765222" cy="5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1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32"/>
    </mc:Choice>
    <mc:Fallback xmlns="">
      <p:transition spd="slow" advTm="7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8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7670" y="943855"/>
            <a:ext cx="8585524" cy="854829"/>
          </a:xfrm>
        </p:spPr>
        <p:txBody>
          <a:bodyPr/>
          <a:lstStyle/>
          <a:p>
            <a:pPr algn="ctr"/>
            <a:r>
              <a:rPr lang="ru-RU" sz="2400" dirty="0" smtClean="0">
                <a:solidFill>
                  <a:srgbClr val="4CAF90"/>
                </a:solidFill>
              </a:rPr>
              <a:t>Интерактивные технологии обучения </a:t>
            </a:r>
            <a:br>
              <a:rPr lang="ru-RU" sz="2400" dirty="0" smtClean="0">
                <a:solidFill>
                  <a:srgbClr val="4CAF90"/>
                </a:solidFill>
              </a:rPr>
            </a:br>
            <a:r>
              <a:rPr lang="ru-RU" sz="2400" dirty="0" smtClean="0">
                <a:solidFill>
                  <a:srgbClr val="4CAF90"/>
                </a:solidFill>
              </a:rPr>
              <a:t>финансовой грамотности</a:t>
            </a:r>
            <a:endParaRPr lang="ru-RU" sz="2400" dirty="0">
              <a:solidFill>
                <a:srgbClr val="4CAF9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6234" y="1798681"/>
            <a:ext cx="8913879" cy="4918710"/>
          </a:xfrm>
        </p:spPr>
        <p:txBody>
          <a:bodyPr/>
          <a:lstStyle/>
          <a:p>
            <a:pPr marL="400129" indent="-400129">
              <a:buFont typeface="Arial"/>
              <a:buAutoNum type="arabicPeriod"/>
            </a:pPr>
            <a:r>
              <a:rPr lang="ru-RU" sz="1900" dirty="0">
                <a:solidFill>
                  <a:srgbClr val="4CAF90"/>
                </a:solidFill>
              </a:rPr>
              <a:t>Всероссийский финансовый лагерь.             2. Настольная игра </a:t>
            </a:r>
          </a:p>
          <a:p>
            <a:pPr marL="0" indent="0">
              <a:buNone/>
            </a:pPr>
            <a:r>
              <a:rPr lang="ru-RU" sz="1900" dirty="0">
                <a:solidFill>
                  <a:srgbClr val="4CAF90"/>
                </a:solidFill>
              </a:rPr>
              <a:t>                                                                     «Не в деньгах счастье». </a:t>
            </a:r>
          </a:p>
          <a:p>
            <a:pPr marL="400129" indent="-400129">
              <a:buAutoNum type="arabicPeriod"/>
            </a:pPr>
            <a:endParaRPr lang="ru-RU" sz="1900" dirty="0">
              <a:solidFill>
                <a:srgbClr val="4CAF90"/>
              </a:solidFill>
            </a:endParaRPr>
          </a:p>
          <a:p>
            <a:pPr marL="400129" indent="-400129">
              <a:buAutoNum type="arabicPeriod"/>
            </a:pPr>
            <a:endParaRPr lang="ru-RU" sz="1900" dirty="0">
              <a:solidFill>
                <a:srgbClr val="4CAF90"/>
              </a:solidFill>
            </a:endParaRPr>
          </a:p>
          <a:p>
            <a:pPr marL="400129" indent="-400129">
              <a:buAutoNum type="arabicPeriod"/>
            </a:pPr>
            <a:endParaRPr lang="ru-RU" sz="1900" dirty="0">
              <a:solidFill>
                <a:srgbClr val="4CAF90"/>
              </a:solidFill>
            </a:endParaRPr>
          </a:p>
          <a:p>
            <a:pPr marL="400129" indent="-400129">
              <a:buAutoNum type="arabicPeriod"/>
            </a:pPr>
            <a:endParaRPr lang="ru-RU" sz="1900" dirty="0">
              <a:solidFill>
                <a:srgbClr val="4CAF90"/>
              </a:solidFill>
            </a:endParaRPr>
          </a:p>
          <a:p>
            <a:pPr marL="400129" indent="-400129">
              <a:buAutoNum type="arabicPeriod"/>
            </a:pPr>
            <a:endParaRPr lang="ru-RU" sz="1900" dirty="0">
              <a:solidFill>
                <a:srgbClr val="4CAF90"/>
              </a:solidFill>
            </a:endParaRPr>
          </a:p>
          <a:p>
            <a:pPr marL="0" indent="0">
              <a:buNone/>
            </a:pPr>
            <a:endParaRPr lang="ru-RU" sz="1900" dirty="0">
              <a:solidFill>
                <a:srgbClr val="4CAF90"/>
              </a:solidFill>
            </a:endParaRPr>
          </a:p>
          <a:p>
            <a:pPr marL="0" indent="0">
              <a:buNone/>
            </a:pPr>
            <a:endParaRPr lang="ru-RU" sz="1900" dirty="0">
              <a:solidFill>
                <a:srgbClr val="4CAF90"/>
              </a:solidFill>
            </a:endParaRPr>
          </a:p>
          <a:p>
            <a:pPr marL="0" indent="0">
              <a:buNone/>
            </a:pPr>
            <a:r>
              <a:rPr lang="ru-RU" sz="1900" dirty="0">
                <a:solidFill>
                  <a:srgbClr val="4CAF90"/>
                </a:solidFill>
              </a:rPr>
              <a:t>                                                                       3. Деловые игры </a:t>
            </a:r>
          </a:p>
          <a:p>
            <a:pPr marL="0" indent="0">
              <a:buNone/>
            </a:pPr>
            <a:r>
              <a:rPr lang="ru-RU" sz="1900" dirty="0">
                <a:solidFill>
                  <a:srgbClr val="4CAF90"/>
                </a:solidFill>
              </a:rPr>
              <a:t>                                                               «Услуги финансовых организаций», </a:t>
            </a:r>
          </a:p>
          <a:p>
            <a:pPr marL="0" indent="0">
              <a:buNone/>
            </a:pPr>
            <a:r>
              <a:rPr lang="ru-RU" sz="1900" dirty="0">
                <a:solidFill>
                  <a:srgbClr val="4CAF90"/>
                </a:solidFill>
              </a:rPr>
              <a:t>                                                               «Семейный план»,</a:t>
            </a:r>
          </a:p>
          <a:p>
            <a:pPr marL="0" indent="0">
              <a:buNone/>
            </a:pPr>
            <a:r>
              <a:rPr lang="ru-RU" sz="1900" dirty="0">
                <a:solidFill>
                  <a:srgbClr val="4CAF90"/>
                </a:solidFill>
              </a:rPr>
              <a:t>                                                               «По следам монополии».</a:t>
            </a:r>
          </a:p>
          <a:p>
            <a:pPr marL="0" indent="0">
              <a:buNone/>
            </a:pPr>
            <a:endParaRPr lang="ru-RU" sz="1900" dirty="0">
              <a:solidFill>
                <a:srgbClr val="4CAF90"/>
              </a:solidFill>
            </a:endParaRPr>
          </a:p>
          <a:p>
            <a:pPr marL="400129" indent="-400129">
              <a:buFont typeface="Arial"/>
              <a:buAutoNum type="arabicPeriod"/>
            </a:pPr>
            <a:endParaRPr lang="ru-RU" sz="1800" dirty="0">
              <a:solidFill>
                <a:srgbClr val="4CAF90"/>
              </a:solidFill>
            </a:endParaRPr>
          </a:p>
          <a:p>
            <a:pPr marL="400129" indent="-400129">
              <a:buAutoNum type="arabicPeriod"/>
            </a:pPr>
            <a:endParaRPr lang="ru-RU" sz="1800" dirty="0">
              <a:solidFill>
                <a:srgbClr val="4CAF9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Список </a:t>
            </a:r>
            <a:r>
              <a:rPr lang="ru-RU" dirty="0" err="1" smtClean="0">
                <a:solidFill>
                  <a:prstClr val="black">
                    <a:tint val="75000"/>
                  </a:prstClr>
                </a:solidFill>
              </a:rPr>
              <a:t>амбассадоров</a:t>
            </a:r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146" name="Picture 2" descr="C:\Users\123\Desktop\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752" y="2601398"/>
            <a:ext cx="2288642" cy="199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123\Desktop\i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70" y="2186822"/>
            <a:ext cx="2007426" cy="199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123\Desktop\i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869" y="2186822"/>
            <a:ext cx="2007425" cy="199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123\Desktop\Снимок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06" y="4601342"/>
            <a:ext cx="3154923" cy="184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48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9726" y="926219"/>
            <a:ext cx="8704702" cy="5795265"/>
          </a:xfrm>
        </p:spPr>
        <p:txBody>
          <a:bodyPr/>
          <a:lstStyle/>
          <a:p>
            <a:pPr marL="0" indent="0">
              <a:buNone/>
            </a:pPr>
            <a:r>
              <a:rPr lang="en-US" sz="2500" b="1" dirty="0" smtClean="0">
                <a:solidFill>
                  <a:srgbClr val="4CAF90"/>
                </a:solidFill>
                <a:ea typeface="+mj-ea"/>
                <a:cs typeface="+mj-cs"/>
              </a:rPr>
              <a:t>4.</a:t>
            </a:r>
            <a:r>
              <a:rPr lang="ru-RU" sz="2500" b="1" dirty="0" smtClean="0">
                <a:solidFill>
                  <a:srgbClr val="4CAF90"/>
                </a:solidFill>
                <a:ea typeface="+mj-ea"/>
                <a:cs typeface="+mj-cs"/>
              </a:rPr>
              <a:t> </a:t>
            </a:r>
            <a:r>
              <a:rPr lang="ru-RU" sz="2500" b="1" dirty="0">
                <a:solidFill>
                  <a:srgbClr val="4CAF90"/>
                </a:solidFill>
                <a:ea typeface="+mj-ea"/>
                <a:cs typeface="+mj-cs"/>
              </a:rPr>
              <a:t>Чемпионат по финансовой грамотности </a:t>
            </a:r>
            <a:r>
              <a:rPr lang="ru-RU" sz="2500" b="1" dirty="0" smtClean="0">
                <a:solidFill>
                  <a:srgbClr val="4CAF90"/>
                </a:solidFill>
                <a:ea typeface="+mj-ea"/>
                <a:cs typeface="+mj-cs"/>
              </a:rPr>
              <a:t>на </a:t>
            </a:r>
            <a:r>
              <a:rPr lang="ru-RU" sz="2500" b="1" dirty="0">
                <a:solidFill>
                  <a:srgbClr val="4CAF90"/>
                </a:solidFill>
                <a:ea typeface="+mj-ea"/>
                <a:cs typeface="+mj-cs"/>
              </a:rPr>
              <a:t>базе образовательных </a:t>
            </a:r>
            <a:r>
              <a:rPr lang="ru-RU" sz="2500" b="1" dirty="0" smtClean="0">
                <a:solidFill>
                  <a:srgbClr val="4CAF90"/>
                </a:solidFill>
                <a:ea typeface="+mj-ea"/>
                <a:cs typeface="+mj-cs"/>
              </a:rPr>
              <a:t>организаций</a:t>
            </a:r>
            <a:r>
              <a:rPr lang="en-US" sz="2500" b="1" dirty="0" smtClean="0">
                <a:solidFill>
                  <a:srgbClr val="4CAF90"/>
                </a:solidFill>
                <a:ea typeface="+mj-ea"/>
                <a:cs typeface="+mj-cs"/>
              </a:rPr>
              <a:t> </a:t>
            </a:r>
            <a:r>
              <a:rPr lang="ru-RU" sz="2500" b="1" dirty="0" smtClean="0">
                <a:solidFill>
                  <a:srgbClr val="4CAF90"/>
                </a:solidFill>
                <a:ea typeface="+mj-ea"/>
                <a:cs typeface="+mj-cs"/>
              </a:rPr>
              <a:t>дополнительного </a:t>
            </a:r>
            <a:r>
              <a:rPr lang="ru-RU" sz="2500" b="1" dirty="0">
                <a:solidFill>
                  <a:srgbClr val="4CAF90"/>
                </a:solidFill>
                <a:ea typeface="+mj-ea"/>
                <a:cs typeface="+mj-cs"/>
              </a:rPr>
              <a:t>образования </a:t>
            </a:r>
            <a:br>
              <a:rPr lang="ru-RU" sz="2500" b="1" dirty="0">
                <a:solidFill>
                  <a:srgbClr val="4CAF90"/>
                </a:solidFill>
                <a:ea typeface="+mj-ea"/>
                <a:cs typeface="+mj-cs"/>
              </a:rPr>
            </a:br>
            <a:r>
              <a:rPr lang="ru-RU" sz="2500" b="1" dirty="0">
                <a:solidFill>
                  <a:srgbClr val="4CAF90"/>
                </a:solidFill>
                <a:ea typeface="+mj-ea"/>
                <a:cs typeface="+mj-cs"/>
              </a:rPr>
              <a:t>                                                            </a:t>
            </a:r>
            <a:r>
              <a:rPr lang="ru-RU" sz="1900" dirty="0">
                <a:solidFill>
                  <a:srgbClr val="4CAF90"/>
                </a:solidFill>
                <a:ea typeface="+mj-ea"/>
                <a:cs typeface="+mj-cs"/>
              </a:rPr>
              <a:t>Финансовые бои и </a:t>
            </a:r>
          </a:p>
          <a:p>
            <a:pPr marL="0" indent="0">
              <a:buNone/>
            </a:pPr>
            <a:r>
              <a:rPr lang="ru-RU" sz="1900" dirty="0">
                <a:solidFill>
                  <a:srgbClr val="4CAF90"/>
                </a:solidFill>
                <a:ea typeface="+mj-ea"/>
                <a:cs typeface="+mj-cs"/>
              </a:rPr>
              <a:t>                                                                        коммуникативные турниры</a:t>
            </a:r>
            <a:br>
              <a:rPr lang="ru-RU" sz="1900" dirty="0">
                <a:solidFill>
                  <a:srgbClr val="4CAF90"/>
                </a:solidFill>
                <a:ea typeface="+mj-ea"/>
                <a:cs typeface="+mj-cs"/>
              </a:rPr>
            </a:br>
            <a:endParaRPr lang="ru-RU" sz="1900" dirty="0">
              <a:solidFill>
                <a:srgbClr val="4CAF90"/>
              </a:solidFill>
            </a:endParaRPr>
          </a:p>
          <a:p>
            <a:pPr marL="400427" indent="-400427">
              <a:buFont typeface="Arial"/>
              <a:buAutoNum type="arabicPeriod"/>
            </a:pPr>
            <a:endParaRPr lang="ru-RU" sz="1900" dirty="0">
              <a:solidFill>
                <a:srgbClr val="4CAF90"/>
              </a:solidFill>
            </a:endParaRPr>
          </a:p>
          <a:p>
            <a:pPr marL="0" indent="0">
              <a:buNone/>
            </a:pPr>
            <a:endParaRPr lang="ru-RU" sz="1900" dirty="0">
              <a:solidFill>
                <a:srgbClr val="4CAF90"/>
              </a:solidFill>
            </a:endParaRP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7" name="Picture 3" descr="C:\Users\123\Desktop\Алтай.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64" y="2165809"/>
            <a:ext cx="3713118" cy="236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123\Desktop\Алтай. 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728" y="3356460"/>
            <a:ext cx="3908198" cy="235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123\Desktop\Краснодар. 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64" y="4533955"/>
            <a:ext cx="3713118" cy="205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86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1011688"/>
            <a:ext cx="8455549" cy="1166290"/>
          </a:xfrm>
        </p:spPr>
        <p:txBody>
          <a:bodyPr/>
          <a:lstStyle/>
          <a:p>
            <a:pPr lvl="0" algn="ctr">
              <a:spcBef>
                <a:spcPct val="20000"/>
              </a:spcBef>
            </a:pPr>
            <a:r>
              <a:rPr lang="ru-RU" sz="2000" dirty="0" smtClean="0">
                <a:solidFill>
                  <a:srgbClr val="4CAF90"/>
                </a:solidFill>
                <a:ea typeface="+mn-ea"/>
                <a:cs typeface="+mn-cs"/>
              </a:rPr>
              <a:t>5.</a:t>
            </a:r>
            <a:r>
              <a:rPr lang="ru-RU" sz="2000" dirty="0">
                <a:solidFill>
                  <a:srgbClr val="4CAF90"/>
                </a:solidFill>
                <a:ea typeface="+mn-ea"/>
                <a:cs typeface="+mn-cs"/>
              </a:rPr>
              <a:t> </a:t>
            </a:r>
            <a:r>
              <a:rPr lang="ru-RU" sz="2000" dirty="0" smtClean="0">
                <a:solidFill>
                  <a:srgbClr val="4CAF90"/>
                </a:solidFill>
                <a:ea typeface="+mn-ea"/>
                <a:cs typeface="+mn-cs"/>
              </a:rPr>
              <a:t>КЕЙС-ИГРА «АЗБУКА ФИНАНСОВОЙ ГРАМОТНОСТИ»</a:t>
            </a:r>
            <a:r>
              <a:rPr lang="ru-RU" sz="2000" dirty="0">
                <a:solidFill>
                  <a:srgbClr val="4CAF90"/>
                </a:solidFill>
                <a:ea typeface="+mn-ea"/>
                <a:cs typeface="+mn-cs"/>
              </a:rPr>
              <a:t/>
            </a:r>
            <a:br>
              <a:rPr lang="ru-RU" sz="2000" dirty="0">
                <a:solidFill>
                  <a:srgbClr val="4CAF90"/>
                </a:solidFill>
                <a:ea typeface="+mn-ea"/>
                <a:cs typeface="+mn-cs"/>
              </a:rPr>
            </a:br>
            <a:r>
              <a:rPr lang="ru-RU" sz="1900" b="0" dirty="0">
                <a:solidFill>
                  <a:srgbClr val="4CAF90"/>
                </a:solidFill>
                <a:ea typeface="+mn-ea"/>
                <a:cs typeface="+mn-cs"/>
              </a:rPr>
              <a:t>профильная смена для детских </a:t>
            </a:r>
            <a:br>
              <a:rPr lang="ru-RU" sz="1900" b="0" dirty="0">
                <a:solidFill>
                  <a:srgbClr val="4CAF90"/>
                </a:solidFill>
                <a:ea typeface="+mn-ea"/>
                <a:cs typeface="+mn-cs"/>
              </a:rPr>
            </a:br>
            <a:r>
              <a:rPr lang="ru-RU" sz="1900" b="0" dirty="0">
                <a:solidFill>
                  <a:srgbClr val="4CAF90"/>
                </a:solidFill>
                <a:ea typeface="+mn-ea"/>
                <a:cs typeface="+mn-cs"/>
              </a:rPr>
              <a:t>оздоровительно-образовательных лагерей</a:t>
            </a:r>
            <a:br>
              <a:rPr lang="ru-RU" sz="1900" b="0" dirty="0">
                <a:solidFill>
                  <a:srgbClr val="4CAF90"/>
                </a:solidFill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Список амбассадоров и рекомендации по взаимодействию с ними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3D704CE-4D68-584A-838A-AE5576E77FB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 descr="C:\Users\123\Desktop\Краснодарский край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18" y="2520705"/>
            <a:ext cx="2406414" cy="383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123\Desktop\Ставрополь. 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899" y="2520706"/>
            <a:ext cx="2470173" cy="196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123\Desktop\Ставрополь. 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743" y="2520704"/>
            <a:ext cx="2591156" cy="205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123\Desktop\Ставрополь. 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899" y="4509880"/>
            <a:ext cx="2470173" cy="196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123\Desktop\Алтайский край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744" y="4623212"/>
            <a:ext cx="2620207" cy="185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48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1" y="390133"/>
            <a:ext cx="2134246" cy="244217"/>
          </a:xfrm>
        </p:spPr>
      </p:pic>
      <p:sp>
        <p:nvSpPr>
          <p:cNvPr id="4" name="object 4"/>
          <p:cNvSpPr/>
          <p:nvPr/>
        </p:nvSpPr>
        <p:spPr>
          <a:xfrm>
            <a:off x="432000" y="806143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86" y="496289"/>
            <a:ext cx="1061814" cy="1380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9011" y="6549492"/>
            <a:ext cx="8083350" cy="184377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ПРОЕКТ МИНФИНА РОССИИ «СОДЕЙСТВИЕ ПОВЫШЕНИЮ УРОВНЯ ФИНАНСОВОЙ ГРАМОТНОСТИ НАСЕЛЕНИЯ </a:t>
            </a:r>
            <a:r>
              <a:rPr lang="en-US" sz="600" dirty="0" err="1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И</a:t>
            </a:r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 РАЗВИТИЮ ФИНАНСОВОГО ОБРАЗОВАНИЯ </a:t>
            </a:r>
            <a:r>
              <a:rPr lang="en-US" sz="600" dirty="0" err="1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В</a:t>
            </a:r>
            <a:r>
              <a:rPr lang="ru-RU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РОССИЙСКОЙ ФЕДЕРАЦИИ»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39010" y="952986"/>
            <a:ext cx="8372990" cy="557536"/>
          </a:xfrm>
          <a:prstGeom prst="rect">
            <a:avLst/>
          </a:prstGeom>
        </p:spPr>
        <p:txBody>
          <a:bodyPr vert="horz" lIns="91158" tIns="45577" rIns="91158" bIns="4557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ДИНАМИКА КОЛИЧЕСТВА УЧАСТНИКОВ </a:t>
            </a:r>
            <a:endParaRPr lang="en-US" sz="2000" b="1" dirty="0">
              <a:solidFill>
                <a:srgbClr val="23AE8B"/>
              </a:solidFill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7" name="object 2"/>
          <p:cNvSpPr/>
          <p:nvPr/>
        </p:nvSpPr>
        <p:spPr>
          <a:xfrm>
            <a:off x="952579" y="3074248"/>
            <a:ext cx="2564536" cy="25990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3"/>
          <p:cNvSpPr/>
          <p:nvPr/>
        </p:nvSpPr>
        <p:spPr>
          <a:xfrm>
            <a:off x="4657639" y="1888499"/>
            <a:ext cx="3724081" cy="376664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Rectangle 18"/>
          <p:cNvSpPr/>
          <p:nvPr/>
        </p:nvSpPr>
        <p:spPr>
          <a:xfrm>
            <a:off x="339010" y="1510532"/>
            <a:ext cx="4151710" cy="599876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ru-RU" sz="11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НЕДЕЛЬ СБЕРЕЖЕНИЙ (НС) </a:t>
            </a:r>
          </a:p>
          <a:p>
            <a:r>
              <a:rPr lang="ru-RU" sz="11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И НЕДЕЛЬ ФИНАНСОВОЙ ГРАМОТНОСТИ (НФГ) </a:t>
            </a:r>
          </a:p>
          <a:p>
            <a:r>
              <a:rPr lang="ru-RU" sz="1100" b="1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2014-2016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36817" y="5870961"/>
            <a:ext cx="2596065" cy="261321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pPr algn="ctr"/>
            <a:r>
              <a:rPr lang="ru-RU" sz="1100" b="1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КОЛИЧЕСТВО МЕРОПРИЯТИЙ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305614" y="5870961"/>
            <a:ext cx="2596065" cy="261321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pPr algn="ctr"/>
            <a:r>
              <a:rPr lang="ru-RU" sz="1100" b="1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КОЛИЧЕСТВО УЧАСТНИКОВ</a:t>
            </a:r>
          </a:p>
        </p:txBody>
      </p:sp>
      <p:pic>
        <p:nvPicPr>
          <p:cNvPr id="12" name="Picture 2" descr="http://www.fa.ru/news/PublishingImages/minfi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77" y="270369"/>
            <a:ext cx="1765222" cy="5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9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57"/>
    </mc:Choice>
    <mc:Fallback xmlns="">
      <p:transition spd="slow" advTm="7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 animBg="1"/>
      <p:bldP spid="18" grpId="0" animBg="1"/>
      <p:bldP spid="19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1" y="390133"/>
            <a:ext cx="2134246" cy="244217"/>
          </a:xfrm>
        </p:spPr>
      </p:pic>
      <p:sp>
        <p:nvSpPr>
          <p:cNvPr id="4" name="object 4"/>
          <p:cNvSpPr/>
          <p:nvPr/>
        </p:nvSpPr>
        <p:spPr>
          <a:xfrm>
            <a:off x="432000" y="806143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86" y="496289"/>
            <a:ext cx="1061814" cy="138036"/>
          </a:xfrm>
          <a:prstGeom prst="rect">
            <a:avLst/>
          </a:prstGeom>
        </p:spPr>
      </p:pic>
      <p:pic>
        <p:nvPicPr>
          <p:cNvPr id="8" name="Picture 2" descr="http://www.fa.ru/news/PublishingImages/minfi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77" y="270369"/>
            <a:ext cx="1765222" cy="5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6" b="2517"/>
          <a:stretch/>
        </p:blipFill>
        <p:spPr bwMode="auto">
          <a:xfrm>
            <a:off x="1083" y="781649"/>
            <a:ext cx="9142918" cy="6084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951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34"/>
    </mc:Choice>
    <mc:Fallback xmlns="">
      <p:transition spd="slow" advTm="5634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1" y="390133"/>
            <a:ext cx="2134246" cy="244217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5582"/>
            <a:ext cx="9144000" cy="5412421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432000" y="806143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86" y="496289"/>
            <a:ext cx="1061814" cy="1380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9011" y="6549492"/>
            <a:ext cx="8083350" cy="184377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ПРОЕКТ МИНФИНА РОССИИ «СОДЕЙСТВИЕ ПОВЫШЕНИЮ УРОВНЯ ФИНАНСОВОЙ ГРАМОТНОСТИ НАСЕЛЕНИЯ </a:t>
            </a:r>
            <a:r>
              <a:rPr lang="en-US" sz="600" dirty="0" err="1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И</a:t>
            </a:r>
            <a:r>
              <a:rPr lang="en-US" sz="6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РАЗВИТИЮ ФИНАНСОВОГО ОБРАЗОВАНИЯ </a:t>
            </a:r>
            <a:r>
              <a:rPr lang="en-US" sz="600" dirty="0" err="1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В</a:t>
            </a:r>
            <a:r>
              <a:rPr lang="ru-RU" sz="6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600" dirty="0">
                <a:solidFill>
                  <a:schemeClr val="bg1"/>
                </a:solidFill>
                <a:latin typeface="Verdana" charset="0"/>
                <a:ea typeface="Verdana" charset="0"/>
                <a:cs typeface="Verdana" charset="0"/>
              </a:rPr>
              <a:t>РОССИЙСКОЙ ФЕДЕРАЦИИ»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39010" y="880439"/>
            <a:ext cx="8372990" cy="961539"/>
          </a:xfrm>
          <a:prstGeom prst="rect">
            <a:avLst/>
          </a:prstGeom>
        </p:spPr>
        <p:txBody>
          <a:bodyPr vert="horz" lIns="91158" tIns="45577" rIns="91158" bIns="4557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ИТОГИ ВСЕРОССИЙСКОЙ НЕДЕЛИ</a:t>
            </a:r>
            <a:r>
              <a:rPr lang="en-US" sz="20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ru-RU" sz="20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ФИНАНСОВОЙ ГРАМОТНОСТИ</a:t>
            </a:r>
            <a:r>
              <a:rPr lang="en-US" sz="20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ru-RU" sz="20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ДЛЯ ДЕТЕЙ И МОЛОДЕЖИ </a:t>
            </a:r>
            <a:r>
              <a:rPr lang="en-US" sz="20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2016</a:t>
            </a:r>
          </a:p>
        </p:txBody>
      </p:sp>
      <p:pic>
        <p:nvPicPr>
          <p:cNvPr id="8" name="Picture 2" descr="http://www.fa.ru/news/PublishingImages/minfi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77" y="270369"/>
            <a:ext cx="1765222" cy="5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4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70"/>
    </mc:Choice>
    <mc:Fallback xmlns="">
      <p:transition spd="slow" advTm="63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1" y="390133"/>
            <a:ext cx="2134246" cy="244217"/>
          </a:xfrm>
        </p:spPr>
      </p:pic>
      <p:sp>
        <p:nvSpPr>
          <p:cNvPr id="4" name="object 4"/>
          <p:cNvSpPr/>
          <p:nvPr/>
        </p:nvSpPr>
        <p:spPr>
          <a:xfrm>
            <a:off x="432000" y="806143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86" y="496289"/>
            <a:ext cx="1061814" cy="1380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9011" y="6549492"/>
            <a:ext cx="8083350" cy="184377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ПРОЕКТ МИНФИНА РОССИИ «СОДЕЙСТВИЕ ПОВЫШЕНИЮ УРОВНЯ ФИНАНСОВОЙ ГРАМОТНОСТИ НАСЕЛЕНИЯ </a:t>
            </a:r>
            <a:r>
              <a:rPr lang="en-US" sz="600" dirty="0" err="1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И</a:t>
            </a:r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 РАЗВИТИЮ ФИНАНСОВОГО ОБРАЗОВАНИЯ </a:t>
            </a:r>
            <a:r>
              <a:rPr lang="en-US" sz="600" dirty="0" err="1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В</a:t>
            </a:r>
            <a:r>
              <a:rPr lang="ru-RU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РОССИЙСКОЙ ФЕДЕРАЦИИ»</a:t>
            </a:r>
          </a:p>
        </p:txBody>
      </p:sp>
      <p:pic>
        <p:nvPicPr>
          <p:cNvPr id="15" name="Picture 2" descr="http://www.fa.ru/news/PublishingImages/minfi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77" y="270369"/>
            <a:ext cx="1765222" cy="5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0" y="5046505"/>
            <a:ext cx="7028710" cy="160308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226" y="3126786"/>
            <a:ext cx="3076952" cy="2034766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95" y="3272853"/>
            <a:ext cx="3831134" cy="2002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217" y="919219"/>
            <a:ext cx="2906977" cy="231100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10947" y="950885"/>
            <a:ext cx="4731268" cy="2712186"/>
          </a:xfrm>
          <a:prstGeom prst="rect">
            <a:avLst/>
          </a:prstGeom>
          <a:noFill/>
        </p:spPr>
        <p:txBody>
          <a:bodyPr wrap="square" lIns="79916" tIns="39958" rIns="79916" bIns="39958" rtlCol="0">
            <a:spAutoFit/>
          </a:bodyPr>
          <a:lstStyle/>
          <a:p>
            <a:pPr defTabSz="799178">
              <a:lnSpc>
                <a:spcPct val="9000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Global Inclusion Award 2016 </a:t>
            </a:r>
          </a:p>
          <a:p>
            <a:pPr defTabSz="799178">
              <a:lnSpc>
                <a:spcPct val="90000"/>
              </a:lnSpc>
              <a:spcBef>
                <a:spcPct val="0"/>
              </a:spcBef>
            </a:pPr>
            <a:endParaRPr lang="en-US" sz="2000" b="1" dirty="0">
              <a:solidFill>
                <a:srgbClr val="23AE8B"/>
              </a:solidFill>
              <a:latin typeface="Verdana" charset="0"/>
              <a:ea typeface="Verdana" charset="0"/>
              <a:cs typeface="Verdana" charset="0"/>
            </a:endParaRPr>
          </a:p>
          <a:p>
            <a:pPr defTabSz="799178">
              <a:lnSpc>
                <a:spcPct val="90000"/>
              </a:lnSpc>
              <a:spcBef>
                <a:spcPct val="0"/>
              </a:spcBef>
            </a:pPr>
            <a:r>
              <a:rPr lang="ru-RU" sz="1400" b="1" dirty="0">
                <a:solidFill>
                  <a:srgbClr val="39B8BF"/>
                </a:solidFill>
                <a:latin typeface="Verdana" charset="0"/>
                <a:ea typeface="Verdana" charset="0"/>
                <a:cs typeface="Verdana" charset="0"/>
              </a:rPr>
              <a:t>Неделя финансовой грамотности для детей и молодежи 2016 </a:t>
            </a:r>
            <a:r>
              <a:rPr lang="ru-RU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получила международную награду организации </a:t>
            </a:r>
            <a:r>
              <a:rPr lang="en-US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Child &amp; Youth Finance International </a:t>
            </a:r>
            <a:r>
              <a:rPr lang="ru-RU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за участие во Всемирной неделе денег (</a:t>
            </a:r>
            <a:r>
              <a:rPr lang="en-US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Global Money Week</a:t>
            </a:r>
            <a:r>
              <a:rPr lang="ru-RU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).</a:t>
            </a:r>
            <a:endParaRPr lang="en-US" sz="12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pPr defTabSz="799178">
              <a:lnSpc>
                <a:spcPct val="90000"/>
              </a:lnSpc>
              <a:spcBef>
                <a:spcPct val="0"/>
              </a:spcBef>
            </a:pPr>
            <a:endParaRPr lang="en-US" sz="12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  <a:p>
            <a:pPr defTabSz="799178">
              <a:lnSpc>
                <a:spcPct val="90000"/>
              </a:lnSpc>
              <a:spcBef>
                <a:spcPct val="0"/>
              </a:spcBef>
            </a:pPr>
            <a:r>
              <a:rPr lang="ru-RU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Международное жюри особо отметило высокие результаты российской Недели за разнообразие мероприятий, привлечение известных людей и большое количество участников:</a:t>
            </a:r>
          </a:p>
          <a:p>
            <a:pPr marL="249743" indent="-249743" defTabSz="799178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E25F5A"/>
                </a:solidFill>
                <a:latin typeface="Verdana" charset="0"/>
                <a:ea typeface="Verdana" charset="0"/>
                <a:cs typeface="Verdana" charset="0"/>
              </a:rPr>
              <a:t>свыше </a:t>
            </a:r>
            <a:r>
              <a:rPr lang="en-US" sz="1400" b="1" dirty="0">
                <a:solidFill>
                  <a:srgbClr val="E25F5A"/>
                </a:solidFill>
                <a:latin typeface="Verdana" charset="0"/>
                <a:ea typeface="Verdana" charset="0"/>
                <a:cs typeface="Verdana" charset="0"/>
              </a:rPr>
              <a:t>11% </a:t>
            </a:r>
            <a:r>
              <a:rPr lang="ru-RU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от общего количества участников </a:t>
            </a:r>
            <a:r>
              <a:rPr lang="ru-RU" sz="1200" dirty="0" err="1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Global</a:t>
            </a:r>
            <a:r>
              <a:rPr lang="ru-RU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ru-RU" sz="1200" dirty="0" err="1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Money</a:t>
            </a:r>
            <a:r>
              <a:rPr lang="ru-RU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ru-RU" sz="1200" dirty="0" err="1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Week</a:t>
            </a:r>
            <a:r>
              <a:rPr lang="ru-RU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 2016 в 132 странах</a:t>
            </a:r>
            <a:r>
              <a:rPr lang="en-US" sz="1200" dirty="0">
                <a:solidFill>
                  <a:srgbClr val="343433"/>
                </a:solidFill>
                <a:latin typeface="Verdana" charset="0"/>
                <a:ea typeface="Verdana" charset="0"/>
                <a:cs typeface="Verdana" charset="0"/>
              </a:rPr>
              <a:t>.</a:t>
            </a:r>
            <a:endParaRPr lang="ru-RU" sz="1200" dirty="0">
              <a:solidFill>
                <a:srgbClr val="343433"/>
              </a:solidFill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37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91"/>
    </mc:Choice>
    <mc:Fallback xmlns="">
      <p:transition spd="slow" advTm="599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1" y="390133"/>
            <a:ext cx="2134246" cy="244217"/>
          </a:xfrm>
        </p:spPr>
      </p:pic>
      <p:sp>
        <p:nvSpPr>
          <p:cNvPr id="4" name="object 4"/>
          <p:cNvSpPr/>
          <p:nvPr/>
        </p:nvSpPr>
        <p:spPr>
          <a:xfrm>
            <a:off x="432000" y="806143"/>
            <a:ext cx="8280000" cy="45719"/>
          </a:xfrm>
          <a:custGeom>
            <a:avLst/>
            <a:gdLst/>
            <a:ahLst/>
            <a:cxnLst/>
            <a:rect l="l" t="t" r="r" b="b"/>
            <a:pathLst>
              <a:path w="9604375">
                <a:moveTo>
                  <a:pt x="0" y="0"/>
                </a:moveTo>
                <a:lnTo>
                  <a:pt x="9603905" y="0"/>
                </a:lnTo>
              </a:path>
            </a:pathLst>
          </a:custGeom>
          <a:ln w="9143">
            <a:solidFill>
              <a:srgbClr val="67AC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86" y="496289"/>
            <a:ext cx="1061814" cy="1380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9011" y="6549492"/>
            <a:ext cx="8083350" cy="184377"/>
          </a:xfrm>
          <a:prstGeom prst="rect">
            <a:avLst/>
          </a:prstGeom>
        </p:spPr>
        <p:txBody>
          <a:bodyPr wrap="square" lIns="91158" tIns="45577" rIns="91158" bIns="45577">
            <a:spAutoFit/>
          </a:bodyPr>
          <a:lstStyle/>
          <a:p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ПРОЕКТ МИНФИНА РОССИИ «СОДЕЙСТВИЕ ПОВЫШЕНИЮ УРОВНЯ ФИНАНСОВОЙ ГРАМОТНОСТИ НАСЕЛЕНИЯ </a:t>
            </a:r>
            <a:r>
              <a:rPr lang="en-US" sz="600" dirty="0" err="1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И</a:t>
            </a:r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 РАЗВИТИЮ ФИНАНСОВОГО ОБРАЗОВАНИЯ </a:t>
            </a:r>
            <a:r>
              <a:rPr lang="en-US" sz="600" dirty="0" err="1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В</a:t>
            </a:r>
            <a:r>
              <a:rPr lang="ru-RU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600" dirty="0">
                <a:solidFill>
                  <a:srgbClr val="777776"/>
                </a:solidFill>
                <a:latin typeface="Verdana" charset="0"/>
                <a:ea typeface="Verdana" charset="0"/>
                <a:cs typeface="Verdana" charset="0"/>
              </a:rPr>
              <a:t>РОССИЙСКОЙ ФЕДЕРАЦИИ»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39010" y="880439"/>
            <a:ext cx="8372990" cy="961539"/>
          </a:xfrm>
          <a:prstGeom prst="rect">
            <a:avLst/>
          </a:prstGeom>
        </p:spPr>
        <p:txBody>
          <a:bodyPr vert="horz" lIns="91158" tIns="45577" rIns="91158" bIns="4557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2000" b="1" dirty="0">
                <a:solidFill>
                  <a:srgbClr val="23AE8B"/>
                </a:solidFill>
                <a:latin typeface="Verdana" charset="0"/>
                <a:ea typeface="Verdana" charset="0"/>
                <a:cs typeface="Verdana" charset="0"/>
              </a:rPr>
              <a:t>ОТКРЫТИЕ НЕДЕЛИ ФИНАНСОВОЙ ГРАМОТНОСТИ ДЛЯ ДЕТЕЙ И МОЛОДЕЖИ 2017 В ФИНГРАДЕ </a:t>
            </a:r>
          </a:p>
        </p:txBody>
      </p:sp>
      <p:pic>
        <p:nvPicPr>
          <p:cNvPr id="10" name="Picture 2" descr="http://www.fa.ru/news/PublishingImages/minfi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877" y="270369"/>
            <a:ext cx="1765222" cy="53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39010" y="1698656"/>
            <a:ext cx="5482125" cy="1200040"/>
          </a:xfrm>
          <a:prstGeom prst="rect">
            <a:avLst/>
          </a:prstGeom>
          <a:noFill/>
        </p:spPr>
        <p:txBody>
          <a:bodyPr wrap="square" lIns="91158" tIns="45577" rIns="91158" bIns="45577" rtlCol="0">
            <a:spAutoFit/>
          </a:bodyPr>
          <a:lstStyle/>
          <a:p>
            <a:pPr algn="just"/>
            <a:r>
              <a:rPr lang="ru-RU" b="1" dirty="0">
                <a:solidFill>
                  <a:srgbClr val="68AF90"/>
                </a:solidFill>
                <a:latin typeface="Tahoma"/>
              </a:rPr>
              <a:t>ФинГрад </a:t>
            </a:r>
            <a:r>
              <a:rPr lang="ru-RU" dirty="0" smtClean="0"/>
              <a:t>– специальная программа по финансовой грамотности на базе существующих «Городов </a:t>
            </a:r>
            <a:r>
              <a:rPr lang="ru-RU" dirty="0"/>
              <a:t>м</a:t>
            </a:r>
            <a:r>
              <a:rPr lang="ru-RU" dirty="0" smtClean="0"/>
              <a:t>астеров», в которых </a:t>
            </a:r>
            <a:r>
              <a:rPr lang="ru-RU" baseline="0" dirty="0" smtClean="0"/>
              <a:t>учат зарабатывать и сберегать средства</a:t>
            </a:r>
            <a:endParaRPr lang="ru-RU" dirty="0"/>
          </a:p>
        </p:txBody>
      </p:sp>
      <p:pic>
        <p:nvPicPr>
          <p:cNvPr id="12" name="Picture 2" descr="C:\Users\e.balashova\Desktop\Карта Кидбург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001" y="2829923"/>
            <a:ext cx="5389136" cy="367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821136" y="1698646"/>
            <a:ext cx="3322864" cy="5047526"/>
          </a:xfrm>
          <a:prstGeom prst="rect">
            <a:avLst/>
          </a:prstGeom>
          <a:noFill/>
        </p:spPr>
        <p:txBody>
          <a:bodyPr wrap="square" lIns="91158" tIns="45577" rIns="91158" bIns="45577" rtlCol="0">
            <a:spAutoFit/>
          </a:bodyPr>
          <a:lstStyle/>
          <a:p>
            <a:r>
              <a:rPr lang="ru-RU" b="1" dirty="0">
                <a:solidFill>
                  <a:srgbClr val="68AF90"/>
                </a:solidFill>
                <a:latin typeface="Tahoma"/>
              </a:rPr>
              <a:t>Открытие Недели</a:t>
            </a:r>
          </a:p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 апреля 2017 года</a:t>
            </a:r>
          </a:p>
          <a:p>
            <a:endParaRPr lang="ru-RU" sz="1600" dirty="0">
              <a:solidFill>
                <a:srgbClr val="00909B"/>
              </a:solidFill>
              <a:latin typeface="Tahoma"/>
            </a:endParaRPr>
          </a:p>
          <a:p>
            <a:r>
              <a:rPr lang="ru-RU" sz="1600" b="1" dirty="0">
                <a:solidFill>
                  <a:srgbClr val="68AF90"/>
                </a:solidFill>
                <a:latin typeface="Tahoma"/>
              </a:rPr>
              <a:t>Участники:</a:t>
            </a:r>
          </a:p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дети от 6 до 12 лет;</a:t>
            </a:r>
          </a:p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родители;</a:t>
            </a:r>
          </a:p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журналисты и блогеры;</a:t>
            </a:r>
          </a:p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известные деятели культуры и искусства с детьми;</a:t>
            </a:r>
          </a:p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представители Минфина.</a:t>
            </a:r>
          </a:p>
          <a:p>
            <a:endParaRPr lang="ru-RU" sz="1600" dirty="0">
              <a:solidFill>
                <a:srgbClr val="00909B"/>
              </a:solidFill>
              <a:latin typeface="Tahoma"/>
            </a:endParaRPr>
          </a:p>
          <a:p>
            <a:r>
              <a:rPr lang="ru-RU" sz="1600" b="1" dirty="0">
                <a:solidFill>
                  <a:srgbClr val="68AF90"/>
                </a:solidFill>
                <a:latin typeface="Tahoma"/>
              </a:rPr>
              <a:t>Другие мероприятия Недели:</a:t>
            </a:r>
          </a:p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Лекции, уроки и мастер-классы</a:t>
            </a:r>
          </a:p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Деловые игры</a:t>
            </a:r>
          </a:p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Экскурсии</a:t>
            </a:r>
          </a:p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Встречи со знаменитостями</a:t>
            </a:r>
          </a:p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Онлайн-игры и конкурсы в социальных сетях</a:t>
            </a:r>
          </a:p>
          <a:p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Фотоконкурсы</a:t>
            </a:r>
          </a:p>
        </p:txBody>
      </p:sp>
    </p:spTree>
    <p:extLst>
      <p:ext uri="{BB962C8B-B14F-4D97-AF65-F5344CB8AC3E}">
        <p14:creationId xmlns:p14="http://schemas.microsoft.com/office/powerpoint/2010/main" val="248584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32"/>
    </mc:Choice>
    <mc:Fallback xmlns="">
      <p:transition spd="slow" advTm="7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Тема Office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4_Тема Office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5_Тема Office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6_Тема Office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1073</TotalTime>
  <Words>583</Words>
  <Application>Microsoft Office PowerPoint</Application>
  <PresentationFormat>Экран (4:3)</PresentationFormat>
  <Paragraphs>94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Office Theme</vt:lpstr>
      <vt:lpstr>3_Тема Office</vt:lpstr>
      <vt:lpstr>4_Тема Office</vt:lpstr>
      <vt:lpstr>5_Тема Office</vt:lpstr>
      <vt:lpstr>6_Тема Office</vt:lpstr>
      <vt:lpstr>ИЗУЧЕНИЕ ФИНАНСОВОЙ ГРАМОТНОСТИ СРЕДСТВАМИ ДОПОЛНИТЕЛЬНОГО ОБРАЗОВАНИЯ</vt:lpstr>
      <vt:lpstr>Интерактивные технологии обучения  финансовой грамотности</vt:lpstr>
      <vt:lpstr>Презентация PowerPoint</vt:lpstr>
      <vt:lpstr>5. КЕЙС-ИГРА «АЗБУКА ФИНАНСОВОЙ ГРАМОТНОСТИ» профильная смена для детских  оздоровительно-образовательных лагерей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123</cp:lastModifiedBy>
  <cp:revision>101</cp:revision>
  <dcterms:created xsi:type="dcterms:W3CDTF">2016-09-09T08:41:21Z</dcterms:created>
  <dcterms:modified xsi:type="dcterms:W3CDTF">2017-10-02T10:43:07Z</dcterms:modified>
</cp:coreProperties>
</file>