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media/image10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70" r:id="rId3"/>
    <p:sldMasterId id="2147483680" r:id="rId4"/>
    <p:sldMasterId id="2147483690" r:id="rId5"/>
    <p:sldMasterId id="2147483700" r:id="rId6"/>
  </p:sldMasterIdLst>
  <p:notesMasterIdLst>
    <p:notesMasterId r:id="rId24"/>
  </p:notesMasterIdLst>
  <p:handoutMasterIdLst>
    <p:handoutMasterId r:id="rId25"/>
  </p:handoutMasterIdLst>
  <p:sldIdLst>
    <p:sldId id="285" r:id="rId7"/>
    <p:sldId id="334" r:id="rId8"/>
    <p:sldId id="330" r:id="rId9"/>
    <p:sldId id="335" r:id="rId10"/>
    <p:sldId id="336" r:id="rId11"/>
    <p:sldId id="338" r:id="rId12"/>
    <p:sldId id="337" r:id="rId13"/>
    <p:sldId id="339" r:id="rId14"/>
    <p:sldId id="341" r:id="rId15"/>
    <p:sldId id="342" r:id="rId16"/>
    <p:sldId id="343" r:id="rId17"/>
    <p:sldId id="344" r:id="rId18"/>
    <p:sldId id="345" r:id="rId19"/>
    <p:sldId id="340" r:id="rId20"/>
    <p:sldId id="346" r:id="rId21"/>
    <p:sldId id="347" r:id="rId22"/>
    <p:sldId id="329" r:id="rId23"/>
  </p:sldIdLst>
  <p:sldSz cx="10688638" cy="7562850"/>
  <p:notesSz cx="6735763" cy="9866313"/>
  <p:defaultTextStyle>
    <a:defPPr>
      <a:defRPr lang="ru-RU"/>
    </a:defPPr>
    <a:lvl1pPr marL="0" algn="l" defTabSz="4969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496953" algn="l" defTabSz="4969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993907" algn="l" defTabSz="4969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490862" algn="l" defTabSz="4969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1987819" algn="l" defTabSz="4969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484767" algn="l" defTabSz="4969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2981724" algn="l" defTabSz="4969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478680" algn="l" defTabSz="4969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3975632" algn="l" defTabSz="4969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ey Sbitnev 2" initials="SS2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F90"/>
    <a:srgbClr val="DC7168"/>
    <a:srgbClr val="68AF90"/>
    <a:srgbClr val="5AB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7" autoAdjust="0"/>
    <p:restoredTop sz="94194" autoAdjust="0"/>
  </p:normalViewPr>
  <p:slideViewPr>
    <p:cSldViewPr snapToGrid="0" snapToObjects="1">
      <p:cViewPr>
        <p:scale>
          <a:sx n="84" d="100"/>
          <a:sy n="84" d="100"/>
        </p:scale>
        <p:origin x="-1776" y="-378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5482B3-6180-47B0-8484-AC23BB217769}" type="doc">
      <dgm:prSet loTypeId="urn:microsoft.com/office/officeart/2005/8/layout/cycle3" loCatId="cycle" qsTypeId="urn:microsoft.com/office/officeart/2005/8/quickstyle/3d3" qsCatId="3D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CD99CCC2-E51C-4E96-B976-79330FD78CF1}">
      <dgm:prSet/>
      <dgm:spPr/>
      <dgm:t>
        <a:bodyPr/>
        <a:lstStyle/>
        <a:p>
          <a:pPr rtl="0"/>
          <a:r>
            <a:rPr lang="ru-RU" b="1" dirty="0" smtClean="0"/>
            <a:t>Материалы для обучающихся</a:t>
          </a:r>
          <a:endParaRPr lang="ru-RU" dirty="0"/>
        </a:p>
      </dgm:t>
    </dgm:pt>
    <dgm:pt modelId="{BB3F862D-2613-4598-8326-3AA28F413B5C}" type="parTrans" cxnId="{F4326315-7AEE-4513-961D-13D3EAB7F8E6}">
      <dgm:prSet/>
      <dgm:spPr/>
      <dgm:t>
        <a:bodyPr/>
        <a:lstStyle/>
        <a:p>
          <a:endParaRPr lang="ru-RU"/>
        </a:p>
      </dgm:t>
    </dgm:pt>
    <dgm:pt modelId="{14191C26-F541-4266-8EFB-7F49E93E31CD}" type="sibTrans" cxnId="{F4326315-7AEE-4513-961D-13D3EAB7F8E6}">
      <dgm:prSet/>
      <dgm:spPr/>
      <dgm:t>
        <a:bodyPr/>
        <a:lstStyle/>
        <a:p>
          <a:endParaRPr lang="ru-RU"/>
        </a:p>
      </dgm:t>
    </dgm:pt>
    <dgm:pt modelId="{5E3B30C8-F3FC-4608-B2C1-63CE44A5A385}">
      <dgm:prSet/>
      <dgm:spPr/>
      <dgm:t>
        <a:bodyPr/>
        <a:lstStyle/>
        <a:p>
          <a:pPr rtl="0"/>
          <a:r>
            <a:rPr lang="ru-RU" b="1" dirty="0" smtClean="0"/>
            <a:t>Учебная программа</a:t>
          </a:r>
          <a:endParaRPr lang="ru-RU" dirty="0"/>
        </a:p>
      </dgm:t>
    </dgm:pt>
    <dgm:pt modelId="{222FFBAB-D713-4651-94D9-C59A7F1103BB}" type="parTrans" cxnId="{74226C7D-FF57-4EF7-8336-40840AABD505}">
      <dgm:prSet/>
      <dgm:spPr/>
      <dgm:t>
        <a:bodyPr/>
        <a:lstStyle/>
        <a:p>
          <a:endParaRPr lang="ru-RU"/>
        </a:p>
      </dgm:t>
    </dgm:pt>
    <dgm:pt modelId="{D9B0CA14-2DB7-40DA-AA2D-3F4FBDCA52B3}" type="sibTrans" cxnId="{74226C7D-FF57-4EF7-8336-40840AABD505}">
      <dgm:prSet/>
      <dgm:spPr/>
      <dgm:t>
        <a:bodyPr/>
        <a:lstStyle/>
        <a:p>
          <a:endParaRPr lang="ru-RU"/>
        </a:p>
      </dgm:t>
    </dgm:pt>
    <dgm:pt modelId="{C3F1C9F9-F3BA-49FB-92A4-6276152A1686}">
      <dgm:prSet/>
      <dgm:spPr/>
      <dgm:t>
        <a:bodyPr/>
        <a:lstStyle/>
        <a:p>
          <a:pPr rtl="0"/>
          <a:r>
            <a:rPr lang="ru-RU" b="1" dirty="0" smtClean="0"/>
            <a:t>Методические рекомендации для учителя</a:t>
          </a:r>
          <a:endParaRPr lang="ru-RU" dirty="0"/>
        </a:p>
      </dgm:t>
    </dgm:pt>
    <dgm:pt modelId="{DB0EDD31-853E-4737-9E9C-7DA1556F5C0E}" type="parTrans" cxnId="{34EDDE3B-5016-4239-AE4C-7C717055D6C7}">
      <dgm:prSet/>
      <dgm:spPr/>
      <dgm:t>
        <a:bodyPr/>
        <a:lstStyle/>
        <a:p>
          <a:endParaRPr lang="ru-RU"/>
        </a:p>
      </dgm:t>
    </dgm:pt>
    <dgm:pt modelId="{A363DBD6-ED6A-4B47-8E5D-F8E559DB4430}" type="sibTrans" cxnId="{34EDDE3B-5016-4239-AE4C-7C717055D6C7}">
      <dgm:prSet/>
      <dgm:spPr/>
      <dgm:t>
        <a:bodyPr/>
        <a:lstStyle/>
        <a:p>
          <a:endParaRPr lang="ru-RU"/>
        </a:p>
      </dgm:t>
    </dgm:pt>
    <dgm:pt modelId="{48A5AB0C-11A7-4136-9BFA-7ACA791D8DFD}">
      <dgm:prSet/>
      <dgm:spPr/>
      <dgm:t>
        <a:bodyPr/>
        <a:lstStyle/>
        <a:p>
          <a:pPr rtl="0"/>
          <a:r>
            <a:rPr lang="ru-RU" b="1" smtClean="0"/>
            <a:t>Материалы для родителей</a:t>
          </a:r>
          <a:endParaRPr lang="ru-RU"/>
        </a:p>
      </dgm:t>
    </dgm:pt>
    <dgm:pt modelId="{D5F52BF9-42C2-43C7-BB01-0ABD3493191A}" type="parTrans" cxnId="{857F4FC5-4E20-4BC3-A1AA-1BFF4C6C1566}">
      <dgm:prSet/>
      <dgm:spPr/>
      <dgm:t>
        <a:bodyPr/>
        <a:lstStyle/>
        <a:p>
          <a:endParaRPr lang="ru-RU"/>
        </a:p>
      </dgm:t>
    </dgm:pt>
    <dgm:pt modelId="{F4478563-D19A-4A0A-9106-F7D5AB5BD418}" type="sibTrans" cxnId="{857F4FC5-4E20-4BC3-A1AA-1BFF4C6C1566}">
      <dgm:prSet/>
      <dgm:spPr/>
      <dgm:t>
        <a:bodyPr/>
        <a:lstStyle/>
        <a:p>
          <a:endParaRPr lang="ru-RU"/>
        </a:p>
      </dgm:t>
    </dgm:pt>
    <dgm:pt modelId="{2A874C4B-3172-4FE1-8F3F-757C85B1775A}">
      <dgm:prSet/>
      <dgm:spPr/>
      <dgm:t>
        <a:bodyPr/>
        <a:lstStyle/>
        <a:p>
          <a:pPr rtl="0"/>
          <a:r>
            <a:rPr lang="ru-RU" b="1" dirty="0" smtClean="0"/>
            <a:t>КИМ </a:t>
          </a:r>
        </a:p>
        <a:p>
          <a:pPr rtl="0"/>
          <a:r>
            <a:rPr lang="ru-RU" b="1" dirty="0" smtClean="0"/>
            <a:t>(рабочая тетрадь)</a:t>
          </a:r>
          <a:endParaRPr lang="ru-RU" dirty="0"/>
        </a:p>
      </dgm:t>
    </dgm:pt>
    <dgm:pt modelId="{B1AE85B5-B181-48E2-8222-943C4CE5417B}" type="parTrans" cxnId="{4A330E16-E779-4CDC-BACA-D7167FF3E277}">
      <dgm:prSet/>
      <dgm:spPr/>
      <dgm:t>
        <a:bodyPr/>
        <a:lstStyle/>
        <a:p>
          <a:endParaRPr lang="ru-RU"/>
        </a:p>
      </dgm:t>
    </dgm:pt>
    <dgm:pt modelId="{E5153500-4C8F-47E6-9321-F79144C7BBBE}" type="sibTrans" cxnId="{4A330E16-E779-4CDC-BACA-D7167FF3E277}">
      <dgm:prSet/>
      <dgm:spPr/>
      <dgm:t>
        <a:bodyPr/>
        <a:lstStyle/>
        <a:p>
          <a:endParaRPr lang="ru-RU"/>
        </a:p>
      </dgm:t>
    </dgm:pt>
    <dgm:pt modelId="{C069DCA0-92B4-4A67-A5BC-716A418DD836}" type="pres">
      <dgm:prSet presAssocID="{8C5482B3-6180-47B0-8484-AC23BB2177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46386E-4D25-45B5-8133-942E9B6E6098}" type="pres">
      <dgm:prSet presAssocID="{8C5482B3-6180-47B0-8484-AC23BB217769}" presName="cycle" presStyleCnt="0"/>
      <dgm:spPr/>
    </dgm:pt>
    <dgm:pt modelId="{BEBA1B80-8E1C-4534-92A8-DCB50E48DB10}" type="pres">
      <dgm:prSet presAssocID="{CD99CCC2-E51C-4E96-B976-79330FD78CF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8FE50-2BA8-4A6D-A0B6-1FF0C3E558F6}" type="pres">
      <dgm:prSet presAssocID="{14191C26-F541-4266-8EFB-7F49E93E31C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65BB6BDF-2A24-4E59-A71A-1CCA9190A38D}" type="pres">
      <dgm:prSet presAssocID="{5E3B30C8-F3FC-4608-B2C1-63CE44A5A38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876F2-F58D-4E79-9E35-B90E4D0D4DFC}" type="pres">
      <dgm:prSet presAssocID="{C3F1C9F9-F3BA-49FB-92A4-6276152A1686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498BC-E373-4898-B1F5-509D060B1FBD}" type="pres">
      <dgm:prSet presAssocID="{48A5AB0C-11A7-4136-9BFA-7ACA791D8DF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D0F74-C728-42D1-9486-8B18C162418D}" type="pres">
      <dgm:prSet presAssocID="{2A874C4B-3172-4FE1-8F3F-757C85B1775A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326315-7AEE-4513-961D-13D3EAB7F8E6}" srcId="{8C5482B3-6180-47B0-8484-AC23BB217769}" destId="{CD99CCC2-E51C-4E96-B976-79330FD78CF1}" srcOrd="0" destOrd="0" parTransId="{BB3F862D-2613-4598-8326-3AA28F413B5C}" sibTransId="{14191C26-F541-4266-8EFB-7F49E93E31CD}"/>
    <dgm:cxn modelId="{0EA6C28F-005E-47F0-91DD-5708F96D27E6}" type="presOf" srcId="{CD99CCC2-E51C-4E96-B976-79330FD78CF1}" destId="{BEBA1B80-8E1C-4534-92A8-DCB50E48DB10}" srcOrd="0" destOrd="0" presId="urn:microsoft.com/office/officeart/2005/8/layout/cycle3"/>
    <dgm:cxn modelId="{8BC867BA-4221-427A-B0CB-DC5BF3F441D1}" type="presOf" srcId="{8C5482B3-6180-47B0-8484-AC23BB217769}" destId="{C069DCA0-92B4-4A67-A5BC-716A418DD836}" srcOrd="0" destOrd="0" presId="urn:microsoft.com/office/officeart/2005/8/layout/cycle3"/>
    <dgm:cxn modelId="{08A4B603-27D3-41FD-94C6-0EB6520F3FBD}" type="presOf" srcId="{2A874C4B-3172-4FE1-8F3F-757C85B1775A}" destId="{C81D0F74-C728-42D1-9486-8B18C162418D}" srcOrd="0" destOrd="0" presId="urn:microsoft.com/office/officeart/2005/8/layout/cycle3"/>
    <dgm:cxn modelId="{34EDDE3B-5016-4239-AE4C-7C717055D6C7}" srcId="{8C5482B3-6180-47B0-8484-AC23BB217769}" destId="{C3F1C9F9-F3BA-49FB-92A4-6276152A1686}" srcOrd="2" destOrd="0" parTransId="{DB0EDD31-853E-4737-9E9C-7DA1556F5C0E}" sibTransId="{A363DBD6-ED6A-4B47-8E5D-F8E559DB4430}"/>
    <dgm:cxn modelId="{74226C7D-FF57-4EF7-8336-40840AABD505}" srcId="{8C5482B3-6180-47B0-8484-AC23BB217769}" destId="{5E3B30C8-F3FC-4608-B2C1-63CE44A5A385}" srcOrd="1" destOrd="0" parTransId="{222FFBAB-D713-4651-94D9-C59A7F1103BB}" sibTransId="{D9B0CA14-2DB7-40DA-AA2D-3F4FBDCA52B3}"/>
    <dgm:cxn modelId="{CE9FABAA-C7DF-4DE6-8E94-228506CD27D7}" type="presOf" srcId="{C3F1C9F9-F3BA-49FB-92A4-6276152A1686}" destId="{BE5876F2-F58D-4E79-9E35-B90E4D0D4DFC}" srcOrd="0" destOrd="0" presId="urn:microsoft.com/office/officeart/2005/8/layout/cycle3"/>
    <dgm:cxn modelId="{34F4D670-3050-4840-BBFD-0B6AD4610595}" type="presOf" srcId="{48A5AB0C-11A7-4136-9BFA-7ACA791D8DFD}" destId="{1A3498BC-E373-4898-B1F5-509D060B1FBD}" srcOrd="0" destOrd="0" presId="urn:microsoft.com/office/officeart/2005/8/layout/cycle3"/>
    <dgm:cxn modelId="{91C07002-91C5-4878-8606-D1B35742F5B4}" type="presOf" srcId="{14191C26-F541-4266-8EFB-7F49E93E31CD}" destId="{CD38FE50-2BA8-4A6D-A0B6-1FF0C3E558F6}" srcOrd="0" destOrd="0" presId="urn:microsoft.com/office/officeart/2005/8/layout/cycle3"/>
    <dgm:cxn modelId="{4A330E16-E779-4CDC-BACA-D7167FF3E277}" srcId="{8C5482B3-6180-47B0-8484-AC23BB217769}" destId="{2A874C4B-3172-4FE1-8F3F-757C85B1775A}" srcOrd="4" destOrd="0" parTransId="{B1AE85B5-B181-48E2-8222-943C4CE5417B}" sibTransId="{E5153500-4C8F-47E6-9321-F79144C7BBBE}"/>
    <dgm:cxn modelId="{857F4FC5-4E20-4BC3-A1AA-1BFF4C6C1566}" srcId="{8C5482B3-6180-47B0-8484-AC23BB217769}" destId="{48A5AB0C-11A7-4136-9BFA-7ACA791D8DFD}" srcOrd="3" destOrd="0" parTransId="{D5F52BF9-42C2-43C7-BB01-0ABD3493191A}" sibTransId="{F4478563-D19A-4A0A-9106-F7D5AB5BD418}"/>
    <dgm:cxn modelId="{0568489A-1AB9-45AB-BBD1-261DE3870213}" type="presOf" srcId="{5E3B30C8-F3FC-4608-B2C1-63CE44A5A385}" destId="{65BB6BDF-2A24-4E59-A71A-1CCA9190A38D}" srcOrd="0" destOrd="0" presId="urn:microsoft.com/office/officeart/2005/8/layout/cycle3"/>
    <dgm:cxn modelId="{9B03691A-51EE-43B8-A4B1-FF0D3DB112D6}" type="presParOf" srcId="{C069DCA0-92B4-4A67-A5BC-716A418DD836}" destId="{F546386E-4D25-45B5-8133-942E9B6E6098}" srcOrd="0" destOrd="0" presId="urn:microsoft.com/office/officeart/2005/8/layout/cycle3"/>
    <dgm:cxn modelId="{E82C058B-5413-4F42-AF75-02949BDE95A9}" type="presParOf" srcId="{F546386E-4D25-45B5-8133-942E9B6E6098}" destId="{BEBA1B80-8E1C-4534-92A8-DCB50E48DB10}" srcOrd="0" destOrd="0" presId="urn:microsoft.com/office/officeart/2005/8/layout/cycle3"/>
    <dgm:cxn modelId="{7A888876-3848-4EF0-A9B6-8C8333A91459}" type="presParOf" srcId="{F546386E-4D25-45B5-8133-942E9B6E6098}" destId="{CD38FE50-2BA8-4A6D-A0B6-1FF0C3E558F6}" srcOrd="1" destOrd="0" presId="urn:microsoft.com/office/officeart/2005/8/layout/cycle3"/>
    <dgm:cxn modelId="{6AC1A556-167E-4D63-8622-46AB98FF6825}" type="presParOf" srcId="{F546386E-4D25-45B5-8133-942E9B6E6098}" destId="{65BB6BDF-2A24-4E59-A71A-1CCA9190A38D}" srcOrd="2" destOrd="0" presId="urn:microsoft.com/office/officeart/2005/8/layout/cycle3"/>
    <dgm:cxn modelId="{F5B500AE-CB0C-4D94-B456-6BB3392A8D30}" type="presParOf" srcId="{F546386E-4D25-45B5-8133-942E9B6E6098}" destId="{BE5876F2-F58D-4E79-9E35-B90E4D0D4DFC}" srcOrd="3" destOrd="0" presId="urn:microsoft.com/office/officeart/2005/8/layout/cycle3"/>
    <dgm:cxn modelId="{C81A5231-804A-4B16-A4F8-FE9EC08EA703}" type="presParOf" srcId="{F546386E-4D25-45B5-8133-942E9B6E6098}" destId="{1A3498BC-E373-4898-B1F5-509D060B1FBD}" srcOrd="4" destOrd="0" presId="urn:microsoft.com/office/officeart/2005/8/layout/cycle3"/>
    <dgm:cxn modelId="{938F1426-743D-41CD-B737-F49B140C7BF2}" type="presParOf" srcId="{F546386E-4D25-45B5-8133-942E9B6E6098}" destId="{C81D0F74-C728-42D1-9486-8B18C162418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8FE50-2BA8-4A6D-A0B6-1FF0C3E558F6}">
      <dsp:nvSpPr>
        <dsp:cNvPr id="0" name=""/>
        <dsp:cNvSpPr/>
      </dsp:nvSpPr>
      <dsp:spPr>
        <a:xfrm>
          <a:off x="2208682" y="-28943"/>
          <a:ext cx="4737685" cy="4737685"/>
        </a:xfrm>
        <a:prstGeom prst="circularArrow">
          <a:avLst>
            <a:gd name="adj1" fmla="val 5544"/>
            <a:gd name="adj2" fmla="val 330680"/>
            <a:gd name="adj3" fmla="val 13753831"/>
            <a:gd name="adj4" fmla="val 17399425"/>
            <a:gd name="adj5" fmla="val 5757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A1B80-8E1C-4534-92A8-DCB50E48DB10}">
      <dsp:nvSpPr>
        <dsp:cNvPr id="0" name=""/>
        <dsp:cNvSpPr/>
      </dsp:nvSpPr>
      <dsp:spPr>
        <a:xfrm>
          <a:off x="3457730" y="2114"/>
          <a:ext cx="2239590" cy="1119795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Материалы для обучающихся</a:t>
          </a:r>
          <a:endParaRPr lang="ru-RU" sz="1900" kern="1200" dirty="0"/>
        </a:p>
      </dsp:txBody>
      <dsp:txXfrm>
        <a:off x="3512394" y="56778"/>
        <a:ext cx="2130262" cy="1010467"/>
      </dsp:txXfrm>
    </dsp:sp>
    <dsp:sp modelId="{65BB6BDF-2A24-4E59-A71A-1CCA9190A38D}">
      <dsp:nvSpPr>
        <dsp:cNvPr id="0" name=""/>
        <dsp:cNvSpPr/>
      </dsp:nvSpPr>
      <dsp:spPr>
        <a:xfrm>
          <a:off x="5379183" y="1398131"/>
          <a:ext cx="2239590" cy="1119795"/>
        </a:xfrm>
        <a:prstGeom prst="roundRect">
          <a:avLst/>
        </a:prstGeom>
        <a:solidFill>
          <a:schemeClr val="accent5">
            <a:shade val="50000"/>
            <a:hueOff val="101189"/>
            <a:satOff val="-2238"/>
            <a:lumOff val="167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Учебная программа</a:t>
          </a:r>
          <a:endParaRPr lang="ru-RU" sz="1900" kern="1200" dirty="0"/>
        </a:p>
      </dsp:txBody>
      <dsp:txXfrm>
        <a:off x="5433847" y="1452795"/>
        <a:ext cx="2130262" cy="1010467"/>
      </dsp:txXfrm>
    </dsp:sp>
    <dsp:sp modelId="{BE5876F2-F58D-4E79-9E35-B90E4D0D4DFC}">
      <dsp:nvSpPr>
        <dsp:cNvPr id="0" name=""/>
        <dsp:cNvSpPr/>
      </dsp:nvSpPr>
      <dsp:spPr>
        <a:xfrm>
          <a:off x="4645253" y="3656934"/>
          <a:ext cx="2239590" cy="1119795"/>
        </a:xfrm>
        <a:prstGeom prst="roundRect">
          <a:avLst/>
        </a:prstGeom>
        <a:solidFill>
          <a:schemeClr val="accent5">
            <a:shade val="50000"/>
            <a:hueOff val="202378"/>
            <a:satOff val="-4476"/>
            <a:lumOff val="3359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Методические рекомендации для учителя</a:t>
          </a:r>
          <a:endParaRPr lang="ru-RU" sz="1900" kern="1200" dirty="0"/>
        </a:p>
      </dsp:txBody>
      <dsp:txXfrm>
        <a:off x="4699917" y="3711598"/>
        <a:ext cx="2130262" cy="1010467"/>
      </dsp:txXfrm>
    </dsp:sp>
    <dsp:sp modelId="{1A3498BC-E373-4898-B1F5-509D060B1FBD}">
      <dsp:nvSpPr>
        <dsp:cNvPr id="0" name=""/>
        <dsp:cNvSpPr/>
      </dsp:nvSpPr>
      <dsp:spPr>
        <a:xfrm>
          <a:off x="2270207" y="3656934"/>
          <a:ext cx="2239590" cy="1119795"/>
        </a:xfrm>
        <a:prstGeom prst="roundRect">
          <a:avLst/>
        </a:prstGeom>
        <a:solidFill>
          <a:schemeClr val="accent5">
            <a:shade val="50000"/>
            <a:hueOff val="202378"/>
            <a:satOff val="-4476"/>
            <a:lumOff val="3359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Материалы для родителей</a:t>
          </a:r>
          <a:endParaRPr lang="ru-RU" sz="1900" kern="1200"/>
        </a:p>
      </dsp:txBody>
      <dsp:txXfrm>
        <a:off x="2324871" y="3711598"/>
        <a:ext cx="2130262" cy="1010467"/>
      </dsp:txXfrm>
    </dsp:sp>
    <dsp:sp modelId="{C81D0F74-C728-42D1-9486-8B18C162418D}">
      <dsp:nvSpPr>
        <dsp:cNvPr id="0" name=""/>
        <dsp:cNvSpPr/>
      </dsp:nvSpPr>
      <dsp:spPr>
        <a:xfrm>
          <a:off x="1536277" y="1398131"/>
          <a:ext cx="2239590" cy="1119795"/>
        </a:xfrm>
        <a:prstGeom prst="roundRect">
          <a:avLst/>
        </a:prstGeom>
        <a:solidFill>
          <a:schemeClr val="accent5">
            <a:shade val="50000"/>
            <a:hueOff val="101189"/>
            <a:satOff val="-2238"/>
            <a:lumOff val="167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КИМ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(рабочая тетрадь)</a:t>
          </a:r>
          <a:endParaRPr lang="ru-RU" sz="1900" kern="1200" dirty="0"/>
        </a:p>
      </dsp:txBody>
      <dsp:txXfrm>
        <a:off x="1590941" y="1452795"/>
        <a:ext cx="2130262" cy="1010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1569FC51-29ED-DF40-A3A8-F8F635526D2A}" type="datetimeFigureOut">
              <a:rPr lang="ru-RU" smtClean="0"/>
              <a:pPr/>
              <a:t>02.10.2017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49761D3D-C6D0-9348-BFA9-3A54AC341C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002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F9ECF44E-D23C-B14B-AE06-6FAC3F5FF1D8}" type="datetimeFigureOut">
              <a:rPr lang="ru-RU" smtClean="0"/>
              <a:pPr/>
              <a:t>02.10.2017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739775"/>
            <a:ext cx="5227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4F139739-2EAF-AD40-B8A2-B67B174A01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117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4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460" algn="l" defTabSz="4564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930" algn="l" defTabSz="4564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9395" algn="l" defTabSz="4564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5862" algn="l" defTabSz="4564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2326" algn="l" defTabSz="4564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8792" algn="l" defTabSz="4564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5261" algn="l" defTabSz="4564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1725" algn="l" defTabSz="4564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PT_makets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54"/>
            <a:ext cx="10688638" cy="7556392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2660" y="2831063"/>
            <a:ext cx="8005105" cy="87569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2" tIns="45646" rIns="91292" bIns="45646" rtlCol="0" anchor="ctr"/>
          <a:lstStyle/>
          <a:p>
            <a:pPr algn="ctr"/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  <p:sp>
        <p:nvSpPr>
          <p:cNvPr id="7" name="Ромб 6"/>
          <p:cNvSpPr/>
          <p:nvPr userDrawn="1"/>
        </p:nvSpPr>
        <p:spPr>
          <a:xfrm>
            <a:off x="4979253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2" tIns="45646" rIns="91292" bIns="45646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04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78" y="1885505"/>
            <a:ext cx="9218950" cy="3145935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278" y="5061201"/>
            <a:ext cx="9218950" cy="1654373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897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37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5569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759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949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113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329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519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E0F-C774-0549-84B1-7A916D46B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CAB-E47D-444F-88B2-CC7E75B156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3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844" y="2013263"/>
            <a:ext cx="4542671" cy="47985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1123" y="2013263"/>
            <a:ext cx="4542671" cy="47985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E0F-C774-0549-84B1-7A916D46B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CAB-E47D-444F-88B2-CC7E75B156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16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6" y="402696"/>
            <a:ext cx="9218950" cy="1461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237" y="1853949"/>
            <a:ext cx="4521794" cy="90859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974" indent="0">
              <a:buNone/>
              <a:defRPr sz="2300" b="1"/>
            </a:lvl2pPr>
            <a:lvl3pPr marL="1037980" indent="0">
              <a:buNone/>
              <a:defRPr sz="2100" b="1"/>
            </a:lvl3pPr>
            <a:lvl4pPr marL="1556976" indent="0">
              <a:buNone/>
              <a:defRPr sz="1800" b="1"/>
            </a:lvl4pPr>
            <a:lvl5pPr marL="2075969" indent="0">
              <a:buNone/>
              <a:defRPr sz="1800" b="1"/>
            </a:lvl5pPr>
            <a:lvl6pPr marL="2594959" indent="0">
              <a:buNone/>
              <a:defRPr sz="1800" b="1"/>
            </a:lvl6pPr>
            <a:lvl7pPr marL="3113954" indent="0">
              <a:buNone/>
              <a:defRPr sz="1800" b="1"/>
            </a:lvl7pPr>
            <a:lvl8pPr marL="3632946" indent="0">
              <a:buNone/>
              <a:defRPr sz="1800" b="1"/>
            </a:lvl8pPr>
            <a:lvl9pPr marL="415193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237" y="2762541"/>
            <a:ext cx="4521794" cy="4063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1168" y="1853949"/>
            <a:ext cx="4544063" cy="90859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974" indent="0">
              <a:buNone/>
              <a:defRPr sz="2300" b="1"/>
            </a:lvl2pPr>
            <a:lvl3pPr marL="1037980" indent="0">
              <a:buNone/>
              <a:defRPr sz="2100" b="1"/>
            </a:lvl3pPr>
            <a:lvl4pPr marL="1556976" indent="0">
              <a:buNone/>
              <a:defRPr sz="1800" b="1"/>
            </a:lvl4pPr>
            <a:lvl5pPr marL="2075969" indent="0">
              <a:buNone/>
              <a:defRPr sz="1800" b="1"/>
            </a:lvl5pPr>
            <a:lvl6pPr marL="2594959" indent="0">
              <a:buNone/>
              <a:defRPr sz="1800" b="1"/>
            </a:lvl6pPr>
            <a:lvl7pPr marL="3113954" indent="0">
              <a:buNone/>
              <a:defRPr sz="1800" b="1"/>
            </a:lvl7pPr>
            <a:lvl8pPr marL="3632946" indent="0">
              <a:buNone/>
              <a:defRPr sz="1800" b="1"/>
            </a:lvl8pPr>
            <a:lvl9pPr marL="415193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1168" y="2762541"/>
            <a:ext cx="4544063" cy="4063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E0F-C774-0549-84B1-7A916D46B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CAB-E47D-444F-88B2-CC7E75B156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85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E0F-C774-0549-84B1-7A916D46B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CAB-E47D-444F-88B2-CC7E75B156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09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E0F-C774-0549-84B1-7A916D46B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CAB-E47D-444F-88B2-CC7E75B156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91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6" y="504190"/>
            <a:ext cx="3447364" cy="176466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063" y="1088954"/>
            <a:ext cx="5411123" cy="537452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236" y="2268857"/>
            <a:ext cx="3447364" cy="4203335"/>
          </a:xfrm>
        </p:spPr>
        <p:txBody>
          <a:bodyPr/>
          <a:lstStyle>
            <a:lvl1pPr marL="0" indent="0">
              <a:buNone/>
              <a:defRPr sz="1800"/>
            </a:lvl1pPr>
            <a:lvl2pPr marL="518974" indent="0">
              <a:buNone/>
              <a:defRPr sz="1600"/>
            </a:lvl2pPr>
            <a:lvl3pPr marL="1037980" indent="0">
              <a:buNone/>
              <a:defRPr sz="1400"/>
            </a:lvl3pPr>
            <a:lvl4pPr marL="1556976" indent="0">
              <a:buNone/>
              <a:defRPr sz="1100"/>
            </a:lvl4pPr>
            <a:lvl5pPr marL="2075969" indent="0">
              <a:buNone/>
              <a:defRPr sz="1100"/>
            </a:lvl5pPr>
            <a:lvl6pPr marL="2594959" indent="0">
              <a:buNone/>
              <a:defRPr sz="1100"/>
            </a:lvl6pPr>
            <a:lvl7pPr marL="3113954" indent="0">
              <a:buNone/>
              <a:defRPr sz="1100"/>
            </a:lvl7pPr>
            <a:lvl8pPr marL="3632946" indent="0">
              <a:buNone/>
              <a:defRPr sz="1100"/>
            </a:lvl8pPr>
            <a:lvl9pPr marL="415193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E0F-C774-0549-84B1-7A916D46B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CAB-E47D-444F-88B2-CC7E75B156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1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6" y="504190"/>
            <a:ext cx="3447364" cy="176466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4063" y="1088954"/>
            <a:ext cx="5411123" cy="5374525"/>
          </a:xfrm>
        </p:spPr>
        <p:txBody>
          <a:bodyPr anchor="t"/>
          <a:lstStyle>
            <a:lvl1pPr marL="0" indent="0">
              <a:buNone/>
              <a:defRPr sz="3600"/>
            </a:lvl1pPr>
            <a:lvl2pPr marL="518974" indent="0">
              <a:buNone/>
              <a:defRPr sz="3200"/>
            </a:lvl2pPr>
            <a:lvl3pPr marL="1037980" indent="0">
              <a:buNone/>
              <a:defRPr sz="2700"/>
            </a:lvl3pPr>
            <a:lvl4pPr marL="1556976" indent="0">
              <a:buNone/>
              <a:defRPr sz="2300"/>
            </a:lvl4pPr>
            <a:lvl5pPr marL="2075969" indent="0">
              <a:buNone/>
              <a:defRPr sz="2300"/>
            </a:lvl5pPr>
            <a:lvl6pPr marL="2594959" indent="0">
              <a:buNone/>
              <a:defRPr sz="2300"/>
            </a:lvl6pPr>
            <a:lvl7pPr marL="3113954" indent="0">
              <a:buNone/>
              <a:defRPr sz="2300"/>
            </a:lvl7pPr>
            <a:lvl8pPr marL="3632946" indent="0">
              <a:buNone/>
              <a:defRPr sz="2300"/>
            </a:lvl8pPr>
            <a:lvl9pPr marL="4151938" indent="0">
              <a:buNone/>
              <a:defRPr sz="23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236" y="2268857"/>
            <a:ext cx="3447364" cy="4203335"/>
          </a:xfrm>
        </p:spPr>
        <p:txBody>
          <a:bodyPr/>
          <a:lstStyle>
            <a:lvl1pPr marL="0" indent="0">
              <a:buNone/>
              <a:defRPr sz="1800"/>
            </a:lvl1pPr>
            <a:lvl2pPr marL="518974" indent="0">
              <a:buNone/>
              <a:defRPr sz="1600"/>
            </a:lvl2pPr>
            <a:lvl3pPr marL="1037980" indent="0">
              <a:buNone/>
              <a:defRPr sz="1400"/>
            </a:lvl3pPr>
            <a:lvl4pPr marL="1556976" indent="0">
              <a:buNone/>
              <a:defRPr sz="1100"/>
            </a:lvl4pPr>
            <a:lvl5pPr marL="2075969" indent="0">
              <a:buNone/>
              <a:defRPr sz="1100"/>
            </a:lvl5pPr>
            <a:lvl6pPr marL="2594959" indent="0">
              <a:buNone/>
              <a:defRPr sz="1100"/>
            </a:lvl6pPr>
            <a:lvl7pPr marL="3113954" indent="0">
              <a:buNone/>
              <a:defRPr sz="1100"/>
            </a:lvl7pPr>
            <a:lvl8pPr marL="3632946" indent="0">
              <a:buNone/>
              <a:defRPr sz="1100"/>
            </a:lvl8pPr>
            <a:lvl9pPr marL="415193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E0F-C774-0549-84B1-7A916D46B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CAB-E47D-444F-88B2-CC7E75B156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67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E0F-C774-0549-84B1-7A916D46B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CAB-E47D-444F-88B2-CC7E75B156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77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9058" y="402652"/>
            <a:ext cx="2304738" cy="64091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4889" y="402652"/>
            <a:ext cx="6780605" cy="64091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E0F-C774-0549-84B1-7A916D46B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CAB-E47D-444F-88B2-CC7E75B156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26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" descr="PPT_makets-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02"/>
          <a:stretch>
            <a:fillRect/>
          </a:stretch>
        </p:blipFill>
        <p:spPr bwMode="auto">
          <a:xfrm>
            <a:off x="0" y="19093"/>
            <a:ext cx="1068863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997" tIns="45498" rIns="90997" bIns="45498" anchor="ctr"/>
          <a:lstStyle/>
          <a:p>
            <a:pPr algn="ctr" defTabSz="495360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5" y="730251"/>
            <a:ext cx="187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Ромб 6"/>
          <p:cNvSpPr/>
          <p:nvPr userDrawn="1"/>
        </p:nvSpPr>
        <p:spPr>
          <a:xfrm>
            <a:off x="4979988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997" tIns="45498" rIns="90997" bIns="45498" anchor="ctr"/>
          <a:lstStyle/>
          <a:p>
            <a:pPr algn="ctr" defTabSz="495360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8" name="Изображение 7" descr="PPT_makets-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5" b="18805"/>
          <a:stretch>
            <a:fillRect/>
          </a:stretch>
        </p:blipFill>
        <p:spPr bwMode="auto">
          <a:xfrm>
            <a:off x="0" y="4238668"/>
            <a:ext cx="10688638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1292660" y="2831091"/>
            <a:ext cx="8005105" cy="875695"/>
          </a:xfrm>
          <a:prstGeom prst="rect">
            <a:avLst/>
          </a:prstGeom>
        </p:spPr>
        <p:txBody>
          <a:bodyPr lIns="99075" tIns="49530" rIns="99075" bIns="49530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47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80"/>
            <a:ext cx="9619774" cy="87569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9006" y="1991374"/>
            <a:ext cx="6476177" cy="3924933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74"/>
            <a:ext cx="3021674" cy="3924933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45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33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708"/>
            <a:ext cx="9619774" cy="875695"/>
          </a:xfrm>
          <a:prstGeom prst="rect">
            <a:avLst/>
          </a:prstGeom>
        </p:spPr>
        <p:txBody>
          <a:bodyPr lIns="99075" tIns="49530" rIns="99075" bIns="49530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9037" y="1991403"/>
            <a:ext cx="6476177" cy="3924933"/>
          </a:xfrm>
          <a:prstGeom prst="rect">
            <a:avLst/>
          </a:prstGeom>
        </p:spPr>
        <p:txBody>
          <a:bodyPr lIns="99075" tIns="49530" rIns="99075" bIns="4953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403"/>
            <a:ext cx="3021674" cy="3924933"/>
          </a:xfrm>
          <a:prstGeom prst="rect">
            <a:avLst/>
          </a:prstGeom>
        </p:spPr>
        <p:txBody>
          <a:bodyPr lIns="99075" tIns="49530" rIns="99075" bIns="4953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1" y="7010400"/>
            <a:ext cx="4591051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3E8BBCC3-FD5C-48DD-B9CA-056E750A0E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26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33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708"/>
            <a:ext cx="9619774" cy="875695"/>
          </a:xfrm>
          <a:prstGeom prst="rect">
            <a:avLst/>
          </a:prstGeom>
        </p:spPr>
        <p:txBody>
          <a:bodyPr lIns="99075" tIns="49530" rIns="99075" bIns="49530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46" y="1991402"/>
            <a:ext cx="2867025" cy="2056765"/>
          </a:xfrm>
          <a:prstGeom prst="rect">
            <a:avLst/>
          </a:prstGeom>
        </p:spPr>
        <p:txBody>
          <a:bodyPr lIns="99075" tIns="49530" rIns="99075" bIns="4953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5" y="1991402"/>
            <a:ext cx="1684892" cy="2056765"/>
          </a:xfrm>
          <a:prstGeom prst="rect">
            <a:avLst/>
          </a:prstGeom>
        </p:spPr>
        <p:txBody>
          <a:bodyPr lIns="99075" tIns="49530" rIns="99075" bIns="4953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226" y="1991402"/>
            <a:ext cx="2867025" cy="2056765"/>
          </a:xfrm>
          <a:prstGeom prst="rect">
            <a:avLst/>
          </a:prstGeom>
        </p:spPr>
        <p:txBody>
          <a:bodyPr lIns="99075" tIns="49530" rIns="99075" bIns="4953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402"/>
            <a:ext cx="1684892" cy="2056765"/>
          </a:xfrm>
          <a:prstGeom prst="rect">
            <a:avLst/>
          </a:prstGeom>
        </p:spPr>
        <p:txBody>
          <a:bodyPr lIns="99075" tIns="49530" rIns="99075" bIns="4953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46" y="4277403"/>
            <a:ext cx="2867025" cy="2056765"/>
          </a:xfrm>
          <a:prstGeom prst="rect">
            <a:avLst/>
          </a:prstGeom>
        </p:spPr>
        <p:txBody>
          <a:bodyPr lIns="99075" tIns="49530" rIns="99075" bIns="4953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5" y="4277403"/>
            <a:ext cx="1684892" cy="2056765"/>
          </a:xfrm>
          <a:prstGeom prst="rect">
            <a:avLst/>
          </a:prstGeom>
        </p:spPr>
        <p:txBody>
          <a:bodyPr lIns="99075" tIns="49530" rIns="99075" bIns="4953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226" y="4277403"/>
            <a:ext cx="2867025" cy="2056765"/>
          </a:xfrm>
          <a:prstGeom prst="rect">
            <a:avLst/>
          </a:prstGeom>
        </p:spPr>
        <p:txBody>
          <a:bodyPr lIns="99075" tIns="49530" rIns="99075" bIns="4953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403"/>
            <a:ext cx="1684892" cy="2056765"/>
          </a:xfrm>
          <a:prstGeom prst="rect">
            <a:avLst/>
          </a:prstGeom>
        </p:spPr>
        <p:txBody>
          <a:bodyPr lIns="99075" tIns="49530" rIns="99075" bIns="4953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17"/>
          </p:nvPr>
        </p:nvSpPr>
        <p:spPr>
          <a:xfrm>
            <a:off x="3028951" y="7010400"/>
            <a:ext cx="4591051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EA7DEAD1-E2F6-4ADB-8364-7C69F73332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39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33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708"/>
            <a:ext cx="9619774" cy="875695"/>
          </a:xfrm>
          <a:prstGeom prst="rect">
            <a:avLst/>
          </a:prstGeom>
        </p:spPr>
        <p:txBody>
          <a:bodyPr lIns="99075" tIns="49530" rIns="99075" bIns="49530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403"/>
            <a:ext cx="9619774" cy="3924933"/>
          </a:xfrm>
          <a:prstGeom prst="rect">
            <a:avLst/>
          </a:prstGeom>
        </p:spPr>
        <p:txBody>
          <a:bodyPr lIns="99075" tIns="49530" rIns="99075" bIns="4953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028954" y="7010400"/>
            <a:ext cx="4692650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7F2EEEB0-C9FA-478D-A320-976D02604F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39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 descr="PPT_makets-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997" tIns="45498" rIns="90997" bIns="45498" anchor="ctr"/>
          <a:lstStyle/>
          <a:p>
            <a:pPr algn="ctr" defTabSz="495360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5" name="Изображение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5" y="730251"/>
            <a:ext cx="187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62"/>
            <a:ext cx="9085342" cy="1502066"/>
          </a:xfrm>
          <a:prstGeom prst="rect">
            <a:avLst/>
          </a:prstGeom>
        </p:spPr>
        <p:txBody>
          <a:bodyPr lIns="99075" tIns="49530" rIns="99075" bIns="49530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553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33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028954" y="7010400"/>
            <a:ext cx="4692650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639AA986-FABD-4E3F-B4FF-ABDEE56AC3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30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2" descr="PPT_makets-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997" tIns="45498" rIns="90997" bIns="45498" anchor="ctr"/>
          <a:lstStyle/>
          <a:p>
            <a:pPr algn="ctr" defTabSz="495360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4" name="Изображение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5" y="730251"/>
            <a:ext cx="187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703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916991" y="434979"/>
            <a:ext cx="1446212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997" tIns="45498" rIns="90997" bIns="45498" anchor="ctr"/>
          <a:lstStyle/>
          <a:p>
            <a:pPr algn="ctr" defTabSz="495360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4" name="Picture 2" descr="SPN Ogilv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45" y="211142"/>
            <a:ext cx="989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708"/>
            <a:ext cx="9619774" cy="875695"/>
          </a:xfrm>
          <a:prstGeom prst="rect">
            <a:avLst/>
          </a:prstGeom>
        </p:spPr>
        <p:txBody>
          <a:bodyPr lIns="99075" tIns="49530" rIns="99075" bIns="49530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A0380592-B7DA-4A0C-8E2D-84601C7F22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50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90407"/>
            <a:ext cx="9619774" cy="875695"/>
          </a:xfrm>
          <a:prstGeom prst="rect">
            <a:avLst/>
          </a:prstGeom>
        </p:spPr>
        <p:txBody>
          <a:bodyPr lIns="99075" tIns="49530" rIns="99075" bIns="49530"/>
          <a:lstStyle>
            <a:lvl1pPr algn="l"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76691"/>
            <a:ext cx="9619774" cy="4225908"/>
          </a:xfrm>
          <a:prstGeom prst="rect">
            <a:avLst/>
          </a:prstGeom>
        </p:spPr>
        <p:txBody>
          <a:bodyPr lIns="99075" tIns="49530" rIns="99075" bIns="49530"/>
          <a:lstStyle>
            <a:lvl1pPr marL="197603" indent="-197603" algn="l">
              <a:buClr>
                <a:srgbClr val="00909B"/>
              </a:buClr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1383" y="2066059"/>
            <a:ext cx="9622823" cy="510635"/>
          </a:xfrm>
          <a:prstGeom prst="rect">
            <a:avLst/>
          </a:prstGeom>
        </p:spPr>
        <p:txBody>
          <a:bodyPr lIns="99075" tIns="49530" rIns="99075" bIns="49530"/>
          <a:lstStyle>
            <a:lvl1pPr marL="0" marR="0" indent="0" algn="l" defTabSz="5790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418640" y="7080250"/>
            <a:ext cx="796925" cy="401638"/>
          </a:xfrm>
        </p:spPr>
        <p:txBody>
          <a:bodyPr/>
          <a:lstStyle>
            <a:lvl1pPr algn="r">
              <a:defRPr sz="1500">
                <a:solidFill>
                  <a:srgbClr val="00909B"/>
                </a:solidFill>
                <a:latin typeface="Tahoma"/>
              </a:defRPr>
            </a:lvl1pPr>
          </a:lstStyle>
          <a:p>
            <a:pPr>
              <a:defRPr/>
            </a:pPr>
            <a:fld id="{2C08635C-D8B9-4F2B-9AF4-302BDB5F32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159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" descr="PPT_makets-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02"/>
          <a:stretch>
            <a:fillRect/>
          </a:stretch>
        </p:blipFill>
        <p:spPr bwMode="auto">
          <a:xfrm>
            <a:off x="0" y="19090"/>
            <a:ext cx="1068863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31" tIns="45515" rIns="91031" bIns="45515" anchor="ctr"/>
          <a:lstStyle/>
          <a:p>
            <a:pPr algn="ctr" defTabSz="495543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5" y="730251"/>
            <a:ext cx="187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Ромб 6"/>
          <p:cNvSpPr/>
          <p:nvPr userDrawn="1"/>
        </p:nvSpPr>
        <p:spPr>
          <a:xfrm>
            <a:off x="4979988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31" tIns="45515" rIns="91031" bIns="45515" anchor="ctr"/>
          <a:lstStyle/>
          <a:p>
            <a:pPr algn="ctr" defTabSz="495543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8" name="Изображение 7" descr="PPT_makets-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5" b="18805"/>
          <a:stretch>
            <a:fillRect/>
          </a:stretch>
        </p:blipFill>
        <p:spPr bwMode="auto">
          <a:xfrm>
            <a:off x="0" y="4238665"/>
            <a:ext cx="10688638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1292660" y="2831088"/>
            <a:ext cx="8005105" cy="87569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642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30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705"/>
            <a:ext cx="9619774" cy="87569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9033" y="1991400"/>
            <a:ext cx="6476177" cy="3924933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400"/>
            <a:ext cx="3021674" cy="3924933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1" y="7010400"/>
            <a:ext cx="4591051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3E8BBCC3-FD5C-48DD-B9CA-056E750A0E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80"/>
            <a:ext cx="9619774" cy="87569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15" y="1991374"/>
            <a:ext cx="2867025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5" y="1991374"/>
            <a:ext cx="1684892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196" y="1991374"/>
            <a:ext cx="2867025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74"/>
            <a:ext cx="1684892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15" y="4277375"/>
            <a:ext cx="2867025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5" y="4277375"/>
            <a:ext cx="1684892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196" y="4277375"/>
            <a:ext cx="2867025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75"/>
            <a:ext cx="1684892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95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30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705"/>
            <a:ext cx="9619774" cy="87569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42" y="1991399"/>
            <a:ext cx="2867025" cy="205676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5" y="1991399"/>
            <a:ext cx="1684892" cy="205676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223" y="1991399"/>
            <a:ext cx="2867025" cy="205676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99"/>
            <a:ext cx="1684892" cy="205676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42" y="4277400"/>
            <a:ext cx="2867025" cy="205676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5" y="4277400"/>
            <a:ext cx="1684892" cy="205676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223" y="4277400"/>
            <a:ext cx="2867025" cy="205676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400"/>
            <a:ext cx="1684892" cy="205676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17"/>
          </p:nvPr>
        </p:nvSpPr>
        <p:spPr>
          <a:xfrm>
            <a:off x="3028951" y="7010400"/>
            <a:ext cx="4591051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EA7DEAD1-E2F6-4ADB-8364-7C69F73332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1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30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705"/>
            <a:ext cx="9619774" cy="87569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400"/>
            <a:ext cx="9619774" cy="3924933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028954" y="7010400"/>
            <a:ext cx="4692650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7F2EEEB0-C9FA-478D-A320-976D02604F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45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 descr="PPT_makets-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31" tIns="45515" rIns="91031" bIns="45515" anchor="ctr"/>
          <a:lstStyle/>
          <a:p>
            <a:pPr algn="ctr" defTabSz="495543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5" name="Изображение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5" y="730251"/>
            <a:ext cx="187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62"/>
            <a:ext cx="9085342" cy="1502066"/>
          </a:xfrm>
          <a:prstGeom prst="rect">
            <a:avLst/>
          </a:prstGeom>
        </p:spPr>
        <p:txBody>
          <a:bodyPr lIns="99112" tIns="49550" rIns="99112" bIns="49550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338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30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028954" y="7010400"/>
            <a:ext cx="4692650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639AA986-FABD-4E3F-B4FF-ABDEE56AC3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42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2" descr="PPT_makets-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31" tIns="45515" rIns="91031" bIns="45515" anchor="ctr"/>
          <a:lstStyle/>
          <a:p>
            <a:pPr algn="ctr" defTabSz="495543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4" name="Изображение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5" y="730251"/>
            <a:ext cx="187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60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916991" y="434979"/>
            <a:ext cx="1446212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31" tIns="45515" rIns="91031" bIns="45515" anchor="ctr"/>
          <a:lstStyle/>
          <a:p>
            <a:pPr algn="ctr" defTabSz="495543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4" name="Picture 2" descr="SPN Ogilv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41" y="211142"/>
            <a:ext cx="989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705"/>
            <a:ext cx="9619774" cy="87569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A0380592-B7DA-4A0C-8E2D-84601C7F22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335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90404"/>
            <a:ext cx="9619774" cy="87569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76691"/>
            <a:ext cx="9619774" cy="4225908"/>
          </a:xfrm>
          <a:prstGeom prst="rect">
            <a:avLst/>
          </a:prstGeom>
        </p:spPr>
        <p:txBody>
          <a:bodyPr lIns="99112" tIns="49550" rIns="99112" bIns="49550"/>
          <a:lstStyle>
            <a:lvl1pPr marL="197676" indent="-197676" algn="l">
              <a:buClr>
                <a:srgbClr val="00909B"/>
              </a:buClr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1383" y="2066059"/>
            <a:ext cx="9622823" cy="510635"/>
          </a:xfrm>
          <a:prstGeom prst="rect">
            <a:avLst/>
          </a:prstGeom>
        </p:spPr>
        <p:txBody>
          <a:bodyPr lIns="99112" tIns="49550" rIns="99112" bIns="49550"/>
          <a:lstStyle>
            <a:lvl1pPr marL="0" marR="0" indent="0" algn="l" defTabSz="579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418640" y="7080250"/>
            <a:ext cx="796925" cy="401638"/>
          </a:xfrm>
        </p:spPr>
        <p:txBody>
          <a:bodyPr/>
          <a:lstStyle>
            <a:lvl1pPr algn="r">
              <a:defRPr sz="1500">
                <a:solidFill>
                  <a:srgbClr val="00909B"/>
                </a:solidFill>
                <a:latin typeface="Tahoma"/>
              </a:defRPr>
            </a:lvl1pPr>
          </a:lstStyle>
          <a:p>
            <a:pPr>
              <a:defRPr/>
            </a:pPr>
            <a:fld id="{2C08635C-D8B9-4F2B-9AF4-302BDB5F32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186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" descr="PPT_makets-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02"/>
          <a:stretch>
            <a:fillRect/>
          </a:stretch>
        </p:blipFill>
        <p:spPr bwMode="auto">
          <a:xfrm>
            <a:off x="0" y="19085"/>
            <a:ext cx="1068863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6" tIns="45538" rIns="91076" bIns="45538" anchor="ctr"/>
          <a:lstStyle/>
          <a:p>
            <a:pPr algn="ctr" defTabSz="495788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5" y="730251"/>
            <a:ext cx="187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Ромб 6"/>
          <p:cNvSpPr/>
          <p:nvPr userDrawn="1"/>
        </p:nvSpPr>
        <p:spPr>
          <a:xfrm>
            <a:off x="4979988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6" tIns="45538" rIns="91076" bIns="45538" anchor="ctr"/>
          <a:lstStyle/>
          <a:p>
            <a:pPr algn="ctr" defTabSz="495788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8" name="Изображение 7" descr="PPT_makets-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5" b="18805"/>
          <a:stretch>
            <a:fillRect/>
          </a:stretch>
        </p:blipFill>
        <p:spPr bwMode="auto">
          <a:xfrm>
            <a:off x="0" y="4238660"/>
            <a:ext cx="10688638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1292660" y="2831084"/>
            <a:ext cx="8005105" cy="87569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269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25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701"/>
            <a:ext cx="9619774" cy="87569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9029" y="1991395"/>
            <a:ext cx="6476177" cy="3924933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95"/>
            <a:ext cx="3021674" cy="3924933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1" y="7010400"/>
            <a:ext cx="4591051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3E8BBCC3-FD5C-48DD-B9CA-056E750A0E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37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25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701"/>
            <a:ext cx="9619774" cy="87569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37" y="1991395"/>
            <a:ext cx="2867025" cy="205676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5" y="1991395"/>
            <a:ext cx="1684892" cy="205676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218" y="1991395"/>
            <a:ext cx="2867025" cy="205676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95"/>
            <a:ext cx="1684892" cy="205676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37" y="4277396"/>
            <a:ext cx="2867025" cy="205676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5" y="4277396"/>
            <a:ext cx="1684892" cy="205676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218" y="4277396"/>
            <a:ext cx="2867025" cy="205676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96"/>
            <a:ext cx="1684892" cy="205676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17"/>
          </p:nvPr>
        </p:nvSpPr>
        <p:spPr>
          <a:xfrm>
            <a:off x="3028951" y="7010400"/>
            <a:ext cx="4591051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EA7DEAD1-E2F6-4ADB-8364-7C69F73332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3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80"/>
            <a:ext cx="9619774" cy="87569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374"/>
            <a:ext cx="9619774" cy="3924933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692704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706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25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701"/>
            <a:ext cx="9619774" cy="87569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395"/>
            <a:ext cx="9619774" cy="3924933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028954" y="7010400"/>
            <a:ext cx="4692650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7F2EEEB0-C9FA-478D-A320-976D02604F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041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 descr="PPT_makets-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6" tIns="45538" rIns="91076" bIns="45538" anchor="ctr"/>
          <a:lstStyle/>
          <a:p>
            <a:pPr algn="ctr" defTabSz="495788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5" name="Изображение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5" y="730251"/>
            <a:ext cx="187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62"/>
            <a:ext cx="9085342" cy="1502066"/>
          </a:xfrm>
          <a:prstGeom prst="rect">
            <a:avLst/>
          </a:prstGeom>
        </p:spPr>
        <p:txBody>
          <a:bodyPr lIns="99160" tIns="49574" rIns="99160" bIns="49574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156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25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028954" y="7010400"/>
            <a:ext cx="4692650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639AA986-FABD-4E3F-B4FF-ABDEE56AC3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926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2" descr="PPT_makets-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6" tIns="45538" rIns="91076" bIns="45538" anchor="ctr"/>
          <a:lstStyle/>
          <a:p>
            <a:pPr algn="ctr" defTabSz="495788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4" name="Изображение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5" y="730251"/>
            <a:ext cx="187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13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916991" y="434979"/>
            <a:ext cx="1446212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6" tIns="45538" rIns="91076" bIns="45538" anchor="ctr"/>
          <a:lstStyle/>
          <a:p>
            <a:pPr algn="ctr" defTabSz="495788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4" name="Picture 2" descr="SPN Ogilv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37" y="211142"/>
            <a:ext cx="989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701"/>
            <a:ext cx="9619774" cy="87569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A0380592-B7DA-4A0C-8E2D-84601C7F22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243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90399"/>
            <a:ext cx="9619774" cy="87569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76691"/>
            <a:ext cx="9619774" cy="4225908"/>
          </a:xfrm>
          <a:prstGeom prst="rect">
            <a:avLst/>
          </a:prstGeom>
        </p:spPr>
        <p:txBody>
          <a:bodyPr lIns="99160" tIns="49574" rIns="99160" bIns="49574"/>
          <a:lstStyle>
            <a:lvl1pPr marL="197774" indent="-197774" algn="l">
              <a:buClr>
                <a:srgbClr val="00909B"/>
              </a:buClr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1383" y="2066059"/>
            <a:ext cx="9622823" cy="510635"/>
          </a:xfrm>
          <a:prstGeom prst="rect">
            <a:avLst/>
          </a:prstGeom>
        </p:spPr>
        <p:txBody>
          <a:bodyPr lIns="99160" tIns="49574" rIns="99160" bIns="49574"/>
          <a:lstStyle>
            <a:lvl1pPr marL="0" marR="0" indent="0" algn="l" defTabSz="579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418640" y="7080250"/>
            <a:ext cx="796925" cy="401638"/>
          </a:xfrm>
        </p:spPr>
        <p:txBody>
          <a:bodyPr/>
          <a:lstStyle>
            <a:lvl1pPr algn="r">
              <a:defRPr sz="1500">
                <a:solidFill>
                  <a:srgbClr val="00909B"/>
                </a:solidFill>
                <a:latin typeface="Tahoma"/>
              </a:defRPr>
            </a:lvl1pPr>
          </a:lstStyle>
          <a:p>
            <a:pPr>
              <a:defRPr/>
            </a:pPr>
            <a:fld id="{2C08635C-D8B9-4F2B-9AF4-302BDB5F32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905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" descr="PPT_makets-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02"/>
          <a:stretch>
            <a:fillRect/>
          </a:stretch>
        </p:blipFill>
        <p:spPr bwMode="auto">
          <a:xfrm>
            <a:off x="0" y="19080"/>
            <a:ext cx="1068863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33" tIns="45566" rIns="91133" bIns="45566" anchor="ctr"/>
          <a:lstStyle/>
          <a:p>
            <a:pPr algn="ctr" defTabSz="496094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5" y="730251"/>
            <a:ext cx="187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Ромб 6"/>
          <p:cNvSpPr/>
          <p:nvPr userDrawn="1"/>
        </p:nvSpPr>
        <p:spPr>
          <a:xfrm>
            <a:off x="4979988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33" tIns="45566" rIns="91133" bIns="45566" anchor="ctr"/>
          <a:lstStyle/>
          <a:p>
            <a:pPr algn="ctr" defTabSz="496094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8" name="Изображение 7" descr="PPT_makets-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5" b="18805"/>
          <a:stretch>
            <a:fillRect/>
          </a:stretch>
        </p:blipFill>
        <p:spPr bwMode="auto">
          <a:xfrm>
            <a:off x="0" y="4238655"/>
            <a:ext cx="10688638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1292660" y="2831078"/>
            <a:ext cx="8005105" cy="87569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36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19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695"/>
            <a:ext cx="9619774" cy="87569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9023" y="1991390"/>
            <a:ext cx="6476177" cy="3924933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90"/>
            <a:ext cx="3021674" cy="3924933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1" y="7010400"/>
            <a:ext cx="4591051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3E8BBCC3-FD5C-48DD-B9CA-056E750A0E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020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19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695"/>
            <a:ext cx="9619774" cy="87569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32" y="1991389"/>
            <a:ext cx="2867025" cy="205676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5" y="1991389"/>
            <a:ext cx="1684892" cy="205676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212" y="1991389"/>
            <a:ext cx="2867025" cy="205676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89"/>
            <a:ext cx="1684892" cy="205676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32" y="4277390"/>
            <a:ext cx="2867025" cy="205676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5" y="4277390"/>
            <a:ext cx="1684892" cy="205676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212" y="4277390"/>
            <a:ext cx="2867025" cy="205676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90"/>
            <a:ext cx="1684892" cy="205676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17"/>
          </p:nvPr>
        </p:nvSpPr>
        <p:spPr>
          <a:xfrm>
            <a:off x="3028951" y="7010400"/>
            <a:ext cx="4591051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EA7DEAD1-E2F6-4ADB-8364-7C69F73332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064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19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695"/>
            <a:ext cx="9619774" cy="87569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390"/>
            <a:ext cx="9619774" cy="3924933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028954" y="7010400"/>
            <a:ext cx="4692650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7F2EEEB0-C9FA-478D-A320-976D02604F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4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PT_makets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62"/>
            <a:ext cx="9085342" cy="1502066"/>
          </a:xfrm>
          <a:prstGeom prst="rect">
            <a:avLst/>
          </a:prstGeom>
        </p:spPr>
        <p:txBody>
          <a:bodyPr lIns="99391" tIns="49694" rIns="99391" bIns="49694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2" tIns="45646" rIns="91292" bIns="45646" rtlCol="0" anchor="ctr"/>
          <a:lstStyle/>
          <a:p>
            <a:pPr algn="ctr"/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111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 descr="PPT_makets-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33" tIns="45566" rIns="91133" bIns="45566" anchor="ctr"/>
          <a:lstStyle/>
          <a:p>
            <a:pPr algn="ctr" defTabSz="496094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5" name="Изображение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5" y="730251"/>
            <a:ext cx="187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62"/>
            <a:ext cx="9085342" cy="1502066"/>
          </a:xfrm>
          <a:prstGeom prst="rect">
            <a:avLst/>
          </a:prstGeom>
        </p:spPr>
        <p:txBody>
          <a:bodyPr lIns="99221" tIns="49605" rIns="99221" bIns="49605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1282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19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028954" y="7010400"/>
            <a:ext cx="4692650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639AA986-FABD-4E3F-B4FF-ABDEE56AC3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203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2" descr="PPT_makets-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33" tIns="45566" rIns="91133" bIns="45566" anchor="ctr"/>
          <a:lstStyle/>
          <a:p>
            <a:pPr algn="ctr" defTabSz="496094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4" name="Изображение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5" y="730251"/>
            <a:ext cx="187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9887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916991" y="434979"/>
            <a:ext cx="1446212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33" tIns="45566" rIns="91133" bIns="45566" anchor="ctr"/>
          <a:lstStyle/>
          <a:p>
            <a:pPr algn="ctr" defTabSz="496094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4" name="Picture 2" descr="SPN Ogilv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31" y="211142"/>
            <a:ext cx="989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695"/>
            <a:ext cx="9619774" cy="87569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A0380592-B7DA-4A0C-8E2D-84601C7F22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269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90394"/>
            <a:ext cx="9619774" cy="87569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76691"/>
            <a:ext cx="9619774" cy="4225908"/>
          </a:xfrm>
          <a:prstGeom prst="rect">
            <a:avLst/>
          </a:prstGeom>
        </p:spPr>
        <p:txBody>
          <a:bodyPr lIns="99221" tIns="49605" rIns="99221" bIns="49605"/>
          <a:lstStyle>
            <a:lvl1pPr marL="197895" indent="-197895" algn="l">
              <a:buClr>
                <a:srgbClr val="00909B"/>
              </a:buClr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1383" y="2066059"/>
            <a:ext cx="9622823" cy="510635"/>
          </a:xfrm>
          <a:prstGeom prst="rect">
            <a:avLst/>
          </a:prstGeom>
        </p:spPr>
        <p:txBody>
          <a:bodyPr lIns="99221" tIns="49605" rIns="99221" bIns="49605"/>
          <a:lstStyle>
            <a:lvl1pPr marL="0" marR="0" indent="0" algn="l" defTabSz="5798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418640" y="7080250"/>
            <a:ext cx="796925" cy="401638"/>
          </a:xfrm>
        </p:spPr>
        <p:txBody>
          <a:bodyPr/>
          <a:lstStyle>
            <a:lvl1pPr algn="r">
              <a:defRPr sz="1500">
                <a:solidFill>
                  <a:srgbClr val="00909B"/>
                </a:solidFill>
                <a:latin typeface="Tahoma"/>
              </a:defRPr>
            </a:lvl1pPr>
          </a:lstStyle>
          <a:p>
            <a:pPr>
              <a:defRPr/>
            </a:pPr>
            <a:fld id="{2C08635C-D8B9-4F2B-9AF4-302BDB5F32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692704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6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PT_maket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2" tIns="45646" rIns="91292" bIns="45646" rtlCol="0" anchor="ctr"/>
          <a:lstStyle/>
          <a:p>
            <a:pPr algn="ctr"/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1237717"/>
            <a:ext cx="9085342" cy="2632992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083" y="3972247"/>
            <a:ext cx="8016479" cy="1825938"/>
          </a:xfrm>
        </p:spPr>
        <p:txBody>
          <a:bodyPr/>
          <a:lstStyle>
            <a:lvl1pPr marL="0" indent="0" algn="ctr">
              <a:buNone/>
              <a:defRPr sz="2700"/>
            </a:lvl1pPr>
            <a:lvl2pPr marL="518974" indent="0" algn="ctr">
              <a:buNone/>
              <a:defRPr sz="2300"/>
            </a:lvl2pPr>
            <a:lvl3pPr marL="1037980" indent="0" algn="ctr">
              <a:buNone/>
              <a:defRPr sz="2100"/>
            </a:lvl3pPr>
            <a:lvl4pPr marL="1556976" indent="0" algn="ctr">
              <a:buNone/>
              <a:defRPr sz="1800"/>
            </a:lvl4pPr>
            <a:lvl5pPr marL="2075969" indent="0" algn="ctr">
              <a:buNone/>
              <a:defRPr sz="1800"/>
            </a:lvl5pPr>
            <a:lvl6pPr marL="2594959" indent="0" algn="ctr">
              <a:buNone/>
              <a:defRPr sz="1800"/>
            </a:lvl6pPr>
            <a:lvl7pPr marL="3113954" indent="0" algn="ctr">
              <a:buNone/>
              <a:defRPr sz="1800"/>
            </a:lvl7pPr>
            <a:lvl8pPr marL="3632946" indent="0" algn="ctr">
              <a:buNone/>
              <a:defRPr sz="1800"/>
            </a:lvl8pPr>
            <a:lvl9pPr marL="4151938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E0F-C774-0549-84B1-7A916D46B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CAB-E47D-444F-88B2-CC7E75B156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6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E0F-C774-0549-84B1-7A916D46B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CAB-E47D-444F-88B2-CC7E75B156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PPT_makets-02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50" y="7009643"/>
            <a:ext cx="5027720" cy="402652"/>
          </a:xfrm>
          <a:prstGeom prst="rect">
            <a:avLst/>
          </a:prstGeom>
        </p:spPr>
        <p:txBody>
          <a:bodyPr vert="horz" lIns="99391" tIns="49694" rIns="99391" bIns="49694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0" r:id="rId4"/>
    <p:sldLayoutId id="2147483651" r:id="rId5"/>
    <p:sldLayoutId id="2147483654" r:id="rId6"/>
    <p:sldLayoutId id="214748365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695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2717" indent="-372717" algn="l" defTabSz="496953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7550" indent="-310597" algn="l" defTabSz="496953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2382" indent="-248476" algn="l" defTabSz="49695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39342" indent="-248476" algn="l" defTabSz="496953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6302" indent="-248476" algn="l" defTabSz="496953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3247" indent="-248476" algn="l" defTabSz="49695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0203" indent="-248476" algn="l" defTabSz="49695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7154" indent="-248476" algn="l" defTabSz="49695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4111" indent="-248476" algn="l" defTabSz="49695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953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907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862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819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767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724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680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632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4844" y="402696"/>
            <a:ext cx="9218950" cy="1461801"/>
          </a:xfrm>
          <a:prstGeom prst="rect">
            <a:avLst/>
          </a:prstGeom>
        </p:spPr>
        <p:txBody>
          <a:bodyPr vert="horz" lIns="103801" tIns="51895" rIns="103801" bIns="5189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844" y="2013263"/>
            <a:ext cx="9218950" cy="4798559"/>
          </a:xfrm>
          <a:prstGeom prst="rect">
            <a:avLst/>
          </a:prstGeom>
        </p:spPr>
        <p:txBody>
          <a:bodyPr vert="horz" lIns="103801" tIns="51895" rIns="103801" bIns="518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4844" y="7009643"/>
            <a:ext cx="2404944" cy="402652"/>
          </a:xfrm>
          <a:prstGeom prst="rect">
            <a:avLst/>
          </a:prstGeom>
        </p:spPr>
        <p:txBody>
          <a:bodyPr vert="horz" lIns="103801" tIns="51895" rIns="103801" bIns="5189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7980"/>
            <a:fld id="{25D96E0F-C774-0549-84B1-7A916D46B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37980"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615" y="7009643"/>
            <a:ext cx="3607415" cy="402652"/>
          </a:xfrm>
          <a:prstGeom prst="rect">
            <a:avLst/>
          </a:prstGeom>
        </p:spPr>
        <p:txBody>
          <a:bodyPr vert="horz" lIns="103801" tIns="51895" rIns="103801" bIns="5189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79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8850" y="7009643"/>
            <a:ext cx="2404944" cy="402652"/>
          </a:xfrm>
          <a:prstGeom prst="rect">
            <a:avLst/>
          </a:prstGeom>
        </p:spPr>
        <p:txBody>
          <a:bodyPr vert="horz" lIns="103801" tIns="51895" rIns="103801" bIns="5189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7980"/>
            <a:fld id="{4234ECAB-E47D-444F-88B2-CC7E75B156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379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2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103798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485" indent="-259485" algn="l" defTabSz="1037980" rtl="0" eaLnBrk="1" latinLnBrk="0" hangingPunct="1">
        <a:lnSpc>
          <a:spcPct val="90000"/>
        </a:lnSpc>
        <a:spcBef>
          <a:spcPts val="1141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78480" indent="-259485" algn="l" defTabSz="103798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97480" indent="-259485" algn="l" defTabSz="103798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16471" indent="-259485" algn="l" defTabSz="103798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335465" indent="-259485" algn="l" defTabSz="103798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854458" indent="-259485" algn="l" defTabSz="103798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373450" indent="-259485" algn="l" defTabSz="103798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92442" indent="-259485" algn="l" defTabSz="103798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411431" indent="-259485" algn="l" defTabSz="103798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79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8974" algn="l" defTabSz="10379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980" algn="l" defTabSz="10379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6976" algn="l" defTabSz="10379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5969" algn="l" defTabSz="10379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4959" algn="l" defTabSz="10379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954" algn="l" defTabSz="10379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2946" algn="l" defTabSz="10379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1938" algn="l" defTabSz="10379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8" descr="PPT_makets-02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7010400"/>
            <a:ext cx="5027613" cy="401638"/>
          </a:xfrm>
          <a:prstGeom prst="rect">
            <a:avLst/>
          </a:prstGeom>
        </p:spPr>
        <p:txBody>
          <a:bodyPr vert="horz" lIns="99075" tIns="49530" rIns="99075" bIns="49530" rtlCol="0" anchor="t"/>
          <a:lstStyle>
            <a:lvl1pPr algn="l" defTabSz="49536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645" y="7005681"/>
            <a:ext cx="2493963" cy="401637"/>
          </a:xfrm>
          <a:prstGeom prst="rect">
            <a:avLst/>
          </a:prstGeom>
        </p:spPr>
        <p:txBody>
          <a:bodyPr vert="horz" lIns="99075" tIns="49530" rIns="99075" bIns="49530" rtlCol="0" anchor="ctr"/>
          <a:lstStyle>
            <a:lvl1pPr algn="r" defTabSz="49536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fld id="{8D908CB5-DB38-400E-A5B5-C02908BA53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3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4500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  <a:lvl2pPr algn="ctr" defTabSz="4945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2pPr>
      <a:lvl3pPr algn="ctr" defTabSz="4945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3pPr>
      <a:lvl4pPr algn="ctr" defTabSz="4945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4pPr>
      <a:lvl5pPr algn="ctr" defTabSz="4945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5pPr>
      <a:lvl6pPr marL="454984" algn="ctr" defTabSz="49450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6pPr>
      <a:lvl7pPr marL="909998" algn="ctr" defTabSz="49450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7pPr>
      <a:lvl8pPr marL="1364996" algn="ctr" defTabSz="49450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8pPr>
      <a:lvl9pPr marL="1819998" algn="ctr" defTabSz="49450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9pPr>
    </p:titleStyle>
    <p:bodyStyle>
      <a:lvl1pPr marL="371267" indent="-371267" algn="l" defTabSz="4945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4151" indent="-308070" algn="l" defTabSz="4945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37019" indent="-246456" algn="l" defTabSz="4945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33112" indent="-246456" algn="l" defTabSz="4945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27612" indent="-246456" algn="l" defTabSz="4945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24473" indent="-247677" algn="l" defTabSz="49536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838" indent="-247677" algn="l" defTabSz="49536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5192" indent="-247677" algn="l" defTabSz="49536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0554" indent="-247677" algn="l" defTabSz="49536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53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60" algn="l" defTabSz="4953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0724" algn="l" defTabSz="4953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6076" algn="l" defTabSz="4953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1439" algn="l" defTabSz="4953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788" algn="l" defTabSz="4953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51" algn="l" defTabSz="4953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7511" algn="l" defTabSz="4953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62870" algn="l" defTabSz="4953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8" descr="PPT_makets-02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7010400"/>
            <a:ext cx="5027613" cy="401638"/>
          </a:xfrm>
          <a:prstGeom prst="rect">
            <a:avLst/>
          </a:prstGeom>
        </p:spPr>
        <p:txBody>
          <a:bodyPr vert="horz" lIns="99112" tIns="49550" rIns="99112" bIns="49550" rtlCol="0" anchor="t"/>
          <a:lstStyle>
            <a:lvl1pPr algn="l" defTabSz="495543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641" y="7005678"/>
            <a:ext cx="2493963" cy="401637"/>
          </a:xfrm>
          <a:prstGeom prst="rect">
            <a:avLst/>
          </a:prstGeom>
        </p:spPr>
        <p:txBody>
          <a:bodyPr vert="horz" lIns="99112" tIns="49550" rIns="99112" bIns="49550" rtlCol="0" anchor="ctr"/>
          <a:lstStyle>
            <a:lvl1pPr algn="r" defTabSz="495543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fld id="{8D908CB5-DB38-400E-A5B5-C02908BA53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6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4684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  <a:lvl2pPr algn="ctr" defTabSz="49468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2pPr>
      <a:lvl3pPr algn="ctr" defTabSz="49468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3pPr>
      <a:lvl4pPr algn="ctr" defTabSz="49468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4pPr>
      <a:lvl5pPr algn="ctr" defTabSz="49468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5pPr>
      <a:lvl6pPr marL="455154" algn="ctr" defTabSz="494684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6pPr>
      <a:lvl7pPr marL="910335" algn="ctr" defTabSz="494684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7pPr>
      <a:lvl8pPr marL="1365502" algn="ctr" defTabSz="494684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8pPr>
      <a:lvl9pPr marL="1820674" algn="ctr" defTabSz="494684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9pPr>
    </p:titleStyle>
    <p:bodyStyle>
      <a:lvl1pPr marL="371405" indent="-371405" algn="l" defTabSz="4946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4449" indent="-308184" algn="l" defTabSz="4946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37478" indent="-246548" algn="l" defTabSz="4946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33755" indent="-246548" algn="l" defTabSz="4946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28439" indent="-246548" algn="l" defTabSz="4946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25484" indent="-247769" algn="l" defTabSz="49554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1032" indent="-247769" algn="l" defTabSz="49554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6570" indent="-247769" algn="l" defTabSz="49554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2116" indent="-247769" algn="l" defTabSz="49554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55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543" algn="l" defTabSz="4955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1090" algn="l" defTabSz="4955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6628" algn="l" defTabSz="4955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2174" algn="l" defTabSz="4955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7709" algn="l" defTabSz="4955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3254" algn="l" defTabSz="4955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8798" algn="l" defTabSz="4955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340" algn="l" defTabSz="4955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8" descr="PPT_makets-02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7010400"/>
            <a:ext cx="5027613" cy="401638"/>
          </a:xfrm>
          <a:prstGeom prst="rect">
            <a:avLst/>
          </a:prstGeom>
        </p:spPr>
        <p:txBody>
          <a:bodyPr vert="horz" lIns="99160" tIns="49574" rIns="99160" bIns="49574" rtlCol="0" anchor="t"/>
          <a:lstStyle>
            <a:lvl1pPr algn="l" defTabSz="495788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637" y="7005673"/>
            <a:ext cx="2493963" cy="401637"/>
          </a:xfrm>
          <a:prstGeom prst="rect">
            <a:avLst/>
          </a:prstGeom>
        </p:spPr>
        <p:txBody>
          <a:bodyPr vert="horz" lIns="99160" tIns="49574" rIns="99160" bIns="49574" rtlCol="0" anchor="ctr"/>
          <a:lstStyle>
            <a:lvl1pPr algn="r" defTabSz="495788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fld id="{8D908CB5-DB38-400E-A5B5-C02908BA53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4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4929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  <a:lvl2pPr algn="ctr" defTabSz="494929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2pPr>
      <a:lvl3pPr algn="ctr" defTabSz="494929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3pPr>
      <a:lvl4pPr algn="ctr" defTabSz="494929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4pPr>
      <a:lvl5pPr algn="ctr" defTabSz="494929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5pPr>
      <a:lvl6pPr marL="455381" algn="ctr" defTabSz="494929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6pPr>
      <a:lvl7pPr marL="910786" algn="ctr" defTabSz="494929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7pPr>
      <a:lvl8pPr marL="1366178" algn="ctr" defTabSz="494929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8pPr>
      <a:lvl9pPr marL="1821575" algn="ctr" defTabSz="494929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9pPr>
    </p:titleStyle>
    <p:bodyStyle>
      <a:lvl1pPr marL="371589" indent="-371589" algn="l" defTabSz="4949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4847" indent="-308336" algn="l" defTabSz="4949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38091" indent="-246670" algn="l" defTabSz="4949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34613" indent="-246670" algn="l" defTabSz="4949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29542" indent="-246670" algn="l" defTabSz="4949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26832" indent="-247891" algn="l" defTabSz="4957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2625" indent="-247891" algn="l" defTabSz="4957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8409" indent="-247891" algn="l" defTabSz="4957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4199" indent="-247891" algn="l" defTabSz="4957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5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788" algn="l" defTabSz="495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1581" algn="l" defTabSz="495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7363" algn="l" defTabSz="495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3155" algn="l" defTabSz="495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8935" algn="l" defTabSz="495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4725" algn="l" defTabSz="495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0515" algn="l" defTabSz="495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66302" algn="l" defTabSz="495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8" descr="PPT_makets-02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7010400"/>
            <a:ext cx="5027613" cy="401638"/>
          </a:xfrm>
          <a:prstGeom prst="rect">
            <a:avLst/>
          </a:prstGeom>
        </p:spPr>
        <p:txBody>
          <a:bodyPr vert="horz" lIns="99221" tIns="49605" rIns="99221" bIns="49605" rtlCol="0" anchor="t"/>
          <a:lstStyle>
            <a:lvl1pPr algn="l" defTabSz="496094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631" y="7005668"/>
            <a:ext cx="2493963" cy="401637"/>
          </a:xfrm>
          <a:prstGeom prst="rect">
            <a:avLst/>
          </a:prstGeom>
        </p:spPr>
        <p:txBody>
          <a:bodyPr vert="horz" lIns="99221" tIns="49605" rIns="99221" bIns="49605" rtlCol="0" anchor="ctr"/>
          <a:lstStyle>
            <a:lvl1pPr algn="r" defTabSz="496094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fld id="{8D908CB5-DB38-400E-A5B5-C02908BA53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9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5234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  <a:lvl2pPr algn="ctr" defTabSz="49523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2pPr>
      <a:lvl3pPr algn="ctr" defTabSz="49523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3pPr>
      <a:lvl4pPr algn="ctr" defTabSz="49523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4pPr>
      <a:lvl5pPr algn="ctr" defTabSz="49523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5pPr>
      <a:lvl6pPr marL="455665" algn="ctr" defTabSz="495234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6pPr>
      <a:lvl7pPr marL="911351" algn="ctr" defTabSz="495234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7pPr>
      <a:lvl8pPr marL="1367022" algn="ctr" defTabSz="495234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8pPr>
      <a:lvl9pPr marL="1822703" algn="ctr" defTabSz="495234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9pPr>
    </p:titleStyle>
    <p:bodyStyle>
      <a:lvl1pPr marL="371819" indent="-371819" algn="l" defTabSz="49523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5345" indent="-308528" algn="l" defTabSz="49523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38858" indent="-246822" algn="l" defTabSz="49523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35686" indent="-246822" algn="l" defTabSz="49523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0922" indent="-246822" algn="l" defTabSz="49523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28520" indent="-248045" algn="l" defTabSz="49609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4617" indent="-248045" algn="l" defTabSz="49609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0708" indent="-248045" algn="l" defTabSz="49609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6805" indent="-248045" algn="l" defTabSz="49609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094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2192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8283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81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0468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6565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662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68756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860614" y="1616154"/>
            <a:ext cx="9479789" cy="3753293"/>
          </a:xfrm>
        </p:spPr>
        <p:txBody>
          <a:bodyPr/>
          <a:lstStyle/>
          <a:p>
            <a:pPr algn="ctr"/>
            <a:r>
              <a:rPr lang="ru-RU" sz="3200" u="sng" dirty="0">
                <a:solidFill>
                  <a:srgbClr val="68AF90"/>
                </a:solidFill>
              </a:rPr>
              <a:t>методика</a:t>
            </a:r>
            <a:r>
              <a:rPr lang="ru-RU" sz="3200" u="sng" dirty="0"/>
              <a:t> ОРГАНИЗАЦИИ ОБУЧЕНИЯ </a:t>
            </a:r>
            <a:br>
              <a:rPr lang="ru-RU" sz="3200" u="sng" dirty="0"/>
            </a:br>
            <a:r>
              <a:rPr lang="ru-RU" sz="3200" u="sng" dirty="0"/>
              <a:t>НА ЗАНЯТИЯХ ПО ФИНАНСОВОЙ ГРАМОТНОСТИ В СООТВЕТСТВИИ </a:t>
            </a:r>
            <a:br>
              <a:rPr lang="ru-RU" sz="3200" u="sng" dirty="0"/>
            </a:br>
            <a:r>
              <a:rPr lang="ru-RU" sz="3200" u="sng" dirty="0"/>
              <a:t>С СИСТЕМНО-ДЕЯТЕЛЬНОСТНЫМ ПОДХОДОМ К ОБУЧЕНИЮ</a:t>
            </a:r>
            <a:endParaRPr lang="ru-RU" sz="3200" u="sng" dirty="0"/>
          </a:p>
        </p:txBody>
      </p:sp>
    </p:spTree>
    <p:extLst>
      <p:ext uri="{BB962C8B-B14F-4D97-AF65-F5344CB8AC3E}">
        <p14:creationId xmlns:p14="http://schemas.microsoft.com/office/powerpoint/2010/main" val="9959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23AE8B"/>
                </a:solidFill>
              </a:rPr>
              <a:t>ПОДВЕДЕНИЕ ИТОГОВ АПРБАЦИИ НА КОНФЕРЕНЦИИ </a:t>
            </a:r>
            <a:br>
              <a:rPr lang="ru-RU" dirty="0" smtClean="0">
                <a:solidFill>
                  <a:srgbClr val="23AE8B"/>
                </a:solidFill>
              </a:rPr>
            </a:br>
            <a:r>
              <a:rPr lang="ru-RU" dirty="0" smtClean="0">
                <a:solidFill>
                  <a:srgbClr val="23AE8B"/>
                </a:solidFill>
              </a:rPr>
              <a:t>28-29 АПРЕЛЯ 2016 Г.</a:t>
            </a:r>
            <a:endParaRPr lang="ru-RU" dirty="0">
              <a:solidFill>
                <a:srgbClr val="23AE8B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790" y="1841432"/>
            <a:ext cx="9619774" cy="4998057"/>
          </a:xfrm>
        </p:spPr>
        <p:txBody>
          <a:bodyPr/>
          <a:lstStyle/>
          <a:p>
            <a:pPr marL="0" indent="0">
              <a:buNone/>
            </a:pPr>
            <a:r>
              <a:rPr lang="ru-RU" sz="1600" b="1" u="sng" dirty="0">
                <a:solidFill>
                  <a:srgbClr val="23AE8B"/>
                </a:solidFill>
              </a:rPr>
              <a:t>Проведение открытых уроков</a:t>
            </a:r>
            <a:r>
              <a:rPr lang="ru-RU" sz="1600" b="1" dirty="0">
                <a:solidFill>
                  <a:srgbClr val="23AE8B"/>
                </a:solidFill>
              </a:rPr>
              <a:t>                                                    </a:t>
            </a:r>
            <a:r>
              <a:rPr lang="ru-RU" sz="1600" b="1" u="sng" dirty="0">
                <a:solidFill>
                  <a:srgbClr val="23AE8B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600" b="1" u="sng" dirty="0">
                <a:solidFill>
                  <a:srgbClr val="23AE8B"/>
                </a:solidFill>
              </a:rPr>
              <a:t>                                                                                  </a:t>
            </a:r>
            <a:r>
              <a:rPr lang="ru-RU" sz="1600" b="1" dirty="0">
                <a:solidFill>
                  <a:srgbClr val="23AE8B"/>
                </a:solidFill>
              </a:rPr>
              <a:t>                     </a:t>
            </a:r>
            <a:r>
              <a:rPr lang="ru-RU" sz="1600" b="1" u="sng" dirty="0">
                <a:solidFill>
                  <a:srgbClr val="23AE8B"/>
                </a:solidFill>
              </a:rPr>
              <a:t>Подведение итогов</a:t>
            </a:r>
          </a:p>
          <a:p>
            <a:pPr marL="0" indent="0">
              <a:buNone/>
            </a:pPr>
            <a:endParaRPr lang="ru-RU" sz="1600" b="1" u="sng" dirty="0">
              <a:solidFill>
                <a:srgbClr val="23AE8B"/>
              </a:solidFill>
            </a:endParaRPr>
          </a:p>
          <a:p>
            <a:pPr marL="0" indent="0">
              <a:buNone/>
            </a:pPr>
            <a:endParaRPr lang="ru-RU" sz="1600" b="1" u="sng" dirty="0">
              <a:solidFill>
                <a:srgbClr val="23AE8B"/>
              </a:solidFill>
            </a:endParaRPr>
          </a:p>
          <a:p>
            <a:pPr marL="0" indent="0">
              <a:buNone/>
            </a:pPr>
            <a:endParaRPr lang="ru-RU" sz="1600" b="1" u="sng" dirty="0">
              <a:solidFill>
                <a:srgbClr val="23AE8B"/>
              </a:solidFill>
            </a:endParaRPr>
          </a:p>
          <a:p>
            <a:pPr marL="0" indent="0">
              <a:buNone/>
            </a:pPr>
            <a:endParaRPr lang="ru-RU" sz="1600" b="1" u="sng" dirty="0">
              <a:solidFill>
                <a:srgbClr val="23AE8B"/>
              </a:solidFill>
            </a:endParaRPr>
          </a:p>
          <a:p>
            <a:pPr marL="0" indent="0">
              <a:buNone/>
            </a:pPr>
            <a:endParaRPr lang="ru-RU" sz="1600" b="1" u="sng" dirty="0">
              <a:solidFill>
                <a:srgbClr val="23AE8B"/>
              </a:solidFill>
            </a:endParaRPr>
          </a:p>
          <a:p>
            <a:pPr marL="0" indent="0">
              <a:buNone/>
            </a:pPr>
            <a:endParaRPr lang="ru-RU" sz="1600" b="1" u="sng" dirty="0">
              <a:solidFill>
                <a:srgbClr val="23AE8B"/>
              </a:solidFill>
            </a:endParaRPr>
          </a:p>
          <a:p>
            <a:pPr marL="0" indent="0">
              <a:buNone/>
            </a:pPr>
            <a:endParaRPr lang="ru-RU" sz="1600" b="1" u="sng" dirty="0">
              <a:solidFill>
                <a:srgbClr val="23AE8B"/>
              </a:solidFill>
            </a:endParaRPr>
          </a:p>
          <a:p>
            <a:pPr marL="0" indent="0">
              <a:buNone/>
            </a:pPr>
            <a:endParaRPr lang="ru-RU" sz="1600" b="1" u="sng" dirty="0">
              <a:solidFill>
                <a:srgbClr val="23AE8B"/>
              </a:solidFill>
            </a:endParaRPr>
          </a:p>
          <a:p>
            <a:pPr marL="0" indent="0">
              <a:buNone/>
            </a:pPr>
            <a:endParaRPr lang="ru-RU" sz="1600" b="1" u="sng" dirty="0">
              <a:solidFill>
                <a:srgbClr val="23AE8B"/>
              </a:solidFill>
            </a:endParaRPr>
          </a:p>
          <a:p>
            <a:pPr marL="0" indent="0">
              <a:buNone/>
            </a:pPr>
            <a:endParaRPr lang="ru-RU" sz="1600" b="1" u="sng" dirty="0">
              <a:solidFill>
                <a:srgbClr val="23AE8B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EEEB0-C9FA-478D-A320-976D02604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C:\Users\123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2" y="2341763"/>
            <a:ext cx="5593391" cy="271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123\Desktop\mif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21" y="2537972"/>
            <a:ext cx="4111273" cy="252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23\Desktop\фото с мероприятий\12-09-2017_13-00-13\mif0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69" y="5304960"/>
            <a:ext cx="3271373" cy="20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Desktop\фото с мероприятий\12-09-2017_13-00-13\mif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243" y="5304998"/>
            <a:ext cx="3171402" cy="19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3\Desktop\фото с мероприятий\12-09-2017_13-00-13\mif0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90" y="5328189"/>
            <a:ext cx="3134089" cy="197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7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535032" y="990600"/>
            <a:ext cx="9618663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300" dirty="0">
                <a:solidFill>
                  <a:srgbClr val="23AE8B"/>
                </a:solidFill>
                <a:latin typeface="Tahoma" pitchFamily="34" charset="0"/>
              </a:rPr>
              <a:t>УЧЕБНО-МЕТОДИЧЕСКИЕ КОМПЛЕКТЫ </a:t>
            </a:r>
            <a:br>
              <a:rPr lang="ru-RU" sz="2300" dirty="0">
                <a:solidFill>
                  <a:srgbClr val="23AE8B"/>
                </a:solidFill>
                <a:latin typeface="Tahoma" pitchFamily="34" charset="0"/>
              </a:rPr>
            </a:br>
            <a:r>
              <a:rPr lang="ru-RU" sz="2300" dirty="0">
                <a:solidFill>
                  <a:srgbClr val="23AE8B"/>
                </a:solidFill>
                <a:latin typeface="Tahoma" pitchFamily="34" charset="0"/>
              </a:rPr>
              <a:t>ПО ФИНАНСОВОЙ ГРАМОТНОСТИ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032" y="1930441"/>
            <a:ext cx="9618663" cy="4989513"/>
          </a:xfrm>
        </p:spPr>
        <p:txBody>
          <a:bodyPr/>
          <a:lstStyle/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371567" indent="-371567" defTabSz="49542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ru-RU" dirty="0" smtClean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 marL="371567" indent="-371567" defTabSz="49542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4E877C-58B7-4DD0-91DB-51E524E1FF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55096"/>
              </p:ext>
            </p:extLst>
          </p:nvPr>
        </p:nvGraphicFramePr>
        <p:xfrm>
          <a:off x="381000" y="1757187"/>
          <a:ext cx="10058399" cy="52852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67799"/>
                <a:gridCol w="2814467"/>
                <a:gridCol w="3776133"/>
              </a:tblGrid>
              <a:tr h="1200643">
                <a:tc>
                  <a:txBody>
                    <a:bodyPr/>
                    <a:lstStyle/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Базовые УМК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 marT="45712" marB="45712">
                    <a:solidFill>
                      <a:srgbClr val="8FD0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Дополнительные УМК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 marT="45712" marB="45712">
                    <a:solidFill>
                      <a:srgbClr val="8FD0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Учебные тематические модули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 marT="45712" marB="45712">
                    <a:solidFill>
                      <a:srgbClr val="8FD0D1"/>
                    </a:solidFill>
                  </a:tcPr>
                </a:tc>
              </a:tr>
              <a:tr h="4084609">
                <a:tc>
                  <a:txBody>
                    <a:bodyPr/>
                    <a:lstStyle/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2-4 классов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5-7 классов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8-9 классов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10-11 классов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СПО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детских домов и школ-интернатов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T="45712" marB="45712">
                    <a:solidFill>
                      <a:srgbClr val="8FD0D1"/>
                    </a:solidFill>
                  </a:tcPr>
                </a:tc>
                <a:tc>
                  <a:txBody>
                    <a:bodyPr/>
                    <a:lstStyle/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8-9 классов (</a:t>
                      </a:r>
                      <a:r>
                        <a:rPr kumimoji="0" lang="ru-RU" sz="20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экон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уклон)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10-11 </a:t>
                      </a:r>
                      <a:r>
                        <a:rPr kumimoji="0" lang="ru-RU" sz="20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кл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(эконом. профиль)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10-11 </a:t>
                      </a:r>
                      <a:r>
                        <a:rPr kumimoji="0" lang="ru-RU" sz="20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кл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(</a:t>
                      </a:r>
                      <a:r>
                        <a:rPr kumimoji="0" lang="ru-RU" sz="20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юридич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профиль)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10-11 </a:t>
                      </a:r>
                      <a:r>
                        <a:rPr kumimoji="0" lang="ru-RU" sz="20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кл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(</a:t>
                      </a:r>
                      <a:r>
                        <a:rPr kumimoji="0" lang="ru-RU" sz="20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математ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профиль)</a:t>
                      </a:r>
                    </a:p>
                    <a:p>
                      <a:endParaRPr lang="ru-RU" sz="2000" dirty="0"/>
                    </a:p>
                  </a:txBody>
                  <a:tcPr marT="45712" marB="45712">
                    <a:solidFill>
                      <a:srgbClr val="8FD0D1"/>
                    </a:solidFill>
                  </a:tcPr>
                </a:tc>
                <a:tc>
                  <a:txBody>
                    <a:bodyPr/>
                    <a:lstStyle/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Модуль «Банки»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Модуль «Финансовые риски»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Модуль «Собственный бизнес»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Модуль «Страхование»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Модуль «Пенсия»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Модуль «Фондовый рынок»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Информационные материалы </a:t>
                      </a:r>
                    </a:p>
                    <a:p>
                      <a:endParaRPr lang="ru-RU" sz="2000" dirty="0"/>
                    </a:p>
                  </a:txBody>
                  <a:tcPr marT="45712" marB="45712">
                    <a:solidFill>
                      <a:srgbClr val="8FD0D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http://www.fa.ru/news/PublishingImages/minf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10" y="298169"/>
            <a:ext cx="2063410" cy="5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1115667"/>
            <a:ext cx="9619774" cy="5832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23AE8B"/>
                </a:solidFill>
              </a:rPr>
              <a:t>СТРУКТУРА УЧЕБНО-МЕТОДИЧЕСКОГО КОМПЛЕКТА</a:t>
            </a:r>
            <a:endParaRPr lang="ru-RU" dirty="0">
              <a:solidFill>
                <a:srgbClr val="23AE8B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840065"/>
              </p:ext>
            </p:extLst>
          </p:nvPr>
        </p:nvGraphicFramePr>
        <p:xfrm>
          <a:off x="592558" y="1940035"/>
          <a:ext cx="9155051" cy="4778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EEEB0-C9FA-478D-A320-976D02604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lIns="91133" tIns="45566" rIns="91133" bIns="45566"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123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52" y="1111392"/>
            <a:ext cx="4862916" cy="283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\Desktop\3лицей 4 фото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3" y="1111392"/>
            <a:ext cx="4727643" cy="283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23\Desktop\3IMG_21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53" y="4075890"/>
            <a:ext cx="4862916" cy="314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23\Desktop\3DSC_09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3" y="4075890"/>
            <a:ext cx="4727642" cy="314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4CAF90"/>
                </a:solidFill>
              </a:rPr>
              <a:t>ОСОБЕННОСТИ ОБУЧЕНИЯ ФИНАНСОВОЙ ГРАМОТНОСТИ </a:t>
            </a:r>
            <a:br>
              <a:rPr lang="ru-RU" dirty="0" smtClean="0">
                <a:solidFill>
                  <a:srgbClr val="4CAF90"/>
                </a:solidFill>
              </a:rPr>
            </a:br>
            <a:r>
              <a:rPr lang="ru-RU" dirty="0" smtClean="0">
                <a:solidFill>
                  <a:srgbClr val="4CAF90"/>
                </a:solidFill>
              </a:rPr>
              <a:t>В 5-7 КЛАССАХ</a:t>
            </a:r>
            <a:endParaRPr lang="ru-RU" dirty="0">
              <a:solidFill>
                <a:srgbClr val="4CAF9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32" y="1991374"/>
            <a:ext cx="9619774" cy="5289959"/>
          </a:xfrm>
        </p:spPr>
        <p:txBody>
          <a:bodyPr/>
          <a:lstStyle/>
          <a:p>
            <a:r>
              <a:rPr lang="ru-RU" sz="2000" b="1" dirty="0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Возраст обучающихся: 10-13 лет</a:t>
            </a:r>
          </a:p>
          <a:p>
            <a:pPr algn="just"/>
            <a:r>
              <a:rPr lang="ru-RU" sz="2000" b="1" dirty="0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Уровень дееспособности: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800" dirty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) мелкие бытовые сделки;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800" dirty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) сделки, направленные на безвозмездное получение выгоды, не требующие нотариального удостоверения либо государственной регистрации;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3) сделки по распоряжению средствами, предоставленными законным представителем или с согласия последнего третьим лицом для определенной цели или для свободного распоряжения.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3. Имущественную ответственность по сделкам малолетнего, в том числе по сделкам, совершенным им самостоятельно, несут его родители, усыновители или опекуны, если не докажут, что обязательство было нарушено не по их вине. Эти лица в соответствии с </a:t>
            </a:r>
            <a:r>
              <a:rPr lang="ru-RU" sz="1800" dirty="0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законом также </a:t>
            </a:r>
            <a:r>
              <a:rPr lang="ru-RU" sz="1800" dirty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отвечают за вред, причиненный малолетними</a:t>
            </a:r>
            <a:r>
              <a:rPr lang="ru-RU" sz="1800" dirty="0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Темы УМК: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Доходы и расходы семьи                                                     - Банки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Налоги                                                                                   - Бизнес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Особые жизненные ситуации, в </a:t>
            </a:r>
            <a:r>
              <a:rPr lang="ru-RU" sz="1800" dirty="0" err="1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sz="1800" dirty="0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. Страхование             - Валюта</a:t>
            </a:r>
          </a:p>
          <a:p>
            <a:pPr algn="just">
              <a:buFontTx/>
              <a:buChar char="-"/>
            </a:pPr>
            <a:endParaRPr lang="ru-RU" sz="1800" dirty="0">
              <a:solidFill>
                <a:srgbClr val="4CAF9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rgbClr val="4CAF9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498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4CAF90"/>
                </a:solidFill>
              </a:rPr>
              <a:t>ОСОБЕННОСТИ ОБУЧЕНИЯ ФИНАНСОВОЙ ГРАМОТНОСТИ </a:t>
            </a:r>
            <a:br>
              <a:rPr lang="ru-RU" dirty="0">
                <a:solidFill>
                  <a:srgbClr val="4CAF90"/>
                </a:solidFill>
              </a:rPr>
            </a:br>
            <a:r>
              <a:rPr lang="ru-RU" dirty="0">
                <a:solidFill>
                  <a:srgbClr val="4CAF90"/>
                </a:solidFill>
              </a:rPr>
              <a:t>В </a:t>
            </a:r>
            <a:r>
              <a:rPr lang="ru-RU" dirty="0" smtClean="0">
                <a:solidFill>
                  <a:srgbClr val="4CAF90"/>
                </a:solidFill>
              </a:rPr>
              <a:t>8-9 </a:t>
            </a:r>
            <a:r>
              <a:rPr lang="ru-RU" dirty="0">
                <a:solidFill>
                  <a:srgbClr val="4CAF90"/>
                </a:solidFill>
              </a:rPr>
              <a:t>КЛАССАХ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467" y="1885245"/>
            <a:ext cx="10272889" cy="5522546"/>
          </a:xfrm>
        </p:spPr>
        <p:txBody>
          <a:bodyPr/>
          <a:lstStyle/>
          <a:p>
            <a:pPr lvl="0"/>
            <a:r>
              <a:rPr lang="ru-RU" sz="2000" b="1" dirty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Возраст обучающихся: 10-13 лет</a:t>
            </a:r>
          </a:p>
          <a:p>
            <a:pPr lvl="0" algn="just"/>
            <a:r>
              <a:rPr lang="ru-RU" sz="2000" b="1" dirty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Уровень дееспособности:</a:t>
            </a:r>
          </a:p>
          <a:p>
            <a:pPr algn="just"/>
            <a:r>
              <a:rPr lang="ru-RU" sz="1800" dirty="0">
                <a:solidFill>
                  <a:srgbClr val="4CAF90"/>
                </a:solidFill>
                <a:latin typeface="Arial"/>
              </a:rPr>
              <a:t>Несовершеннолетние в возрасте от четырнадцати до восемнадцати лет вправе самостоятельно, без согласия родителей, усыновителей и попечителя: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4CAF90"/>
                </a:solidFill>
                <a:latin typeface="Arial"/>
              </a:rPr>
              <a:t>1) распоряжаться своими заработком, стипендией и иными доходами;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4CAF90"/>
                </a:solidFill>
                <a:latin typeface="Arial"/>
              </a:rPr>
              <a:t>2) осуществлять права автора произведения науки, литературы или искусства, изобретения или иного охраняемого законом результата своей интеллектуальной деятельности;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4CAF90"/>
                </a:solidFill>
                <a:latin typeface="Arial"/>
              </a:rPr>
              <a:t>3) в соответствии с законом вносить вклады в кредитные организации и распоряжаться ими;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4CAF90"/>
                </a:solidFill>
                <a:latin typeface="Arial"/>
              </a:rPr>
              <a:t>4</a:t>
            </a:r>
            <a:r>
              <a:rPr lang="ru-RU" sz="1800" dirty="0">
                <a:solidFill>
                  <a:srgbClr val="4CAF90"/>
                </a:solidFill>
                <a:latin typeface="Arial"/>
              </a:rPr>
              <a:t>) совершать мелкие бытовые сделки и иные </a:t>
            </a:r>
            <a:r>
              <a:rPr lang="ru-RU" sz="1800" dirty="0" smtClean="0">
                <a:solidFill>
                  <a:srgbClr val="4CAF90"/>
                </a:solidFill>
                <a:latin typeface="Arial"/>
              </a:rPr>
              <a:t>сделки</a:t>
            </a:r>
            <a:endParaRPr lang="ru-RU" sz="1800" dirty="0">
              <a:solidFill>
                <a:srgbClr val="4CAF90"/>
              </a:solidFill>
              <a:latin typeface="Arial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4CAF90"/>
                </a:solidFill>
                <a:latin typeface="Arial"/>
              </a:rPr>
              <a:t>По достижении шестнадцати лет несовершеннолетние также вправе быть членами кооперативов в соответствии с законами о кооперативах.</a:t>
            </a:r>
          </a:p>
          <a:p>
            <a:pPr lvl="0" algn="just"/>
            <a:r>
              <a:rPr lang="ru-RU" sz="2000" b="1" dirty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Темы УМК: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4CAF90"/>
                </a:solidFill>
              </a:rPr>
              <a:t>Зачем быть финансово грамотным                                               - Пенсия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4CAF90"/>
                </a:solidFill>
              </a:rPr>
              <a:t>Финансовые организации (банки, МФО и др. ФО, валюта)            - Налоги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4CAF90"/>
                </a:solidFill>
              </a:rPr>
              <a:t>Защита прав потребителя ФУ                                                      - Семейный бюджет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4CAF90"/>
                </a:solidFill>
              </a:rPr>
              <a:t>Финансовые риски (страхование)                                                - Бизнес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895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4CAF90"/>
                </a:solidFill>
              </a:rPr>
              <a:t>ОСОБЕННОСТИ ОБУЧЕНИЯ ФИНАНСОВОЙ ГРАМОТНОСТИ </a:t>
            </a:r>
            <a:br>
              <a:rPr lang="ru-RU" dirty="0">
                <a:solidFill>
                  <a:srgbClr val="4CAF90"/>
                </a:solidFill>
              </a:rPr>
            </a:br>
            <a:r>
              <a:rPr lang="ru-RU" dirty="0">
                <a:solidFill>
                  <a:srgbClr val="4CAF90"/>
                </a:solidFill>
              </a:rPr>
              <a:t>В </a:t>
            </a:r>
            <a:r>
              <a:rPr lang="ru-RU" dirty="0" smtClean="0">
                <a:solidFill>
                  <a:srgbClr val="4CAF90"/>
                </a:solidFill>
              </a:rPr>
              <a:t>10-11 </a:t>
            </a:r>
            <a:r>
              <a:rPr lang="ru-RU" dirty="0">
                <a:solidFill>
                  <a:srgbClr val="4CAF90"/>
                </a:solidFill>
              </a:rPr>
              <a:t>КЛАССАХ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467" y="1885245"/>
            <a:ext cx="10272889" cy="5522546"/>
          </a:xfrm>
        </p:spPr>
        <p:txBody>
          <a:bodyPr numCol="2"/>
          <a:lstStyle/>
          <a:p>
            <a:pPr lvl="0"/>
            <a:r>
              <a:rPr lang="ru-RU" sz="2000" b="1" dirty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Возраст обучающихся: </a:t>
            </a:r>
            <a:r>
              <a:rPr lang="ru-RU" sz="2000" b="1" dirty="0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15-18 </a:t>
            </a:r>
            <a:r>
              <a:rPr lang="ru-RU" sz="2000" b="1" dirty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лет</a:t>
            </a:r>
          </a:p>
          <a:p>
            <a:pPr lvl="0" algn="just"/>
            <a:r>
              <a:rPr lang="ru-RU" sz="2000" b="1" dirty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Уровень дееспособности</a:t>
            </a:r>
            <a:r>
              <a:rPr lang="ru-RU" sz="2000" b="1" dirty="0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0" indent="0" algn="just">
              <a:buNone/>
            </a:pPr>
            <a:r>
              <a:rPr lang="ru-RU" sz="1800" dirty="0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До 18 лет – неполная дееспособность</a:t>
            </a:r>
          </a:p>
          <a:p>
            <a:pPr marL="0" lvl="0" indent="0" algn="just">
              <a:buNone/>
            </a:pPr>
            <a:r>
              <a:rPr lang="ru-RU" sz="1800" dirty="0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С 18 лет – полная дееспособность (совершать любые финансовые операции, сделки, заключать договоры)</a:t>
            </a:r>
          </a:p>
          <a:p>
            <a:pPr marL="0" lvl="0" indent="0" algn="just">
              <a:buNone/>
            </a:pPr>
            <a:endParaRPr lang="ru-RU" sz="1800" dirty="0" smtClean="0">
              <a:solidFill>
                <a:srgbClr val="4CAF9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ru-RU" sz="1800" dirty="0">
              <a:solidFill>
                <a:srgbClr val="4CAF9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ru-RU" sz="1800" dirty="0" smtClean="0">
              <a:solidFill>
                <a:srgbClr val="4CAF9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ru-RU" sz="1800" dirty="0">
              <a:solidFill>
                <a:srgbClr val="4CAF9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ru-RU" sz="1800" dirty="0" smtClean="0">
              <a:solidFill>
                <a:srgbClr val="4CAF9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ru-RU" sz="1800" dirty="0">
              <a:solidFill>
                <a:srgbClr val="4CAF9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ru-RU" sz="1800" dirty="0" smtClean="0">
              <a:solidFill>
                <a:srgbClr val="4CAF9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ru-RU" sz="1800" dirty="0">
              <a:solidFill>
                <a:srgbClr val="4CAF9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ru-RU" sz="1800" dirty="0" smtClean="0">
              <a:solidFill>
                <a:srgbClr val="4CAF9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ru-RU" sz="1800" dirty="0">
              <a:solidFill>
                <a:srgbClr val="4CAF9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ru-RU" sz="1800" dirty="0" smtClean="0">
              <a:solidFill>
                <a:srgbClr val="4CAF9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ru-RU" sz="1800" dirty="0">
              <a:solidFill>
                <a:srgbClr val="4CAF9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ru-RU" sz="1800" dirty="0" smtClean="0">
              <a:solidFill>
                <a:srgbClr val="4CAF9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ru-RU" sz="1800" dirty="0">
              <a:solidFill>
                <a:srgbClr val="4CAF9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ru-RU" sz="1800" dirty="0" smtClean="0">
              <a:solidFill>
                <a:srgbClr val="4CAF9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ru-RU" sz="1800" dirty="0">
              <a:solidFill>
                <a:srgbClr val="4CAF9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000" b="1" u="sng" dirty="0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Темы </a:t>
            </a:r>
            <a:r>
              <a:rPr lang="ru-RU" sz="2000" b="1" u="sng" dirty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УМК</a:t>
            </a:r>
            <a:r>
              <a:rPr lang="ru-RU" sz="2000" b="1" u="sng" dirty="0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just">
              <a:buFontTx/>
              <a:buChar char="-"/>
            </a:pPr>
            <a:r>
              <a:rPr lang="ru-RU" sz="2000" b="1" dirty="0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Банки</a:t>
            </a:r>
          </a:p>
          <a:p>
            <a:pPr lvl="0" algn="just">
              <a:buFontTx/>
              <a:buChar char="-"/>
            </a:pPr>
            <a:r>
              <a:rPr lang="ru-RU" sz="2000" b="1" dirty="0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Фондовый рынок</a:t>
            </a:r>
          </a:p>
          <a:p>
            <a:pPr lvl="0" algn="just">
              <a:buFontTx/>
              <a:buChar char="-"/>
            </a:pPr>
            <a:r>
              <a:rPr lang="ru-RU" sz="2000" b="1" dirty="0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Налоги</a:t>
            </a:r>
          </a:p>
          <a:p>
            <a:pPr lvl="0" algn="just">
              <a:buFontTx/>
              <a:buChar char="-"/>
            </a:pPr>
            <a:r>
              <a:rPr lang="ru-RU" sz="2000" b="1" dirty="0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Страхование</a:t>
            </a:r>
          </a:p>
          <a:p>
            <a:pPr lvl="0" algn="just">
              <a:buFontTx/>
              <a:buChar char="-"/>
            </a:pPr>
            <a:r>
              <a:rPr lang="ru-RU" sz="2000" b="1" dirty="0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Собственный бизнес</a:t>
            </a:r>
          </a:p>
          <a:p>
            <a:pPr lvl="0" algn="just">
              <a:buFontTx/>
              <a:buChar char="-"/>
            </a:pPr>
            <a:r>
              <a:rPr lang="ru-RU" sz="2000" b="1" dirty="0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Финансовое мошенничество</a:t>
            </a:r>
          </a:p>
          <a:p>
            <a:pPr lvl="0" algn="just">
              <a:buFontTx/>
              <a:buChar char="-"/>
            </a:pPr>
            <a:r>
              <a:rPr lang="ru-RU" sz="2000" b="1" dirty="0" smtClean="0">
                <a:solidFill>
                  <a:srgbClr val="4CAF90"/>
                </a:solidFill>
                <a:latin typeface="Arial" pitchFamily="34" charset="0"/>
                <a:cs typeface="Arial" pitchFamily="34" charset="0"/>
              </a:rPr>
              <a:t>Пенсии</a:t>
            </a:r>
            <a:endParaRPr lang="ru-RU" sz="2000" b="1" dirty="0">
              <a:solidFill>
                <a:srgbClr val="4CAF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12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059" y="1509837"/>
            <a:ext cx="9085342" cy="4051005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/>
              <a:t>Консультант Проекта, эксперт по </a:t>
            </a:r>
            <a:br>
              <a:rPr lang="ru-RU" sz="1800" dirty="0"/>
            </a:br>
            <a:r>
              <a:rPr lang="ru-RU" sz="1800" dirty="0"/>
              <a:t>образовательным программам, </a:t>
            </a:r>
            <a:r>
              <a:rPr lang="ru-RU" sz="1800" dirty="0" err="1"/>
              <a:t>к.п.н</a:t>
            </a:r>
            <a:r>
              <a:rPr lang="ru-RU" sz="1800" dirty="0"/>
              <a:t>.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/>
              <a:t>Лавренова Екатерина.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9164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1115680"/>
            <a:ext cx="9619774" cy="532513"/>
          </a:xfrm>
        </p:spPr>
        <p:txBody>
          <a:bodyPr/>
          <a:lstStyle/>
          <a:p>
            <a:r>
              <a:rPr lang="ru-RU" sz="2900" dirty="0">
                <a:solidFill>
                  <a:srgbClr val="68AF90"/>
                </a:solidFill>
              </a:rPr>
              <a:t>СИСТЕМНО-ДЕЯТЕЛЬНОСТНЫЙ ПОДХОД</a:t>
            </a:r>
            <a:endParaRPr lang="ru-RU" sz="2900" dirty="0">
              <a:solidFill>
                <a:srgbClr val="68AF9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32" y="1648192"/>
            <a:ext cx="9619774" cy="4268115"/>
          </a:xfrm>
        </p:spPr>
        <p:txBody>
          <a:bodyPr/>
          <a:lstStyle/>
          <a:p>
            <a:r>
              <a:rPr lang="ru-RU" sz="2400" b="1" dirty="0">
                <a:solidFill>
                  <a:srgbClr val="68AF90"/>
                </a:solidFill>
              </a:rPr>
              <a:t>Основой психического развития человека выступают качественные изменения в социальной ситуации.</a:t>
            </a:r>
          </a:p>
          <a:p>
            <a:r>
              <a:rPr lang="ru-RU" sz="2400" b="1" dirty="0">
                <a:solidFill>
                  <a:srgbClr val="68AF90"/>
                </a:solidFill>
              </a:rPr>
              <a:t>Социальные новообразования (ценности, знания, умения) формируются в ходе осуществления определенной деятельности.</a:t>
            </a:r>
          </a:p>
          <a:p>
            <a:r>
              <a:rPr lang="ru-RU" sz="2400" b="1" dirty="0">
                <a:solidFill>
                  <a:srgbClr val="68AF90"/>
                </a:solidFill>
              </a:rPr>
              <a:t>Деятельность – это система, включающая мотивы, цели, способы деятельности; исходный материал и конечный продукт.</a:t>
            </a:r>
          </a:p>
          <a:p>
            <a:r>
              <a:rPr lang="ru-RU" sz="2400" b="1" dirty="0">
                <a:solidFill>
                  <a:srgbClr val="68AF90"/>
                </a:solidFill>
              </a:rPr>
              <a:t>Формирование и развитие умственного действия предполагает осуществление рефлексии его способа.</a:t>
            </a:r>
          </a:p>
          <a:p>
            <a:r>
              <a:rPr lang="ru-RU" sz="2400" b="1" dirty="0">
                <a:solidFill>
                  <a:srgbClr val="68AF90"/>
                </a:solidFill>
              </a:rPr>
              <a:t>Всеобщими моментами психического развития человека служат обучение и воспитание.</a:t>
            </a:r>
          </a:p>
          <a:p>
            <a:endParaRPr lang="ru-RU" dirty="0">
              <a:solidFill>
                <a:srgbClr val="68AF9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9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923368"/>
            <a:ext cx="9619774" cy="699247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4CAF90"/>
                </a:solidFill>
              </a:rPr>
              <a:t>ЦЕЛИ ОБРАЗОВАНИЯ </a:t>
            </a:r>
            <a:endParaRPr lang="ru-RU" sz="3200" dirty="0">
              <a:solidFill>
                <a:srgbClr val="4CAF9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32" y="1622626"/>
            <a:ext cx="9783944" cy="553122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68AF90"/>
                </a:solidFill>
                <a:latin typeface="+mn-lt"/>
                <a:ea typeface="SimSun"/>
              </a:rPr>
              <a:t>	</a:t>
            </a:r>
            <a:r>
              <a:rPr lang="ru-RU" sz="2400" b="1" dirty="0">
                <a:solidFill>
                  <a:srgbClr val="68AF90"/>
                </a:solidFill>
                <a:latin typeface="+mn-lt"/>
                <a:ea typeface="SimSun"/>
              </a:rPr>
              <a:t>Формирование </a:t>
            </a:r>
            <a:r>
              <a:rPr lang="ru-RU" sz="2400" b="1" u="sng" dirty="0">
                <a:solidFill>
                  <a:srgbClr val="68AF90"/>
                </a:solidFill>
                <a:latin typeface="+mn-lt"/>
                <a:ea typeface="SimSun"/>
              </a:rPr>
              <a:t>культуры грамотного финансового поведения</a:t>
            </a:r>
            <a:r>
              <a:rPr lang="ru-RU" sz="2400" b="1" dirty="0">
                <a:solidFill>
                  <a:srgbClr val="68AF90"/>
                </a:solidFill>
                <a:latin typeface="+mn-lt"/>
                <a:ea typeface="SimSun"/>
              </a:rPr>
              <a:t> у обучающихся общего образования. </a:t>
            </a:r>
            <a:endParaRPr lang="ru-RU" sz="2400" b="1" dirty="0">
              <a:solidFill>
                <a:srgbClr val="68AF90"/>
              </a:solidFill>
              <a:latin typeface="+mn-lt"/>
              <a:ea typeface="SimSun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68AF90"/>
                </a:solidFill>
                <a:latin typeface="+mn-lt"/>
                <a:ea typeface="SimSun"/>
              </a:rPr>
              <a:t>Культура </a:t>
            </a:r>
            <a:r>
              <a:rPr lang="ru-RU" sz="2400" b="1" dirty="0">
                <a:solidFill>
                  <a:srgbClr val="68AF90"/>
                </a:solidFill>
                <a:latin typeface="+mn-lt"/>
                <a:ea typeface="SimSun"/>
              </a:rPr>
              <a:t>грамотного финансового поведения в себя включает: </a:t>
            </a:r>
            <a:endParaRPr lang="ru-RU" sz="2400" b="1" dirty="0">
              <a:solidFill>
                <a:srgbClr val="68AF90"/>
              </a:solidFill>
              <a:latin typeface="+mn-lt"/>
              <a:ea typeface="SimSun"/>
            </a:endParaRPr>
          </a:p>
          <a:p>
            <a:r>
              <a:rPr lang="ru-RU" sz="2400" b="1" dirty="0">
                <a:solidFill>
                  <a:srgbClr val="68AF90"/>
                </a:solidFill>
                <a:latin typeface="+mn-lt"/>
                <a:ea typeface="SimSun"/>
              </a:rPr>
              <a:t>знание </a:t>
            </a:r>
            <a:r>
              <a:rPr lang="ru-RU" sz="2400" b="1" dirty="0">
                <a:solidFill>
                  <a:srgbClr val="68AF90"/>
                </a:solidFill>
                <a:latin typeface="+mn-lt"/>
                <a:ea typeface="SimSun"/>
              </a:rPr>
              <a:t>устройства базовых финансовых институтов, принципов их взаимодействия с гражданами, правил безопасного взаимодействия с ними; </a:t>
            </a:r>
            <a:endParaRPr lang="ru-RU" sz="2400" b="1" dirty="0">
              <a:solidFill>
                <a:srgbClr val="68AF90"/>
              </a:solidFill>
              <a:latin typeface="+mn-lt"/>
              <a:ea typeface="SimSun"/>
            </a:endParaRPr>
          </a:p>
          <a:p>
            <a:r>
              <a:rPr lang="ru-RU" sz="2400" b="1" dirty="0">
                <a:solidFill>
                  <a:srgbClr val="68AF90"/>
                </a:solidFill>
                <a:latin typeface="+mn-lt"/>
                <a:ea typeface="SimSun"/>
              </a:rPr>
              <a:t>круг </a:t>
            </a:r>
            <a:r>
              <a:rPr lang="ru-RU" sz="2400" b="1" dirty="0">
                <a:solidFill>
                  <a:srgbClr val="68AF90"/>
                </a:solidFill>
                <a:latin typeface="+mn-lt"/>
                <a:ea typeface="SimSun"/>
              </a:rPr>
              <a:t>важнейших ценностей и поведенческих установок ответственного обдуманного поведения; </a:t>
            </a:r>
            <a:endParaRPr lang="ru-RU" sz="2400" b="1" dirty="0">
              <a:solidFill>
                <a:srgbClr val="68AF90"/>
              </a:solidFill>
              <a:latin typeface="+mn-lt"/>
              <a:ea typeface="SimSun"/>
            </a:endParaRPr>
          </a:p>
          <a:p>
            <a:r>
              <a:rPr lang="ru-RU" sz="2400" b="1" dirty="0">
                <a:solidFill>
                  <a:srgbClr val="68AF90"/>
                </a:solidFill>
                <a:latin typeface="+mn-lt"/>
                <a:ea typeface="SimSun"/>
              </a:rPr>
              <a:t>владение </a:t>
            </a:r>
            <a:r>
              <a:rPr lang="ru-RU" sz="2400" b="1" dirty="0">
                <a:solidFill>
                  <a:srgbClr val="68AF90"/>
                </a:solidFill>
                <a:latin typeface="+mn-lt"/>
                <a:ea typeface="SimSun"/>
              </a:rPr>
              <a:t>умениями находить актуальную финансовую информацию из различных источников, осуществлять несложные финансовые расчёты; </a:t>
            </a:r>
            <a:endParaRPr lang="ru-RU" sz="2400" b="1" dirty="0">
              <a:solidFill>
                <a:srgbClr val="68AF90"/>
              </a:solidFill>
              <a:latin typeface="+mn-lt"/>
              <a:ea typeface="SimSun"/>
            </a:endParaRPr>
          </a:p>
          <a:p>
            <a:r>
              <a:rPr lang="ru-RU" sz="2400" b="1" dirty="0">
                <a:solidFill>
                  <a:srgbClr val="68AF90"/>
                </a:solidFill>
                <a:latin typeface="+mn-lt"/>
                <a:ea typeface="SimSun"/>
              </a:rPr>
              <a:t>сформированность компетенции </a:t>
            </a:r>
            <a:r>
              <a:rPr lang="ru-RU" sz="2400" b="1" dirty="0">
                <a:solidFill>
                  <a:srgbClr val="68AF90"/>
                </a:solidFill>
                <a:latin typeface="+mn-lt"/>
                <a:ea typeface="SimSun"/>
              </a:rPr>
              <a:t>решения практических финансовых задач, с которыми сталкивается каждый член современного </a:t>
            </a:r>
            <a:r>
              <a:rPr lang="ru-RU" sz="2400" b="1" dirty="0">
                <a:solidFill>
                  <a:srgbClr val="68AF90"/>
                </a:solidFill>
                <a:latin typeface="+mn-lt"/>
                <a:ea typeface="SimSun"/>
              </a:rPr>
              <a:t>общества.</a:t>
            </a:r>
            <a:endParaRPr lang="ru-RU" sz="2400" b="1" dirty="0">
              <a:solidFill>
                <a:srgbClr val="68AF90"/>
              </a:solidFill>
              <a:latin typeface="+mn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9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394" y="1002777"/>
            <a:ext cx="9619774" cy="780868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68AF90"/>
                </a:solidFill>
              </a:rPr>
              <a:t>СОДЕРЖАНИЕ ОБРАЗОВАНИЯ</a:t>
            </a:r>
            <a:endParaRPr lang="ru-RU" sz="3200" dirty="0">
              <a:solidFill>
                <a:srgbClr val="68AF9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32" y="1704622"/>
            <a:ext cx="9619774" cy="4888089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68AF90"/>
                </a:solidFill>
                <a:latin typeface="Times New Roman"/>
                <a:ea typeface="SimSun"/>
              </a:rPr>
              <a:t>Специфика содержания  образования финансовой грамотности:</a:t>
            </a:r>
          </a:p>
          <a:p>
            <a:pPr marL="0" indent="0">
              <a:buNone/>
            </a:pPr>
            <a:r>
              <a:rPr lang="ru-RU" sz="3200" b="1" dirty="0" err="1">
                <a:solidFill>
                  <a:srgbClr val="68AF90"/>
                </a:solidFill>
                <a:latin typeface="Times New Roman"/>
                <a:ea typeface="SimSun"/>
              </a:rPr>
              <a:t>знаниевый</a:t>
            </a:r>
            <a:r>
              <a:rPr lang="ru-RU" sz="3200" b="1" dirty="0">
                <a:solidFill>
                  <a:srgbClr val="68AF90"/>
                </a:solidFill>
                <a:latin typeface="Times New Roman"/>
                <a:ea typeface="SimSun"/>
              </a:rPr>
              <a:t> компонент диктуется деятельностным, который в свою очередь происходит их практики взаимодействия граждан с финансовыми организациями, из тех проблем и затруднений, которые ставят перед семьями современная финансово-экономическая ситуация и условия их жизни. </a:t>
            </a:r>
            <a:endParaRPr lang="ru-RU" sz="3200" b="1" dirty="0">
              <a:solidFill>
                <a:srgbClr val="68AF9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1115680"/>
            <a:ext cx="9619774" cy="566379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68AF90"/>
                </a:solidFill>
              </a:rPr>
              <a:t>СТРУКТУРА СОДЕРЖАНИЯ ОБРАЗОВАНИЯ</a:t>
            </a:r>
            <a:endParaRPr lang="ru-RU" sz="3200" dirty="0">
              <a:solidFill>
                <a:srgbClr val="68AF9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32" y="1682044"/>
            <a:ext cx="9619774" cy="5520267"/>
          </a:xfrm>
        </p:spPr>
        <p:txBody>
          <a:bodyPr numCol="2"/>
          <a:lstStyle/>
          <a:p>
            <a:pPr marL="0" indent="0">
              <a:buNone/>
            </a:pPr>
            <a:endParaRPr lang="ru-RU" sz="2100" b="1" dirty="0">
              <a:solidFill>
                <a:srgbClr val="68AF90"/>
              </a:solidFill>
            </a:endParaRPr>
          </a:p>
          <a:p>
            <a:pPr marL="0" indent="0">
              <a:buNone/>
            </a:pPr>
            <a:endParaRPr lang="ru-RU" sz="2100" b="1" dirty="0">
              <a:solidFill>
                <a:srgbClr val="68AF90"/>
              </a:solidFill>
            </a:endParaRPr>
          </a:p>
          <a:p>
            <a:pPr marL="0" indent="0">
              <a:buNone/>
            </a:pPr>
            <a:endParaRPr lang="ru-RU" sz="2100" b="1" dirty="0">
              <a:solidFill>
                <a:srgbClr val="68AF90"/>
              </a:solidFill>
            </a:endParaRPr>
          </a:p>
          <a:p>
            <a:pPr marL="0" indent="0">
              <a:buNone/>
            </a:pPr>
            <a:endParaRPr lang="ru-RU" sz="2100" b="1" dirty="0">
              <a:solidFill>
                <a:srgbClr val="68AF90"/>
              </a:solidFill>
            </a:endParaRPr>
          </a:p>
          <a:p>
            <a:pPr marL="0" indent="0">
              <a:buNone/>
            </a:pPr>
            <a:endParaRPr lang="ru-RU" sz="2100" b="1" dirty="0">
              <a:solidFill>
                <a:srgbClr val="68AF90"/>
              </a:solidFill>
            </a:endParaRPr>
          </a:p>
          <a:p>
            <a:pPr marL="0" indent="0">
              <a:buNone/>
            </a:pPr>
            <a:endParaRPr lang="ru-RU" sz="2100" b="1" dirty="0">
              <a:solidFill>
                <a:srgbClr val="68AF90"/>
              </a:solidFill>
            </a:endParaRPr>
          </a:p>
          <a:p>
            <a:pPr marL="0" indent="0">
              <a:buNone/>
            </a:pPr>
            <a:endParaRPr lang="ru-RU" sz="2100" b="1" dirty="0">
              <a:solidFill>
                <a:srgbClr val="68AF9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724949"/>
              </p:ext>
            </p:extLst>
          </p:nvPr>
        </p:nvGraphicFramePr>
        <p:xfrm>
          <a:off x="1047675" y="2065867"/>
          <a:ext cx="8739807" cy="4587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4928"/>
                <a:gridCol w="3724879"/>
              </a:tblGrid>
              <a:tr h="1169061">
                <a:tc>
                  <a:txBody>
                    <a:bodyPr/>
                    <a:lstStyle/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20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Понятия и знания финансовой сферы</a:t>
                      </a:r>
                    </a:p>
                    <a:p>
                      <a:pPr algn="l"/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8AF90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8AF90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Система ориентировки в</a:t>
                      </a:r>
                    </a:p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финансовом  пространстве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20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Ценности и поведенческие установки на грамотное финансовое поведение</a:t>
                      </a:r>
                    </a:p>
                    <a:p>
                      <a:pPr algn="l"/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Предметные финансовые умения</a:t>
                      </a:r>
                    </a:p>
                    <a:p>
                      <a:pPr algn="l"/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Система способов действия в финансовом пространстве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46191">
                <a:tc>
                  <a:txBody>
                    <a:bodyPr/>
                    <a:lstStyle/>
                    <a:p>
                      <a:pPr algn="l"/>
                      <a:endParaRPr lang="ru-RU" sz="20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Компетенции,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обеспечивающие грамотное решение практических жизненных задач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4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1115667"/>
            <a:ext cx="9619774" cy="667979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4CAF90"/>
                </a:solidFill>
              </a:rPr>
              <a:t>МОДЕЛЬ ОБОСНОВАННОГО ВЫБОРА</a:t>
            </a:r>
            <a:endParaRPr lang="ru-RU" sz="3200" dirty="0">
              <a:solidFill>
                <a:srgbClr val="4CAF9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493" y="1783659"/>
            <a:ext cx="10137422" cy="5225999"/>
          </a:xfrm>
        </p:spPr>
        <p:txBody>
          <a:bodyPr/>
          <a:lstStyle/>
          <a:p>
            <a:r>
              <a:rPr lang="ru-RU" sz="2400" b="1" dirty="0">
                <a:solidFill>
                  <a:srgbClr val="4CAF90"/>
                </a:solidFill>
              </a:rPr>
              <a:t>Диагностика проблемы </a:t>
            </a:r>
            <a:r>
              <a:rPr lang="ru-RU" sz="1800" dirty="0">
                <a:solidFill>
                  <a:srgbClr val="4CAF90"/>
                </a:solidFill>
              </a:rPr>
              <a:t>(жизненная проблема, которая имеет финансовый характер или может быть решена с помощью финансовых организаций и/или инструментов)</a:t>
            </a:r>
          </a:p>
          <a:p>
            <a:r>
              <a:rPr lang="ru-RU" sz="2400" b="1" dirty="0">
                <a:solidFill>
                  <a:srgbClr val="4CAF90"/>
                </a:solidFill>
              </a:rPr>
              <a:t>Определение и характеристика критериев личного выбора </a:t>
            </a:r>
            <a:r>
              <a:rPr lang="ru-RU" sz="1800" dirty="0">
                <a:solidFill>
                  <a:srgbClr val="4CAF90"/>
                </a:solidFill>
              </a:rPr>
              <a:t>(то, что важно при выборе финансового решения для конкретного человека/семьи)</a:t>
            </a:r>
          </a:p>
          <a:p>
            <a:r>
              <a:rPr lang="ru-RU" sz="2400" b="1" dirty="0">
                <a:solidFill>
                  <a:srgbClr val="4CAF90"/>
                </a:solidFill>
              </a:rPr>
              <a:t>Поиск и характеристика альтернатив решения проблемы </a:t>
            </a:r>
            <a:r>
              <a:rPr lang="ru-RU" sz="1800" dirty="0">
                <a:solidFill>
                  <a:srgbClr val="4CAF90"/>
                </a:solidFill>
              </a:rPr>
              <a:t>(одна и та же проблема может быть решена разными способами и соответственно)</a:t>
            </a:r>
          </a:p>
          <a:p>
            <a:r>
              <a:rPr lang="ru-RU" sz="2400" b="1" dirty="0">
                <a:solidFill>
                  <a:srgbClr val="4CAF90"/>
                </a:solidFill>
              </a:rPr>
              <a:t>Оценка альтернатив с точки зрения критериев выбора </a:t>
            </a:r>
            <a:r>
              <a:rPr lang="ru-RU" sz="1800" dirty="0">
                <a:solidFill>
                  <a:srgbClr val="4CAF90"/>
                </a:solidFill>
              </a:rPr>
              <a:t>(оценка позволяет выявить наиболее подходящий вариант именно этому человеку/семье)</a:t>
            </a:r>
          </a:p>
          <a:p>
            <a:r>
              <a:rPr lang="ru-RU" sz="2400" b="1" dirty="0">
                <a:solidFill>
                  <a:srgbClr val="4CAF90"/>
                </a:solidFill>
              </a:rPr>
              <a:t>Осуществление выбора – принятие решения</a:t>
            </a:r>
          </a:p>
          <a:p>
            <a:endParaRPr lang="ru-RU" sz="2400" b="1" dirty="0">
              <a:solidFill>
                <a:srgbClr val="4CAF9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4CAF90"/>
                </a:solidFill>
              </a:rPr>
              <a:t>Реализация на практике принятого решения </a:t>
            </a:r>
            <a:r>
              <a:rPr lang="ru-RU" sz="1800" dirty="0">
                <a:solidFill>
                  <a:srgbClr val="4CAF90"/>
                </a:solidFill>
              </a:rPr>
              <a:t>(вступление во взаимодействия с финансовыми организациями)</a:t>
            </a:r>
          </a:p>
          <a:p>
            <a:pPr marL="0" indent="0">
              <a:buNone/>
            </a:pPr>
            <a:endParaRPr lang="ru-RU" sz="1800" dirty="0">
              <a:solidFill>
                <a:srgbClr val="4CAF9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6</a:t>
            </a:fld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83822" y="5881512"/>
            <a:ext cx="9505245" cy="395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1115680"/>
            <a:ext cx="9619774" cy="588957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4CAF90"/>
                </a:solidFill>
              </a:rPr>
              <a:t>МЕТОДИКА ОБУЧЕНИЯ</a:t>
            </a:r>
            <a:br>
              <a:rPr lang="ru-RU" sz="3200" dirty="0">
                <a:solidFill>
                  <a:srgbClr val="4CAF90"/>
                </a:solidFill>
              </a:rPr>
            </a:br>
            <a:endParaRPr lang="ru-RU" sz="3200" dirty="0">
              <a:solidFill>
                <a:srgbClr val="4CAF9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258" y="1704622"/>
            <a:ext cx="10114845" cy="5159022"/>
          </a:xfrm>
        </p:spPr>
        <p:txBody>
          <a:bodyPr/>
          <a:lstStyle/>
          <a:p>
            <a:endParaRPr lang="ru-RU" sz="2400" b="1" dirty="0">
              <a:solidFill>
                <a:srgbClr val="4CAF90"/>
              </a:solidFill>
              <a:latin typeface="+mn-lt"/>
            </a:endParaRPr>
          </a:p>
          <a:p>
            <a:r>
              <a:rPr lang="ru-RU" sz="2400" b="1" dirty="0">
                <a:solidFill>
                  <a:srgbClr val="4CAF90"/>
                </a:solidFill>
                <a:latin typeface="+mn-lt"/>
              </a:rPr>
              <a:t>Обучающиеся выступают в качестве субъекта деятельности (учебной, практической)</a:t>
            </a:r>
          </a:p>
          <a:p>
            <a:r>
              <a:rPr lang="ru-RU" sz="2400" b="1" dirty="0">
                <a:solidFill>
                  <a:srgbClr val="4CAF90"/>
                </a:solidFill>
                <a:latin typeface="+mn-lt"/>
              </a:rPr>
              <a:t>Обучающиеся вводятся в проблемные финансовые ситуации</a:t>
            </a:r>
          </a:p>
          <a:p>
            <a:r>
              <a:rPr lang="ru-RU" sz="2400" b="1" dirty="0">
                <a:solidFill>
                  <a:srgbClr val="4CAF90"/>
                </a:solidFill>
                <a:latin typeface="+mn-lt"/>
              </a:rPr>
              <a:t>Обучающиеся включаются в решение практических финансовых задач</a:t>
            </a:r>
          </a:p>
          <a:p>
            <a:r>
              <a:rPr lang="ru-RU" sz="2400" b="1" dirty="0">
                <a:solidFill>
                  <a:srgbClr val="4CAF90"/>
                </a:solidFill>
                <a:latin typeface="+mn-lt"/>
              </a:rPr>
              <a:t>Учитель выступает в роли организатора учебной деятельности, в роли финансового консультанта, эксперта</a:t>
            </a:r>
          </a:p>
          <a:p>
            <a:r>
              <a:rPr lang="ru-RU" sz="2400" b="1" dirty="0">
                <a:solidFill>
                  <a:srgbClr val="4CAF90"/>
                </a:solidFill>
                <a:latin typeface="+mn-lt"/>
              </a:rPr>
              <a:t>Преимущественно используются интерактивные формы занятий</a:t>
            </a:r>
          </a:p>
          <a:p>
            <a:r>
              <a:rPr lang="ru-RU" sz="2400" b="1" dirty="0">
                <a:solidFill>
                  <a:srgbClr val="4CAF90"/>
                </a:solidFill>
                <a:latin typeface="+mn-lt"/>
              </a:rPr>
              <a:t>Коллективная и групповая учебная и практическая деятельность должна быть подкреплена индивидуальной самостоятельной учебной и практической деятельностью (умения и компетенции должны быть </a:t>
            </a:r>
            <a:r>
              <a:rPr lang="ru-RU" sz="2400" b="1" dirty="0" err="1">
                <a:solidFill>
                  <a:srgbClr val="4CAF90"/>
                </a:solidFill>
                <a:latin typeface="+mn-lt"/>
              </a:rPr>
              <a:t>интериоризированы</a:t>
            </a:r>
            <a:r>
              <a:rPr lang="ru-RU" sz="2400" b="1" dirty="0">
                <a:solidFill>
                  <a:srgbClr val="4CAF90"/>
                </a:solidFill>
                <a:latin typeface="+mn-lt"/>
              </a:rPr>
              <a:t>)</a:t>
            </a:r>
          </a:p>
          <a:p>
            <a:endParaRPr lang="ru-RU" sz="2100" b="1" dirty="0">
              <a:solidFill>
                <a:srgbClr val="4CAF90"/>
              </a:solidFill>
              <a:latin typeface="+mn-lt"/>
            </a:endParaRPr>
          </a:p>
          <a:p>
            <a:endParaRPr lang="ru-RU" sz="2100" b="1" dirty="0">
              <a:solidFill>
                <a:srgbClr val="4CAF90"/>
              </a:solidFill>
              <a:latin typeface="+mn-lt"/>
            </a:endParaRPr>
          </a:p>
          <a:p>
            <a:endParaRPr lang="ru-RU" sz="2100" b="1" dirty="0">
              <a:solidFill>
                <a:srgbClr val="4CAF90"/>
              </a:solidFill>
              <a:latin typeface="+mn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2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959557"/>
            <a:ext cx="9619774" cy="103180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4CAF90"/>
                </a:solidFill>
              </a:rPr>
              <a:t>БАЗОВАЯ СХЕМА ЗАНЯТИЙ</a:t>
            </a:r>
            <a:endParaRPr lang="ru-RU" sz="3200" dirty="0">
              <a:solidFill>
                <a:srgbClr val="4CAF9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31" y="1991375"/>
            <a:ext cx="9919079" cy="4894861"/>
          </a:xfrm>
        </p:spPr>
        <p:txBody>
          <a:bodyPr/>
          <a:lstStyle/>
          <a:p>
            <a:r>
              <a:rPr lang="ru-RU" sz="2400" b="1" dirty="0">
                <a:solidFill>
                  <a:srgbClr val="4CAF90"/>
                </a:solidFill>
              </a:rPr>
              <a:t>Анализ практической финансовой  задачи </a:t>
            </a:r>
            <a:r>
              <a:rPr lang="ru-RU" sz="1800" dirty="0">
                <a:solidFill>
                  <a:srgbClr val="4CAF90"/>
                </a:solidFill>
              </a:rPr>
              <a:t>(попытка ее решить с помощью имеющихся знаний и умений)</a:t>
            </a:r>
            <a:endParaRPr lang="ru-RU" sz="1800" dirty="0">
              <a:solidFill>
                <a:srgbClr val="4CAF90"/>
              </a:solidFill>
            </a:endParaRPr>
          </a:p>
          <a:p>
            <a:r>
              <a:rPr lang="ru-RU" sz="2400" b="1" dirty="0">
                <a:solidFill>
                  <a:srgbClr val="4CAF90"/>
                </a:solidFill>
              </a:rPr>
              <a:t>Постановка учебной задачи и планирование ее решения </a:t>
            </a:r>
            <a:r>
              <a:rPr lang="ru-RU" sz="1800" dirty="0">
                <a:solidFill>
                  <a:srgbClr val="4CAF90"/>
                </a:solidFill>
              </a:rPr>
              <a:t>(чему нужно научиться в данной области финансов, чтобы решить практическую задачу)</a:t>
            </a:r>
          </a:p>
          <a:p>
            <a:r>
              <a:rPr lang="ru-RU" sz="2400" b="1" dirty="0">
                <a:solidFill>
                  <a:srgbClr val="4CAF90"/>
                </a:solidFill>
              </a:rPr>
              <a:t>Решение учебной задачи </a:t>
            </a:r>
            <a:r>
              <a:rPr lang="ru-RU" sz="1800" dirty="0">
                <a:solidFill>
                  <a:srgbClr val="4CAF90"/>
                </a:solidFill>
              </a:rPr>
              <a:t>(освоение знаний и овладение умениями; средства: учебные материалы, рабочие тетради, сайты финансовых и других компаний)</a:t>
            </a:r>
          </a:p>
          <a:p>
            <a:r>
              <a:rPr lang="ru-RU" sz="2400" b="1" dirty="0">
                <a:solidFill>
                  <a:srgbClr val="4CAF90"/>
                </a:solidFill>
              </a:rPr>
              <a:t>Решение практической </a:t>
            </a:r>
            <a:r>
              <a:rPr lang="ru-RU" sz="2400" b="1" dirty="0">
                <a:solidFill>
                  <a:srgbClr val="4CAF90"/>
                </a:solidFill>
              </a:rPr>
              <a:t>финансовой </a:t>
            </a:r>
            <a:r>
              <a:rPr lang="ru-RU" sz="2400" b="1" dirty="0">
                <a:solidFill>
                  <a:srgbClr val="4CAF90"/>
                </a:solidFill>
              </a:rPr>
              <a:t>задачи </a:t>
            </a:r>
            <a:r>
              <a:rPr lang="ru-RU" sz="1800" dirty="0">
                <a:solidFill>
                  <a:srgbClr val="4CAF90"/>
                </a:solidFill>
              </a:rPr>
              <a:t>(с использованием знаний – системы ориентировки и умений)</a:t>
            </a:r>
          </a:p>
          <a:p>
            <a:r>
              <a:rPr lang="ru-RU" sz="2400" b="1" dirty="0">
                <a:solidFill>
                  <a:srgbClr val="4CAF90"/>
                </a:solidFill>
              </a:rPr>
              <a:t>Рефлексия способа решения практической задачи </a:t>
            </a:r>
            <a:r>
              <a:rPr lang="ru-RU" sz="1800" dirty="0">
                <a:solidFill>
                  <a:srgbClr val="4CAF90"/>
                </a:solidFill>
              </a:rPr>
              <a:t>(с возможностью перенесения этого способа на ряд задач данного вида)</a:t>
            </a:r>
          </a:p>
          <a:p>
            <a:endParaRPr lang="ru-RU" dirty="0" smtClean="0">
              <a:solidFill>
                <a:srgbClr val="4CAF90"/>
              </a:solidFill>
            </a:endParaRPr>
          </a:p>
          <a:p>
            <a:endParaRPr lang="ru-RU" dirty="0" smtClean="0">
              <a:solidFill>
                <a:srgbClr val="4CAF90"/>
              </a:solidFill>
            </a:endParaRPr>
          </a:p>
          <a:p>
            <a:endParaRPr lang="ru-RU" dirty="0">
              <a:solidFill>
                <a:srgbClr val="4CAF9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3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76" y="430246"/>
            <a:ext cx="2494771" cy="269317"/>
          </a:xfrm>
        </p:spPr>
      </p:pic>
      <p:sp>
        <p:nvSpPr>
          <p:cNvPr id="4" name="object 4"/>
          <p:cNvSpPr/>
          <p:nvPr/>
        </p:nvSpPr>
        <p:spPr>
          <a:xfrm>
            <a:off x="504975" y="888997"/>
            <a:ext cx="9678688" cy="50418"/>
          </a:xfrm>
          <a:custGeom>
            <a:avLst/>
            <a:gdLst/>
            <a:ahLst/>
            <a:cxnLst/>
            <a:rect l="l" t="t" r="r" b="b"/>
            <a:pathLst>
              <a:path w="9604375">
                <a:moveTo>
                  <a:pt x="0" y="0"/>
                </a:moveTo>
                <a:lnTo>
                  <a:pt x="9603905" y="0"/>
                </a:lnTo>
              </a:path>
            </a:pathLst>
          </a:custGeom>
          <a:ln w="9143">
            <a:solidFill>
              <a:srgbClr val="67AC8C"/>
            </a:solidFill>
          </a:ln>
        </p:spPr>
        <p:txBody>
          <a:bodyPr wrap="square" lIns="0" tIns="0" rIns="0" bIns="0" rtlCol="0"/>
          <a:lstStyle/>
          <a:p>
            <a:pPr defTabSz="1037852"/>
            <a:endParaRPr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483" y="547296"/>
            <a:ext cx="1241180" cy="1522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6278" y="7222641"/>
            <a:ext cx="9448819" cy="212511"/>
          </a:xfrm>
          <a:prstGeom prst="rect">
            <a:avLst/>
          </a:prstGeom>
        </p:spPr>
        <p:txBody>
          <a:bodyPr wrap="square" lIns="103788" tIns="51888" rIns="103788" bIns="51888">
            <a:spAutoFit/>
          </a:bodyPr>
          <a:lstStyle/>
          <a:p>
            <a:pPr defTabSz="1037852"/>
            <a:r>
              <a:rPr lang="en-US" sz="700" dirty="0">
                <a:solidFill>
                  <a:srgbClr val="777776"/>
                </a:solidFill>
                <a:latin typeface="Verdana" charset="0"/>
                <a:ea typeface="Verdana" charset="0"/>
                <a:cs typeface="Verdana" charset="0"/>
              </a:rPr>
              <a:t>ПРОЕКТ МИНФИНА РОССИИ «СОДЕЙСТВИЕ ПОВЫШЕНИЮ УРОВНЯ ФИНАНСОВОЙ ГРАМОТНОСТИ НАСЕЛЕНИЯ </a:t>
            </a:r>
            <a:r>
              <a:rPr lang="en-US" sz="700" dirty="0" err="1">
                <a:solidFill>
                  <a:srgbClr val="777776"/>
                </a:solidFill>
                <a:latin typeface="Verdana" charset="0"/>
                <a:ea typeface="Verdana" charset="0"/>
                <a:cs typeface="Verdana" charset="0"/>
              </a:rPr>
              <a:t>И</a:t>
            </a:r>
            <a:r>
              <a:rPr lang="en-US" sz="700" dirty="0">
                <a:solidFill>
                  <a:srgbClr val="777776"/>
                </a:solidFill>
                <a:latin typeface="Verdana" charset="0"/>
                <a:ea typeface="Verdana" charset="0"/>
                <a:cs typeface="Verdana" charset="0"/>
              </a:rPr>
              <a:t> РАЗВИТИЮ ФИНАНСОВОГО ОБРАЗОВАНИЯ </a:t>
            </a:r>
            <a:r>
              <a:rPr lang="en-US" sz="700" dirty="0" err="1">
                <a:solidFill>
                  <a:srgbClr val="777776"/>
                </a:solidFill>
                <a:latin typeface="Verdana" charset="0"/>
                <a:ea typeface="Verdana" charset="0"/>
                <a:cs typeface="Verdana" charset="0"/>
              </a:rPr>
              <a:t>В</a:t>
            </a:r>
            <a:r>
              <a:rPr lang="ru-RU" sz="700" dirty="0">
                <a:solidFill>
                  <a:srgbClr val="777776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700" dirty="0">
                <a:solidFill>
                  <a:srgbClr val="777776"/>
                </a:solidFill>
                <a:latin typeface="Verdana" charset="0"/>
                <a:ea typeface="Verdana" charset="0"/>
                <a:cs typeface="Verdana" charset="0"/>
              </a:rPr>
              <a:t>РОССИЙСКОЙ ФЕДЕРАЦИИ»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1587" y="1050932"/>
            <a:ext cx="10296721" cy="614838"/>
          </a:xfrm>
          <a:prstGeom prst="rect">
            <a:avLst/>
          </a:prstGeom>
        </p:spPr>
        <p:txBody>
          <a:bodyPr vert="horz" lIns="103788" tIns="51888" rIns="103788" bIns="5188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23AE8B"/>
              </a:buClr>
            </a:pPr>
            <a:r>
              <a:rPr lang="ru-RU" sz="2300" b="1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РАЗРАБОТКА </a:t>
            </a:r>
            <a:r>
              <a:rPr lang="ru-RU" sz="2300" b="1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И РЕАЛИЗАЦИЯ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23AE8B"/>
              </a:buClr>
            </a:pPr>
            <a:r>
              <a:rPr lang="ru-RU" sz="2300" b="1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ОБРАЗОВАТЕЛЬНЫХ ПРОГРАММ: ДЕТЯМ</a:t>
            </a:r>
            <a:endParaRPr lang="en-US" sz="2300" b="1" dirty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277" y="1833273"/>
            <a:ext cx="9704486" cy="566454"/>
          </a:xfrm>
          <a:prstGeom prst="rect">
            <a:avLst/>
          </a:prstGeom>
        </p:spPr>
        <p:txBody>
          <a:bodyPr wrap="square" lIns="103788" tIns="51888" rIns="103788" bIns="51888">
            <a:spAutoFit/>
          </a:bodyPr>
          <a:lstStyle/>
          <a:p>
            <a:pPr defTabSz="1037852"/>
            <a:r>
              <a:rPr lang="ru-RU" sz="1400" b="1" dirty="0">
                <a:solidFill>
                  <a:srgbClr val="343433"/>
                </a:solidFill>
                <a:latin typeface="Verdana" charset="0"/>
                <a:ea typeface="Verdana" charset="0"/>
                <a:cs typeface="Verdana" charset="0"/>
              </a:rPr>
              <a:t>Созданы </a:t>
            </a:r>
            <a:r>
              <a:rPr lang="ru-RU" sz="1600" b="1" dirty="0">
                <a:solidFill>
                  <a:srgbClr val="E25F5A"/>
                </a:solidFill>
                <a:latin typeface="Verdana" charset="0"/>
                <a:ea typeface="Verdana" charset="0"/>
                <a:cs typeface="Verdana" charset="0"/>
              </a:rPr>
              <a:t>17 учебно-методических комплектов</a:t>
            </a:r>
            <a:r>
              <a:rPr lang="ru-RU" sz="1600" b="1" dirty="0">
                <a:solidFill>
                  <a:srgbClr val="343433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ru-RU" sz="1400" b="1" dirty="0">
                <a:solidFill>
                  <a:srgbClr val="343433"/>
                </a:solidFill>
                <a:latin typeface="Verdana" charset="0"/>
                <a:ea typeface="Verdana" charset="0"/>
                <a:cs typeface="Verdana" charset="0"/>
              </a:rPr>
              <a:t>по финансовой грамотности для учащихся школ 2-11 классов, студентов СПО, воспитанников детских домов.</a:t>
            </a:r>
            <a:endParaRPr lang="en-US" sz="1400" b="1" dirty="0">
              <a:solidFill>
                <a:srgbClr val="343433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28145" y="2833620"/>
            <a:ext cx="2323300" cy="577558"/>
          </a:xfrm>
          <a:prstGeom prst="rect">
            <a:avLst/>
          </a:prstGeom>
        </p:spPr>
        <p:txBody>
          <a:bodyPr vert="horz" lIns="103788" tIns="51888" rIns="103788" bIns="5188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100" b="1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5000</a:t>
            </a:r>
            <a:endParaRPr lang="en-US" sz="2300" dirty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58426" y="3418052"/>
            <a:ext cx="1373800" cy="304844"/>
          </a:xfrm>
          <a:prstGeom prst="rect">
            <a:avLst/>
          </a:prstGeom>
        </p:spPr>
        <p:txBody>
          <a:bodyPr wrap="square" lIns="103788" tIns="51888" rIns="103788" bIns="51888">
            <a:spAutoFit/>
          </a:bodyPr>
          <a:lstStyle/>
          <a:p>
            <a:pPr defTabSz="1037852"/>
            <a:r>
              <a:rPr lang="ru-RU" sz="1300" b="1" dirty="0">
                <a:solidFill>
                  <a:srgbClr val="39B8BF"/>
                </a:solidFill>
                <a:latin typeface="Verdana" charset="0"/>
                <a:ea typeface="Verdana" charset="0"/>
                <a:cs typeface="Verdana" charset="0"/>
              </a:rPr>
              <a:t>УЧАЩИХСЯ</a:t>
            </a:r>
            <a:endParaRPr lang="en-US" sz="13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6277" y="2833651"/>
            <a:ext cx="1730762" cy="905009"/>
          </a:xfrm>
          <a:prstGeom prst="rect">
            <a:avLst/>
          </a:prstGeom>
        </p:spPr>
        <p:txBody>
          <a:bodyPr wrap="square" lIns="103788" tIns="51888" rIns="103788" bIns="51888">
            <a:spAutoFit/>
          </a:bodyPr>
          <a:lstStyle/>
          <a:p>
            <a:pPr defTabSz="1037852"/>
            <a:r>
              <a:rPr lang="ru-RU" sz="1300" b="1" dirty="0">
                <a:solidFill>
                  <a:srgbClr val="343433"/>
                </a:solidFill>
                <a:latin typeface="Verdana" charset="0"/>
                <a:ea typeface="Verdana" charset="0"/>
                <a:cs typeface="Verdana" charset="0"/>
              </a:rPr>
              <a:t>В АПРОБАЦИИ</a:t>
            </a:r>
          </a:p>
          <a:p>
            <a:pPr defTabSz="1037852"/>
            <a:r>
              <a:rPr lang="ru-RU" sz="1300" b="1" dirty="0">
                <a:solidFill>
                  <a:srgbClr val="343433"/>
                </a:solidFill>
                <a:latin typeface="Verdana" charset="0"/>
                <a:ea typeface="Verdana" charset="0"/>
                <a:cs typeface="Verdana" charset="0"/>
              </a:rPr>
              <a:t>КОМПЛЕКТОВ</a:t>
            </a:r>
          </a:p>
          <a:p>
            <a:pPr defTabSz="1037852"/>
            <a:r>
              <a:rPr lang="ru-RU" sz="1300" b="1" dirty="0">
                <a:solidFill>
                  <a:srgbClr val="343433"/>
                </a:solidFill>
                <a:latin typeface="Verdana" charset="0"/>
                <a:ea typeface="Verdana" charset="0"/>
                <a:cs typeface="Verdana" charset="0"/>
              </a:rPr>
              <a:t>ПРИНЯЛИ </a:t>
            </a:r>
          </a:p>
          <a:p>
            <a:pPr defTabSz="1037852"/>
            <a:r>
              <a:rPr lang="ru-RU" sz="1300" b="1" dirty="0">
                <a:solidFill>
                  <a:srgbClr val="343433"/>
                </a:solidFill>
                <a:latin typeface="Verdana" charset="0"/>
                <a:ea typeface="Verdana" charset="0"/>
                <a:cs typeface="Verdana" charset="0"/>
              </a:rPr>
              <a:t>УЧАСТИЕ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58422" y="3621611"/>
            <a:ext cx="2554584" cy="610937"/>
          </a:xfrm>
          <a:prstGeom prst="rect">
            <a:avLst/>
          </a:prstGeom>
        </p:spPr>
        <p:txBody>
          <a:bodyPr wrap="square" lIns="103788" tIns="51888" rIns="103788" bIns="51888">
            <a:spAutoFit/>
          </a:bodyPr>
          <a:lstStyle/>
          <a:p>
            <a:pPr defTabSz="1037852">
              <a:buClr>
                <a:srgbClr val="23AE8B"/>
              </a:buClr>
            </a:pPr>
            <a:r>
              <a:rPr lang="ru-RU" sz="1100" dirty="0">
                <a:solidFill>
                  <a:srgbClr val="343433"/>
                </a:solidFill>
                <a:latin typeface="Verdana" charset="0"/>
                <a:ea typeface="Verdana" charset="0"/>
                <a:cs typeface="Verdana" charset="0"/>
              </a:rPr>
              <a:t>включая</a:t>
            </a:r>
            <a:endParaRPr lang="en-US" sz="1100" dirty="0">
              <a:solidFill>
                <a:srgbClr val="343433"/>
              </a:solidFill>
              <a:latin typeface="Verdana" charset="0"/>
              <a:ea typeface="Verdana" charset="0"/>
              <a:cs typeface="Verdana" charset="0"/>
            </a:endParaRPr>
          </a:p>
          <a:p>
            <a:pPr defTabSz="1037852">
              <a:buClr>
                <a:srgbClr val="23AE8B"/>
              </a:buClr>
            </a:pPr>
            <a:r>
              <a:rPr lang="ru-RU" sz="1100" dirty="0">
                <a:solidFill>
                  <a:srgbClr val="343433"/>
                </a:solidFill>
                <a:latin typeface="Verdana" charset="0"/>
                <a:ea typeface="Verdana" charset="0"/>
                <a:cs typeface="Verdana" charset="0"/>
              </a:rPr>
              <a:t>воспитанников</a:t>
            </a:r>
            <a:endParaRPr lang="en-US" sz="1100" dirty="0">
              <a:solidFill>
                <a:srgbClr val="343433"/>
              </a:solidFill>
              <a:latin typeface="Verdana" charset="0"/>
              <a:ea typeface="Verdana" charset="0"/>
              <a:cs typeface="Verdana" charset="0"/>
            </a:endParaRPr>
          </a:p>
          <a:p>
            <a:pPr defTabSz="1037852">
              <a:buClr>
                <a:srgbClr val="23AE8B"/>
              </a:buClr>
            </a:pPr>
            <a:r>
              <a:rPr lang="ru-RU" sz="1100" dirty="0">
                <a:solidFill>
                  <a:srgbClr val="343433"/>
                </a:solidFill>
                <a:latin typeface="Verdana" charset="0"/>
                <a:ea typeface="Verdana" charset="0"/>
                <a:cs typeface="Verdana" charset="0"/>
              </a:rPr>
              <a:t>детских домов</a:t>
            </a:r>
            <a:endParaRPr lang="en-US" sz="1100" dirty="0">
              <a:solidFill>
                <a:srgbClr val="343433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798880" y="2823537"/>
            <a:ext cx="2323300" cy="577558"/>
          </a:xfrm>
          <a:prstGeom prst="rect">
            <a:avLst/>
          </a:prstGeom>
        </p:spPr>
        <p:txBody>
          <a:bodyPr vert="horz" lIns="103788" tIns="51888" rIns="103788" bIns="5188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100" b="1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200</a:t>
            </a:r>
            <a:endParaRPr lang="en-US" sz="2300" dirty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29155" y="3407966"/>
            <a:ext cx="1373800" cy="304844"/>
          </a:xfrm>
          <a:prstGeom prst="rect">
            <a:avLst/>
          </a:prstGeom>
        </p:spPr>
        <p:txBody>
          <a:bodyPr wrap="square" lIns="103788" tIns="51888" rIns="103788" bIns="51888">
            <a:spAutoFit/>
          </a:bodyPr>
          <a:lstStyle/>
          <a:p>
            <a:pPr defTabSz="1037852"/>
            <a:r>
              <a:rPr lang="ru-RU" sz="1300" b="1" dirty="0">
                <a:solidFill>
                  <a:srgbClr val="39B8BF"/>
                </a:solidFill>
                <a:latin typeface="Verdana" charset="0"/>
                <a:ea typeface="Verdana" charset="0"/>
                <a:cs typeface="Verdana" charset="0"/>
              </a:rPr>
              <a:t>ПЕДАГОГОВ</a:t>
            </a:r>
            <a:endParaRPr lang="en-US" sz="13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8532754" y="2833620"/>
            <a:ext cx="2323300" cy="577558"/>
          </a:xfrm>
          <a:prstGeom prst="rect">
            <a:avLst/>
          </a:prstGeom>
        </p:spPr>
        <p:txBody>
          <a:bodyPr vert="horz" lIns="103788" tIns="51888" rIns="103788" bIns="5188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100" b="1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3000</a:t>
            </a:r>
            <a:endParaRPr lang="en-US" sz="2300" dirty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563029" y="3418052"/>
            <a:ext cx="1373800" cy="304844"/>
          </a:xfrm>
          <a:prstGeom prst="rect">
            <a:avLst/>
          </a:prstGeom>
        </p:spPr>
        <p:txBody>
          <a:bodyPr wrap="square" lIns="103788" tIns="51888" rIns="103788" bIns="51888">
            <a:spAutoFit/>
          </a:bodyPr>
          <a:lstStyle/>
          <a:p>
            <a:pPr defTabSz="1037852"/>
            <a:r>
              <a:rPr lang="ru-RU" sz="1300" b="1" dirty="0">
                <a:solidFill>
                  <a:srgbClr val="39B8BF"/>
                </a:solidFill>
                <a:latin typeface="Verdana" charset="0"/>
                <a:ea typeface="Verdana" charset="0"/>
                <a:cs typeface="Verdana" charset="0"/>
              </a:rPr>
              <a:t>РОДИТЕЛЕЙ</a:t>
            </a:r>
            <a:endParaRPr lang="en-US" sz="13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6410268"/>
            <a:ext cx="10688638" cy="374694"/>
          </a:xfrm>
          <a:prstGeom prst="rect">
            <a:avLst/>
          </a:prstGeom>
          <a:solidFill>
            <a:srgbClr val="23A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88" tIns="51888" rIns="103788" bIns="51888" rtlCol="0" anchor="ctr"/>
          <a:lstStyle/>
          <a:p>
            <a:pPr algn="ctr" defTabSz="1037852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619" y="6469624"/>
            <a:ext cx="10211689" cy="259195"/>
          </a:xfrm>
          <a:prstGeom prst="rect">
            <a:avLst/>
          </a:prstGeom>
        </p:spPr>
        <p:txBody>
          <a:bodyPr wrap="square" lIns="103788" tIns="51888" rIns="103788" bIns="51888">
            <a:spAutoFit/>
          </a:bodyPr>
          <a:lstStyle/>
          <a:p>
            <a:pPr defTabSz="1037852"/>
            <a:r>
              <a:rPr lang="en-US" sz="1000" dirty="0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 * </a:t>
            </a:r>
            <a:r>
              <a:rPr lang="en-US" sz="1000" dirty="0" err="1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Материалы</a:t>
            </a:r>
            <a:r>
              <a:rPr lang="en-US" sz="1000" dirty="0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000" dirty="0" err="1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доступны</a:t>
            </a:r>
            <a:r>
              <a:rPr lang="en-US" sz="1000" dirty="0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000" dirty="0" err="1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для</a:t>
            </a:r>
            <a:r>
              <a:rPr lang="en-US" sz="1000" dirty="0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000" dirty="0" err="1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свободного</a:t>
            </a:r>
            <a:r>
              <a:rPr lang="en-US" sz="1000" dirty="0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000" dirty="0" err="1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скачивания</a:t>
            </a:r>
            <a:r>
              <a:rPr lang="en-US" sz="1000" dirty="0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000" dirty="0" err="1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на</a:t>
            </a:r>
            <a:r>
              <a:rPr lang="en-US" sz="1000" dirty="0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000" dirty="0" err="1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сайте</a:t>
            </a:r>
            <a:r>
              <a:rPr lang="en-US" sz="1000" dirty="0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000" dirty="0" err="1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Минфина</a:t>
            </a:r>
            <a:r>
              <a:rPr lang="en-US" sz="1000" dirty="0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000" dirty="0" err="1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России</a:t>
            </a:r>
            <a:r>
              <a:rPr lang="en-US" sz="1000" dirty="0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: http://</a:t>
            </a:r>
            <a:r>
              <a:rPr lang="en-US" sz="1000" dirty="0" err="1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www.minfin.ru</a:t>
            </a:r>
            <a:r>
              <a:rPr lang="en-US" sz="1000" dirty="0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/</a:t>
            </a:r>
            <a:r>
              <a:rPr lang="en-US" sz="1000" dirty="0" err="1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ru</a:t>
            </a:r>
            <a:r>
              <a:rPr lang="en-US" sz="1000" dirty="0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/om/</a:t>
            </a:r>
            <a:r>
              <a:rPr lang="en-US" sz="1000" dirty="0" err="1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fingram</a:t>
            </a:r>
            <a:r>
              <a:rPr lang="en-US" sz="1000" dirty="0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/directions/programs</a:t>
            </a:r>
          </a:p>
        </p:txBody>
      </p:sp>
      <p:sp>
        <p:nvSpPr>
          <p:cNvPr id="44" name="object 5"/>
          <p:cNvSpPr/>
          <p:nvPr/>
        </p:nvSpPr>
        <p:spPr>
          <a:xfrm>
            <a:off x="7126" y="4593305"/>
            <a:ext cx="10688638" cy="18763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037852"/>
            <a:endParaRPr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24" y="2803427"/>
            <a:ext cx="1003804" cy="5371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262" y="2823537"/>
            <a:ext cx="929914" cy="5035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254" y="2814633"/>
            <a:ext cx="783244" cy="806097"/>
          </a:xfrm>
          <a:prstGeom prst="rect">
            <a:avLst/>
          </a:prstGeom>
        </p:spPr>
      </p:pic>
      <p:pic>
        <p:nvPicPr>
          <p:cNvPr id="22" name="Picture 2" descr="http://www.fa.ru/news/PublishingImages/minfi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86" y="298173"/>
            <a:ext cx="2063410" cy="5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45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2"/>
    </mc:Choice>
    <mc:Fallback xmlns="">
      <p:transition spd="slow" advTm="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5" grpId="0"/>
      <p:bldP spid="24" grpId="0"/>
      <p:bldP spid="27" grpId="0"/>
      <p:bldP spid="28" grpId="0"/>
      <p:bldP spid="29" grpId="0"/>
      <p:bldP spid="30" grpId="0"/>
      <p:bldP spid="32" grpId="0"/>
      <p:bldP spid="41" grpId="0"/>
      <p:bldP spid="4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8777</TotalTime>
  <Words>966</Words>
  <Application>Microsoft Office PowerPoint</Application>
  <PresentationFormat>Произвольный</PresentationFormat>
  <Paragraphs>214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Тема Office</vt:lpstr>
      <vt:lpstr>Office Theme</vt:lpstr>
      <vt:lpstr>1_Тема Office</vt:lpstr>
      <vt:lpstr>2_Тема Office</vt:lpstr>
      <vt:lpstr>3_Тема Office</vt:lpstr>
      <vt:lpstr>4_Тема Office</vt:lpstr>
      <vt:lpstr>методика ОРГАНИЗАЦИИ ОБУЧЕНИЯ  НА ЗАНЯТИЯХ ПО ФИНАНСОВОЙ ГРАМОТНОСТИ В СООТВЕТСТВИИ  С СИСТЕМНО-ДЕЯТЕЛЬНОСТНЫМ ПОДХОДОМ К ОБУЧЕНИЮ</vt:lpstr>
      <vt:lpstr>СИСТЕМНО-ДЕЯТЕЛЬНОСТНЫЙ ПОДХОД</vt:lpstr>
      <vt:lpstr>ЦЕЛИ ОБРАЗОВАНИЯ </vt:lpstr>
      <vt:lpstr>СОДЕРЖАНИЕ ОБРАЗОВАНИЯ</vt:lpstr>
      <vt:lpstr>СТРУКТУРА СОДЕРЖАНИЯ ОБРАЗОВАНИЯ</vt:lpstr>
      <vt:lpstr>МОДЕЛЬ ОБОСНОВАННОГО ВЫБОРА</vt:lpstr>
      <vt:lpstr>МЕТОДИКА ОБУЧЕНИЯ </vt:lpstr>
      <vt:lpstr>БАЗОВАЯ СХЕМА ЗАНЯТИЙ</vt:lpstr>
      <vt:lpstr>Презентация PowerPoint</vt:lpstr>
      <vt:lpstr>ПОДВЕДЕНИЕ ИТОГОВ АПРБАЦИИ НА КОНФЕРЕНЦИИ  28-29 АПРЕЛЯ 2016 Г.</vt:lpstr>
      <vt:lpstr>УЧЕБНО-МЕТОДИЧЕСКИЕ КОМПЛЕКТЫ  ПО ФИНАНСОВОЙ ГРАМОТНОСТИ</vt:lpstr>
      <vt:lpstr>СТРУКТУРА УЧЕБНО-МЕТОДИЧЕСКОГО КОМПЛЕКТА</vt:lpstr>
      <vt:lpstr>Презентация PowerPoint</vt:lpstr>
      <vt:lpstr>ОСОБЕННОСТИ ОБУЧЕНИЯ ФИНАНСОВОЙ ГРАМОТНОСТИ  В 5-7 КЛАССАХ</vt:lpstr>
      <vt:lpstr>ОСОБЕННОСТИ ОБУЧЕНИЯ ФИНАНСОВОЙ ГРАМОТНОСТИ  В 8-9 КЛАССАХ</vt:lpstr>
      <vt:lpstr>ОСОБЕННОСТИ ОБУЧЕНИЯ ФИНАНСОВОЙ ГРАМОТНОСТИ  В 10-11 КЛАССАХ</vt:lpstr>
      <vt:lpstr> Спасибо за внимание!   Консультант Проекта, эксперт по  образовательным программам, к.п.н.  Лавренова Екатерина.</vt:lpstr>
    </vt:vector>
  </TitlesOfParts>
  <Company>spn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123</cp:lastModifiedBy>
  <cp:revision>375</cp:revision>
  <cp:lastPrinted>2015-12-02T07:42:45Z</cp:lastPrinted>
  <dcterms:created xsi:type="dcterms:W3CDTF">2015-08-28T08:18:34Z</dcterms:created>
  <dcterms:modified xsi:type="dcterms:W3CDTF">2017-10-02T09:48:22Z</dcterms:modified>
</cp:coreProperties>
</file>