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5" r:id="rId2"/>
    <p:sldId id="320" r:id="rId3"/>
    <p:sldId id="321" r:id="rId4"/>
    <p:sldId id="322" r:id="rId5"/>
    <p:sldId id="323" r:id="rId6"/>
    <p:sldId id="324" r:id="rId7"/>
    <p:sldId id="325" r:id="rId8"/>
    <p:sldId id="326" r:id="rId9"/>
    <p:sldId id="329" r:id="rId10"/>
  </p:sldIdLst>
  <p:sldSz cx="10688638" cy="7562850"/>
  <p:notesSz cx="6735763" cy="9866313"/>
  <p:defaultTextStyle>
    <a:defPPr>
      <a:defRPr lang="ru-RU"/>
    </a:defPPr>
    <a:lvl1pPr marL="0" algn="l" defTabSz="49763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497631" algn="l" defTabSz="49763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995261" algn="l" defTabSz="49763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492892" algn="l" defTabSz="49763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1990523" algn="l" defTabSz="49763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488152" algn="l" defTabSz="49763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2985783" algn="l" defTabSz="49763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483413" algn="l" defTabSz="49763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3981044" algn="l" defTabSz="49763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ey Sbitnev 2" initials="SS2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AF90"/>
    <a:srgbClr val="5AB8CB"/>
    <a:srgbClr val="DC7168"/>
    <a:srgbClr val="68AF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7" autoAdjust="0"/>
    <p:restoredTop sz="94194" autoAdjust="0"/>
  </p:normalViewPr>
  <p:slideViewPr>
    <p:cSldViewPr snapToGrid="0" snapToObjects="1">
      <p:cViewPr>
        <p:scale>
          <a:sx n="106" d="100"/>
          <a:sy n="106" d="100"/>
        </p:scale>
        <p:origin x="-1122" y="-72"/>
      </p:cViewPr>
      <p:guideLst>
        <p:guide orient="horz" pos="2382"/>
        <p:guide pos="33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1569FC51-29ED-DF40-A3A8-F8F635526D2A}" type="datetimeFigureOut">
              <a:rPr lang="ru-RU" smtClean="0"/>
              <a:pPr/>
              <a:t>02.06.2017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49761D3D-C6D0-9348-BFA9-3A54AC341C4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80025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F9ECF44E-D23C-B14B-AE06-6FAC3F5FF1D8}" type="datetimeFigureOut">
              <a:rPr lang="ru-RU" smtClean="0"/>
              <a:pPr/>
              <a:t>02.06.2017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54063" y="739775"/>
            <a:ext cx="5227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4F139739-2EAF-AD40-B8A2-B67B174A01B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21171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08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7086" algn="l" defTabSz="45708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4173" algn="l" defTabSz="45708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1262" algn="l" defTabSz="45708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8348" algn="l" defTabSz="45708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434" algn="l" defTabSz="45708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20" algn="l" defTabSz="45708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609" algn="l" defTabSz="45708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696" algn="l" defTabSz="45708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 descr="PPT_makets-09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8954"/>
            <a:ext cx="10688638" cy="7556392"/>
          </a:xfrm>
          <a:prstGeom prst="rect">
            <a:avLst/>
          </a:prstGeom>
        </p:spPr>
      </p:pic>
      <p:sp>
        <p:nvSpPr>
          <p:cNvPr id="5" name="Название 1"/>
          <p:cNvSpPr>
            <a:spLocks noGrp="1"/>
          </p:cNvSpPr>
          <p:nvPr>
            <p:ph type="title" hasCustomPrompt="1"/>
          </p:nvPr>
        </p:nvSpPr>
        <p:spPr>
          <a:xfrm>
            <a:off x="1292660" y="2831051"/>
            <a:ext cx="8005105" cy="875695"/>
          </a:xfrm>
          <a:prstGeom prst="rect">
            <a:avLst/>
          </a:prstGeom>
        </p:spPr>
        <p:txBody>
          <a:bodyPr lIns="99526" tIns="49762" rIns="99526" bIns="49762"/>
          <a:lstStyle>
            <a:lvl1pPr algn="l">
              <a:defRPr sz="2100" b="1"/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Прямоугольник 2"/>
          <p:cNvSpPr/>
          <p:nvPr userDrawn="1"/>
        </p:nvSpPr>
        <p:spPr>
          <a:xfrm>
            <a:off x="8267702" y="628652"/>
            <a:ext cx="2420938" cy="923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7" tIns="45709" rIns="91417" bIns="45709" rtlCol="0" anchor="ctr"/>
          <a:lstStyle/>
          <a:p>
            <a:pPr algn="ctr"/>
            <a:endParaRPr lang="ru-RU" dirty="0"/>
          </a:p>
        </p:txBody>
      </p:sp>
      <p:pic>
        <p:nvPicPr>
          <p:cNvPr id="6" name="Изображение 5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93480" y="729615"/>
            <a:ext cx="1874520" cy="380999"/>
          </a:xfrm>
          <a:prstGeom prst="rect">
            <a:avLst/>
          </a:prstGeom>
        </p:spPr>
      </p:pic>
      <p:sp>
        <p:nvSpPr>
          <p:cNvPr id="7" name="Ромб 6"/>
          <p:cNvSpPr/>
          <p:nvPr userDrawn="1"/>
        </p:nvSpPr>
        <p:spPr>
          <a:xfrm>
            <a:off x="4979252" y="3086101"/>
            <a:ext cx="2133600" cy="1514474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7" tIns="45709" rIns="91417" bIns="45709"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8040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>
          <a:xfrm>
            <a:off x="534432" y="1115668"/>
            <a:ext cx="9619774" cy="875695"/>
          </a:xfrm>
          <a:prstGeom prst="rect">
            <a:avLst/>
          </a:prstGeom>
        </p:spPr>
        <p:txBody>
          <a:bodyPr lIns="99526" tIns="49762" rIns="99526" bIns="49762"/>
          <a:lstStyle>
            <a:lvl1pPr algn="l">
              <a:defRPr sz="2100" b="1"/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38994" y="1991362"/>
            <a:ext cx="6476177" cy="3924933"/>
          </a:xfrm>
          <a:prstGeom prst="rect">
            <a:avLst/>
          </a:prstGeom>
        </p:spPr>
        <p:txBody>
          <a:bodyPr lIns="99526" tIns="49762" rIns="99526" bIns="49762"/>
          <a:lstStyle>
            <a:lvl1pPr algn="l">
              <a:defRPr sz="13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449" y="7009643"/>
            <a:ext cx="4591738" cy="402652"/>
          </a:xfrm>
          <a:prstGeom prst="rect">
            <a:avLst/>
          </a:prstGeom>
        </p:spPr>
        <p:txBody>
          <a:bodyPr vert="horz" lIns="99526" tIns="49762" rIns="99526" bIns="49762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r>
              <a:rPr lang="ru-RU" dirty="0" smtClean="0"/>
              <a:t>Список амбассадоров и рекомендации по взаимодействию с ними</a:t>
            </a:r>
            <a:endParaRPr 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721152" y="7005138"/>
            <a:ext cx="2494016" cy="402652"/>
          </a:xfrm>
          <a:prstGeom prst="rect">
            <a:avLst/>
          </a:prstGeom>
        </p:spPr>
        <p:txBody>
          <a:bodyPr vert="horz" lIns="99526" tIns="49762" rIns="99526" bIns="4976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23D704CE-4D68-584A-838A-AE5576E77FB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Содержимое 2"/>
          <p:cNvSpPr>
            <a:spLocks noGrp="1"/>
          </p:cNvSpPr>
          <p:nvPr>
            <p:ph idx="10"/>
          </p:nvPr>
        </p:nvSpPr>
        <p:spPr>
          <a:xfrm>
            <a:off x="534433" y="1991362"/>
            <a:ext cx="3021674" cy="3924933"/>
          </a:xfrm>
          <a:prstGeom prst="rect">
            <a:avLst/>
          </a:prstGeom>
        </p:spPr>
        <p:txBody>
          <a:bodyPr lIns="99526" tIns="49762" rIns="99526" bIns="49762"/>
          <a:lstStyle>
            <a:lvl1pPr algn="l">
              <a:defRPr sz="13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pic>
        <p:nvPicPr>
          <p:cNvPr id="9" name="Изображение 8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17305" y="434341"/>
            <a:ext cx="1779270" cy="38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34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>
          <a:xfrm>
            <a:off x="534432" y="1115668"/>
            <a:ext cx="9619774" cy="875695"/>
          </a:xfrm>
          <a:prstGeom prst="rect">
            <a:avLst/>
          </a:prstGeom>
        </p:spPr>
        <p:txBody>
          <a:bodyPr lIns="99526" tIns="49762" rIns="99526" bIns="49762"/>
          <a:lstStyle>
            <a:lvl1pPr algn="l">
              <a:defRPr sz="2100" b="1"/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00302" y="1991362"/>
            <a:ext cx="2867025" cy="2056765"/>
          </a:xfrm>
          <a:prstGeom prst="rect">
            <a:avLst/>
          </a:prstGeom>
        </p:spPr>
        <p:txBody>
          <a:bodyPr lIns="99526" tIns="49762" rIns="99526" bIns="49762"/>
          <a:lstStyle>
            <a:lvl1pPr algn="l">
              <a:defRPr sz="13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449" y="7009643"/>
            <a:ext cx="4591738" cy="402652"/>
          </a:xfrm>
          <a:prstGeom prst="rect">
            <a:avLst/>
          </a:prstGeom>
        </p:spPr>
        <p:txBody>
          <a:bodyPr vert="horz" lIns="99526" tIns="49762" rIns="99526" bIns="49762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r>
              <a:rPr lang="ru-RU" dirty="0" smtClean="0"/>
              <a:t>Список амбассадоров и рекомендации по взаимодействию с ними</a:t>
            </a:r>
            <a:endParaRPr 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721152" y="7005138"/>
            <a:ext cx="2494016" cy="402652"/>
          </a:xfrm>
          <a:prstGeom prst="rect">
            <a:avLst/>
          </a:prstGeom>
        </p:spPr>
        <p:txBody>
          <a:bodyPr vert="horz" lIns="99526" tIns="49762" rIns="99526" bIns="4976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23D704CE-4D68-584A-838A-AE5576E77FB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Содержимое 2"/>
          <p:cNvSpPr>
            <a:spLocks noGrp="1"/>
          </p:cNvSpPr>
          <p:nvPr>
            <p:ph idx="10"/>
          </p:nvPr>
        </p:nvSpPr>
        <p:spPr>
          <a:xfrm>
            <a:off x="534435" y="1991362"/>
            <a:ext cx="1684892" cy="2056765"/>
          </a:xfrm>
          <a:prstGeom prst="rect">
            <a:avLst/>
          </a:prstGeom>
        </p:spPr>
        <p:txBody>
          <a:bodyPr lIns="99526" tIns="49762" rIns="99526" bIns="49762"/>
          <a:lstStyle>
            <a:lvl1pPr algn="l">
              <a:defRPr sz="13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1" name="Содержимое 2"/>
          <p:cNvSpPr>
            <a:spLocks noGrp="1"/>
          </p:cNvSpPr>
          <p:nvPr>
            <p:ph idx="11"/>
          </p:nvPr>
        </p:nvSpPr>
        <p:spPr>
          <a:xfrm>
            <a:off x="7287183" y="1991362"/>
            <a:ext cx="2867025" cy="2056765"/>
          </a:xfrm>
          <a:prstGeom prst="rect">
            <a:avLst/>
          </a:prstGeom>
        </p:spPr>
        <p:txBody>
          <a:bodyPr lIns="99526" tIns="49762" rIns="99526" bIns="49762"/>
          <a:lstStyle>
            <a:lvl1pPr algn="l">
              <a:defRPr sz="13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2" name="Содержимое 2"/>
          <p:cNvSpPr>
            <a:spLocks noGrp="1"/>
          </p:cNvSpPr>
          <p:nvPr>
            <p:ph idx="12"/>
          </p:nvPr>
        </p:nvSpPr>
        <p:spPr>
          <a:xfrm>
            <a:off x="5421314" y="1991362"/>
            <a:ext cx="1684892" cy="2056765"/>
          </a:xfrm>
          <a:prstGeom prst="rect">
            <a:avLst/>
          </a:prstGeom>
        </p:spPr>
        <p:txBody>
          <a:bodyPr lIns="99526" tIns="49762" rIns="99526" bIns="49762"/>
          <a:lstStyle>
            <a:lvl1pPr algn="l">
              <a:defRPr sz="13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3" name="Содержимое 2"/>
          <p:cNvSpPr>
            <a:spLocks noGrp="1"/>
          </p:cNvSpPr>
          <p:nvPr>
            <p:ph idx="13"/>
          </p:nvPr>
        </p:nvSpPr>
        <p:spPr>
          <a:xfrm>
            <a:off x="2400302" y="4277363"/>
            <a:ext cx="2867025" cy="2056765"/>
          </a:xfrm>
          <a:prstGeom prst="rect">
            <a:avLst/>
          </a:prstGeom>
        </p:spPr>
        <p:txBody>
          <a:bodyPr lIns="99526" tIns="49762" rIns="99526" bIns="49762"/>
          <a:lstStyle>
            <a:lvl1pPr algn="l">
              <a:defRPr sz="13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4" name="Содержимое 2"/>
          <p:cNvSpPr>
            <a:spLocks noGrp="1"/>
          </p:cNvSpPr>
          <p:nvPr>
            <p:ph idx="14"/>
          </p:nvPr>
        </p:nvSpPr>
        <p:spPr>
          <a:xfrm>
            <a:off x="534435" y="4277363"/>
            <a:ext cx="1684892" cy="2056765"/>
          </a:xfrm>
          <a:prstGeom prst="rect">
            <a:avLst/>
          </a:prstGeom>
        </p:spPr>
        <p:txBody>
          <a:bodyPr lIns="99526" tIns="49762" rIns="99526" bIns="49762"/>
          <a:lstStyle>
            <a:lvl1pPr algn="l">
              <a:defRPr sz="13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5" name="Содержимое 2"/>
          <p:cNvSpPr>
            <a:spLocks noGrp="1"/>
          </p:cNvSpPr>
          <p:nvPr>
            <p:ph idx="15"/>
          </p:nvPr>
        </p:nvSpPr>
        <p:spPr>
          <a:xfrm>
            <a:off x="7287183" y="4277363"/>
            <a:ext cx="2867025" cy="2056765"/>
          </a:xfrm>
          <a:prstGeom prst="rect">
            <a:avLst/>
          </a:prstGeom>
        </p:spPr>
        <p:txBody>
          <a:bodyPr lIns="99526" tIns="49762" rIns="99526" bIns="49762"/>
          <a:lstStyle>
            <a:lvl1pPr algn="l">
              <a:defRPr sz="13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6" name="Содержимое 2"/>
          <p:cNvSpPr>
            <a:spLocks noGrp="1"/>
          </p:cNvSpPr>
          <p:nvPr>
            <p:ph idx="16"/>
          </p:nvPr>
        </p:nvSpPr>
        <p:spPr>
          <a:xfrm>
            <a:off x="5421314" y="4277363"/>
            <a:ext cx="1684892" cy="2056765"/>
          </a:xfrm>
          <a:prstGeom prst="rect">
            <a:avLst/>
          </a:prstGeom>
        </p:spPr>
        <p:txBody>
          <a:bodyPr lIns="99526" tIns="49762" rIns="99526" bIns="49762"/>
          <a:lstStyle>
            <a:lvl1pPr algn="l">
              <a:defRPr sz="13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pic>
        <p:nvPicPr>
          <p:cNvPr id="17" name="Изображение 1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17305" y="434341"/>
            <a:ext cx="1779270" cy="38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095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>
          <a:xfrm>
            <a:off x="534432" y="1115668"/>
            <a:ext cx="9619774" cy="875695"/>
          </a:xfrm>
          <a:prstGeom prst="rect">
            <a:avLst/>
          </a:prstGeom>
        </p:spPr>
        <p:txBody>
          <a:bodyPr lIns="99526" tIns="49762" rIns="99526" bIns="49762"/>
          <a:lstStyle>
            <a:lvl1pPr algn="l">
              <a:defRPr sz="2100" b="1"/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4432" y="1991362"/>
            <a:ext cx="9619774" cy="3924933"/>
          </a:xfrm>
          <a:prstGeom prst="rect">
            <a:avLst/>
          </a:prstGeom>
        </p:spPr>
        <p:txBody>
          <a:bodyPr lIns="99526" tIns="49762" rIns="99526" bIns="49762"/>
          <a:lstStyle>
            <a:lvl1pPr algn="l">
              <a:defRPr sz="13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449" y="7009643"/>
            <a:ext cx="4692704" cy="402652"/>
          </a:xfrm>
          <a:prstGeom prst="rect">
            <a:avLst/>
          </a:prstGeom>
        </p:spPr>
        <p:txBody>
          <a:bodyPr vert="horz" lIns="99526" tIns="49762" rIns="99526" bIns="49762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r>
              <a:rPr lang="ru-RU" dirty="0" smtClean="0"/>
              <a:t>Список амбассадоров и рекомендации по взаимодействию с ними</a:t>
            </a:r>
            <a:endParaRPr 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721152" y="7005138"/>
            <a:ext cx="2494016" cy="402652"/>
          </a:xfrm>
          <a:prstGeom prst="rect">
            <a:avLst/>
          </a:prstGeom>
        </p:spPr>
        <p:txBody>
          <a:bodyPr vert="horz" lIns="99526" tIns="49762" rIns="99526" bIns="4976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23D704CE-4D68-584A-838A-AE5576E77FBD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6" name="Изображение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17305" y="434341"/>
            <a:ext cx="1779270" cy="38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670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 descr="PPT_makets-11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0688638" cy="7556392"/>
          </a:xfrm>
          <a:prstGeom prst="rect">
            <a:avLst/>
          </a:prstGeom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255059" y="3016860"/>
            <a:ext cx="9085342" cy="1502066"/>
          </a:xfrm>
          <a:prstGeom prst="rect">
            <a:avLst/>
          </a:prstGeom>
        </p:spPr>
        <p:txBody>
          <a:bodyPr lIns="99526" tIns="49762" rIns="99526" bIns="49762" anchor="t"/>
          <a:lstStyle>
            <a:lvl1pPr algn="l">
              <a:defRPr sz="4000" b="1" cap="all">
                <a:solidFill>
                  <a:srgbClr val="4CAF90"/>
                </a:solidFill>
              </a:defRPr>
            </a:lvl1pPr>
          </a:lstStyle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ru-RU" dirty="0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8267702" y="628652"/>
            <a:ext cx="2420938" cy="923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7" tIns="45709" rIns="91417" bIns="45709" rtlCol="0" anchor="ctr"/>
          <a:lstStyle/>
          <a:p>
            <a:pPr algn="ctr"/>
            <a:endParaRPr lang="ru-RU" dirty="0"/>
          </a:p>
        </p:txBody>
      </p:sp>
      <p:pic>
        <p:nvPicPr>
          <p:cNvPr id="6" name="Изображение 5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93480" y="729615"/>
            <a:ext cx="1874520" cy="38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11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449" y="7009643"/>
            <a:ext cx="4692704" cy="402652"/>
          </a:xfrm>
          <a:prstGeom prst="rect">
            <a:avLst/>
          </a:prstGeom>
        </p:spPr>
        <p:txBody>
          <a:bodyPr vert="horz" lIns="99526" tIns="49762" rIns="99526" bIns="49762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r>
              <a:rPr lang="ru-RU" dirty="0" smtClean="0"/>
              <a:t>Список амбассадоров и рекомендации по взаимодействию с ними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721152" y="7005138"/>
            <a:ext cx="2494016" cy="402652"/>
          </a:xfrm>
          <a:prstGeom prst="rect">
            <a:avLst/>
          </a:prstGeom>
        </p:spPr>
        <p:txBody>
          <a:bodyPr vert="horz" lIns="99526" tIns="49762" rIns="99526" bIns="4976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23D704CE-4D68-584A-838A-AE5576E77FBD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4" name="Изображение 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17305" y="434341"/>
            <a:ext cx="1779270" cy="38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468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 descr="PPT_makets-1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0688638" cy="7556392"/>
          </a:xfrm>
          <a:prstGeom prst="rect">
            <a:avLst/>
          </a:prstGeom>
        </p:spPr>
      </p:pic>
      <p:sp>
        <p:nvSpPr>
          <p:cNvPr id="4" name="Прямоугольник 3"/>
          <p:cNvSpPr/>
          <p:nvPr userDrawn="1"/>
        </p:nvSpPr>
        <p:spPr>
          <a:xfrm>
            <a:off x="8267702" y="628652"/>
            <a:ext cx="2420938" cy="923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7" tIns="45709" rIns="91417" bIns="45709" rtlCol="0" anchor="ctr"/>
          <a:lstStyle/>
          <a:p>
            <a:pPr algn="ctr"/>
            <a:endParaRPr lang="ru-RU" dirty="0"/>
          </a:p>
        </p:txBody>
      </p:sp>
      <p:pic>
        <p:nvPicPr>
          <p:cNvPr id="5" name="Изображение 4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93480" y="729615"/>
            <a:ext cx="1874520" cy="38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13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Изображение 8" descr="PPT_makets-02.jpg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0688638" cy="7556392"/>
          </a:xfrm>
          <a:prstGeom prst="rect">
            <a:avLst/>
          </a:prstGeo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449" y="7009643"/>
            <a:ext cx="5027720" cy="402652"/>
          </a:xfrm>
          <a:prstGeom prst="rect">
            <a:avLst/>
          </a:prstGeom>
        </p:spPr>
        <p:txBody>
          <a:bodyPr vert="horz" lIns="99526" tIns="49762" rIns="99526" bIns="49762" rtlCol="0" anchor="t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r>
              <a:rPr lang="ru-RU" dirty="0" smtClean="0"/>
              <a:t>Список амбассадоров и рекомендации по взаимодействию с ними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721152" y="7005138"/>
            <a:ext cx="2494016" cy="402652"/>
          </a:xfrm>
          <a:prstGeom prst="rect">
            <a:avLst/>
          </a:prstGeom>
        </p:spPr>
        <p:txBody>
          <a:bodyPr vert="horz" lIns="99526" tIns="49762" rIns="99526" bIns="4976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23D704CE-4D68-584A-838A-AE5576E77FB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37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7" r:id="rId3"/>
    <p:sldLayoutId id="2147483650" r:id="rId4"/>
    <p:sldLayoutId id="2147483651" r:id="rId5"/>
    <p:sldLayoutId id="2147483654" r:id="rId6"/>
    <p:sldLayoutId id="2147483656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97631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Tahoma"/>
          <a:ea typeface="+mj-ea"/>
          <a:cs typeface="+mj-cs"/>
        </a:defRPr>
      </a:lvl1pPr>
    </p:titleStyle>
    <p:bodyStyle>
      <a:lvl1pPr marL="373223" indent="-373223" algn="l" defTabSz="497631" rtl="0" eaLnBrk="1" latinLnBrk="0" hangingPunct="1">
        <a:spcBef>
          <a:spcPct val="20000"/>
        </a:spcBef>
        <a:buFont typeface="Arial"/>
        <a:buChar char="•"/>
        <a:defRPr sz="3500" kern="1200">
          <a:solidFill>
            <a:schemeClr val="tx1"/>
          </a:solidFill>
          <a:latin typeface="Tahoma"/>
          <a:ea typeface="+mn-ea"/>
          <a:cs typeface="+mn-cs"/>
        </a:defRPr>
      </a:lvl1pPr>
      <a:lvl2pPr marL="808650" indent="-311020" algn="l" defTabSz="497631" rtl="0" eaLnBrk="1" latinLnBrk="0" hangingPunct="1">
        <a:spcBef>
          <a:spcPct val="20000"/>
        </a:spcBef>
        <a:buFont typeface="Arial"/>
        <a:buChar char="–"/>
        <a:defRPr sz="3000" kern="1200">
          <a:solidFill>
            <a:schemeClr val="tx1"/>
          </a:solidFill>
          <a:latin typeface="Tahoma"/>
          <a:ea typeface="+mn-ea"/>
          <a:cs typeface="+mn-cs"/>
        </a:defRPr>
      </a:lvl2pPr>
      <a:lvl3pPr marL="1244076" indent="-248815" algn="l" defTabSz="497631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Tahoma"/>
          <a:ea typeface="+mn-ea"/>
          <a:cs typeface="+mn-cs"/>
        </a:defRPr>
      </a:lvl3pPr>
      <a:lvl4pPr marL="1741707" indent="-248815" algn="l" defTabSz="497631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Tahoma"/>
          <a:ea typeface="+mn-ea"/>
          <a:cs typeface="+mn-cs"/>
        </a:defRPr>
      </a:lvl4pPr>
      <a:lvl5pPr marL="2239338" indent="-248815" algn="l" defTabSz="497631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Tahoma"/>
          <a:ea typeface="+mn-ea"/>
          <a:cs typeface="+mn-cs"/>
        </a:defRPr>
      </a:lvl5pPr>
      <a:lvl6pPr marL="2736967" indent="-248815" algn="l" defTabSz="497631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4599" indent="-248815" algn="l" defTabSz="497631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2228" indent="-248815" algn="l" defTabSz="497631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29860" indent="-248815" algn="l" defTabSz="497631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976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97631" algn="l" defTabSz="4976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95261" algn="l" defTabSz="4976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92892" algn="l" defTabSz="4976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990523" algn="l" defTabSz="4976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152" algn="l" defTabSz="4976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985783" algn="l" defTabSz="4976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483413" algn="l" defTabSz="4976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981044" algn="l" defTabSz="4976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4"/>
          <p:cNvSpPr>
            <a:spLocks noGrp="1"/>
          </p:cNvSpPr>
          <p:nvPr>
            <p:ph type="title"/>
          </p:nvPr>
        </p:nvSpPr>
        <p:spPr>
          <a:xfrm>
            <a:off x="860614" y="1616151"/>
            <a:ext cx="9479789" cy="3753293"/>
          </a:xfrm>
        </p:spPr>
        <p:txBody>
          <a:bodyPr/>
          <a:lstStyle/>
          <a:p>
            <a:pPr algn="ctr"/>
            <a:r>
              <a:rPr lang="ru-RU" sz="3000" dirty="0"/>
              <a:t>СОВМЕСТНЫЙ ПРОЕКТ </a:t>
            </a:r>
            <a:br>
              <a:rPr lang="ru-RU" sz="3000" dirty="0"/>
            </a:br>
            <a:r>
              <a:rPr lang="ru-RU" sz="3000" dirty="0"/>
              <a:t>МИНИСТЕРСТВА ФИНАНСОВ </a:t>
            </a:r>
            <a:br>
              <a:rPr lang="ru-RU" sz="3000" dirty="0"/>
            </a:br>
            <a:r>
              <a:rPr lang="ru-RU" sz="3000" dirty="0"/>
              <a:t>РОССИЙСКОЙ ФЕДЕРАЦИИ </a:t>
            </a:r>
            <a:br>
              <a:rPr lang="ru-RU" sz="3000" dirty="0"/>
            </a:br>
            <a:r>
              <a:rPr lang="ru-RU" sz="3000" dirty="0"/>
              <a:t>И ВСЕМИРНОГО БАНКА </a:t>
            </a:r>
            <a:br>
              <a:rPr lang="ru-RU" sz="3000" dirty="0"/>
            </a:br>
            <a:r>
              <a:rPr lang="ru-RU" sz="3000"/>
              <a:t>«</a:t>
            </a:r>
            <a:r>
              <a:rPr lang="ru-RU" sz="3000" u="sng"/>
              <a:t>СОДЕЙСТВИЕ </a:t>
            </a:r>
            <a:r>
              <a:rPr lang="ru-RU" sz="3000" u="sng" dirty="0"/>
              <a:t>ПОВЫШЕНИЮ УРОВНЯ ФИНАНСОВОЙ ГРАМОТНОСТИ НАСЕЛЕНИЯ И РАЗВИТИЮ ФИНАНСОВОГО ОБРАЗОВАНИЯ В РОССИЙСКОЙ ФЕДЕРАЦИИ»</a:t>
            </a:r>
            <a:endParaRPr lang="ru-RU" sz="3000" u="sng" dirty="0"/>
          </a:p>
        </p:txBody>
      </p:sp>
    </p:spTree>
    <p:extLst>
      <p:ext uri="{BB962C8B-B14F-4D97-AF65-F5344CB8AC3E}">
        <p14:creationId xmlns:p14="http://schemas.microsoft.com/office/powerpoint/2010/main" val="99592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34432" y="1115665"/>
            <a:ext cx="9619774" cy="5678540"/>
          </a:xfrm>
        </p:spPr>
        <p:txBody>
          <a:bodyPr/>
          <a:lstStyle/>
          <a:p>
            <a:r>
              <a:rPr lang="ru-RU" sz="3200" dirty="0">
                <a:solidFill>
                  <a:srgbClr val="4CAF90"/>
                </a:solidFill>
              </a:rPr>
              <a:t>ТЕМА: «СЕМЕЙНЫЙ БЮДЖЕТ: НА ЧТО СЕМЬЕ НУЖНЫЕ ДЕНЬГИ?»</a:t>
            </a:r>
            <a:br>
              <a:rPr lang="ru-RU" sz="3200" dirty="0">
                <a:solidFill>
                  <a:srgbClr val="4CAF90"/>
                </a:solidFill>
              </a:rPr>
            </a:br>
            <a:r>
              <a:rPr lang="ru-RU" sz="3200" dirty="0">
                <a:solidFill>
                  <a:srgbClr val="4CAF90"/>
                </a:solidFill>
              </a:rPr>
              <a:t/>
            </a:r>
            <a:br>
              <a:rPr lang="ru-RU" sz="3200" dirty="0">
                <a:solidFill>
                  <a:srgbClr val="4CAF90"/>
                </a:solidFill>
              </a:rPr>
            </a:br>
            <a:r>
              <a:rPr lang="ru-RU" sz="3200" dirty="0">
                <a:solidFill>
                  <a:srgbClr val="4CAF90"/>
                </a:solidFill>
              </a:rPr>
              <a:t>Посмотрите мультфильм и ответьте на вопросы:</a:t>
            </a:r>
            <a:br>
              <a:rPr lang="ru-RU" sz="3200" dirty="0">
                <a:solidFill>
                  <a:srgbClr val="4CAF90"/>
                </a:solidFill>
              </a:rPr>
            </a:br>
            <a:r>
              <a:rPr lang="ru-RU" sz="2900" dirty="0">
                <a:solidFill>
                  <a:srgbClr val="4CAF90"/>
                </a:solidFill>
              </a:rPr>
              <a:t>1. Как вел себя белый медведь? Знаем ли мы примеры такого поведения в нашей жизни?</a:t>
            </a:r>
            <a:br>
              <a:rPr lang="ru-RU" sz="2900" dirty="0">
                <a:solidFill>
                  <a:srgbClr val="4CAF90"/>
                </a:solidFill>
              </a:rPr>
            </a:br>
            <a:r>
              <a:rPr lang="ru-RU" sz="2900" dirty="0">
                <a:solidFill>
                  <a:srgbClr val="4CAF90"/>
                </a:solidFill>
              </a:rPr>
              <a:t>2. Как вел себя бурый медведь? </a:t>
            </a:r>
            <a:br>
              <a:rPr lang="ru-RU" sz="2900" dirty="0">
                <a:solidFill>
                  <a:srgbClr val="4CAF90"/>
                </a:solidFill>
              </a:rPr>
            </a:br>
            <a:r>
              <a:rPr lang="ru-RU" sz="2900" dirty="0">
                <a:solidFill>
                  <a:srgbClr val="4CAF90"/>
                </a:solidFill>
              </a:rPr>
              <a:t>3. Какой медведь построил семейное благополучие?</a:t>
            </a:r>
            <a:br>
              <a:rPr lang="ru-RU" sz="2900" dirty="0">
                <a:solidFill>
                  <a:srgbClr val="4CAF90"/>
                </a:solidFill>
              </a:rPr>
            </a:br>
            <a:r>
              <a:rPr lang="ru-RU" sz="2900" dirty="0">
                <a:solidFill>
                  <a:srgbClr val="4CAF90"/>
                </a:solidFill>
              </a:rPr>
              <a:t>4. Как он этого добился?</a:t>
            </a:r>
            <a:endParaRPr lang="ru-RU" sz="2900" dirty="0">
              <a:solidFill>
                <a:srgbClr val="4CAF9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9741599" y="7128965"/>
            <a:ext cx="735440" cy="402652"/>
          </a:xfrm>
        </p:spPr>
        <p:txBody>
          <a:bodyPr/>
          <a:lstStyle/>
          <a:p>
            <a:fld id="{23D704CE-4D68-584A-838A-AE5576E77FBD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33" name="Текст 7"/>
          <p:cNvSpPr txBox="1">
            <a:spLocks/>
          </p:cNvSpPr>
          <p:nvPr/>
        </p:nvSpPr>
        <p:spPr>
          <a:xfrm>
            <a:off x="1473474" y="2050441"/>
            <a:ext cx="8687971" cy="1339306"/>
          </a:xfrm>
          <a:prstGeom prst="rect">
            <a:avLst/>
          </a:prstGeom>
        </p:spPr>
        <p:txBody>
          <a:bodyPr lIns="91417" tIns="45709" rIns="91417" bIns="45709"/>
          <a:lstStyle>
            <a:lvl1pPr marL="373315" indent="-373315" algn="l" defTabSz="497754" rtl="0" eaLnBrk="1" latinLnBrk="0" hangingPunct="1">
              <a:spcBef>
                <a:spcPct val="20000"/>
              </a:spcBef>
              <a:buFont typeface="Arial"/>
              <a:buChar char="•"/>
              <a:defRPr sz="3500" kern="120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1pPr>
            <a:lvl2pPr marL="808850" indent="-311096" algn="l" defTabSz="497754" rtl="0" eaLnBrk="1" latinLnBrk="0" hangingPunct="1">
              <a:spcBef>
                <a:spcPct val="20000"/>
              </a:spcBef>
              <a:buFont typeface="Arial"/>
              <a:buChar char="–"/>
              <a:defRPr sz="3000" kern="120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2pPr>
            <a:lvl3pPr marL="1244384" indent="-248877" algn="l" defTabSz="497754" rtl="0" eaLnBrk="1" latinLnBrk="0" hangingPunct="1">
              <a:spcBef>
                <a:spcPct val="20000"/>
              </a:spcBef>
              <a:buFont typeface="Arial"/>
              <a:buChar char="•"/>
              <a:defRPr sz="2600" kern="120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3pPr>
            <a:lvl4pPr marL="1742138" indent="-248877" algn="l" defTabSz="497754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4pPr>
            <a:lvl5pPr marL="2239891" indent="-248877" algn="l" defTabSz="497754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5pPr>
            <a:lvl6pPr marL="2737645" indent="-248877" algn="l" defTabSz="497754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35399" indent="-248877" algn="l" defTabSz="497754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33152" indent="-248877" algn="l" defTabSz="497754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30906" indent="-248877" algn="l" defTabSz="497754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71582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432" y="1115665"/>
            <a:ext cx="9619774" cy="5412726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rgbClr val="4CAF90"/>
                </a:solidFill>
              </a:rPr>
              <a:t>На что семье нужны деньги?</a:t>
            </a:r>
            <a:br>
              <a:rPr lang="ru-RU" sz="4400" dirty="0" smtClean="0">
                <a:solidFill>
                  <a:srgbClr val="4CAF90"/>
                </a:solidFill>
              </a:rPr>
            </a:br>
            <a:endParaRPr lang="ru-RU" sz="4400" dirty="0">
              <a:solidFill>
                <a:srgbClr val="4CAF9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432" y="1991360"/>
            <a:ext cx="9619774" cy="4834742"/>
          </a:xfrm>
        </p:spPr>
        <p:txBody>
          <a:bodyPr/>
          <a:lstStyle/>
          <a:p>
            <a:pPr marL="0" indent="0" algn="ctr">
              <a:lnSpc>
                <a:spcPct val="130000"/>
              </a:lnSpc>
              <a:buNone/>
            </a:pPr>
            <a:endParaRPr lang="ru-RU" sz="3600" b="1" dirty="0" smtClean="0">
              <a:solidFill>
                <a:srgbClr val="4CAF90"/>
              </a:solidFill>
              <a:ea typeface="+mj-ea"/>
              <a:cs typeface="+mj-cs"/>
            </a:endParaRPr>
          </a:p>
          <a:p>
            <a:pPr marL="0" indent="0" algn="ctr">
              <a:lnSpc>
                <a:spcPct val="130000"/>
              </a:lnSpc>
              <a:buNone/>
            </a:pPr>
            <a:r>
              <a:rPr lang="ru-RU" sz="3600" b="1" dirty="0" smtClean="0">
                <a:solidFill>
                  <a:srgbClr val="4CAF90"/>
                </a:solidFill>
                <a:ea typeface="+mj-ea"/>
                <a:cs typeface="+mj-cs"/>
              </a:rPr>
              <a:t>Составьте </a:t>
            </a:r>
            <a:r>
              <a:rPr lang="ru-RU" sz="3600" b="1" dirty="0">
                <a:solidFill>
                  <a:srgbClr val="4CAF90"/>
                </a:solidFill>
                <a:ea typeface="+mj-ea"/>
                <a:cs typeface="+mj-cs"/>
              </a:rPr>
              <a:t>список семейных </a:t>
            </a:r>
            <a:r>
              <a:rPr lang="ru-RU" sz="3600" b="1" dirty="0" smtClean="0">
                <a:solidFill>
                  <a:srgbClr val="4CAF90"/>
                </a:solidFill>
                <a:ea typeface="+mj-ea"/>
                <a:cs typeface="+mj-cs"/>
              </a:rPr>
              <a:t>расходов и не забудьте про расходы на себя</a:t>
            </a:r>
            <a:endParaRPr lang="ru-RU" sz="3600" b="1" dirty="0"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30000"/>
              </a:lnSpc>
              <a:buNone/>
            </a:pPr>
            <a:endParaRPr lang="ru-RU" b="1" dirty="0"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D704CE-4D68-584A-838A-AE5576E77FBD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878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081" y="1115665"/>
            <a:ext cx="9867127" cy="521750"/>
          </a:xfrm>
        </p:spPr>
        <p:txBody>
          <a:bodyPr/>
          <a:lstStyle/>
          <a:p>
            <a:pPr algn="ctr"/>
            <a:r>
              <a:rPr lang="ru-RU" sz="2900" dirty="0" smtClean="0">
                <a:solidFill>
                  <a:srgbClr val="4CAF90"/>
                </a:solidFill>
              </a:rPr>
              <a:t>КАКИЕ БЫВАЮТ РАСХОДЫ</a:t>
            </a:r>
            <a:endParaRPr lang="ru-RU" sz="2900" dirty="0">
              <a:solidFill>
                <a:srgbClr val="4CAF9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067" y="1874458"/>
            <a:ext cx="9619774" cy="4942422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u="sng" dirty="0" smtClean="0">
                <a:solidFill>
                  <a:srgbClr val="4CAF90"/>
                </a:solidFill>
                <a:latin typeface="+mj-lt"/>
              </a:rPr>
              <a:t>Обязательные расходы </a:t>
            </a:r>
            <a:r>
              <a:rPr lang="ru-RU" sz="3200" b="1" dirty="0" smtClean="0">
                <a:solidFill>
                  <a:srgbClr val="4CAF90"/>
                </a:solidFill>
                <a:latin typeface="+mj-lt"/>
              </a:rPr>
              <a:t>- </a:t>
            </a:r>
            <a:r>
              <a:rPr lang="ru-RU" sz="3200" b="1" dirty="0" smtClean="0">
                <a:solidFill>
                  <a:srgbClr val="4CAF90"/>
                </a:solidFill>
                <a:latin typeface="+mj-lt"/>
                <a:ea typeface="Calibri"/>
                <a:cs typeface="Times New Roman"/>
              </a:rPr>
              <a:t>это </a:t>
            </a:r>
            <a:r>
              <a:rPr lang="ru-RU" sz="3200" b="1" dirty="0">
                <a:solidFill>
                  <a:srgbClr val="4CAF90"/>
                </a:solidFill>
                <a:latin typeface="+mj-lt"/>
                <a:ea typeface="Calibri"/>
                <a:cs typeface="Times New Roman"/>
              </a:rPr>
              <a:t>расходы, которые идут на приобретение жизненно необходимых товаров, услуг, совершение платежей</a:t>
            </a:r>
            <a:r>
              <a:rPr lang="ru-RU" sz="3200" b="1" dirty="0" smtClean="0">
                <a:solidFill>
                  <a:srgbClr val="4CAF90"/>
                </a:solidFill>
                <a:latin typeface="+mj-lt"/>
                <a:ea typeface="Calibri"/>
                <a:cs typeface="Times New Roman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u="sng" dirty="0">
                <a:solidFill>
                  <a:srgbClr val="4CAF90"/>
                </a:solidFill>
                <a:latin typeface="+mj-lt"/>
                <a:ea typeface="Calibri"/>
              </a:rPr>
              <a:t>Желательные расходы </a:t>
            </a:r>
            <a:r>
              <a:rPr lang="ru-RU" sz="3200" b="1" dirty="0">
                <a:solidFill>
                  <a:srgbClr val="4CAF90"/>
                </a:solidFill>
                <a:latin typeface="+mj-lt"/>
                <a:ea typeface="Calibri"/>
              </a:rPr>
              <a:t>– это расходы, без которых можно обойтись. Такие расходы, конечно,  тоже должны быть, но только после того, как рассчитаны обязательные расходы и есть свободные средства.</a:t>
            </a:r>
            <a:endParaRPr lang="ru-RU" sz="3200" b="1" dirty="0">
              <a:solidFill>
                <a:srgbClr val="4CAF90"/>
              </a:solidFill>
              <a:latin typeface="+mj-lt"/>
              <a:ea typeface="Calibri"/>
              <a:cs typeface="Times New Roman"/>
            </a:endParaRPr>
          </a:p>
          <a:p>
            <a:endParaRPr lang="ru-RU" sz="2900" b="1" dirty="0">
              <a:solidFill>
                <a:srgbClr val="4CAF9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D704CE-4D68-584A-838A-AE5576E77FBD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88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rgbClr val="4CAF90"/>
                </a:solidFill>
              </a:rPr>
              <a:t>РАЗДЕЛИТЕ СЕМЕЙНЫЕ РАСХОДЫ НА ДВЕ ГРУППЫ</a:t>
            </a:r>
            <a:br>
              <a:rPr lang="ru-RU" sz="2800" dirty="0" smtClean="0">
                <a:solidFill>
                  <a:srgbClr val="4CAF90"/>
                </a:solidFill>
              </a:rPr>
            </a:br>
            <a:r>
              <a:rPr lang="ru-RU" sz="2800" dirty="0">
                <a:solidFill>
                  <a:srgbClr val="4CAF90"/>
                </a:solidFill>
              </a:rPr>
              <a:t/>
            </a:r>
            <a:br>
              <a:rPr lang="ru-RU" sz="2800" dirty="0">
                <a:solidFill>
                  <a:srgbClr val="4CAF90"/>
                </a:solidFill>
              </a:rPr>
            </a:br>
            <a:endParaRPr lang="ru-RU" sz="2800" dirty="0">
              <a:solidFill>
                <a:srgbClr val="4CAF9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5190565" y="2303929"/>
            <a:ext cx="5024606" cy="3612366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4CAF90"/>
                </a:solidFill>
              </a:rPr>
              <a:t>ЖЕЛАТЕЛЬНЫЕ РАСХОДЫ</a:t>
            </a:r>
            <a:endParaRPr lang="ru-RU" sz="3600" dirty="0">
              <a:solidFill>
                <a:srgbClr val="4CAF9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D704CE-4D68-584A-838A-AE5576E77FBD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idx="10"/>
          </p:nvPr>
        </p:nvSpPr>
        <p:spPr>
          <a:xfrm>
            <a:off x="534432" y="2303929"/>
            <a:ext cx="4213981" cy="3640458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4CAF90"/>
                </a:solidFill>
              </a:rPr>
              <a:t>ОБЯЗАТЕЛЬНЫЕ РАСХОДЫ</a:t>
            </a:r>
            <a:endParaRPr lang="ru-RU" sz="3600" dirty="0">
              <a:solidFill>
                <a:srgbClr val="4CAF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21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432" y="896469"/>
            <a:ext cx="9936344" cy="6355977"/>
          </a:xfrm>
        </p:spPr>
        <p:txBody>
          <a:bodyPr numCol="2"/>
          <a:lstStyle/>
          <a:p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РЕШИТЕ ЗАДАЧУ: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4CAF90"/>
                </a:solidFill>
                <a:latin typeface="Times New Roman"/>
                <a:ea typeface="Calibri"/>
                <a:cs typeface="Times New Roman"/>
              </a:rPr>
              <a:t>Представьте</a:t>
            </a:r>
            <a:r>
              <a:rPr lang="ru-RU" sz="2000" b="1" dirty="0">
                <a:solidFill>
                  <a:srgbClr val="4CAF90"/>
                </a:solidFill>
                <a:latin typeface="Times New Roman"/>
                <a:ea typeface="Calibri"/>
                <a:cs typeface="Times New Roman"/>
              </a:rPr>
              <a:t>, что ваша семья </a:t>
            </a:r>
            <a:endParaRPr lang="ru-RU" sz="2000" b="1" dirty="0" smtClean="0">
              <a:solidFill>
                <a:srgbClr val="4CAF90"/>
              </a:solidFill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4CAF90"/>
                </a:solidFill>
                <a:latin typeface="Times New Roman"/>
                <a:ea typeface="Calibri"/>
                <a:cs typeface="Times New Roman"/>
              </a:rPr>
              <a:t>планирует </a:t>
            </a:r>
            <a:r>
              <a:rPr lang="ru-RU" sz="2000" b="1" dirty="0">
                <a:solidFill>
                  <a:srgbClr val="4CAF90"/>
                </a:solidFill>
                <a:latin typeface="Times New Roman"/>
                <a:ea typeface="Calibri"/>
                <a:cs typeface="Times New Roman"/>
              </a:rPr>
              <a:t>бюджет на следующий месяц. Доходы вашей семьи составляют 50 тыс. р. На семейном совете вами был составлен список всего желаемого и обнаружилось, что именно в следующем месяце предстоит очень много дополнительных трат (этот список оказался на 60 тыс. р.). Что из перечисленного вы оставите как </a:t>
            </a:r>
            <a:r>
              <a:rPr lang="ru-RU" sz="2000" b="1" dirty="0" smtClean="0">
                <a:solidFill>
                  <a:srgbClr val="4CAF90"/>
                </a:solidFill>
                <a:latin typeface="Times New Roman"/>
                <a:ea typeface="Calibri"/>
                <a:cs typeface="Times New Roman"/>
              </a:rPr>
              <a:t>обязательные </a:t>
            </a:r>
            <a:r>
              <a:rPr lang="ru-RU" sz="2000" b="1" dirty="0">
                <a:solidFill>
                  <a:srgbClr val="4CAF90"/>
                </a:solidFill>
                <a:latin typeface="Times New Roman"/>
                <a:ea typeface="Calibri"/>
                <a:cs typeface="Times New Roman"/>
              </a:rPr>
              <a:t>траты, а чем можно пожертвовать в следующем месяце?</a:t>
            </a:r>
            <a:endParaRPr lang="ru-RU" sz="2000" b="1" dirty="0">
              <a:solidFill>
                <a:srgbClr val="4CAF90"/>
              </a:solidFill>
              <a:latin typeface="Calibri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ru-RU" sz="1600" b="1" dirty="0" smtClean="0">
              <a:solidFill>
                <a:srgbClr val="4CAF90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ru-RU" sz="1600" b="1" dirty="0">
              <a:solidFill>
                <a:srgbClr val="4CAF90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ru-RU" sz="1600" b="1" dirty="0" smtClean="0">
              <a:solidFill>
                <a:srgbClr val="4CAF90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ru-RU" sz="1600" b="1" dirty="0">
              <a:solidFill>
                <a:srgbClr val="4CAF90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ru-RU" sz="1600" b="1" dirty="0" smtClean="0">
              <a:solidFill>
                <a:srgbClr val="4CAF90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ru-RU" sz="1600" b="1" dirty="0">
              <a:solidFill>
                <a:srgbClr val="4CAF90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ru-RU" sz="1600" b="1" dirty="0" smtClean="0">
              <a:solidFill>
                <a:srgbClr val="4CAF90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b="1" dirty="0" smtClean="0">
                <a:solidFill>
                  <a:srgbClr val="4CAF90"/>
                </a:solidFill>
                <a:latin typeface="Times New Roman"/>
                <a:ea typeface="Calibri"/>
                <a:cs typeface="Times New Roman"/>
              </a:rPr>
              <a:t>Расходы</a:t>
            </a:r>
            <a:r>
              <a:rPr lang="ru-RU" sz="1600" b="1" dirty="0">
                <a:solidFill>
                  <a:srgbClr val="4CAF90"/>
                </a:solidFill>
                <a:latin typeface="Times New Roman"/>
                <a:ea typeface="Calibri"/>
                <a:cs typeface="Times New Roman"/>
              </a:rPr>
              <a:t>:</a:t>
            </a:r>
            <a:endParaRPr lang="ru-RU" sz="1600" b="1" dirty="0">
              <a:solidFill>
                <a:srgbClr val="4CAF9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1500" dirty="0">
                <a:solidFill>
                  <a:srgbClr val="4CAF90"/>
                </a:solidFill>
                <a:latin typeface="Times New Roman"/>
                <a:ea typeface="Calibri"/>
                <a:cs typeface="Times New Roman"/>
              </a:rPr>
              <a:t>Коммунальные услуги – 4 тыс. р.</a:t>
            </a:r>
            <a:endParaRPr lang="ru-RU" sz="1500" dirty="0">
              <a:solidFill>
                <a:srgbClr val="4CAF9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1500" dirty="0">
                <a:solidFill>
                  <a:srgbClr val="4CAF90"/>
                </a:solidFill>
                <a:latin typeface="Times New Roman"/>
                <a:ea typeface="Calibri"/>
                <a:cs typeface="Times New Roman"/>
              </a:rPr>
              <a:t>Продукты питания – 11 тыс. р.</a:t>
            </a:r>
            <a:endParaRPr lang="ru-RU" sz="1500" dirty="0">
              <a:solidFill>
                <a:srgbClr val="4CAF9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1500" dirty="0">
                <a:solidFill>
                  <a:srgbClr val="4CAF90"/>
                </a:solidFill>
                <a:latin typeface="Times New Roman"/>
                <a:ea typeface="Calibri"/>
                <a:cs typeface="Times New Roman"/>
              </a:rPr>
              <a:t>Оплата кредита – 6 тыс. р.</a:t>
            </a:r>
            <a:endParaRPr lang="ru-RU" sz="1500" dirty="0">
              <a:solidFill>
                <a:srgbClr val="4CAF9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1500" dirty="0">
                <a:solidFill>
                  <a:srgbClr val="4CAF90"/>
                </a:solidFill>
                <a:latin typeface="Times New Roman"/>
                <a:ea typeface="Calibri"/>
                <a:cs typeface="Times New Roman"/>
              </a:rPr>
              <a:t>Покупка сезонной одежды – 6 тыс. р.</a:t>
            </a:r>
            <a:endParaRPr lang="ru-RU" sz="1500" dirty="0">
              <a:solidFill>
                <a:srgbClr val="4CAF9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1500" dirty="0">
                <a:solidFill>
                  <a:srgbClr val="4CAF90"/>
                </a:solidFill>
                <a:latin typeface="Times New Roman"/>
                <a:ea typeface="Calibri"/>
                <a:cs typeface="Times New Roman"/>
              </a:rPr>
              <a:t>Закупка для школы – 1 тыс. р.</a:t>
            </a:r>
            <a:endParaRPr lang="ru-RU" sz="1500" dirty="0">
              <a:solidFill>
                <a:srgbClr val="4CAF9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1500" dirty="0">
                <a:solidFill>
                  <a:srgbClr val="4CAF90"/>
                </a:solidFill>
                <a:latin typeface="Times New Roman"/>
                <a:ea typeface="Calibri"/>
                <a:cs typeface="Times New Roman"/>
              </a:rPr>
              <a:t>Посещение кинотеатра и кафе семьей – 2 тыс. р.</a:t>
            </a:r>
            <a:endParaRPr lang="ru-RU" sz="1500" dirty="0">
              <a:solidFill>
                <a:srgbClr val="4CAF9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1500" dirty="0">
                <a:solidFill>
                  <a:srgbClr val="4CAF90"/>
                </a:solidFill>
                <a:latin typeface="Times New Roman"/>
                <a:ea typeface="Calibri"/>
                <a:cs typeface="Times New Roman"/>
              </a:rPr>
              <a:t>Оплата бассейна для детей – 2 тыс. р.</a:t>
            </a:r>
            <a:endParaRPr lang="ru-RU" sz="1500" dirty="0">
              <a:solidFill>
                <a:srgbClr val="4CAF9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1500" dirty="0">
                <a:solidFill>
                  <a:srgbClr val="4CAF90"/>
                </a:solidFill>
                <a:latin typeface="Times New Roman"/>
                <a:ea typeface="Calibri"/>
                <a:cs typeface="Times New Roman"/>
              </a:rPr>
              <a:t>Покупка нового чайника – 1 тыс. р.</a:t>
            </a:r>
            <a:endParaRPr lang="ru-RU" sz="1500" dirty="0">
              <a:solidFill>
                <a:srgbClr val="4CAF9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1500" dirty="0">
                <a:solidFill>
                  <a:srgbClr val="4CAF90"/>
                </a:solidFill>
                <a:latin typeface="Times New Roman"/>
                <a:ea typeface="Calibri"/>
                <a:cs typeface="Times New Roman"/>
              </a:rPr>
              <a:t>Карманные деньги для детей – 3 тыс. р.</a:t>
            </a:r>
            <a:endParaRPr lang="ru-RU" sz="1500" dirty="0">
              <a:solidFill>
                <a:srgbClr val="4CAF9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1500" dirty="0">
                <a:solidFill>
                  <a:srgbClr val="4CAF90"/>
                </a:solidFill>
                <a:latin typeface="Times New Roman"/>
                <a:ea typeface="Calibri"/>
                <a:cs typeface="Times New Roman"/>
              </a:rPr>
              <a:t>Покупка проездных карт – </a:t>
            </a:r>
            <a:r>
              <a:rPr lang="ru-RU" sz="1500" dirty="0" smtClean="0">
                <a:solidFill>
                  <a:srgbClr val="4CAF90"/>
                </a:solidFill>
                <a:latin typeface="Times New Roman"/>
                <a:ea typeface="Calibri"/>
                <a:cs typeface="Times New Roman"/>
              </a:rPr>
              <a:t>2,2 </a:t>
            </a:r>
            <a:r>
              <a:rPr lang="ru-RU" sz="1500" dirty="0">
                <a:solidFill>
                  <a:srgbClr val="4CAF90"/>
                </a:solidFill>
                <a:latin typeface="Times New Roman"/>
                <a:ea typeface="Calibri"/>
                <a:cs typeface="Times New Roman"/>
              </a:rPr>
              <a:t>р.</a:t>
            </a:r>
            <a:endParaRPr lang="ru-RU" sz="1500" dirty="0">
              <a:solidFill>
                <a:srgbClr val="4CAF9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1500" dirty="0">
                <a:solidFill>
                  <a:srgbClr val="4CAF90"/>
                </a:solidFill>
                <a:latin typeface="Times New Roman"/>
                <a:ea typeface="Calibri"/>
                <a:cs typeface="Times New Roman"/>
              </a:rPr>
              <a:t>Празднование дня рождения папы – 6 тыс. р.</a:t>
            </a:r>
            <a:endParaRPr lang="ru-RU" sz="1500" dirty="0">
              <a:solidFill>
                <a:srgbClr val="4CAF9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1500" dirty="0">
                <a:solidFill>
                  <a:srgbClr val="4CAF90"/>
                </a:solidFill>
                <a:latin typeface="Times New Roman"/>
                <a:ea typeface="Calibri"/>
                <a:cs typeface="Times New Roman"/>
              </a:rPr>
              <a:t>Поездка на экскурсию с классом в другой город – 1 тыс. р.</a:t>
            </a:r>
            <a:endParaRPr lang="ru-RU" sz="1500" dirty="0">
              <a:solidFill>
                <a:srgbClr val="4CAF9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1500" dirty="0">
                <a:solidFill>
                  <a:srgbClr val="4CAF90"/>
                </a:solidFill>
                <a:latin typeface="Times New Roman"/>
                <a:ea typeface="Calibri"/>
                <a:cs typeface="Times New Roman"/>
              </a:rPr>
              <a:t>Покупка предметов личной гигиены и бытовой химии – </a:t>
            </a:r>
            <a:r>
              <a:rPr lang="ru-RU" sz="1500" dirty="0" smtClean="0">
                <a:solidFill>
                  <a:srgbClr val="4CAF90"/>
                </a:solidFill>
                <a:latin typeface="Times New Roman"/>
                <a:ea typeface="Calibri"/>
                <a:cs typeface="Times New Roman"/>
              </a:rPr>
              <a:t>1,8 </a:t>
            </a:r>
            <a:r>
              <a:rPr lang="ru-RU" sz="1500" dirty="0">
                <a:solidFill>
                  <a:srgbClr val="4CAF90"/>
                </a:solidFill>
                <a:latin typeface="Times New Roman"/>
                <a:ea typeface="Calibri"/>
                <a:cs typeface="Times New Roman"/>
              </a:rPr>
              <a:t>р.</a:t>
            </a:r>
            <a:endParaRPr lang="ru-RU" sz="1500" dirty="0">
              <a:solidFill>
                <a:srgbClr val="4CAF9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1500" dirty="0">
                <a:solidFill>
                  <a:srgbClr val="4CAF90"/>
                </a:solidFill>
                <a:latin typeface="Times New Roman"/>
                <a:ea typeface="Calibri"/>
                <a:cs typeface="Times New Roman"/>
              </a:rPr>
              <a:t>Ремонт автомобиля – 4 тыс. р.</a:t>
            </a:r>
            <a:endParaRPr lang="ru-RU" sz="1500" dirty="0">
              <a:solidFill>
                <a:srgbClr val="4CAF9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1500" dirty="0">
                <a:solidFill>
                  <a:srgbClr val="4CAF90"/>
                </a:solidFill>
                <a:latin typeface="Times New Roman"/>
                <a:ea typeface="Calibri"/>
                <a:cs typeface="Times New Roman"/>
              </a:rPr>
              <a:t>Покупка нового шкафа – 4 тыс. р.</a:t>
            </a:r>
            <a:endParaRPr lang="ru-RU" sz="1500" dirty="0">
              <a:solidFill>
                <a:srgbClr val="4CAF9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1500" dirty="0">
                <a:solidFill>
                  <a:srgbClr val="4CAF90"/>
                </a:solidFill>
                <a:latin typeface="Times New Roman"/>
                <a:ea typeface="Calibri"/>
                <a:cs typeface="Times New Roman"/>
              </a:rPr>
              <a:t>Текущие мелочи – 5 тыс. р.</a:t>
            </a:r>
            <a:endParaRPr lang="ru-RU" sz="1500" dirty="0">
              <a:solidFill>
                <a:srgbClr val="4CAF9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1500" dirty="0">
                <a:solidFill>
                  <a:srgbClr val="4CAF90"/>
                </a:solidFill>
                <a:latin typeface="Times New Roman"/>
                <a:ea typeface="Calibri"/>
                <a:cs typeface="Times New Roman"/>
              </a:rPr>
              <a:t>Подарок на свадьбу двоюродной сестры – 5 тыс. р.</a:t>
            </a:r>
            <a:endParaRPr lang="ru-RU" sz="1500" dirty="0">
              <a:solidFill>
                <a:srgbClr val="4CAF90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D704CE-4D68-584A-838A-AE5576E77FBD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863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900" dirty="0" smtClean="0">
                <a:solidFill>
                  <a:srgbClr val="4CAF90"/>
                </a:solidFill>
              </a:rPr>
              <a:t>ПОФАНТАЗИРУЙТЕ</a:t>
            </a:r>
            <a:endParaRPr lang="ru-RU" sz="2900" dirty="0">
              <a:solidFill>
                <a:srgbClr val="4CAF9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432" y="2115880"/>
            <a:ext cx="9619774" cy="5146159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400" dirty="0">
                <a:solidFill>
                  <a:srgbClr val="4CAF90"/>
                </a:solidFill>
                <a:latin typeface="Times New Roman"/>
                <a:ea typeface="Calibri"/>
                <a:cs typeface="Times New Roman"/>
              </a:rPr>
              <a:t>Придумайте практическую задачу, которая иллюстрирует неграмотное финансовое поведение семьи при совершении ненужных покупок</a:t>
            </a:r>
            <a:r>
              <a:rPr lang="ru-RU" sz="4400" dirty="0" smtClean="0">
                <a:solidFill>
                  <a:srgbClr val="4CAF90"/>
                </a:solidFill>
                <a:latin typeface="Times New Roman"/>
                <a:ea typeface="Calibri"/>
                <a:cs typeface="Times New Roman"/>
              </a:rPr>
              <a:t>.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400" dirty="0" smtClean="0">
                <a:solidFill>
                  <a:srgbClr val="4CAF90"/>
                </a:solidFill>
                <a:latin typeface="Times New Roman"/>
                <a:ea typeface="Calibri"/>
                <a:cs typeface="Times New Roman"/>
              </a:rPr>
              <a:t>Какие покупки можно назвать ненужными?</a:t>
            </a:r>
            <a:endParaRPr lang="ru-RU" sz="4400" dirty="0">
              <a:solidFill>
                <a:srgbClr val="4CAF90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D704CE-4D68-584A-838A-AE5576E77FBD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480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432" y="1084729"/>
            <a:ext cx="9619774" cy="6323061"/>
          </a:xfrm>
        </p:spPr>
        <p:txBody>
          <a:bodyPr/>
          <a:lstStyle/>
          <a:p>
            <a:pPr marL="0" indent="0" algn="ctr">
              <a:buNone/>
            </a:pPr>
            <a:endParaRPr lang="ru-RU" sz="3200" b="1" dirty="0" smtClean="0">
              <a:solidFill>
                <a:srgbClr val="4CAF9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200" b="1" dirty="0">
              <a:solidFill>
                <a:srgbClr val="4CAF9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4CAF90"/>
                </a:solidFill>
                <a:latin typeface="Times New Roman" pitchFamily="18" charset="0"/>
                <a:cs typeface="Times New Roman" pitchFamily="18" charset="0"/>
              </a:rPr>
              <a:t>ЧТО ТАКОЕ ГРАМОТНОЕ ФИНАНСОВОЕ ПОВЕДЕНИЕ И ДЛЯ ЧЕГО НУЖНО ИЗУЧАТЬ ФИНАНСОВУЮ ГРАМОТНОСТЬ?</a:t>
            </a:r>
            <a:endParaRPr lang="ru-RU" sz="3600" b="1" dirty="0">
              <a:solidFill>
                <a:srgbClr val="4CAF9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D704CE-4D68-584A-838A-AE5576E77FBD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761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5059" y="1509824"/>
            <a:ext cx="9085342" cy="4051005"/>
          </a:xfrm>
        </p:spPr>
        <p:txBody>
          <a:bodyPr/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Спасибо за внимание!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100" dirty="0" smtClean="0"/>
              <a:t>К.П.Н, АВТОР </a:t>
            </a:r>
            <a:r>
              <a:rPr lang="ru-RU" sz="2100" dirty="0" err="1" smtClean="0"/>
              <a:t>умк</a:t>
            </a:r>
            <a:r>
              <a:rPr lang="ru-RU" sz="2100" dirty="0" smtClean="0"/>
              <a:t> ПО ФИНАНСОВОЙ ГРАМОТНОСТИ,</a:t>
            </a:r>
            <a:br>
              <a:rPr lang="ru-RU" sz="2100" dirty="0" smtClean="0"/>
            </a:br>
            <a:r>
              <a:rPr lang="ru-RU" sz="2100" dirty="0" smtClean="0"/>
              <a:t>Консультант Минфина России,</a:t>
            </a:r>
            <a:r>
              <a:rPr lang="ru-RU" sz="2100" dirty="0"/>
              <a:t/>
            </a:r>
            <a:br>
              <a:rPr lang="ru-RU" sz="2100" dirty="0"/>
            </a:br>
            <a:r>
              <a:rPr lang="ru-RU" sz="2100" dirty="0"/>
              <a:t>Лавренова </a:t>
            </a:r>
            <a:r>
              <a:rPr lang="ru-RU" sz="2100" dirty="0" smtClean="0"/>
              <a:t>Екатерина</a:t>
            </a: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291649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8458</TotalTime>
  <Words>373</Words>
  <Application>Microsoft Office PowerPoint</Application>
  <PresentationFormat>Произвольный</PresentationFormat>
  <Paragraphs>53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СОВМЕСТНЫЙ ПРОЕКТ  МИНИСТЕРСТВА ФИНАНСОВ  РОССИЙСКОЙ ФЕДЕРАЦИИ  И ВСЕМИРНОГО БАНКА  «СОДЕЙСТВИЕ ПОВЫШЕНИЮ УРОВНЯ ФИНАНСОВОЙ ГРАМОТНОСТИ НАСЕЛЕНИЯ И РАЗВИТИЮ ФИНАНСОВОГО ОБРАЗОВАНИЯ В РОССИЙСКОЙ ФЕДЕРАЦИИ»</vt:lpstr>
      <vt:lpstr>ТЕМА: «СЕМЕЙНЫЙ БЮДЖЕТ: НА ЧТО СЕМЬЕ НУЖНЫЕ ДЕНЬГИ?»  Посмотрите мультфильм и ответьте на вопросы: 1. Как вел себя белый медведь? Знаем ли мы примеры такого поведения в нашей жизни? 2. Как вел себя бурый медведь?  3. Какой медведь построил семейное благополучие? 4. Как он этого добился?</vt:lpstr>
      <vt:lpstr>На что семье нужны деньги? </vt:lpstr>
      <vt:lpstr>КАКИЕ БЫВАЮТ РАСХОДЫ</vt:lpstr>
      <vt:lpstr>РАЗДЕЛИТЕ СЕМЕЙНЫЕ РАСХОДЫ НА ДВЕ ГРУППЫ  </vt:lpstr>
      <vt:lpstr>Презентация PowerPoint</vt:lpstr>
      <vt:lpstr>ПОФАНТАЗИРУЙТЕ</vt:lpstr>
      <vt:lpstr>Презентация PowerPoint</vt:lpstr>
      <vt:lpstr> Спасибо за внимание!   К.П.Н, АВТОР умк ПО ФИНАНСОВОЙ ГРАМОТНОСТИ, Консультант Минфина России, Лавренова Екатерина</vt:lpstr>
    </vt:vector>
  </TitlesOfParts>
  <Company>spn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 trukhanenko</dc:creator>
  <cp:lastModifiedBy>123</cp:lastModifiedBy>
  <cp:revision>362</cp:revision>
  <cp:lastPrinted>2015-12-02T07:42:45Z</cp:lastPrinted>
  <dcterms:created xsi:type="dcterms:W3CDTF">2015-08-28T08:18:34Z</dcterms:created>
  <dcterms:modified xsi:type="dcterms:W3CDTF">2017-06-02T09:26:29Z</dcterms:modified>
</cp:coreProperties>
</file>