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99" r:id="rId4"/>
    <p:sldId id="301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781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576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7367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3155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8943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4734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0523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6311" algn="l" defTabSz="9115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AE8B"/>
    <a:srgbClr val="8FD0D1"/>
    <a:srgbClr val="343433"/>
    <a:srgbClr val="67AE90"/>
    <a:srgbClr val="9DCD8F"/>
    <a:srgbClr val="777776"/>
    <a:srgbClr val="39B8BF"/>
    <a:srgbClr val="E25F5A"/>
    <a:srgbClr val="B0D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3" autoAdjust="0"/>
    <p:restoredTop sz="94635" autoAdjust="0"/>
  </p:normalViewPr>
  <p:slideViewPr>
    <p:cSldViewPr snapToGrid="0" snapToObjects="1">
      <p:cViewPr>
        <p:scale>
          <a:sx n="96" d="100"/>
          <a:sy n="96" d="100"/>
        </p:scale>
        <p:origin x="-202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3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5781" indent="0" algn="ctr">
              <a:buNone/>
              <a:defRPr sz="2000"/>
            </a:lvl2pPr>
            <a:lvl3pPr marL="911576" indent="0" algn="ctr">
              <a:buNone/>
              <a:defRPr sz="1800"/>
            </a:lvl3pPr>
            <a:lvl4pPr marL="1367367" indent="0" algn="ctr">
              <a:buNone/>
              <a:defRPr sz="1600"/>
            </a:lvl4pPr>
            <a:lvl5pPr marL="1823155" indent="0" algn="ctr">
              <a:buNone/>
              <a:defRPr sz="1600"/>
            </a:lvl5pPr>
            <a:lvl6pPr marL="2278943" indent="0" algn="ctr">
              <a:buNone/>
              <a:defRPr sz="1600"/>
            </a:lvl6pPr>
            <a:lvl7pPr marL="2734734" indent="0" algn="ctr">
              <a:buNone/>
              <a:defRPr sz="1600"/>
            </a:lvl7pPr>
            <a:lvl8pPr marL="3190523" indent="0" algn="ctr">
              <a:buNone/>
              <a:defRPr sz="1600"/>
            </a:lvl8pPr>
            <a:lvl9pPr marL="3646311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75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0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1" descr="PPT_makets-0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02"/>
          <a:stretch>
            <a:fillRect/>
          </a:stretch>
        </p:blipFill>
        <p:spPr bwMode="auto">
          <a:xfrm>
            <a:off x="0" y="17301"/>
            <a:ext cx="9144000" cy="147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06" tIns="39953" rIns="79906" bIns="39953" anchor="ctr"/>
          <a:lstStyle/>
          <a:p>
            <a:pPr algn="ctr" defTabSz="434979">
              <a:defRPr/>
            </a:pPr>
            <a:endParaRPr lang="ru-RU" dirty="0">
              <a:solidFill>
                <a:prstClr val="white"/>
              </a:solidFill>
              <a:latin typeface="Tahoma Обычный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46" y="662192"/>
            <a:ext cx="1603900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Ромб 6"/>
          <p:cNvSpPr/>
          <p:nvPr userDrawn="1"/>
        </p:nvSpPr>
        <p:spPr>
          <a:xfrm>
            <a:off x="4260319" y="2798479"/>
            <a:ext cx="1825269" cy="1373327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06" tIns="39953" rIns="79906" bIns="39953" anchor="ctr"/>
          <a:lstStyle/>
          <a:p>
            <a:pPr algn="ctr" defTabSz="434979">
              <a:defRPr/>
            </a:pPr>
            <a:endParaRPr lang="ru-RU" dirty="0">
              <a:solidFill>
                <a:prstClr val="white"/>
              </a:solidFill>
              <a:latin typeface="Tahoma Обычный" charset="0"/>
            </a:endParaRPr>
          </a:p>
        </p:txBody>
      </p:sp>
      <p:pic>
        <p:nvPicPr>
          <p:cNvPr id="8" name="Изображение 7" descr="PPT_makets-0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35" b="18805"/>
          <a:stretch>
            <a:fillRect/>
          </a:stretch>
        </p:blipFill>
        <p:spPr bwMode="auto">
          <a:xfrm>
            <a:off x="0" y="3843616"/>
            <a:ext cx="9144000" cy="302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105855" y="2567224"/>
            <a:ext cx="6848270" cy="794081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6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401" y="394439"/>
            <a:ext cx="1522415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011713"/>
            <a:ext cx="8229600" cy="794081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98688" y="1805794"/>
            <a:ext cx="5540291" cy="3559133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1" y="1805794"/>
            <a:ext cx="2585005" cy="3559133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91231" y="6357038"/>
            <a:ext cx="3927588" cy="364206"/>
          </a:xfrm>
        </p:spPr>
        <p:txBody>
          <a:bodyPr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fld id="{3E8BBCC3-FD5C-48DD-B9CA-056E750A0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38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401" y="394439"/>
            <a:ext cx="1522415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011713"/>
            <a:ext cx="8229600" cy="794081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3454" y="1805793"/>
            <a:ext cx="24527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457202" y="1805793"/>
            <a:ext cx="14414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6234121" y="1805793"/>
            <a:ext cx="24527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4637868" y="1805793"/>
            <a:ext cx="14414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053454" y="3878741"/>
            <a:ext cx="24527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457202" y="3878741"/>
            <a:ext cx="14414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6234121" y="3878741"/>
            <a:ext cx="24527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4637868" y="3878741"/>
            <a:ext cx="1441405" cy="1865077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8" name="Нижний колонтитул 4"/>
          <p:cNvSpPr>
            <a:spLocks noGrp="1"/>
          </p:cNvSpPr>
          <p:nvPr>
            <p:ph type="ftr" sz="quarter" idx="17"/>
          </p:nvPr>
        </p:nvSpPr>
        <p:spPr>
          <a:xfrm>
            <a:off x="2591231" y="6357038"/>
            <a:ext cx="3927588" cy="364206"/>
          </a:xfrm>
        </p:spPr>
        <p:txBody>
          <a:bodyPr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fld id="{EA7DEAD1-E2F6-4ADB-8364-7C69F733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14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401" y="394439"/>
            <a:ext cx="1522415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011713"/>
            <a:ext cx="8229600" cy="794081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5794"/>
            <a:ext cx="8229600" cy="3559133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1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2591233" y="6357038"/>
            <a:ext cx="4014505" cy="364206"/>
          </a:xfrm>
        </p:spPr>
        <p:txBody>
          <a:bodyPr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fld id="{7F2EEEB0-C9FA-478D-A320-976D02604F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15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 descr="PPT_makets-1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06" tIns="39953" rIns="79906" bIns="39953" anchor="ctr"/>
          <a:lstStyle/>
          <a:p>
            <a:pPr algn="ctr" defTabSz="434979">
              <a:defRPr/>
            </a:pPr>
            <a:endParaRPr lang="ru-RU" dirty="0">
              <a:solidFill>
                <a:prstClr val="white"/>
              </a:solidFill>
              <a:latin typeface="Tahoma Обычный" charset="0"/>
            </a:endParaRPr>
          </a:p>
        </p:txBody>
      </p:sp>
      <p:pic>
        <p:nvPicPr>
          <p:cNvPr id="5" name="Изображение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46" y="662192"/>
            <a:ext cx="1603900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3688" y="2735693"/>
            <a:ext cx="7772400" cy="1362075"/>
          </a:xfrm>
          <a:prstGeom prst="rect">
            <a:avLst/>
          </a:prstGeom>
        </p:spPr>
        <p:txBody>
          <a:bodyPr lIns="86998" tIns="43494" rIns="86998" bIns="43494" anchor="t"/>
          <a:lstStyle>
            <a:lvl1pPr algn="l">
              <a:defRPr sz="35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410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401" y="394439"/>
            <a:ext cx="1522415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2591233" y="6357038"/>
            <a:ext cx="4014505" cy="364206"/>
          </a:xfrm>
        </p:spPr>
        <p:txBody>
          <a:bodyPr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fld id="{639AA986-FABD-4E3F-B4FF-ABDEE56AC3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86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2" descr="PPT_makets-1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7072920" y="570066"/>
            <a:ext cx="2071083" cy="8378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06" tIns="39953" rIns="79906" bIns="39953" anchor="ctr"/>
          <a:lstStyle/>
          <a:p>
            <a:pPr algn="ctr" defTabSz="434979">
              <a:defRPr/>
            </a:pPr>
            <a:endParaRPr lang="ru-RU" dirty="0">
              <a:solidFill>
                <a:prstClr val="white"/>
              </a:solidFill>
              <a:latin typeface="Tahoma Обычный" charset="0"/>
            </a:endParaRPr>
          </a:p>
        </p:txBody>
      </p:sp>
      <p:pic>
        <p:nvPicPr>
          <p:cNvPr id="4" name="Изображение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446" y="662192"/>
            <a:ext cx="1603900" cy="34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09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7628377" y="394439"/>
            <a:ext cx="1237217" cy="3454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9906" tIns="39953" rIns="79906" bIns="39953" anchor="ctr"/>
          <a:lstStyle/>
          <a:p>
            <a:pPr algn="ctr" defTabSz="434979">
              <a:defRPr/>
            </a:pPr>
            <a:endParaRPr lang="ru-RU" dirty="0">
              <a:solidFill>
                <a:prstClr val="white"/>
              </a:solidFill>
              <a:latin typeface="Tahoma Обычный" charset="0"/>
            </a:endParaRPr>
          </a:p>
        </p:txBody>
      </p:sp>
      <p:pic>
        <p:nvPicPr>
          <p:cNvPr id="4" name="Picture 2" descr="SPN Ogilv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742" y="191464"/>
            <a:ext cx="846089" cy="47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011713"/>
            <a:ext cx="8229600" cy="794081"/>
          </a:xfrm>
          <a:prstGeom prst="rect">
            <a:avLst/>
          </a:prstGeom>
        </p:spPr>
        <p:txBody>
          <a:bodyPr lIns="86998" tIns="43494" rIns="86998" bIns="43494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pPr>
              <a:defRPr/>
            </a:pPr>
            <a:fld id="{A0380592-B7DA-4A0C-8E2D-84601C7F220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8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9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57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1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7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3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8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47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0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46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2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6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51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81" indent="0">
              <a:buNone/>
              <a:defRPr sz="2000" b="1"/>
            </a:lvl2pPr>
            <a:lvl3pPr marL="911576" indent="0">
              <a:buNone/>
              <a:defRPr sz="1800" b="1"/>
            </a:lvl3pPr>
            <a:lvl4pPr marL="1367367" indent="0">
              <a:buNone/>
              <a:defRPr sz="1600" b="1"/>
            </a:lvl4pPr>
            <a:lvl5pPr marL="1823155" indent="0">
              <a:buNone/>
              <a:defRPr sz="1600" b="1"/>
            </a:lvl5pPr>
            <a:lvl6pPr marL="2278943" indent="0">
              <a:buNone/>
              <a:defRPr sz="1600" b="1"/>
            </a:lvl6pPr>
            <a:lvl7pPr marL="2734734" indent="0">
              <a:buNone/>
              <a:defRPr sz="1600" b="1"/>
            </a:lvl7pPr>
            <a:lvl8pPr marL="3190523" indent="0">
              <a:buNone/>
              <a:defRPr sz="1600" b="1"/>
            </a:lvl8pPr>
            <a:lvl9pPr marL="36463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75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781" indent="0">
              <a:buNone/>
              <a:defRPr sz="2000" b="1"/>
            </a:lvl2pPr>
            <a:lvl3pPr marL="911576" indent="0">
              <a:buNone/>
              <a:defRPr sz="1800" b="1"/>
            </a:lvl3pPr>
            <a:lvl4pPr marL="1367367" indent="0">
              <a:buNone/>
              <a:defRPr sz="1600" b="1"/>
            </a:lvl4pPr>
            <a:lvl5pPr marL="1823155" indent="0">
              <a:buNone/>
              <a:defRPr sz="1600" b="1"/>
            </a:lvl5pPr>
            <a:lvl6pPr marL="2278943" indent="0">
              <a:buNone/>
              <a:defRPr sz="1600" b="1"/>
            </a:lvl6pPr>
            <a:lvl7pPr marL="2734734" indent="0">
              <a:buNone/>
              <a:defRPr sz="1600" b="1"/>
            </a:lvl7pPr>
            <a:lvl8pPr marL="3190523" indent="0">
              <a:buNone/>
              <a:defRPr sz="1600" b="1"/>
            </a:lvl8pPr>
            <a:lvl9pPr marL="364631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75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2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781" indent="0">
              <a:buNone/>
              <a:defRPr sz="1400"/>
            </a:lvl2pPr>
            <a:lvl3pPr marL="911576" indent="0">
              <a:buNone/>
              <a:defRPr sz="1200"/>
            </a:lvl3pPr>
            <a:lvl4pPr marL="1367367" indent="0">
              <a:buNone/>
              <a:defRPr sz="1000"/>
            </a:lvl4pPr>
            <a:lvl5pPr marL="1823155" indent="0">
              <a:buNone/>
              <a:defRPr sz="1000"/>
            </a:lvl5pPr>
            <a:lvl6pPr marL="2278943" indent="0">
              <a:buNone/>
              <a:defRPr sz="1000"/>
            </a:lvl6pPr>
            <a:lvl7pPr marL="2734734" indent="0">
              <a:buNone/>
              <a:defRPr sz="1000"/>
            </a:lvl7pPr>
            <a:lvl8pPr marL="3190523" indent="0">
              <a:buNone/>
              <a:defRPr sz="1000"/>
            </a:lvl8pPr>
            <a:lvl9pPr marL="364631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1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5781" indent="0">
              <a:buNone/>
              <a:defRPr sz="2800"/>
            </a:lvl2pPr>
            <a:lvl3pPr marL="911576" indent="0">
              <a:buNone/>
              <a:defRPr sz="2400"/>
            </a:lvl3pPr>
            <a:lvl4pPr marL="1367367" indent="0">
              <a:buNone/>
              <a:defRPr sz="2000"/>
            </a:lvl4pPr>
            <a:lvl5pPr marL="1823155" indent="0">
              <a:buNone/>
              <a:defRPr sz="2000"/>
            </a:lvl5pPr>
            <a:lvl6pPr marL="2278943" indent="0">
              <a:buNone/>
              <a:defRPr sz="2000"/>
            </a:lvl6pPr>
            <a:lvl7pPr marL="2734734" indent="0">
              <a:buNone/>
              <a:defRPr sz="2000"/>
            </a:lvl7pPr>
            <a:lvl8pPr marL="3190523" indent="0">
              <a:buNone/>
              <a:defRPr sz="2000"/>
            </a:lvl8pPr>
            <a:lvl9pPr marL="3646311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781" indent="0">
              <a:buNone/>
              <a:defRPr sz="1400"/>
            </a:lvl2pPr>
            <a:lvl3pPr marL="911576" indent="0">
              <a:buNone/>
              <a:defRPr sz="1200"/>
            </a:lvl3pPr>
            <a:lvl4pPr marL="1367367" indent="0">
              <a:buNone/>
              <a:defRPr sz="1000"/>
            </a:lvl4pPr>
            <a:lvl5pPr marL="1823155" indent="0">
              <a:buNone/>
              <a:defRPr sz="1000"/>
            </a:lvl5pPr>
            <a:lvl6pPr marL="2278943" indent="0">
              <a:buNone/>
              <a:defRPr sz="1000"/>
            </a:lvl6pPr>
            <a:lvl7pPr marL="2734734" indent="0">
              <a:buNone/>
              <a:defRPr sz="1000"/>
            </a:lvl7pPr>
            <a:lvl8pPr marL="3190523" indent="0">
              <a:buNone/>
              <a:defRPr sz="1000"/>
            </a:lvl8pPr>
            <a:lvl9pPr marL="364631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2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51"/>
            <a:ext cx="7886700" cy="1325563"/>
          </a:xfrm>
          <a:prstGeom prst="rect">
            <a:avLst/>
          </a:prstGeom>
        </p:spPr>
        <p:txBody>
          <a:bodyPr vert="horz" lIns="91158" tIns="45577" rIns="91158" bIns="455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9"/>
            <a:ext cx="7886700" cy="4351338"/>
          </a:xfrm>
          <a:prstGeom prst="rect">
            <a:avLst/>
          </a:prstGeom>
        </p:spPr>
        <p:txBody>
          <a:bodyPr vert="horz" lIns="91158" tIns="45577" rIns="91158" bIns="455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158" tIns="45577" rIns="91158" bIns="4557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6E0F-C774-0549-84B1-7A916D46B85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1"/>
            <a:ext cx="3086100" cy="365125"/>
          </a:xfrm>
          <a:prstGeom prst="rect">
            <a:avLst/>
          </a:prstGeom>
        </p:spPr>
        <p:txBody>
          <a:bodyPr vert="horz" lIns="91158" tIns="45577" rIns="91158" bIns="4557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158" tIns="45577" rIns="91158" bIns="4557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ECAB-E47D-444F-88B2-CC7E75B15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157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889" indent="-227889" algn="l" defTabSz="9115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3679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472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5259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1050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06838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628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416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204" indent="-227889" algn="l" defTabSz="9115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781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576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367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155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943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734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523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311" algn="l" defTabSz="9115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Изображение 8" descr="PPT_makets-02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2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1230" y="6357038"/>
            <a:ext cx="4301062" cy="364206"/>
          </a:xfrm>
          <a:prstGeom prst="rect">
            <a:avLst/>
          </a:prstGeom>
        </p:spPr>
        <p:txBody>
          <a:bodyPr vert="horz" lIns="86998" tIns="43494" rIns="86998" bIns="43494" rtlCol="0" anchor="t"/>
          <a:lstStyle>
            <a:lvl1pPr algn="l" defTabSz="434979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Tahoma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05761" y="6352746"/>
            <a:ext cx="2133555" cy="364205"/>
          </a:xfrm>
          <a:prstGeom prst="rect">
            <a:avLst/>
          </a:prstGeom>
        </p:spPr>
        <p:txBody>
          <a:bodyPr vert="horz" lIns="86998" tIns="43494" rIns="86998" bIns="43494" rtlCol="0" anchor="ctr"/>
          <a:lstStyle>
            <a:lvl1pPr algn="r" defTabSz="434979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Tahoma"/>
                <a:cs typeface="+mn-cs"/>
              </a:defRPr>
            </a:lvl1pPr>
          </a:lstStyle>
          <a:p>
            <a:pPr>
              <a:defRPr/>
            </a:pPr>
            <a:fld id="{8D908CB5-DB38-400E-A5B5-C02908BA53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7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34225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Tahoma"/>
          <a:ea typeface="+mj-ea"/>
          <a:cs typeface="+mj-cs"/>
        </a:defRPr>
      </a:lvl1pPr>
      <a:lvl2pPr algn="ctr" defTabSz="4342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2pPr>
      <a:lvl3pPr algn="ctr" defTabSz="4342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3pPr>
      <a:lvl4pPr algn="ctr" defTabSz="4342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4pPr>
      <a:lvl5pPr algn="ctr" defTabSz="4342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5pPr>
      <a:lvl6pPr marL="399531" algn="ctr" defTabSz="43422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6pPr>
      <a:lvl7pPr marL="799080" algn="ctr" defTabSz="43422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7pPr>
      <a:lvl8pPr marL="1198616" algn="ctr" defTabSz="43422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8pPr>
      <a:lvl9pPr marL="1598161" algn="ctr" defTabSz="43422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</a:defRPr>
      </a:lvl9pPr>
    </p:titleStyle>
    <p:bodyStyle>
      <a:lvl1pPr marL="326014" indent="-326014" algn="l" defTabSz="4342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00" kern="1200">
          <a:solidFill>
            <a:schemeClr val="tx1"/>
          </a:solidFill>
          <a:latin typeface="Tahoma"/>
          <a:ea typeface="+mn-ea"/>
          <a:cs typeface="+mn-cs"/>
        </a:defRPr>
      </a:lvl1pPr>
      <a:lvl2pPr marL="706133" indent="-270520" algn="l" defTabSz="4342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Tahoma"/>
          <a:ea typeface="+mn-ea"/>
          <a:cs typeface="+mn-cs"/>
        </a:defRPr>
      </a:lvl2pPr>
      <a:lvl3pPr marL="1086241" indent="-216416" algn="l" defTabSz="4342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Tahoma"/>
          <a:ea typeface="+mn-ea"/>
          <a:cs typeface="+mn-cs"/>
        </a:defRPr>
      </a:lvl3pPr>
      <a:lvl4pPr marL="1521864" indent="-216416" algn="l" defTabSz="4342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Tahoma"/>
          <a:ea typeface="+mn-ea"/>
          <a:cs typeface="+mn-cs"/>
        </a:defRPr>
      </a:lvl4pPr>
      <a:lvl5pPr marL="1956091" indent="-216416" algn="l" defTabSz="4342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Tahoma"/>
          <a:ea typeface="+mn-ea"/>
          <a:cs typeface="+mn-cs"/>
        </a:defRPr>
      </a:lvl5pPr>
      <a:lvl6pPr marL="2392389" indent="-217488" algn="l" defTabSz="43497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7371" indent="-217488" algn="l" defTabSz="43497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2348" indent="-217488" algn="l" defTabSz="43497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97330" indent="-217488" algn="l" defTabSz="434979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79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62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39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22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895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77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59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39" algn="l" defTabSz="4349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409"/>
            <a:ext cx="9144000" cy="64616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324" y="507594"/>
            <a:ext cx="2388676" cy="313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63" y="446196"/>
            <a:ext cx="2144576" cy="584092"/>
          </a:xfrm>
          <a:prstGeom prst="rect">
            <a:avLst/>
          </a:prstGeom>
        </p:spPr>
      </p:pic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397567" y="2553335"/>
            <a:ext cx="8317065" cy="17281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158" tIns="45577" rIns="91158" bIns="45577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23AE8B"/>
                </a:solidFill>
                <a:latin typeface="Tahoma" charset="0"/>
              </a:rPr>
              <a:t>Особенности преподавания различных тем, входящих в курсы финансовой грамотности для 5-7 </a:t>
            </a:r>
            <a:r>
              <a:rPr lang="ru-RU" sz="2400" b="1" dirty="0" err="1" smtClean="0">
                <a:solidFill>
                  <a:srgbClr val="23AE8B"/>
                </a:solidFill>
                <a:latin typeface="Tahoma" charset="0"/>
              </a:rPr>
              <a:t>кл</a:t>
            </a:r>
            <a:r>
              <a:rPr lang="ru-RU" sz="2400" b="1" dirty="0" smtClean="0">
                <a:solidFill>
                  <a:srgbClr val="23AE8B"/>
                </a:solidFill>
                <a:latin typeface="Tahoma" charset="0"/>
              </a:rPr>
              <a:t>., 8-9 </a:t>
            </a:r>
            <a:r>
              <a:rPr lang="ru-RU" sz="2400" b="1" dirty="0" err="1" smtClean="0">
                <a:solidFill>
                  <a:srgbClr val="23AE8B"/>
                </a:solidFill>
                <a:latin typeface="Tahoma" charset="0"/>
              </a:rPr>
              <a:t>кл</a:t>
            </a:r>
            <a:r>
              <a:rPr lang="ru-RU" sz="2400" b="1" dirty="0" smtClean="0">
                <a:solidFill>
                  <a:srgbClr val="23AE8B"/>
                </a:solidFill>
                <a:latin typeface="Tahoma" charset="0"/>
              </a:rPr>
              <a:t>., 10-11 </a:t>
            </a:r>
            <a:r>
              <a:rPr lang="ru-RU" sz="2400" b="1" dirty="0" err="1" smtClean="0">
                <a:solidFill>
                  <a:srgbClr val="23AE8B"/>
                </a:solidFill>
                <a:latin typeface="Tahoma" charset="0"/>
              </a:rPr>
              <a:t>кл</a:t>
            </a:r>
            <a:r>
              <a:rPr lang="ru-RU" sz="2400" b="1" dirty="0" smtClean="0">
                <a:solidFill>
                  <a:srgbClr val="23AE8B"/>
                </a:solidFill>
                <a:latin typeface="Tahoma" charset="0"/>
              </a:rPr>
              <a:t>.</a:t>
            </a:r>
            <a:endParaRPr lang="en-US" sz="2400" dirty="0">
              <a:solidFill>
                <a:srgbClr val="23AE8B"/>
              </a:solidFill>
              <a:latin typeface="Tahoma" charset="0"/>
              <a:ea typeface="+mj-ea"/>
              <a:cs typeface="+mj-cs"/>
            </a:endParaRPr>
          </a:p>
        </p:txBody>
      </p:sp>
      <p:pic>
        <p:nvPicPr>
          <p:cNvPr id="1028" name="Picture 4" descr="http://www.fa.ru/news/PublishingImages/minf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69" y="396385"/>
            <a:ext cx="2088438" cy="63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3"/>
    </mc:Choice>
    <mc:Fallback xmlns="">
      <p:transition spd="slow" advTm="278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23AE8B"/>
                </a:solidFill>
              </a:rPr>
              <a:t>АНАЛИЗ УЧЕБНЫХ ПРОГРАММ ПО КУРСАМ ФИНАНСОВОЙ ГРАМОТНОСТИ ДЛЯ 5-7 КЛ., 8-9 КЛ., 10-11 КЛ.</a:t>
            </a:r>
            <a:endParaRPr lang="ru-RU" dirty="0">
              <a:solidFill>
                <a:srgbClr val="23AE8B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958"/>
            <a:ext cx="8229600" cy="4552120"/>
          </a:xfrm>
        </p:spPr>
        <p:txBody>
          <a:bodyPr/>
          <a:lstStyle/>
          <a:p>
            <a:r>
              <a:rPr lang="ru-RU" sz="1800" dirty="0" smtClean="0">
                <a:solidFill>
                  <a:srgbClr val="23AE8B"/>
                </a:solidFill>
              </a:rPr>
              <a:t>Соответствуют ли заявленные формы занятий темам занятий?</a:t>
            </a:r>
          </a:p>
          <a:p>
            <a:endParaRPr lang="ru-RU" sz="1800" dirty="0" smtClean="0">
              <a:solidFill>
                <a:srgbClr val="23AE8B"/>
              </a:solidFill>
            </a:endParaRPr>
          </a:p>
          <a:p>
            <a:r>
              <a:rPr lang="ru-RU" sz="1800" dirty="0" smtClean="0">
                <a:solidFill>
                  <a:srgbClr val="23AE8B"/>
                </a:solidFill>
              </a:rPr>
              <a:t>Возможно ли в заявленных формах занятий получить определенные программой предметные, метапредметные и личностные результаты?</a:t>
            </a:r>
          </a:p>
          <a:p>
            <a:endParaRPr lang="ru-RU" sz="1800" dirty="0" smtClean="0">
              <a:solidFill>
                <a:srgbClr val="23AE8B"/>
              </a:solidFill>
            </a:endParaRPr>
          </a:p>
          <a:p>
            <a:r>
              <a:rPr lang="ru-RU" sz="1800" dirty="0" smtClean="0">
                <a:solidFill>
                  <a:srgbClr val="23AE8B"/>
                </a:solidFill>
              </a:rPr>
              <a:t>В чем Вы видите особенность изучения финансовой грамотности в 5-7 классах?</a:t>
            </a:r>
          </a:p>
          <a:p>
            <a:pPr marL="0" indent="0">
              <a:buNone/>
            </a:pPr>
            <a:endParaRPr lang="ru-RU" sz="1800" dirty="0" smtClean="0">
              <a:solidFill>
                <a:srgbClr val="23AE8B"/>
              </a:solidFill>
            </a:endParaRPr>
          </a:p>
          <a:p>
            <a:r>
              <a:rPr lang="ru-RU" sz="1800" dirty="0" smtClean="0">
                <a:solidFill>
                  <a:srgbClr val="23AE8B"/>
                </a:solidFill>
              </a:rPr>
              <a:t>Совпадает ли Ваше видение со взглядом авторов УМК?</a:t>
            </a:r>
          </a:p>
          <a:p>
            <a:pPr marL="0" indent="0">
              <a:buNone/>
            </a:pPr>
            <a:endParaRPr lang="ru-RU" sz="1800" dirty="0" smtClean="0">
              <a:solidFill>
                <a:srgbClr val="23AE8B"/>
              </a:solidFill>
            </a:endParaRPr>
          </a:p>
          <a:p>
            <a:r>
              <a:rPr lang="ru-RU" sz="1800" dirty="0" smtClean="0">
                <a:solidFill>
                  <a:srgbClr val="23AE8B"/>
                </a:solidFill>
              </a:rPr>
              <a:t>Какие формы занятий и методы организации учебной деятельности авторы используют в УМК, насколько они адекватны возрастным и познавательным возможностям обучающихся?</a:t>
            </a:r>
            <a:endParaRPr lang="ru-RU" sz="1800" dirty="0">
              <a:solidFill>
                <a:srgbClr val="23AE8B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2EEEB0-C9FA-478D-A320-976D02604F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1713"/>
            <a:ext cx="8229600" cy="794081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23AE8B"/>
                </a:solidFill>
              </a:rPr>
              <a:t>ТЕМЫ ФИНАНСОВОЙ ГРАМОТНОСТИ В ОСНОВОНОМ И СРЕДНЕМ ОБРАЗОВАНИИ</a:t>
            </a:r>
            <a:endParaRPr lang="ru-RU" sz="2000" dirty="0">
              <a:solidFill>
                <a:srgbClr val="23AE8B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05794"/>
            <a:ext cx="8229600" cy="4551244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>
              <a:solidFill>
                <a:srgbClr val="23AE8B"/>
              </a:solidFill>
            </a:endParaRPr>
          </a:p>
          <a:p>
            <a:r>
              <a:rPr lang="ru-RU" sz="2000" b="1" dirty="0" smtClean="0">
                <a:solidFill>
                  <a:srgbClr val="23AE8B"/>
                </a:solidFill>
              </a:rPr>
              <a:t>Бюджет и финансовой планирование – гр. 1, 2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23AE8B"/>
              </a:solidFill>
            </a:endParaRPr>
          </a:p>
          <a:p>
            <a:r>
              <a:rPr lang="ru-RU" sz="2000" b="1" dirty="0" smtClean="0">
                <a:solidFill>
                  <a:srgbClr val="23AE8B"/>
                </a:solidFill>
              </a:rPr>
              <a:t>Банки и другие финансовые организации – гр. 3, 4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23AE8B"/>
              </a:solidFill>
            </a:endParaRPr>
          </a:p>
          <a:p>
            <a:r>
              <a:rPr lang="ru-RU" sz="2000" b="1" dirty="0" smtClean="0">
                <a:solidFill>
                  <a:srgbClr val="23AE8B"/>
                </a:solidFill>
              </a:rPr>
              <a:t>Налоги и социальное обеспечение – гр. 5, 6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23AE8B"/>
              </a:solidFill>
            </a:endParaRPr>
          </a:p>
          <a:p>
            <a:r>
              <a:rPr lang="ru-RU" sz="2000" b="1" dirty="0" smtClean="0">
                <a:solidFill>
                  <a:srgbClr val="23AE8B"/>
                </a:solidFill>
              </a:rPr>
              <a:t>Финансовые риски и страхование – гр. 7, 8</a:t>
            </a:r>
          </a:p>
          <a:p>
            <a:endParaRPr lang="ru-RU" sz="2000" b="1" dirty="0" smtClean="0">
              <a:solidFill>
                <a:srgbClr val="23AE8B"/>
              </a:solidFill>
            </a:endParaRPr>
          </a:p>
          <a:p>
            <a:r>
              <a:rPr lang="ru-RU" sz="2000" b="1" dirty="0" smtClean="0">
                <a:solidFill>
                  <a:srgbClr val="23AE8B"/>
                </a:solidFill>
              </a:rPr>
              <a:t>Бизнес – 9, 10.</a:t>
            </a:r>
            <a:endParaRPr lang="ru-RU" sz="2000" b="1" dirty="0">
              <a:solidFill>
                <a:srgbClr val="23AE8B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2EEEB0-C9FA-478D-A320-976D02604F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23AE8B"/>
                </a:solidFill>
              </a:rPr>
              <a:t>ПРЕПОДАВАНИЕ ТЕМ ФИНАНСОВОЙ ГРАМОТНОСТИ В РАЗНЫХ КЛАССАХ</a:t>
            </a:r>
            <a:endParaRPr lang="ru-RU" sz="2400" dirty="0">
              <a:solidFill>
                <a:srgbClr val="23AE8B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36089"/>
              </p:ext>
            </p:extLst>
          </p:nvPr>
        </p:nvGraphicFramePr>
        <p:xfrm>
          <a:off x="288234" y="2007701"/>
          <a:ext cx="8229600" cy="388375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97766"/>
                <a:gridCol w="1470991"/>
                <a:gridCol w="1580322"/>
                <a:gridCol w="1534601"/>
                <a:gridCol w="1645920"/>
              </a:tblGrid>
              <a:tr h="386608">
                <a:tc gridSpan="5">
                  <a:txBody>
                    <a:bodyPr/>
                    <a:lstStyle/>
                    <a:p>
                      <a:pPr marL="0" marR="0" lvl="0" indent="0" algn="ctr" defTabSz="4349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Бюджет и финансовое планирование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6608"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понятия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Базовые ценности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Компетенции</a:t>
                      </a:r>
                      <a:endParaRPr lang="ru-RU" dirty="0"/>
                    </a:p>
                  </a:txBody>
                  <a:tcPr/>
                </a:tc>
              </a:tr>
              <a:tr h="966519">
                <a:tc>
                  <a:txBody>
                    <a:bodyPr/>
                    <a:lstStyle/>
                    <a:p>
                      <a:r>
                        <a:rPr lang="ru-RU" dirty="0" smtClean="0"/>
                        <a:t>5-7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519">
                <a:tc>
                  <a:txBody>
                    <a:bodyPr/>
                    <a:lstStyle/>
                    <a:p>
                      <a:r>
                        <a:rPr lang="ru-RU" dirty="0" smtClean="0"/>
                        <a:t>8-9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563">
                <a:tc>
                  <a:txBody>
                    <a:bodyPr/>
                    <a:lstStyle/>
                    <a:p>
                      <a:r>
                        <a:rPr lang="ru-RU" dirty="0" smtClean="0"/>
                        <a:t>10-11 классы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Список амбассадоров и рекомендации по взаимодействию с ними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2EEEB0-C9FA-478D-A320-976D02604F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</TotalTime>
  <Words>211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Office Theme</vt:lpstr>
      <vt:lpstr>Тема Office</vt:lpstr>
      <vt:lpstr>Презентация PowerPoint</vt:lpstr>
      <vt:lpstr>АНАЛИЗ УЧЕБНЫХ ПРОГРАММ ПО КУРСАМ ФИНАНСОВОЙ ГРАМОТНОСТИ ДЛЯ 5-7 КЛ., 8-9 КЛ., 10-11 КЛ.</vt:lpstr>
      <vt:lpstr>ТЕМЫ ФИНАНСОВОЙ ГРАМОТНОСТИ В ОСНОВОНОМ И СРЕДНЕМ ОБРАЗОВАНИИ</vt:lpstr>
      <vt:lpstr>ПРЕПОДАВАНИЕ ТЕМ ФИНАНСОВОЙ ГРАМОТНОСТИ В РАЗНЫХ КЛАССАХ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123</cp:lastModifiedBy>
  <cp:revision>104</cp:revision>
  <dcterms:created xsi:type="dcterms:W3CDTF">2016-09-09T08:41:21Z</dcterms:created>
  <dcterms:modified xsi:type="dcterms:W3CDTF">2017-10-02T12:36:14Z</dcterms:modified>
</cp:coreProperties>
</file>