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media/image14.jpg" ContentType="image/jpg"/>
  <Override PartName="/ppt/media/image15.jpg" ContentType="image/jpg"/>
  <Override PartName="/ppt/media/image21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4.jpg" ContentType="image/jpg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media/image59.jpg" ContentType="image/jpg"/>
  <Override PartName="/ppt/media/image62.jpg" ContentType="image/jpg"/>
  <Override PartName="/ppt/media/image63.jpg" ContentType="image/jpg"/>
  <Override PartName="/ppt/media/image73.jpg" ContentType="image/jpg"/>
  <Override PartName="/ppt/media/image75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2" r:id="rId3"/>
    <p:sldMasterId id="2147483690" r:id="rId4"/>
    <p:sldMasterId id="2147483698" r:id="rId5"/>
    <p:sldMasterId id="2147483706" r:id="rId6"/>
    <p:sldMasterId id="2147483714" r:id="rId7"/>
    <p:sldMasterId id="2147483722" r:id="rId8"/>
  </p:sldMasterIdLst>
  <p:sldIdLst>
    <p:sldId id="256" r:id="rId9"/>
    <p:sldId id="258" r:id="rId10"/>
    <p:sldId id="257" r:id="rId11"/>
    <p:sldId id="259" r:id="rId12"/>
    <p:sldId id="260" r:id="rId13"/>
    <p:sldId id="262" r:id="rId14"/>
    <p:sldId id="263" r:id="rId15"/>
    <p:sldId id="264" r:id="rId16"/>
    <p:sldId id="288" r:id="rId17"/>
    <p:sldId id="265" r:id="rId18"/>
    <p:sldId id="293" r:id="rId19"/>
    <p:sldId id="294" r:id="rId20"/>
    <p:sldId id="266" r:id="rId21"/>
    <p:sldId id="290" r:id="rId22"/>
    <p:sldId id="285" r:id="rId23"/>
    <p:sldId id="289" r:id="rId24"/>
    <p:sldId id="292" r:id="rId25"/>
    <p:sldId id="295" r:id="rId26"/>
    <p:sldId id="296" r:id="rId27"/>
    <p:sldId id="297" r:id="rId28"/>
    <p:sldId id="298" r:id="rId29"/>
    <p:sldId id="267" r:id="rId30"/>
    <p:sldId id="269" r:id="rId31"/>
    <p:sldId id="270" r:id="rId32"/>
    <p:sldId id="278" r:id="rId33"/>
    <p:sldId id="272" r:id="rId34"/>
    <p:sldId id="281" r:id="rId35"/>
    <p:sldId id="282" r:id="rId36"/>
    <p:sldId id="273" r:id="rId37"/>
    <p:sldId id="275" r:id="rId38"/>
    <p:sldId id="274" r:id="rId39"/>
    <p:sldId id="276" r:id="rId40"/>
    <p:sldId id="277" r:id="rId41"/>
  </p:sldIdLst>
  <p:sldSz cx="9144000" cy="6858000" type="screen4x3"/>
  <p:notesSz cx="6858000" cy="9144000"/>
  <p:defaultTextStyle>
    <a:defPPr>
      <a:defRPr lang="en-US"/>
    </a:defPPr>
    <a:lvl1pPr marL="0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781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576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367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155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943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734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523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311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E8B"/>
    <a:srgbClr val="8FD0D1"/>
    <a:srgbClr val="343433"/>
    <a:srgbClr val="67AE90"/>
    <a:srgbClr val="9DCD8F"/>
    <a:srgbClr val="777776"/>
    <a:srgbClr val="39B8BF"/>
    <a:srgbClr val="E25F5A"/>
    <a:srgbClr val="B0D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93" autoAdjust="0"/>
    <p:restoredTop sz="94635" autoAdjust="0"/>
  </p:normalViewPr>
  <p:slideViewPr>
    <p:cSldViewPr snapToGrid="0" snapToObjects="1">
      <p:cViewPr>
        <p:scale>
          <a:sx n="96" d="100"/>
          <a:sy n="96" d="100"/>
        </p:scale>
        <p:origin x="-1980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A087D-F382-403A-8A25-AA893ABB77E1}" type="doc">
      <dgm:prSet loTypeId="urn:microsoft.com/office/officeart/2005/8/layout/defaul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7142DC-E549-4486-819C-4CCC3726EADF}">
      <dgm:prSet phldrT="[Текст]" custT="1"/>
      <dgm:spPr/>
      <dgm:t>
        <a:bodyPr/>
        <a:lstStyle/>
        <a:p>
          <a:r>
            <a:rPr lang="ru-RU" sz="2000" b="1" dirty="0" smtClean="0"/>
            <a:t>Разработана программа повышения квалификации</a:t>
          </a:r>
          <a:endParaRPr lang="ru-RU" sz="2000" b="1" dirty="0"/>
        </a:p>
      </dgm:t>
    </dgm:pt>
    <dgm:pt modelId="{637B4E34-4B22-4004-9E42-C31E858DC81B}" type="parTrans" cxnId="{866B9452-E469-499F-98AB-51F5009EC96C}">
      <dgm:prSet/>
      <dgm:spPr/>
      <dgm:t>
        <a:bodyPr/>
        <a:lstStyle/>
        <a:p>
          <a:endParaRPr lang="ru-RU"/>
        </a:p>
      </dgm:t>
    </dgm:pt>
    <dgm:pt modelId="{4C37BFEE-073A-4CA5-8B98-B13E1A8FB9E5}" type="sibTrans" cxnId="{866B9452-E469-499F-98AB-51F5009EC96C}">
      <dgm:prSet/>
      <dgm:spPr/>
      <dgm:t>
        <a:bodyPr/>
        <a:lstStyle/>
        <a:p>
          <a:endParaRPr lang="ru-RU"/>
        </a:p>
      </dgm:t>
    </dgm:pt>
    <dgm:pt modelId="{EF995C90-AD23-457F-81C6-5A3E50314C01}">
      <dgm:prSet phldrT="[Текст]" custT="1"/>
      <dgm:spPr/>
      <dgm:t>
        <a:bodyPr/>
        <a:lstStyle/>
        <a:p>
          <a:r>
            <a:rPr lang="ru-RU" sz="2000" b="1" dirty="0" smtClean="0"/>
            <a:t>Созданы Федеральный  и 15 Региональных методических центров</a:t>
          </a:r>
          <a:endParaRPr lang="ru-RU" sz="2000" b="1" dirty="0"/>
        </a:p>
      </dgm:t>
    </dgm:pt>
    <dgm:pt modelId="{E49C20C7-C932-4A97-B48D-78D8DB2DC253}" type="parTrans" cxnId="{8CD57A6C-55E9-473B-800C-F156044FEFE9}">
      <dgm:prSet/>
      <dgm:spPr/>
      <dgm:t>
        <a:bodyPr/>
        <a:lstStyle/>
        <a:p>
          <a:endParaRPr lang="ru-RU"/>
        </a:p>
      </dgm:t>
    </dgm:pt>
    <dgm:pt modelId="{1F7D6BF8-7623-4ACE-BEEA-E26756F103F1}" type="sibTrans" cxnId="{8CD57A6C-55E9-473B-800C-F156044FEFE9}">
      <dgm:prSet/>
      <dgm:spPr/>
      <dgm:t>
        <a:bodyPr/>
        <a:lstStyle/>
        <a:p>
          <a:endParaRPr lang="ru-RU"/>
        </a:p>
      </dgm:t>
    </dgm:pt>
    <dgm:pt modelId="{BE43B896-35B0-4587-9C91-F2242E4CCBB4}">
      <dgm:prSet phldrT="[Текст]" custT="1"/>
      <dgm:spPr/>
      <dgm:t>
        <a:bodyPr/>
        <a:lstStyle/>
        <a:p>
          <a:r>
            <a:rPr lang="ru-RU" sz="2000" b="1" dirty="0" smtClean="0"/>
            <a:t>Обучено  120 преподавателей-тьюторов </a:t>
          </a:r>
        </a:p>
        <a:p>
          <a:r>
            <a:rPr lang="ru-RU" sz="2000" b="1" dirty="0" smtClean="0"/>
            <a:t>и 7 000 учителей</a:t>
          </a:r>
          <a:endParaRPr lang="ru-RU" sz="2000" b="1" dirty="0"/>
        </a:p>
      </dgm:t>
    </dgm:pt>
    <dgm:pt modelId="{445F6439-DE3F-4B8B-BF94-EF3B93F49750}" type="parTrans" cxnId="{8B99A6CD-858D-4719-ACEC-E03599F0BC86}">
      <dgm:prSet/>
      <dgm:spPr/>
      <dgm:t>
        <a:bodyPr/>
        <a:lstStyle/>
        <a:p>
          <a:endParaRPr lang="ru-RU"/>
        </a:p>
      </dgm:t>
    </dgm:pt>
    <dgm:pt modelId="{86489BA6-2189-407A-9375-2611866F1697}" type="sibTrans" cxnId="{8B99A6CD-858D-4719-ACEC-E03599F0BC86}">
      <dgm:prSet/>
      <dgm:spPr/>
      <dgm:t>
        <a:bodyPr/>
        <a:lstStyle/>
        <a:p>
          <a:endParaRPr lang="ru-RU"/>
        </a:p>
      </dgm:t>
    </dgm:pt>
    <dgm:pt modelId="{FB6279A0-5D05-4687-8C9D-62950F1E5047}">
      <dgm:prSet phldrT="[Текст]" custT="1"/>
      <dgm:spPr/>
      <dgm:t>
        <a:bodyPr/>
        <a:lstStyle/>
        <a:p>
          <a:r>
            <a:rPr lang="ru-RU" sz="2000" b="1" dirty="0" smtClean="0"/>
            <a:t>Планируется всего</a:t>
          </a:r>
        </a:p>
        <a:p>
          <a:r>
            <a:rPr lang="ru-RU" sz="2000" b="1" dirty="0" smtClean="0"/>
            <a:t>обучить  22750   учителей</a:t>
          </a:r>
          <a:endParaRPr lang="ru-RU" sz="2000" b="1" dirty="0"/>
        </a:p>
      </dgm:t>
    </dgm:pt>
    <dgm:pt modelId="{239D8E0A-13AC-4721-938A-AF074B06D64C}" type="parTrans" cxnId="{B144301C-EBFF-4C07-A30C-DFC898F0A010}">
      <dgm:prSet/>
      <dgm:spPr/>
      <dgm:t>
        <a:bodyPr/>
        <a:lstStyle/>
        <a:p>
          <a:endParaRPr lang="ru-RU"/>
        </a:p>
      </dgm:t>
    </dgm:pt>
    <dgm:pt modelId="{DD5A5D71-2747-4EEC-A437-C81FB790881B}" type="sibTrans" cxnId="{B144301C-EBFF-4C07-A30C-DFC898F0A010}">
      <dgm:prSet/>
      <dgm:spPr/>
      <dgm:t>
        <a:bodyPr/>
        <a:lstStyle/>
        <a:p>
          <a:endParaRPr lang="ru-RU"/>
        </a:p>
      </dgm:t>
    </dgm:pt>
    <dgm:pt modelId="{10A2D684-3DCB-4AE0-ADE8-73B082688F9B}">
      <dgm:prSet phldrT="[Текст]" custT="1"/>
      <dgm:spPr/>
      <dgm:t>
        <a:bodyPr/>
        <a:lstStyle/>
        <a:p>
          <a:r>
            <a:rPr lang="ru-RU" sz="2000" b="1" dirty="0" smtClean="0"/>
            <a:t>Планируется всего организовать обучение учителей в 62 регионах России (РМЦ, ММЦ, УО)</a:t>
          </a:r>
          <a:endParaRPr lang="ru-RU" sz="2000" b="1" dirty="0"/>
        </a:p>
      </dgm:t>
    </dgm:pt>
    <dgm:pt modelId="{1F0828A1-2F78-4F76-AC64-0DBB61E64CF9}" type="parTrans" cxnId="{04BE750E-0B4B-47DB-B631-14970A260241}">
      <dgm:prSet/>
      <dgm:spPr/>
      <dgm:t>
        <a:bodyPr/>
        <a:lstStyle/>
        <a:p>
          <a:endParaRPr lang="ru-RU"/>
        </a:p>
      </dgm:t>
    </dgm:pt>
    <dgm:pt modelId="{A73BEA20-8AB7-4090-8EE7-BCF31926D781}" type="sibTrans" cxnId="{04BE750E-0B4B-47DB-B631-14970A260241}">
      <dgm:prSet/>
      <dgm:spPr/>
      <dgm:t>
        <a:bodyPr/>
        <a:lstStyle/>
        <a:p>
          <a:endParaRPr lang="ru-RU"/>
        </a:p>
      </dgm:t>
    </dgm:pt>
    <dgm:pt modelId="{C429F465-732A-4084-AFF5-1B22F95E1B08}" type="pres">
      <dgm:prSet presAssocID="{26AA087D-F382-403A-8A25-AA893ABB77E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B5E336-BC4C-4270-ABCE-F4340E343C54}" type="pres">
      <dgm:prSet presAssocID="{BD7142DC-E549-4486-819C-4CCC3726EAD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79879-1222-4DD6-900E-0BE5C507706E}" type="pres">
      <dgm:prSet presAssocID="{4C37BFEE-073A-4CA5-8B98-B13E1A8FB9E5}" presName="sibTrans" presStyleCnt="0"/>
      <dgm:spPr/>
    </dgm:pt>
    <dgm:pt modelId="{CAB3C9DD-109B-4764-A481-64AC6488EE6B}" type="pres">
      <dgm:prSet presAssocID="{EF995C90-AD23-457F-81C6-5A3E50314C0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AA8421-97F7-4651-A0E9-65F6CEB0F37F}" type="pres">
      <dgm:prSet presAssocID="{1F7D6BF8-7623-4ACE-BEEA-E26756F103F1}" presName="sibTrans" presStyleCnt="0"/>
      <dgm:spPr/>
    </dgm:pt>
    <dgm:pt modelId="{36799CEF-80F2-4EE3-ADF3-E66F104ED429}" type="pres">
      <dgm:prSet presAssocID="{BE43B896-35B0-4587-9C91-F2242E4CCBB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8DD59-E858-416B-8371-EFD751381269}" type="pres">
      <dgm:prSet presAssocID="{86489BA6-2189-407A-9375-2611866F1697}" presName="sibTrans" presStyleCnt="0"/>
      <dgm:spPr/>
    </dgm:pt>
    <dgm:pt modelId="{A80E3242-9D85-4A22-9AC4-1B404E3F20B5}" type="pres">
      <dgm:prSet presAssocID="{FB6279A0-5D05-4687-8C9D-62950F1E504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089AA6-498F-43E7-946A-72667FA9666E}" type="pres">
      <dgm:prSet presAssocID="{DD5A5D71-2747-4EEC-A437-C81FB790881B}" presName="sibTrans" presStyleCnt="0"/>
      <dgm:spPr/>
    </dgm:pt>
    <dgm:pt modelId="{1C63BC93-D565-420B-9809-3824149A8947}" type="pres">
      <dgm:prSet presAssocID="{10A2D684-3DCB-4AE0-ADE8-73B082688F9B}" presName="node" presStyleLbl="node1" presStyleIdx="4" presStyleCnt="5" custLinFactNeighborX="5100" custLinFactNeighborY="2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6B9452-E469-499F-98AB-51F5009EC96C}" srcId="{26AA087D-F382-403A-8A25-AA893ABB77E1}" destId="{BD7142DC-E549-4486-819C-4CCC3726EADF}" srcOrd="0" destOrd="0" parTransId="{637B4E34-4B22-4004-9E42-C31E858DC81B}" sibTransId="{4C37BFEE-073A-4CA5-8B98-B13E1A8FB9E5}"/>
    <dgm:cxn modelId="{DFC6BDAC-28B4-4506-AC06-619DC7EDDE2F}" type="presOf" srcId="{10A2D684-3DCB-4AE0-ADE8-73B082688F9B}" destId="{1C63BC93-D565-420B-9809-3824149A8947}" srcOrd="0" destOrd="0" presId="urn:microsoft.com/office/officeart/2005/8/layout/default"/>
    <dgm:cxn modelId="{8B99A6CD-858D-4719-ACEC-E03599F0BC86}" srcId="{26AA087D-F382-403A-8A25-AA893ABB77E1}" destId="{BE43B896-35B0-4587-9C91-F2242E4CCBB4}" srcOrd="2" destOrd="0" parTransId="{445F6439-DE3F-4B8B-BF94-EF3B93F49750}" sibTransId="{86489BA6-2189-407A-9375-2611866F1697}"/>
    <dgm:cxn modelId="{D8081B06-939D-41CA-8349-02C3A41848B2}" type="presOf" srcId="{EF995C90-AD23-457F-81C6-5A3E50314C01}" destId="{CAB3C9DD-109B-4764-A481-64AC6488EE6B}" srcOrd="0" destOrd="0" presId="urn:microsoft.com/office/officeart/2005/8/layout/default"/>
    <dgm:cxn modelId="{D7C4BF0A-A03E-47DB-8336-792040822EFE}" type="presOf" srcId="{BE43B896-35B0-4587-9C91-F2242E4CCBB4}" destId="{36799CEF-80F2-4EE3-ADF3-E66F104ED429}" srcOrd="0" destOrd="0" presId="urn:microsoft.com/office/officeart/2005/8/layout/default"/>
    <dgm:cxn modelId="{A63660D4-DF31-459C-801E-896C5056B3D3}" type="presOf" srcId="{FB6279A0-5D05-4687-8C9D-62950F1E5047}" destId="{A80E3242-9D85-4A22-9AC4-1B404E3F20B5}" srcOrd="0" destOrd="0" presId="urn:microsoft.com/office/officeart/2005/8/layout/default"/>
    <dgm:cxn modelId="{8CD57A6C-55E9-473B-800C-F156044FEFE9}" srcId="{26AA087D-F382-403A-8A25-AA893ABB77E1}" destId="{EF995C90-AD23-457F-81C6-5A3E50314C01}" srcOrd="1" destOrd="0" parTransId="{E49C20C7-C932-4A97-B48D-78D8DB2DC253}" sibTransId="{1F7D6BF8-7623-4ACE-BEEA-E26756F103F1}"/>
    <dgm:cxn modelId="{43D73B7A-5D30-43C7-9B30-6AE6D0038C92}" type="presOf" srcId="{BD7142DC-E549-4486-819C-4CCC3726EADF}" destId="{D4B5E336-BC4C-4270-ABCE-F4340E343C54}" srcOrd="0" destOrd="0" presId="urn:microsoft.com/office/officeart/2005/8/layout/default"/>
    <dgm:cxn modelId="{11E4ABEF-F718-4582-A20A-E8C4EF105061}" type="presOf" srcId="{26AA087D-F382-403A-8A25-AA893ABB77E1}" destId="{C429F465-732A-4084-AFF5-1B22F95E1B08}" srcOrd="0" destOrd="0" presId="urn:microsoft.com/office/officeart/2005/8/layout/default"/>
    <dgm:cxn modelId="{B144301C-EBFF-4C07-A30C-DFC898F0A010}" srcId="{26AA087D-F382-403A-8A25-AA893ABB77E1}" destId="{FB6279A0-5D05-4687-8C9D-62950F1E5047}" srcOrd="3" destOrd="0" parTransId="{239D8E0A-13AC-4721-938A-AF074B06D64C}" sibTransId="{DD5A5D71-2747-4EEC-A437-C81FB790881B}"/>
    <dgm:cxn modelId="{04BE750E-0B4B-47DB-B631-14970A260241}" srcId="{26AA087D-F382-403A-8A25-AA893ABB77E1}" destId="{10A2D684-3DCB-4AE0-ADE8-73B082688F9B}" srcOrd="4" destOrd="0" parTransId="{1F0828A1-2F78-4F76-AC64-0DBB61E64CF9}" sibTransId="{A73BEA20-8AB7-4090-8EE7-BCF31926D781}"/>
    <dgm:cxn modelId="{87AFF559-8D7E-44EA-8DBD-A19FD6A90792}" type="presParOf" srcId="{C429F465-732A-4084-AFF5-1B22F95E1B08}" destId="{D4B5E336-BC4C-4270-ABCE-F4340E343C54}" srcOrd="0" destOrd="0" presId="urn:microsoft.com/office/officeart/2005/8/layout/default"/>
    <dgm:cxn modelId="{67E9EB56-929D-44F9-96DD-CC9A788EC2A8}" type="presParOf" srcId="{C429F465-732A-4084-AFF5-1B22F95E1B08}" destId="{56979879-1222-4DD6-900E-0BE5C507706E}" srcOrd="1" destOrd="0" presId="urn:microsoft.com/office/officeart/2005/8/layout/default"/>
    <dgm:cxn modelId="{E3DA1CB7-8930-43FE-ACC8-89DC1FE9446C}" type="presParOf" srcId="{C429F465-732A-4084-AFF5-1B22F95E1B08}" destId="{CAB3C9DD-109B-4764-A481-64AC6488EE6B}" srcOrd="2" destOrd="0" presId="urn:microsoft.com/office/officeart/2005/8/layout/default"/>
    <dgm:cxn modelId="{8A1AB303-D71C-438C-9039-2B867F4A06A1}" type="presParOf" srcId="{C429F465-732A-4084-AFF5-1B22F95E1B08}" destId="{F9AA8421-97F7-4651-A0E9-65F6CEB0F37F}" srcOrd="3" destOrd="0" presId="urn:microsoft.com/office/officeart/2005/8/layout/default"/>
    <dgm:cxn modelId="{ADD14CC9-35AF-4FB5-8188-E9F1D7F36811}" type="presParOf" srcId="{C429F465-732A-4084-AFF5-1B22F95E1B08}" destId="{36799CEF-80F2-4EE3-ADF3-E66F104ED429}" srcOrd="4" destOrd="0" presId="urn:microsoft.com/office/officeart/2005/8/layout/default"/>
    <dgm:cxn modelId="{B67D5E47-6A46-4755-B7C6-CB47F9EC587C}" type="presParOf" srcId="{C429F465-732A-4084-AFF5-1B22F95E1B08}" destId="{5048DD59-E858-416B-8371-EFD751381269}" srcOrd="5" destOrd="0" presId="urn:microsoft.com/office/officeart/2005/8/layout/default"/>
    <dgm:cxn modelId="{8C326A19-C5F6-45E4-81AF-9563B6A0B2ED}" type="presParOf" srcId="{C429F465-732A-4084-AFF5-1B22F95E1B08}" destId="{A80E3242-9D85-4A22-9AC4-1B404E3F20B5}" srcOrd="6" destOrd="0" presId="urn:microsoft.com/office/officeart/2005/8/layout/default"/>
    <dgm:cxn modelId="{396D1DF1-99D2-4A2B-A434-CD971D979525}" type="presParOf" srcId="{C429F465-732A-4084-AFF5-1B22F95E1B08}" destId="{20089AA6-498F-43E7-946A-72667FA9666E}" srcOrd="7" destOrd="0" presId="urn:microsoft.com/office/officeart/2005/8/layout/default"/>
    <dgm:cxn modelId="{6C3FF25A-7FB6-46DD-9C4D-9F4A71DFFB8B}" type="presParOf" srcId="{C429F465-732A-4084-AFF5-1B22F95E1B08}" destId="{1C63BC93-D565-420B-9809-3824149A8947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5482B3-6180-47B0-8484-AC23BB217769}" type="doc">
      <dgm:prSet loTypeId="urn:microsoft.com/office/officeart/2005/8/layout/cycle3" loCatId="cycle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CD99CCC2-E51C-4E96-B976-79330FD78CF1}">
      <dgm:prSet/>
      <dgm:spPr/>
      <dgm:t>
        <a:bodyPr/>
        <a:lstStyle/>
        <a:p>
          <a:pPr rtl="0"/>
          <a:r>
            <a:rPr lang="ru-RU" b="1" dirty="0" smtClean="0"/>
            <a:t>Материалы для обучающихся</a:t>
          </a:r>
          <a:endParaRPr lang="ru-RU" dirty="0"/>
        </a:p>
      </dgm:t>
    </dgm:pt>
    <dgm:pt modelId="{BB3F862D-2613-4598-8326-3AA28F413B5C}" type="parTrans" cxnId="{F4326315-7AEE-4513-961D-13D3EAB7F8E6}">
      <dgm:prSet/>
      <dgm:spPr/>
      <dgm:t>
        <a:bodyPr/>
        <a:lstStyle/>
        <a:p>
          <a:endParaRPr lang="ru-RU"/>
        </a:p>
      </dgm:t>
    </dgm:pt>
    <dgm:pt modelId="{14191C26-F541-4266-8EFB-7F49E93E31CD}" type="sibTrans" cxnId="{F4326315-7AEE-4513-961D-13D3EAB7F8E6}">
      <dgm:prSet/>
      <dgm:spPr/>
      <dgm:t>
        <a:bodyPr/>
        <a:lstStyle/>
        <a:p>
          <a:endParaRPr lang="ru-RU"/>
        </a:p>
      </dgm:t>
    </dgm:pt>
    <dgm:pt modelId="{5E3B30C8-F3FC-4608-B2C1-63CE44A5A385}">
      <dgm:prSet/>
      <dgm:spPr/>
      <dgm:t>
        <a:bodyPr/>
        <a:lstStyle/>
        <a:p>
          <a:pPr rtl="0"/>
          <a:r>
            <a:rPr lang="ru-RU" b="1" dirty="0" smtClean="0"/>
            <a:t>Учебная программа</a:t>
          </a:r>
          <a:endParaRPr lang="ru-RU" dirty="0"/>
        </a:p>
      </dgm:t>
    </dgm:pt>
    <dgm:pt modelId="{222FFBAB-D713-4651-94D9-C59A7F1103BB}" type="parTrans" cxnId="{74226C7D-FF57-4EF7-8336-40840AABD505}">
      <dgm:prSet/>
      <dgm:spPr/>
      <dgm:t>
        <a:bodyPr/>
        <a:lstStyle/>
        <a:p>
          <a:endParaRPr lang="ru-RU"/>
        </a:p>
      </dgm:t>
    </dgm:pt>
    <dgm:pt modelId="{D9B0CA14-2DB7-40DA-AA2D-3F4FBDCA52B3}" type="sibTrans" cxnId="{74226C7D-FF57-4EF7-8336-40840AABD505}">
      <dgm:prSet/>
      <dgm:spPr/>
      <dgm:t>
        <a:bodyPr/>
        <a:lstStyle/>
        <a:p>
          <a:endParaRPr lang="ru-RU"/>
        </a:p>
      </dgm:t>
    </dgm:pt>
    <dgm:pt modelId="{C3F1C9F9-F3BA-49FB-92A4-6276152A1686}">
      <dgm:prSet/>
      <dgm:spPr/>
      <dgm:t>
        <a:bodyPr/>
        <a:lstStyle/>
        <a:p>
          <a:pPr rtl="0"/>
          <a:r>
            <a:rPr lang="ru-RU" b="1" dirty="0" smtClean="0"/>
            <a:t>Методические рекомендации для учителя</a:t>
          </a:r>
          <a:endParaRPr lang="ru-RU" dirty="0"/>
        </a:p>
      </dgm:t>
    </dgm:pt>
    <dgm:pt modelId="{DB0EDD31-853E-4737-9E9C-7DA1556F5C0E}" type="parTrans" cxnId="{34EDDE3B-5016-4239-AE4C-7C717055D6C7}">
      <dgm:prSet/>
      <dgm:spPr/>
      <dgm:t>
        <a:bodyPr/>
        <a:lstStyle/>
        <a:p>
          <a:endParaRPr lang="ru-RU"/>
        </a:p>
      </dgm:t>
    </dgm:pt>
    <dgm:pt modelId="{A363DBD6-ED6A-4B47-8E5D-F8E559DB4430}" type="sibTrans" cxnId="{34EDDE3B-5016-4239-AE4C-7C717055D6C7}">
      <dgm:prSet/>
      <dgm:spPr/>
      <dgm:t>
        <a:bodyPr/>
        <a:lstStyle/>
        <a:p>
          <a:endParaRPr lang="ru-RU"/>
        </a:p>
      </dgm:t>
    </dgm:pt>
    <dgm:pt modelId="{48A5AB0C-11A7-4136-9BFA-7ACA791D8DFD}">
      <dgm:prSet/>
      <dgm:spPr/>
      <dgm:t>
        <a:bodyPr/>
        <a:lstStyle/>
        <a:p>
          <a:pPr rtl="0"/>
          <a:r>
            <a:rPr lang="ru-RU" b="1" smtClean="0"/>
            <a:t>Материалы для родителей</a:t>
          </a:r>
          <a:endParaRPr lang="ru-RU"/>
        </a:p>
      </dgm:t>
    </dgm:pt>
    <dgm:pt modelId="{D5F52BF9-42C2-43C7-BB01-0ABD3493191A}" type="parTrans" cxnId="{857F4FC5-4E20-4BC3-A1AA-1BFF4C6C1566}">
      <dgm:prSet/>
      <dgm:spPr/>
      <dgm:t>
        <a:bodyPr/>
        <a:lstStyle/>
        <a:p>
          <a:endParaRPr lang="ru-RU"/>
        </a:p>
      </dgm:t>
    </dgm:pt>
    <dgm:pt modelId="{F4478563-D19A-4A0A-9106-F7D5AB5BD418}" type="sibTrans" cxnId="{857F4FC5-4E20-4BC3-A1AA-1BFF4C6C1566}">
      <dgm:prSet/>
      <dgm:spPr/>
      <dgm:t>
        <a:bodyPr/>
        <a:lstStyle/>
        <a:p>
          <a:endParaRPr lang="ru-RU"/>
        </a:p>
      </dgm:t>
    </dgm:pt>
    <dgm:pt modelId="{2A874C4B-3172-4FE1-8F3F-757C85B1775A}">
      <dgm:prSet/>
      <dgm:spPr/>
      <dgm:t>
        <a:bodyPr/>
        <a:lstStyle/>
        <a:p>
          <a:pPr rtl="0"/>
          <a:r>
            <a:rPr lang="ru-RU" b="1" dirty="0" smtClean="0"/>
            <a:t>КИМ </a:t>
          </a:r>
        </a:p>
        <a:p>
          <a:pPr rtl="0"/>
          <a:r>
            <a:rPr lang="ru-RU" b="1" dirty="0" smtClean="0"/>
            <a:t>(рабочая тетрадь)</a:t>
          </a:r>
          <a:endParaRPr lang="ru-RU" dirty="0"/>
        </a:p>
      </dgm:t>
    </dgm:pt>
    <dgm:pt modelId="{B1AE85B5-B181-48E2-8222-943C4CE5417B}" type="parTrans" cxnId="{4A330E16-E779-4CDC-BACA-D7167FF3E277}">
      <dgm:prSet/>
      <dgm:spPr/>
      <dgm:t>
        <a:bodyPr/>
        <a:lstStyle/>
        <a:p>
          <a:endParaRPr lang="ru-RU"/>
        </a:p>
      </dgm:t>
    </dgm:pt>
    <dgm:pt modelId="{E5153500-4C8F-47E6-9321-F79144C7BBBE}" type="sibTrans" cxnId="{4A330E16-E779-4CDC-BACA-D7167FF3E277}">
      <dgm:prSet/>
      <dgm:spPr/>
      <dgm:t>
        <a:bodyPr/>
        <a:lstStyle/>
        <a:p>
          <a:endParaRPr lang="ru-RU"/>
        </a:p>
      </dgm:t>
    </dgm:pt>
    <dgm:pt modelId="{C069DCA0-92B4-4A67-A5BC-716A418DD836}" type="pres">
      <dgm:prSet presAssocID="{8C5482B3-6180-47B0-8484-AC23BB2177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46386E-4D25-45B5-8133-942E9B6E6098}" type="pres">
      <dgm:prSet presAssocID="{8C5482B3-6180-47B0-8484-AC23BB217769}" presName="cycle" presStyleCnt="0"/>
      <dgm:spPr/>
    </dgm:pt>
    <dgm:pt modelId="{BEBA1B80-8E1C-4534-92A8-DCB50E48DB10}" type="pres">
      <dgm:prSet presAssocID="{CD99CCC2-E51C-4E96-B976-79330FD78CF1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38FE50-2BA8-4A6D-A0B6-1FF0C3E558F6}" type="pres">
      <dgm:prSet presAssocID="{14191C26-F541-4266-8EFB-7F49E93E31CD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5BB6BDF-2A24-4E59-A71A-1CCA9190A38D}" type="pres">
      <dgm:prSet presAssocID="{5E3B30C8-F3FC-4608-B2C1-63CE44A5A385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876F2-F58D-4E79-9E35-B90E4D0D4DFC}" type="pres">
      <dgm:prSet presAssocID="{C3F1C9F9-F3BA-49FB-92A4-6276152A1686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498BC-E373-4898-B1F5-509D060B1FBD}" type="pres">
      <dgm:prSet presAssocID="{48A5AB0C-11A7-4136-9BFA-7ACA791D8DFD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1D0F74-C728-42D1-9486-8B18C162418D}" type="pres">
      <dgm:prSet presAssocID="{2A874C4B-3172-4FE1-8F3F-757C85B1775A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4AD57A-8B90-4347-A684-64C6C34146E4}" type="presOf" srcId="{5E3B30C8-F3FC-4608-B2C1-63CE44A5A385}" destId="{65BB6BDF-2A24-4E59-A71A-1CCA9190A38D}" srcOrd="0" destOrd="0" presId="urn:microsoft.com/office/officeart/2005/8/layout/cycle3"/>
    <dgm:cxn modelId="{F4326315-7AEE-4513-961D-13D3EAB7F8E6}" srcId="{8C5482B3-6180-47B0-8484-AC23BB217769}" destId="{CD99CCC2-E51C-4E96-B976-79330FD78CF1}" srcOrd="0" destOrd="0" parTransId="{BB3F862D-2613-4598-8326-3AA28F413B5C}" sibTransId="{14191C26-F541-4266-8EFB-7F49E93E31CD}"/>
    <dgm:cxn modelId="{65091355-0C1D-4CC0-B12C-7D6995DD3457}" type="presOf" srcId="{48A5AB0C-11A7-4136-9BFA-7ACA791D8DFD}" destId="{1A3498BC-E373-4898-B1F5-509D060B1FBD}" srcOrd="0" destOrd="0" presId="urn:microsoft.com/office/officeart/2005/8/layout/cycle3"/>
    <dgm:cxn modelId="{3EB18515-03CC-4FB6-9DF6-8C3061967047}" type="presOf" srcId="{CD99CCC2-E51C-4E96-B976-79330FD78CF1}" destId="{BEBA1B80-8E1C-4534-92A8-DCB50E48DB10}" srcOrd="0" destOrd="0" presId="urn:microsoft.com/office/officeart/2005/8/layout/cycle3"/>
    <dgm:cxn modelId="{6D2EC3BA-E82D-4C60-9254-0E5412399629}" type="presOf" srcId="{14191C26-F541-4266-8EFB-7F49E93E31CD}" destId="{CD38FE50-2BA8-4A6D-A0B6-1FF0C3E558F6}" srcOrd="0" destOrd="0" presId="urn:microsoft.com/office/officeart/2005/8/layout/cycle3"/>
    <dgm:cxn modelId="{34EDDE3B-5016-4239-AE4C-7C717055D6C7}" srcId="{8C5482B3-6180-47B0-8484-AC23BB217769}" destId="{C3F1C9F9-F3BA-49FB-92A4-6276152A1686}" srcOrd="2" destOrd="0" parTransId="{DB0EDD31-853E-4737-9E9C-7DA1556F5C0E}" sibTransId="{A363DBD6-ED6A-4B47-8E5D-F8E559DB4430}"/>
    <dgm:cxn modelId="{74226C7D-FF57-4EF7-8336-40840AABD505}" srcId="{8C5482B3-6180-47B0-8484-AC23BB217769}" destId="{5E3B30C8-F3FC-4608-B2C1-63CE44A5A385}" srcOrd="1" destOrd="0" parTransId="{222FFBAB-D713-4651-94D9-C59A7F1103BB}" sibTransId="{D9B0CA14-2DB7-40DA-AA2D-3F4FBDCA52B3}"/>
    <dgm:cxn modelId="{25B06DDE-475E-4661-B6C1-60185797256C}" type="presOf" srcId="{2A874C4B-3172-4FE1-8F3F-757C85B1775A}" destId="{C81D0F74-C728-42D1-9486-8B18C162418D}" srcOrd="0" destOrd="0" presId="urn:microsoft.com/office/officeart/2005/8/layout/cycle3"/>
    <dgm:cxn modelId="{8BFAE605-24C2-4EAD-B6EE-0D26DFBD1F14}" type="presOf" srcId="{C3F1C9F9-F3BA-49FB-92A4-6276152A1686}" destId="{BE5876F2-F58D-4E79-9E35-B90E4D0D4DFC}" srcOrd="0" destOrd="0" presId="urn:microsoft.com/office/officeart/2005/8/layout/cycle3"/>
    <dgm:cxn modelId="{4A330E16-E779-4CDC-BACA-D7167FF3E277}" srcId="{8C5482B3-6180-47B0-8484-AC23BB217769}" destId="{2A874C4B-3172-4FE1-8F3F-757C85B1775A}" srcOrd="4" destOrd="0" parTransId="{B1AE85B5-B181-48E2-8222-943C4CE5417B}" sibTransId="{E5153500-4C8F-47E6-9321-F79144C7BBBE}"/>
    <dgm:cxn modelId="{74F2A26E-4771-4454-ACB1-5D7305D16563}" type="presOf" srcId="{8C5482B3-6180-47B0-8484-AC23BB217769}" destId="{C069DCA0-92B4-4A67-A5BC-716A418DD836}" srcOrd="0" destOrd="0" presId="urn:microsoft.com/office/officeart/2005/8/layout/cycle3"/>
    <dgm:cxn modelId="{857F4FC5-4E20-4BC3-A1AA-1BFF4C6C1566}" srcId="{8C5482B3-6180-47B0-8484-AC23BB217769}" destId="{48A5AB0C-11A7-4136-9BFA-7ACA791D8DFD}" srcOrd="3" destOrd="0" parTransId="{D5F52BF9-42C2-43C7-BB01-0ABD3493191A}" sibTransId="{F4478563-D19A-4A0A-9106-F7D5AB5BD418}"/>
    <dgm:cxn modelId="{AA626E23-F055-4733-91E3-99647561ED67}" type="presParOf" srcId="{C069DCA0-92B4-4A67-A5BC-716A418DD836}" destId="{F546386E-4D25-45B5-8133-942E9B6E6098}" srcOrd="0" destOrd="0" presId="urn:microsoft.com/office/officeart/2005/8/layout/cycle3"/>
    <dgm:cxn modelId="{F230B547-A59E-4CFE-AA76-68E75978461C}" type="presParOf" srcId="{F546386E-4D25-45B5-8133-942E9B6E6098}" destId="{BEBA1B80-8E1C-4534-92A8-DCB50E48DB10}" srcOrd="0" destOrd="0" presId="urn:microsoft.com/office/officeart/2005/8/layout/cycle3"/>
    <dgm:cxn modelId="{A4CA1305-DA36-4F65-94CA-A483240DC714}" type="presParOf" srcId="{F546386E-4D25-45B5-8133-942E9B6E6098}" destId="{CD38FE50-2BA8-4A6D-A0B6-1FF0C3E558F6}" srcOrd="1" destOrd="0" presId="urn:microsoft.com/office/officeart/2005/8/layout/cycle3"/>
    <dgm:cxn modelId="{FC9F9400-C945-4420-9A35-95428159E7FC}" type="presParOf" srcId="{F546386E-4D25-45B5-8133-942E9B6E6098}" destId="{65BB6BDF-2A24-4E59-A71A-1CCA9190A38D}" srcOrd="2" destOrd="0" presId="urn:microsoft.com/office/officeart/2005/8/layout/cycle3"/>
    <dgm:cxn modelId="{86E274D8-A3E2-40F6-B810-D0DA8C760BFA}" type="presParOf" srcId="{F546386E-4D25-45B5-8133-942E9B6E6098}" destId="{BE5876F2-F58D-4E79-9E35-B90E4D0D4DFC}" srcOrd="3" destOrd="0" presId="urn:microsoft.com/office/officeart/2005/8/layout/cycle3"/>
    <dgm:cxn modelId="{78A6CBD3-D376-4ABE-886E-752CF4F8853A}" type="presParOf" srcId="{F546386E-4D25-45B5-8133-942E9B6E6098}" destId="{1A3498BC-E373-4898-B1F5-509D060B1FBD}" srcOrd="4" destOrd="0" presId="urn:microsoft.com/office/officeart/2005/8/layout/cycle3"/>
    <dgm:cxn modelId="{E3BF0A82-850C-492E-B702-32121B60C329}" type="presParOf" srcId="{F546386E-4D25-45B5-8133-942E9B6E6098}" destId="{C81D0F74-C728-42D1-9486-8B18C162418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5E336-BC4C-4270-ABCE-F4340E343C54}">
      <dsp:nvSpPr>
        <dsp:cNvPr id="0" name=""/>
        <dsp:cNvSpPr/>
      </dsp:nvSpPr>
      <dsp:spPr>
        <a:xfrm>
          <a:off x="0" y="606002"/>
          <a:ext cx="2545988" cy="1527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Разработана программа повышения квалификации</a:t>
          </a:r>
          <a:endParaRPr lang="ru-RU" sz="2000" b="1" kern="1200" dirty="0"/>
        </a:p>
      </dsp:txBody>
      <dsp:txXfrm>
        <a:off x="0" y="606002"/>
        <a:ext cx="2545988" cy="1527593"/>
      </dsp:txXfrm>
    </dsp:sp>
    <dsp:sp modelId="{CAB3C9DD-109B-4764-A481-64AC6488EE6B}">
      <dsp:nvSpPr>
        <dsp:cNvPr id="0" name=""/>
        <dsp:cNvSpPr/>
      </dsp:nvSpPr>
      <dsp:spPr>
        <a:xfrm>
          <a:off x="2800587" y="606002"/>
          <a:ext cx="2545988" cy="1527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Созданы Федеральный  и 15 Региональных методических центров</a:t>
          </a:r>
          <a:endParaRPr lang="ru-RU" sz="2000" b="1" kern="1200" dirty="0"/>
        </a:p>
      </dsp:txBody>
      <dsp:txXfrm>
        <a:off x="2800587" y="606002"/>
        <a:ext cx="2545988" cy="1527593"/>
      </dsp:txXfrm>
    </dsp:sp>
    <dsp:sp modelId="{36799CEF-80F2-4EE3-ADF3-E66F104ED429}">
      <dsp:nvSpPr>
        <dsp:cNvPr id="0" name=""/>
        <dsp:cNvSpPr/>
      </dsp:nvSpPr>
      <dsp:spPr>
        <a:xfrm>
          <a:off x="5601174" y="606002"/>
          <a:ext cx="2545988" cy="1527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Обучено  120 преподавателей-тьюторов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и 7 000 учителей</a:t>
          </a:r>
          <a:endParaRPr lang="ru-RU" sz="2000" b="1" kern="1200" dirty="0"/>
        </a:p>
      </dsp:txBody>
      <dsp:txXfrm>
        <a:off x="5601174" y="606002"/>
        <a:ext cx="2545988" cy="1527593"/>
      </dsp:txXfrm>
    </dsp:sp>
    <dsp:sp modelId="{A80E3242-9D85-4A22-9AC4-1B404E3F20B5}">
      <dsp:nvSpPr>
        <dsp:cNvPr id="0" name=""/>
        <dsp:cNvSpPr/>
      </dsp:nvSpPr>
      <dsp:spPr>
        <a:xfrm>
          <a:off x="1400293" y="2388193"/>
          <a:ext cx="2545988" cy="1527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Планируется всего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обучить  22750   учителей</a:t>
          </a:r>
          <a:endParaRPr lang="ru-RU" sz="2000" b="1" kern="1200" dirty="0"/>
        </a:p>
      </dsp:txBody>
      <dsp:txXfrm>
        <a:off x="1400293" y="2388193"/>
        <a:ext cx="2545988" cy="1527593"/>
      </dsp:txXfrm>
    </dsp:sp>
    <dsp:sp modelId="{1C63BC93-D565-420B-9809-3824149A8947}">
      <dsp:nvSpPr>
        <dsp:cNvPr id="0" name=""/>
        <dsp:cNvSpPr/>
      </dsp:nvSpPr>
      <dsp:spPr>
        <a:xfrm>
          <a:off x="4330726" y="2419494"/>
          <a:ext cx="2545988" cy="15275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Планируется всего организовать обучение учителей в 62 регионах России (РМЦ, ММЦ, УО)</a:t>
          </a:r>
          <a:endParaRPr lang="ru-RU" sz="2000" b="1" kern="1200" dirty="0"/>
        </a:p>
      </dsp:txBody>
      <dsp:txXfrm>
        <a:off x="4330726" y="2419494"/>
        <a:ext cx="2545988" cy="15275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8FE50-2BA8-4A6D-A0B6-1FF0C3E558F6}">
      <dsp:nvSpPr>
        <dsp:cNvPr id="0" name=""/>
        <dsp:cNvSpPr/>
      </dsp:nvSpPr>
      <dsp:spPr>
        <a:xfrm>
          <a:off x="1761807" y="-27045"/>
          <a:ext cx="4308419" cy="4308419"/>
        </a:xfrm>
        <a:prstGeom prst="circularArrow">
          <a:avLst>
            <a:gd name="adj1" fmla="val 5544"/>
            <a:gd name="adj2" fmla="val 330680"/>
            <a:gd name="adj3" fmla="val 13773946"/>
            <a:gd name="adj4" fmla="val 17387169"/>
            <a:gd name="adj5" fmla="val 5757"/>
          </a:avLst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A1B80-8E1C-4534-92A8-DCB50E48DB10}">
      <dsp:nvSpPr>
        <dsp:cNvPr id="0" name=""/>
        <dsp:cNvSpPr/>
      </dsp:nvSpPr>
      <dsp:spPr>
        <a:xfrm>
          <a:off x="2906419" y="96"/>
          <a:ext cx="2019196" cy="1009598"/>
        </a:xfrm>
        <a:prstGeom prst="round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Материалы для обучающихся</a:t>
          </a:r>
          <a:endParaRPr lang="ru-RU" sz="1700" kern="1200" dirty="0"/>
        </a:p>
      </dsp:txBody>
      <dsp:txXfrm>
        <a:off x="2955704" y="49381"/>
        <a:ext cx="1920626" cy="911028"/>
      </dsp:txXfrm>
    </dsp:sp>
    <dsp:sp modelId="{65BB6BDF-2A24-4E59-A71A-1CCA9190A38D}">
      <dsp:nvSpPr>
        <dsp:cNvPr id="0" name=""/>
        <dsp:cNvSpPr/>
      </dsp:nvSpPr>
      <dsp:spPr>
        <a:xfrm>
          <a:off x="4653775" y="1269625"/>
          <a:ext cx="2019196" cy="1009598"/>
        </a:xfrm>
        <a:prstGeom prst="roundRect">
          <a:avLst/>
        </a:prstGeom>
        <a:solidFill>
          <a:schemeClr val="accent5">
            <a:shade val="50000"/>
            <a:hueOff val="101189"/>
            <a:satOff val="-2238"/>
            <a:lumOff val="167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Учебная программа</a:t>
          </a:r>
          <a:endParaRPr lang="ru-RU" sz="1700" kern="1200" dirty="0"/>
        </a:p>
      </dsp:txBody>
      <dsp:txXfrm>
        <a:off x="4703060" y="1318910"/>
        <a:ext cx="1920626" cy="911028"/>
      </dsp:txXfrm>
    </dsp:sp>
    <dsp:sp modelId="{BE5876F2-F58D-4E79-9E35-B90E4D0D4DFC}">
      <dsp:nvSpPr>
        <dsp:cNvPr id="0" name=""/>
        <dsp:cNvSpPr/>
      </dsp:nvSpPr>
      <dsp:spPr>
        <a:xfrm>
          <a:off x="3986344" y="3323765"/>
          <a:ext cx="2019196" cy="1009598"/>
        </a:xfrm>
        <a:prstGeom prst="roundRect">
          <a:avLst/>
        </a:prstGeom>
        <a:solidFill>
          <a:schemeClr val="accent5">
            <a:shade val="50000"/>
            <a:hueOff val="202378"/>
            <a:satOff val="-4476"/>
            <a:lumOff val="3359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Методические рекомендации для учителя</a:t>
          </a:r>
          <a:endParaRPr lang="ru-RU" sz="1700" kern="1200" dirty="0"/>
        </a:p>
      </dsp:txBody>
      <dsp:txXfrm>
        <a:off x="4035629" y="3373050"/>
        <a:ext cx="1920626" cy="911028"/>
      </dsp:txXfrm>
    </dsp:sp>
    <dsp:sp modelId="{1A3498BC-E373-4898-B1F5-509D060B1FBD}">
      <dsp:nvSpPr>
        <dsp:cNvPr id="0" name=""/>
        <dsp:cNvSpPr/>
      </dsp:nvSpPr>
      <dsp:spPr>
        <a:xfrm>
          <a:off x="1826493" y="3323765"/>
          <a:ext cx="2019196" cy="1009598"/>
        </a:xfrm>
        <a:prstGeom prst="roundRect">
          <a:avLst/>
        </a:prstGeom>
        <a:solidFill>
          <a:schemeClr val="accent5">
            <a:shade val="50000"/>
            <a:hueOff val="202378"/>
            <a:satOff val="-4476"/>
            <a:lumOff val="3359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/>
            <a:t>Материалы для родителей</a:t>
          </a:r>
          <a:endParaRPr lang="ru-RU" sz="1700" kern="1200"/>
        </a:p>
      </dsp:txBody>
      <dsp:txXfrm>
        <a:off x="1875778" y="3373050"/>
        <a:ext cx="1920626" cy="911028"/>
      </dsp:txXfrm>
    </dsp:sp>
    <dsp:sp modelId="{C81D0F74-C728-42D1-9486-8B18C162418D}">
      <dsp:nvSpPr>
        <dsp:cNvPr id="0" name=""/>
        <dsp:cNvSpPr/>
      </dsp:nvSpPr>
      <dsp:spPr>
        <a:xfrm>
          <a:off x="1159062" y="1269625"/>
          <a:ext cx="2019196" cy="1009598"/>
        </a:xfrm>
        <a:prstGeom prst="roundRect">
          <a:avLst/>
        </a:prstGeom>
        <a:solidFill>
          <a:schemeClr val="accent5">
            <a:shade val="50000"/>
            <a:hueOff val="101189"/>
            <a:satOff val="-2238"/>
            <a:lumOff val="1679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КИМ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(рабочая тетрадь)</a:t>
          </a:r>
          <a:endParaRPr lang="ru-RU" sz="1700" kern="1200" dirty="0"/>
        </a:p>
      </dsp:txBody>
      <dsp:txXfrm>
        <a:off x="1208347" y="1318910"/>
        <a:ext cx="1920626" cy="911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1" indent="0" algn="ctr">
              <a:buNone/>
              <a:defRPr sz="2000"/>
            </a:lvl2pPr>
            <a:lvl3pPr marL="911576" indent="0" algn="ctr">
              <a:buNone/>
              <a:defRPr sz="1800"/>
            </a:lvl3pPr>
            <a:lvl4pPr marL="1367367" indent="0" algn="ctr">
              <a:buNone/>
              <a:defRPr sz="1600"/>
            </a:lvl4pPr>
            <a:lvl5pPr marL="1823155" indent="0" algn="ctr">
              <a:buNone/>
              <a:defRPr sz="1600"/>
            </a:lvl5pPr>
            <a:lvl6pPr marL="2278943" indent="0" algn="ctr">
              <a:buNone/>
              <a:defRPr sz="1600"/>
            </a:lvl6pPr>
            <a:lvl7pPr marL="2734734" indent="0" algn="ctr">
              <a:buNone/>
              <a:defRPr sz="1600"/>
            </a:lvl7pPr>
            <a:lvl8pPr marL="3190523" indent="0" algn="ctr">
              <a:buNone/>
              <a:defRPr sz="1600"/>
            </a:lvl8pPr>
            <a:lvl9pPr marL="364631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8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5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07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1" descr="PPT_makets-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02"/>
          <a:stretch>
            <a:fillRect/>
          </a:stretch>
        </p:blipFill>
        <p:spPr bwMode="auto">
          <a:xfrm>
            <a:off x="0" y="17301"/>
            <a:ext cx="9144000" cy="147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06" tIns="39953" rIns="79906" bIns="39953" anchor="ctr"/>
          <a:lstStyle/>
          <a:p>
            <a:pPr algn="ctr" defTabSz="434979">
              <a:defRPr/>
            </a:pPr>
            <a:endParaRPr lang="ru-RU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46" y="662192"/>
            <a:ext cx="1603900" cy="3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Ромб 6"/>
          <p:cNvSpPr/>
          <p:nvPr userDrawn="1"/>
        </p:nvSpPr>
        <p:spPr>
          <a:xfrm>
            <a:off x="4260319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06" tIns="39953" rIns="79906" bIns="39953" anchor="ctr"/>
          <a:lstStyle/>
          <a:p>
            <a:pPr algn="ctr" defTabSz="434979">
              <a:defRPr/>
            </a:pPr>
            <a:endParaRPr lang="ru-RU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8" name="Изображение 7" descr="PPT_makets-0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5" b="18805"/>
          <a:stretch>
            <a:fillRect/>
          </a:stretch>
        </p:blipFill>
        <p:spPr bwMode="auto">
          <a:xfrm>
            <a:off x="0" y="3843616"/>
            <a:ext cx="9144000" cy="302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1105855" y="2567224"/>
            <a:ext cx="6848270" cy="794081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560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01" y="394439"/>
            <a:ext cx="1522415" cy="3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011713"/>
            <a:ext cx="8229600" cy="794081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88" y="1805794"/>
            <a:ext cx="5540291" cy="3559133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94"/>
            <a:ext cx="2585005" cy="3559133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91231" y="6357038"/>
            <a:ext cx="3927588" cy="364206"/>
          </a:xfrm>
        </p:spPr>
        <p:txBody>
          <a:bodyPr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3E8BBCC3-FD5C-48DD-B9CA-056E750A0ED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38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Изображение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01" y="394439"/>
            <a:ext cx="1522415" cy="3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011713"/>
            <a:ext cx="8229600" cy="794081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54" y="1805793"/>
            <a:ext cx="24527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93"/>
            <a:ext cx="14414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21" y="1805793"/>
            <a:ext cx="24527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93"/>
            <a:ext cx="14414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54" y="3878741"/>
            <a:ext cx="24527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41"/>
            <a:ext cx="14414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21" y="3878741"/>
            <a:ext cx="24527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41"/>
            <a:ext cx="1441405" cy="1865077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8" name="Нижний колонтитул 4"/>
          <p:cNvSpPr>
            <a:spLocks noGrp="1"/>
          </p:cNvSpPr>
          <p:nvPr>
            <p:ph type="ftr" sz="quarter" idx="17"/>
          </p:nvPr>
        </p:nvSpPr>
        <p:spPr>
          <a:xfrm>
            <a:off x="2591231" y="6357038"/>
            <a:ext cx="3927588" cy="364206"/>
          </a:xfrm>
        </p:spPr>
        <p:txBody>
          <a:bodyPr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EA7DEAD1-E2F6-4ADB-8364-7C69F73332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1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01" y="394439"/>
            <a:ext cx="1522415" cy="3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011713"/>
            <a:ext cx="8229600" cy="794081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94"/>
            <a:ext cx="8229600" cy="3559133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2591233" y="6357038"/>
            <a:ext cx="4014505" cy="364206"/>
          </a:xfrm>
        </p:spPr>
        <p:txBody>
          <a:bodyPr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7F2EEEB0-C9FA-478D-A320-976D02604F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15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3" descr="PPT_makets-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06" tIns="39953" rIns="79906" bIns="39953" anchor="ctr"/>
          <a:lstStyle/>
          <a:p>
            <a:pPr algn="ctr" defTabSz="434979">
              <a:defRPr/>
            </a:pPr>
            <a:endParaRPr lang="ru-RU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5" name="Изображение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46" y="662192"/>
            <a:ext cx="1603900" cy="3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6998" tIns="43494" rIns="86998" bIns="43494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410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401" y="394439"/>
            <a:ext cx="1522415" cy="3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2591233" y="6357038"/>
            <a:ext cx="4014505" cy="364206"/>
          </a:xfrm>
        </p:spPr>
        <p:txBody>
          <a:bodyPr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639AA986-FABD-4E3F-B4FF-ABDEE56AC3C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68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2" descr="PPT_makets-1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06" tIns="39953" rIns="79906" bIns="39953" anchor="ctr"/>
          <a:lstStyle/>
          <a:p>
            <a:pPr algn="ctr" defTabSz="434979">
              <a:defRPr/>
            </a:pPr>
            <a:endParaRPr lang="ru-RU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4" name="Изображение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446" y="662192"/>
            <a:ext cx="1603900" cy="34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093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 userDrawn="1"/>
        </p:nvSpPr>
        <p:spPr>
          <a:xfrm>
            <a:off x="7628377" y="394439"/>
            <a:ext cx="1237217" cy="3454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06" tIns="39953" rIns="79906" bIns="39953" anchor="ctr"/>
          <a:lstStyle/>
          <a:p>
            <a:pPr algn="ctr" defTabSz="434979">
              <a:defRPr/>
            </a:pPr>
            <a:endParaRPr lang="ru-RU" dirty="0">
              <a:solidFill>
                <a:prstClr val="white"/>
              </a:solidFill>
              <a:latin typeface="Tahoma Обычный" charset="0"/>
            </a:endParaRPr>
          </a:p>
        </p:txBody>
      </p:sp>
      <p:pic>
        <p:nvPicPr>
          <p:cNvPr id="4" name="Picture 2" descr="SPN Ogilv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742" y="191464"/>
            <a:ext cx="846089" cy="47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011713"/>
            <a:ext cx="8229600" cy="794081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>
              <a:defRPr/>
            </a:pPr>
            <a:fld id="{A0380592-B7DA-4A0C-8E2D-84601C7F22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8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079450"/>
            <a:ext cx="8229600" cy="794081"/>
          </a:xfrm>
          <a:prstGeom prst="rect">
            <a:avLst/>
          </a:prstGeom>
        </p:spPr>
        <p:txBody>
          <a:bodyPr lIns="86998" tIns="43494" rIns="86998" bIns="43494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36546"/>
            <a:ext cx="8229600" cy="3832058"/>
          </a:xfrm>
          <a:prstGeom prst="rect">
            <a:avLst/>
          </a:prstGeom>
        </p:spPr>
        <p:txBody>
          <a:bodyPr lIns="86998" tIns="43494" rIns="86998" bIns="43494"/>
          <a:lstStyle>
            <a:lvl1pPr marL="173516" indent="-173516" algn="l">
              <a:buClr>
                <a:srgbClr val="00909B"/>
              </a:buClr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4592" y="1873505"/>
            <a:ext cx="8232208" cy="463044"/>
          </a:xfrm>
          <a:prstGeom prst="rect">
            <a:avLst/>
          </a:prstGeom>
        </p:spPr>
        <p:txBody>
          <a:bodyPr lIns="86998" tIns="43494" rIns="86998" bIns="43494"/>
          <a:lstStyle>
            <a:lvl1pPr marL="0" marR="0" indent="0" algn="l" defTabSz="5084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057532" y="6420378"/>
            <a:ext cx="681760" cy="364206"/>
          </a:xfrm>
        </p:spPr>
        <p:txBody>
          <a:bodyPr/>
          <a:lstStyle>
            <a:lvl1pPr algn="r">
              <a:defRPr sz="1300">
                <a:solidFill>
                  <a:srgbClr val="00909B"/>
                </a:solidFill>
                <a:latin typeface="Tahoma"/>
              </a:defRPr>
            </a:lvl1pPr>
          </a:lstStyle>
          <a:p>
            <a:pPr>
              <a:defRPr/>
            </a:pPr>
            <a:fld id="{2C08635C-D8B9-4F2B-9AF4-302BDB5F32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379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22"/>
            <a:ext cx="6848270" cy="794081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26" tIns="39963" rIns="79926" bIns="39963" rtlCol="0" anchor="ctr"/>
          <a:lstStyle/>
          <a:p>
            <a:pPr algn="ctr" defTabSz="435087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26" tIns="39963" rIns="79926" bIns="39963" rtlCol="0" anchor="ctr"/>
          <a:lstStyle/>
          <a:p>
            <a:pPr algn="ctr" defTabSz="435087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70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11"/>
            <a:ext cx="8229600" cy="794081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86" y="1805792"/>
            <a:ext cx="5540291" cy="3559133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92"/>
            <a:ext cx="2585005" cy="3559133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16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11"/>
            <a:ext cx="8229600" cy="794081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52" y="1805791"/>
            <a:ext cx="24527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91"/>
            <a:ext cx="14414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19" y="1805791"/>
            <a:ext cx="24527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91"/>
            <a:ext cx="14414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52" y="3878739"/>
            <a:ext cx="24527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39"/>
            <a:ext cx="14414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19" y="3878739"/>
            <a:ext cx="24527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39"/>
            <a:ext cx="1441405" cy="1865077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4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11"/>
            <a:ext cx="8229600" cy="794081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92"/>
            <a:ext cx="8229600" cy="3559133"/>
          </a:xfrm>
          <a:prstGeom prst="rect">
            <a:avLst/>
          </a:prstGeom>
        </p:spPr>
        <p:txBody>
          <a:bodyPr lIns="87019" tIns="43505" rIns="87019" bIns="43505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004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019" tIns="43505" rIns="87019" bIns="43505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26" tIns="39963" rIns="79926" bIns="39963" rtlCol="0" anchor="ctr"/>
          <a:lstStyle/>
          <a:p>
            <a:pPr algn="ctr" defTabSz="435087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86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87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26" tIns="39963" rIns="79926" bIns="39963" rtlCol="0" anchor="ctr"/>
          <a:lstStyle/>
          <a:p>
            <a:pPr algn="ctr" defTabSz="435087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21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19"/>
            <a:ext cx="6848270" cy="794081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56" tIns="39978" rIns="79956" bIns="39978" rtlCol="0" anchor="ctr"/>
          <a:lstStyle/>
          <a:p>
            <a:pPr algn="ctr" defTabSz="43524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56" tIns="39978" rIns="79956" bIns="39978" rtlCol="0" anchor="ctr"/>
          <a:lstStyle/>
          <a:p>
            <a:pPr algn="ctr" defTabSz="435249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93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8"/>
            <a:ext cx="8229600" cy="794081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83" y="1805789"/>
            <a:ext cx="5540291" cy="3559133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89"/>
            <a:ext cx="2585005" cy="3559133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12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7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5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23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8"/>
            <a:ext cx="8229600" cy="794081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49" y="1805788"/>
            <a:ext cx="24527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88"/>
            <a:ext cx="14414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16" y="1805788"/>
            <a:ext cx="24527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88"/>
            <a:ext cx="14414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49" y="3878736"/>
            <a:ext cx="24527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36"/>
            <a:ext cx="14414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16" y="3878736"/>
            <a:ext cx="24527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36"/>
            <a:ext cx="1441405" cy="1865077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6029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8"/>
            <a:ext cx="8229600" cy="794081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89"/>
            <a:ext cx="8229600" cy="3559133"/>
          </a:xfrm>
          <a:prstGeom prst="rect">
            <a:avLst/>
          </a:prstGeom>
        </p:spPr>
        <p:txBody>
          <a:bodyPr lIns="87051" tIns="43522" rIns="87051" bIns="43522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00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051" tIns="43522" rIns="87051" bIns="43522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56" tIns="39978" rIns="79956" bIns="39978" rtlCol="0" anchor="ctr"/>
          <a:lstStyle/>
          <a:p>
            <a:pPr algn="ctr" defTabSz="43524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66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56" tIns="39978" rIns="79956" bIns="39978" rtlCol="0" anchor="ctr"/>
          <a:lstStyle/>
          <a:p>
            <a:pPr algn="ctr" defTabSz="43524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2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16"/>
            <a:ext cx="684827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312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5"/>
            <a:ext cx="822960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80" y="1805786"/>
            <a:ext cx="5540291" cy="3559133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86"/>
            <a:ext cx="2585005" cy="3559133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30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5"/>
            <a:ext cx="822960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46" y="1805785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85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13" y="1805785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85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46" y="3878733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33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13" y="3878733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33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6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5"/>
            <a:ext cx="822960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86"/>
            <a:ext cx="8229600" cy="3559133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7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083" tIns="43539" rIns="87083" bIns="43539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1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9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9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61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23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60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11"/>
            <a:ext cx="684827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62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0"/>
            <a:ext cx="822960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75" y="1805781"/>
            <a:ext cx="5540291" cy="3559133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81"/>
            <a:ext cx="2585005" cy="3559133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329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0"/>
            <a:ext cx="822960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41" y="1805780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80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08" y="1805780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80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41" y="3878728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28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08" y="3878728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28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11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0"/>
            <a:ext cx="822960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81"/>
            <a:ext cx="8229600" cy="3559133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42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136" tIns="43567" rIns="87136" bIns="43567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05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17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36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05"/>
            <a:ext cx="684827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0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51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1" indent="0">
              <a:buNone/>
              <a:defRPr sz="2000" b="1"/>
            </a:lvl2pPr>
            <a:lvl3pPr marL="911576" indent="0">
              <a:buNone/>
              <a:defRPr sz="1800" b="1"/>
            </a:lvl3pPr>
            <a:lvl4pPr marL="1367367" indent="0">
              <a:buNone/>
              <a:defRPr sz="1600" b="1"/>
            </a:lvl4pPr>
            <a:lvl5pPr marL="1823155" indent="0">
              <a:buNone/>
              <a:defRPr sz="1600" b="1"/>
            </a:lvl5pPr>
            <a:lvl6pPr marL="2278943" indent="0">
              <a:buNone/>
              <a:defRPr sz="1600" b="1"/>
            </a:lvl6pPr>
            <a:lvl7pPr marL="2734734" indent="0">
              <a:buNone/>
              <a:defRPr sz="1600" b="1"/>
            </a:lvl7pPr>
            <a:lvl8pPr marL="3190523" indent="0">
              <a:buNone/>
              <a:defRPr sz="1600" b="1"/>
            </a:lvl8pPr>
            <a:lvl9pPr marL="36463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7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1" indent="0">
              <a:buNone/>
              <a:defRPr sz="2000" b="1"/>
            </a:lvl2pPr>
            <a:lvl3pPr marL="911576" indent="0">
              <a:buNone/>
              <a:defRPr sz="1800" b="1"/>
            </a:lvl3pPr>
            <a:lvl4pPr marL="1367367" indent="0">
              <a:buNone/>
              <a:defRPr sz="1600" b="1"/>
            </a:lvl4pPr>
            <a:lvl5pPr marL="1823155" indent="0">
              <a:buNone/>
              <a:defRPr sz="1600" b="1"/>
            </a:lvl5pPr>
            <a:lvl6pPr marL="2278943" indent="0">
              <a:buNone/>
              <a:defRPr sz="1600" b="1"/>
            </a:lvl6pPr>
            <a:lvl7pPr marL="2734734" indent="0">
              <a:buNone/>
              <a:defRPr sz="1600" b="1"/>
            </a:lvl7pPr>
            <a:lvl8pPr marL="3190523" indent="0">
              <a:buNone/>
              <a:defRPr sz="1600" b="1"/>
            </a:lvl8pPr>
            <a:lvl9pPr marL="36463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75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2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94"/>
            <a:ext cx="822960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69" y="1805775"/>
            <a:ext cx="5540291" cy="3559133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75"/>
            <a:ext cx="2585005" cy="3559133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9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94"/>
            <a:ext cx="822960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35" y="1805774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74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02" y="1805774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74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35" y="3878722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22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02" y="3878722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22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42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94"/>
            <a:ext cx="822960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75"/>
            <a:ext cx="8229600" cy="3559133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19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200" tIns="43598" rIns="87200" bIns="43598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18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291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362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198"/>
            <a:ext cx="684827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17" y="570061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88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878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822960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62" y="1805768"/>
            <a:ext cx="5540291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68"/>
            <a:ext cx="2585005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706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822960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28" y="1805767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67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095" y="1805767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67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28" y="3878715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1" y="3878715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095" y="3878715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15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822960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68"/>
            <a:ext cx="8229600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1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0"/>
            <a:ext cx="7772400" cy="1362075"/>
          </a:xfrm>
          <a:prstGeom prst="rect">
            <a:avLst/>
          </a:prstGeom>
        </p:spPr>
        <p:txBody>
          <a:bodyPr lIns="87276" tIns="43638" rIns="87276" bIns="43638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17" y="570061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12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9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17" y="570061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9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1" indent="0">
              <a:buNone/>
              <a:defRPr sz="1400"/>
            </a:lvl2pPr>
            <a:lvl3pPr marL="911576" indent="0">
              <a:buNone/>
              <a:defRPr sz="1200"/>
            </a:lvl3pPr>
            <a:lvl4pPr marL="1367367" indent="0">
              <a:buNone/>
              <a:defRPr sz="1000"/>
            </a:lvl4pPr>
            <a:lvl5pPr marL="1823155" indent="0">
              <a:buNone/>
              <a:defRPr sz="1000"/>
            </a:lvl5pPr>
            <a:lvl6pPr marL="2278943" indent="0">
              <a:buNone/>
              <a:defRPr sz="1000"/>
            </a:lvl6pPr>
            <a:lvl7pPr marL="2734734" indent="0">
              <a:buNone/>
              <a:defRPr sz="1000"/>
            </a:lvl7pPr>
            <a:lvl8pPr marL="3190523" indent="0">
              <a:buNone/>
              <a:defRPr sz="1000"/>
            </a:lvl8pPr>
            <a:lvl9pPr marL="364631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1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781" indent="0">
              <a:buNone/>
              <a:defRPr sz="2800"/>
            </a:lvl2pPr>
            <a:lvl3pPr marL="911576" indent="0">
              <a:buNone/>
              <a:defRPr sz="2400"/>
            </a:lvl3pPr>
            <a:lvl4pPr marL="1367367" indent="0">
              <a:buNone/>
              <a:defRPr sz="2000"/>
            </a:lvl4pPr>
            <a:lvl5pPr marL="1823155" indent="0">
              <a:buNone/>
              <a:defRPr sz="2000"/>
            </a:lvl5pPr>
            <a:lvl6pPr marL="2278943" indent="0">
              <a:buNone/>
              <a:defRPr sz="2000"/>
            </a:lvl6pPr>
            <a:lvl7pPr marL="2734734" indent="0">
              <a:buNone/>
              <a:defRPr sz="2000"/>
            </a:lvl7pPr>
            <a:lvl8pPr marL="3190523" indent="0">
              <a:buNone/>
              <a:defRPr sz="2000"/>
            </a:lvl8pPr>
            <a:lvl9pPr marL="364631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1" indent="0">
              <a:buNone/>
              <a:defRPr sz="1400"/>
            </a:lvl2pPr>
            <a:lvl3pPr marL="911576" indent="0">
              <a:buNone/>
              <a:defRPr sz="1200"/>
            </a:lvl3pPr>
            <a:lvl4pPr marL="1367367" indent="0">
              <a:buNone/>
              <a:defRPr sz="1000"/>
            </a:lvl4pPr>
            <a:lvl5pPr marL="1823155" indent="0">
              <a:buNone/>
              <a:defRPr sz="1000"/>
            </a:lvl5pPr>
            <a:lvl6pPr marL="2278943" indent="0">
              <a:buNone/>
              <a:defRPr sz="1000"/>
            </a:lvl6pPr>
            <a:lvl7pPr marL="2734734" indent="0">
              <a:buNone/>
              <a:defRPr sz="1000"/>
            </a:lvl7pPr>
            <a:lvl8pPr marL="3190523" indent="0">
              <a:buNone/>
              <a:defRPr sz="1000"/>
            </a:lvl8pPr>
            <a:lvl9pPr marL="364631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2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51"/>
            <a:ext cx="7886700" cy="1325563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9"/>
            <a:ext cx="7886700" cy="4351338"/>
          </a:xfrm>
          <a:prstGeom prst="rect">
            <a:avLst/>
          </a:prstGeom>
        </p:spPr>
        <p:txBody>
          <a:bodyPr vert="horz" lIns="91158" tIns="45577" rIns="91158" bIns="455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158" tIns="45577" rIns="91158" bIns="455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51"/>
            <a:ext cx="3086100" cy="365125"/>
          </a:xfrm>
          <a:prstGeom prst="rect">
            <a:avLst/>
          </a:prstGeom>
        </p:spPr>
        <p:txBody>
          <a:bodyPr vert="horz" lIns="91158" tIns="45577" rIns="91158" bIns="455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158" tIns="45577" rIns="91158" bIns="455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15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89" indent="-227889" algn="l" defTabSz="9115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79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72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259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0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838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628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416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204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1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76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67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55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43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734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523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311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Изображение 8" descr="PPT_makets-02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1230" y="6357038"/>
            <a:ext cx="4301062" cy="364206"/>
          </a:xfrm>
          <a:prstGeom prst="rect">
            <a:avLst/>
          </a:prstGeom>
        </p:spPr>
        <p:txBody>
          <a:bodyPr vert="horz" lIns="86998" tIns="43494" rIns="86998" bIns="43494" rtlCol="0" anchor="t"/>
          <a:lstStyle>
            <a:lvl1pPr algn="l" defTabSz="434979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Tahoma"/>
                <a:cs typeface="+mn-cs"/>
              </a:defRPr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761" y="6352746"/>
            <a:ext cx="2133555" cy="364205"/>
          </a:xfrm>
          <a:prstGeom prst="rect">
            <a:avLst/>
          </a:prstGeom>
        </p:spPr>
        <p:txBody>
          <a:bodyPr vert="horz" lIns="86998" tIns="43494" rIns="86998" bIns="43494" rtlCol="0" anchor="ctr"/>
          <a:lstStyle>
            <a:lvl1pPr algn="r" defTabSz="434979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>
                    <a:tint val="75000"/>
                  </a:schemeClr>
                </a:solidFill>
                <a:latin typeface="Tahoma"/>
                <a:cs typeface="+mn-cs"/>
              </a:defRPr>
            </a:lvl1pPr>
          </a:lstStyle>
          <a:p>
            <a:pPr>
              <a:defRPr/>
            </a:pPr>
            <a:fld id="{8D908CB5-DB38-400E-A5B5-C02908BA53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7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4225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  <a:lvl2pPr algn="ctr" defTabSz="434225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2pPr>
      <a:lvl3pPr algn="ctr" defTabSz="434225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3pPr>
      <a:lvl4pPr algn="ctr" defTabSz="434225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4pPr>
      <a:lvl5pPr algn="ctr" defTabSz="434225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5pPr>
      <a:lvl6pPr marL="399531" algn="ctr" defTabSz="434225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6pPr>
      <a:lvl7pPr marL="799080" algn="ctr" defTabSz="434225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7pPr>
      <a:lvl8pPr marL="1198616" algn="ctr" defTabSz="434225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8pPr>
      <a:lvl9pPr marL="1598161" algn="ctr" defTabSz="434225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Tahoma" pitchFamily="34" charset="0"/>
        </a:defRPr>
      </a:lvl9pPr>
    </p:titleStyle>
    <p:bodyStyle>
      <a:lvl1pPr marL="326014" indent="-326014" algn="l" defTabSz="434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6133" indent="-270520" algn="l" defTabSz="434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86241" indent="-216416" algn="l" defTabSz="434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1864" indent="-216416" algn="l" defTabSz="434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56091" indent="-216416" algn="l" defTabSz="43422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2389" indent="-217488" algn="l" defTabSz="4349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7371" indent="-217488" algn="l" defTabSz="4349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2348" indent="-217488" algn="l" defTabSz="4349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97330" indent="-217488" algn="l" defTabSz="4349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4979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9962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4939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39922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4895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9877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4859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9839" algn="l" defTabSz="434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019" tIns="43505" rIns="87019" bIns="43505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087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19" tIns="43505" rIns="87019" bIns="4350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087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508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2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5087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6317" indent="-326317" algn="l" defTabSz="435087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7016" indent="-271929" algn="l" defTabSz="435087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87711" indent="-217542" algn="l" defTabSz="43508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2808" indent="-217542" algn="l" defTabSz="435087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57904" indent="-217542" algn="l" defTabSz="435087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2981" indent="-217542" algn="l" defTabSz="43508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8069" indent="-217542" algn="l" defTabSz="43508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3155" indent="-217542" algn="l" defTabSz="43508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98245" indent="-217542" algn="l" defTabSz="435087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087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0176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5262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0353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5433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0523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5612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0700" algn="l" defTabSz="43508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051" tIns="43522" rIns="87051" bIns="43522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249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51" tIns="43522" rIns="87051" bIns="4352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249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524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8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5249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6438" indent="-326438" algn="l" defTabSz="43524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7279" indent="-272030" algn="l" defTabSz="435249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88116" indent="-217623" algn="l" defTabSz="43524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3373" indent="-217623" algn="l" defTabSz="435249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58630" indent="-217623" algn="l" defTabSz="435249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3869" indent="-217623" algn="l" defTabSz="43524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9118" indent="-217623" algn="l" defTabSz="43524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65" indent="-217623" algn="l" defTabSz="43524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99616" indent="-217623" algn="l" defTabSz="43524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249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0498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5746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0999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6240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1492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6743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1991" algn="l" defTabSz="4352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083" tIns="43539" rIns="87083" bIns="43539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41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410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541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4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541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6559" indent="-326559" algn="l" defTabSz="435410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7541" indent="-272131" algn="l" defTabSz="43541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88521" indent="-217704" algn="l" defTabSz="43541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3939" indent="-217704" algn="l" defTabSz="43541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59356" indent="-217704" algn="l" defTabSz="43541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4757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0168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576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0989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410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0822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230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1644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7049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2461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874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3283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136" tIns="43567" rIns="87136" bIns="43567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679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679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567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7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5679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6761" indent="-326761" algn="l" defTabSz="43567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7979" indent="-272300" algn="l" defTabSz="435679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89196" indent="-217839" algn="l" defTabSz="43567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4881" indent="-217839" algn="l" defTabSz="435679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60566" indent="-217839" algn="l" defTabSz="435679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6238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919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596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278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79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358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039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721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395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077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759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437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200" tIns="43598" rIns="87200" bIns="43598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003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003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6003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4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6003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7003" indent="-327003" algn="l" defTabSz="436003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8505" indent="-272502" algn="l" defTabSz="436003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90006" indent="-218001" algn="l" defTabSz="43600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6012" indent="-218001" algn="l" defTabSz="436003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62018" indent="-218001" algn="l" defTabSz="436003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8016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4020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0020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6026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003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005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009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4014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0015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6018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2021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8023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0" y="6356351"/>
            <a:ext cx="4301153" cy="365125"/>
          </a:xfrm>
          <a:prstGeom prst="rect">
            <a:avLst/>
          </a:prstGeom>
        </p:spPr>
        <p:txBody>
          <a:bodyPr vert="horz" lIns="87276" tIns="43638" rIns="87276" bIns="43638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381"/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381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638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6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6381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7285" indent="-327285" algn="l" defTabSz="43638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jpg"/><Relationship Id="rId7" Type="http://schemas.openxmlformats.org/officeDocument/2006/relationships/image" Target="../media/image3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g"/><Relationship Id="rId7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13.jpg"/><Relationship Id="rId7" Type="http://schemas.openxmlformats.org/officeDocument/2006/relationships/image" Target="../media/image6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jpg"/><Relationship Id="rId7" Type="http://schemas.openxmlformats.org/officeDocument/2006/relationships/image" Target="../media/image2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gif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jpg"/><Relationship Id="rId7" Type="http://schemas.openxmlformats.org/officeDocument/2006/relationships/image" Target="../media/image2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409"/>
            <a:ext cx="9144000" cy="64616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324" y="507594"/>
            <a:ext cx="2388676" cy="3138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63" y="446196"/>
            <a:ext cx="2144576" cy="584092"/>
          </a:xfrm>
          <a:prstGeom prst="rect">
            <a:avLst/>
          </a:prstGeom>
        </p:spPr>
      </p:pic>
      <p:sp>
        <p:nvSpPr>
          <p:cNvPr id="8" name="Название 1"/>
          <p:cNvSpPr txBox="1">
            <a:spLocks/>
          </p:cNvSpPr>
          <p:nvPr/>
        </p:nvSpPr>
        <p:spPr bwMode="auto">
          <a:xfrm>
            <a:off x="397567" y="2553335"/>
            <a:ext cx="8317065" cy="1728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158" tIns="45577" rIns="91158" bIns="45577" numCol="1" anchor="t" anchorCtr="0" compatLnSpc="1">
            <a:prstTxWarp prst="textNoShape">
              <a:avLst/>
            </a:prstTxWarp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23AE8B"/>
                </a:solidFill>
                <a:latin typeface="Tahoma" charset="0"/>
              </a:rPr>
              <a:t>Проект Минфина России</a:t>
            </a:r>
            <a:endParaRPr lang="en-US" sz="2000" b="1" dirty="0" smtClean="0">
              <a:solidFill>
                <a:srgbClr val="23AE8B"/>
              </a:solidFill>
              <a:latin typeface="Tahoma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23AE8B"/>
                </a:solidFill>
                <a:latin typeface="Tahoma" charset="0"/>
              </a:rPr>
              <a:t>«</a:t>
            </a:r>
            <a:r>
              <a:rPr lang="ru-RU" sz="2000" b="1" dirty="0">
                <a:solidFill>
                  <a:srgbClr val="23AE8B"/>
                </a:solidFill>
                <a:latin typeface="Tahoma" charset="0"/>
              </a:rPr>
              <a:t>Содействие повышению уровня финансовой грамотности населения </a:t>
            </a:r>
            <a:r>
              <a:rPr lang="ru-RU" sz="2000" b="1" dirty="0" smtClean="0">
                <a:solidFill>
                  <a:srgbClr val="23AE8B"/>
                </a:solidFill>
                <a:latin typeface="Tahoma" charset="0"/>
              </a:rPr>
              <a:t>и</a:t>
            </a:r>
            <a:r>
              <a:rPr lang="en-US" sz="2000" b="1" dirty="0" smtClean="0">
                <a:solidFill>
                  <a:srgbClr val="23AE8B"/>
                </a:solidFill>
                <a:latin typeface="Tahoma" charset="0"/>
              </a:rPr>
              <a:t> </a:t>
            </a:r>
            <a:r>
              <a:rPr lang="ru-RU" sz="2000" b="1" dirty="0" smtClean="0">
                <a:solidFill>
                  <a:srgbClr val="23AE8B"/>
                </a:solidFill>
                <a:latin typeface="Tahoma" charset="0"/>
              </a:rPr>
              <a:t>развитию финансового</a:t>
            </a:r>
            <a:r>
              <a:rPr lang="en-US" sz="2000" b="1" dirty="0" smtClean="0">
                <a:solidFill>
                  <a:srgbClr val="23AE8B"/>
                </a:solidFill>
                <a:latin typeface="Tahoma" charset="0"/>
              </a:rPr>
              <a:t> </a:t>
            </a:r>
            <a:r>
              <a:rPr lang="ru-RU" sz="2000" b="1" dirty="0" smtClean="0">
                <a:solidFill>
                  <a:srgbClr val="23AE8B"/>
                </a:solidFill>
                <a:latin typeface="Tahoma" charset="0"/>
              </a:rPr>
              <a:t>образования </a:t>
            </a:r>
            <a:r>
              <a:rPr lang="en-US" sz="2000" b="1" dirty="0" smtClean="0">
                <a:solidFill>
                  <a:srgbClr val="23AE8B"/>
                </a:solidFill>
                <a:latin typeface="Tahoma" charset="0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rgbClr val="23AE8B"/>
                </a:solidFill>
                <a:latin typeface="Tahoma" charset="0"/>
              </a:rPr>
              <a:t>в Российской</a:t>
            </a:r>
            <a:r>
              <a:rPr lang="en-US" sz="2000" b="1" dirty="0" smtClean="0">
                <a:solidFill>
                  <a:srgbClr val="23AE8B"/>
                </a:solidFill>
                <a:latin typeface="Tahoma" charset="0"/>
              </a:rPr>
              <a:t> </a:t>
            </a:r>
            <a:r>
              <a:rPr lang="ru-RU" sz="2000" b="1" dirty="0" smtClean="0">
                <a:solidFill>
                  <a:srgbClr val="23AE8B"/>
                </a:solidFill>
                <a:latin typeface="Tahoma" charset="0"/>
              </a:rPr>
              <a:t>Федерации»</a:t>
            </a:r>
            <a:endParaRPr lang="en-US" sz="2000" dirty="0">
              <a:solidFill>
                <a:srgbClr val="23AE8B"/>
              </a:solidFill>
              <a:latin typeface="Tahoma" charset="0"/>
              <a:ea typeface="+mj-ea"/>
              <a:cs typeface="+mj-cs"/>
            </a:endParaRPr>
          </a:p>
        </p:txBody>
      </p:sp>
      <p:pic>
        <p:nvPicPr>
          <p:cNvPr id="1028" name="Picture 4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369" y="396385"/>
            <a:ext cx="2088438" cy="63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9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3"/>
    </mc:Choice>
    <mc:Fallback xmlns="">
      <p:transition spd="slow" advTm="27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9271" y="952986"/>
            <a:ext cx="859273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НАПРАВЛЕНИЕ 2: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СОЗДАНИЕ КАДРОВОГО ПОТЕНЦИАЛА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5900" y="1763292"/>
            <a:ext cx="3011424" cy="4399764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7" rIns="91158" bIns="45577"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9010" y="2041677"/>
            <a:ext cx="5686886" cy="27671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12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en-US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РЕГИОНАХ-УЧАСТНИКАХ ПРОЕКТА ПОДГОТОВЛЕНЫ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20747" y="2221958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900</a:t>
            </a:r>
            <a:endParaRPr lang="en-US" sz="28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40036" y="2959802"/>
            <a:ext cx="1968628" cy="31876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ТЬЮТОРОВ</a:t>
            </a:r>
            <a:endParaRPr lang="en-US" sz="14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531534" y="2221958"/>
            <a:ext cx="1987942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2000</a:t>
            </a:r>
            <a:endParaRPr lang="en-US" sz="28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50851" y="2959802"/>
            <a:ext cx="2119700" cy="31876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ПРЕПОДАВАТЕЛЕЙ</a:t>
            </a:r>
            <a:endParaRPr lang="en-US" sz="14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09577" y="2601390"/>
            <a:ext cx="1968628" cy="46137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8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области повышения финансовой грамотности взрослого населения</a:t>
            </a:r>
            <a:endParaRPr lang="en-US" sz="8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9010" y="3958686"/>
            <a:ext cx="5686886" cy="27671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ПОВЫСЯТ КВАЛИФИКАЦИЮ</a:t>
            </a:r>
            <a:endParaRPr lang="en-US" sz="12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20747" y="4138965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10</a:t>
            </a:r>
            <a:r>
              <a:rPr lang="en-US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00</a:t>
            </a:r>
            <a:endParaRPr lang="en-US" sz="18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0036" y="4835761"/>
            <a:ext cx="1389704" cy="346675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8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ПРЕПОДАВАТЕЛЕЙ</a:t>
            </a:r>
          </a:p>
          <a:p>
            <a:r>
              <a:rPr lang="ru-RU" sz="8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ВУЗОВ</a:t>
            </a:r>
            <a:endParaRPr lang="en-US" sz="8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3530849" y="4138986"/>
            <a:ext cx="1877667" cy="989163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20</a:t>
            </a:r>
            <a:r>
              <a:rPr lang="en-US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000</a:t>
            </a:r>
            <a:endParaRPr lang="en-US" sz="18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50162" y="4835737"/>
            <a:ext cx="2120411" cy="59785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8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ПЕДАГОГОВ СРЕДНЕГО ПРОФЕССИОНАЛЬНОГО </a:t>
            </a:r>
          </a:p>
          <a:p>
            <a:r>
              <a:rPr lang="ru-RU" sz="8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 ОБЩЕГО ОБРАЗОВАНИЯ </a:t>
            </a:r>
            <a:endParaRPr lang="en-US" sz="8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8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В РОССИЙСКИХ РЕГИОНАХ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963770" y="4138965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20</a:t>
            </a:r>
            <a:r>
              <a:rPr lang="en-US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0</a:t>
            </a:r>
            <a:endParaRPr lang="en-US" sz="18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83059" y="4835761"/>
            <a:ext cx="2137988" cy="346675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8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МЕТОДИСТОВ </a:t>
            </a:r>
          </a:p>
          <a:p>
            <a:r>
              <a:rPr lang="ru-RU" sz="8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 ПРЕПОДАВАТЕЛЕЙ</a:t>
            </a:r>
            <a:endParaRPr lang="en-US" sz="8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6143209" y="1885803"/>
            <a:ext cx="1963557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70</a:t>
            </a:r>
            <a:r>
              <a:rPr lang="en-US" b="1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00</a:t>
            </a:r>
            <a:endParaRPr lang="en-US" sz="28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162521" y="2623647"/>
            <a:ext cx="2265241" cy="31876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9DCD8F"/>
                </a:solidFill>
                <a:latin typeface="Verdana" charset="0"/>
                <a:ea typeface="Verdana" charset="0"/>
                <a:cs typeface="Verdana" charset="0"/>
              </a:rPr>
              <a:t>КОНСУЛЬТАНТОВ</a:t>
            </a:r>
            <a:endParaRPr lang="en-US" sz="1400" b="1" dirty="0">
              <a:solidFill>
                <a:srgbClr val="9DCD8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2519" y="2949452"/>
            <a:ext cx="2438242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для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обучения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взрослых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будут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подготовлены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по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итогам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2016-201</a:t>
            </a:r>
            <a:r>
              <a:rPr lang="ru-RU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8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гг</a:t>
            </a:r>
            <a:r>
              <a:rPr lang="en-US" sz="10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. 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57119" y="3670027"/>
            <a:ext cx="2694274" cy="866917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9DCD8F"/>
                </a:solidFill>
                <a:latin typeface="Verdana" charset="0"/>
                <a:ea typeface="Verdana" charset="0"/>
                <a:cs typeface="Verdana" charset="0"/>
              </a:rPr>
              <a:t>Создаются федеральные методические центры и их региональная сеть на базе 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9DCD8F"/>
                </a:solidFill>
                <a:latin typeface="Verdana" charset="0"/>
                <a:ea typeface="Verdana" charset="0"/>
                <a:cs typeface="Verdana" charset="0"/>
              </a:rPr>
              <a:t>ведущих вузов:</a:t>
            </a:r>
            <a:endParaRPr lang="en-US" sz="1600" b="1" dirty="0">
              <a:solidFill>
                <a:srgbClr val="9DCD8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164959" y="4545351"/>
            <a:ext cx="983046" cy="70788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МГУ</a:t>
            </a:r>
          </a:p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endParaRPr lang="ru-RU" sz="10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endParaRPr lang="en-US" sz="10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r>
              <a:rPr lang="ru-RU" sz="10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РАНХиГС</a:t>
            </a:r>
            <a:endParaRPr lang="ru-RU" sz="10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37626" y="4545346"/>
            <a:ext cx="1677774" cy="163121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НИУ «Высшая школа экономики»</a:t>
            </a:r>
            <a:endParaRPr lang="en-US" sz="10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endParaRPr lang="en-US" sz="10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r>
              <a:rPr lang="ru-RU" sz="10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Финансовый университет при Правительстве Российской Федерации </a:t>
            </a:r>
          </a:p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endParaRPr lang="ru-RU" sz="10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9DCD8F"/>
              </a:buClr>
              <a:buFont typeface="Wingdings" charset="2"/>
              <a:buChar char="§"/>
            </a:pPr>
            <a:endParaRPr lang="ru-RU" sz="1000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220980" y="5253232"/>
            <a:ext cx="1732407" cy="644647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</a:t>
            </a:r>
            <a:r>
              <a:rPr lang="en-US" sz="32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00</a:t>
            </a:r>
            <a:endParaRPr lang="en-US" sz="18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Rectangle 23"/>
          <p:cNvSpPr/>
          <p:nvPr/>
        </p:nvSpPr>
        <p:spPr>
          <a:xfrm>
            <a:off x="340036" y="5897890"/>
            <a:ext cx="1542104" cy="27671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200" b="1" dirty="0" err="1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игротехников</a:t>
            </a:r>
            <a:endParaRPr lang="ru-RU" sz="12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18"/>
    </mc:Choice>
    <mc:Fallback xmlns="">
      <p:transition spd="slow" advTm="1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2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2" grpId="0"/>
      <p:bldP spid="15" grpId="0"/>
      <p:bldP spid="16" grpId="0"/>
      <p:bldP spid="17" grpId="0"/>
      <p:bldP spid="18" grpId="0"/>
      <p:bldP spid="20" grpId="0"/>
      <p:bldP spid="21" grpId="0"/>
      <p:bldP spid="23" grpId="0"/>
      <p:bldP spid="24" grpId="0"/>
      <p:bldP spid="33" grpId="0"/>
      <p:bldP spid="34" grpId="0"/>
      <p:bldP spid="35" grpId="0"/>
      <p:bldP spid="36" grpId="0"/>
      <p:bldP spid="37" grpId="0"/>
      <p:bldP spid="38" grpId="0"/>
      <p:bldP spid="9" grpId="0"/>
      <p:bldP spid="39" grpId="0"/>
      <p:bldP spid="40" grpId="0"/>
      <p:bldP spid="42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42" y="1011711"/>
            <a:ext cx="8730000" cy="679839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4CAF90"/>
                </a:solidFill>
              </a:rPr>
              <a:t>ПОДГОТОВКА УЧИТЕЛЕЙ, РЕАЛИЗУЮЩИХ ПРОГРАММЫ ПОВЫШЕНИЯ ФИНАНСОВОЙ ГРАМОТНОСТИ В ШКОЛАХ РОССИИ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6152362"/>
              </p:ext>
            </p:extLst>
          </p:nvPr>
        </p:nvGraphicFramePr>
        <p:xfrm>
          <a:off x="322084" y="1691526"/>
          <a:ext cx="8147163" cy="4521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C:\Users\123\Desktop\IMG_20161019_173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71" y="1279053"/>
            <a:ext cx="4202557" cy="269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23\Desktop\DSC_15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1" y="1279054"/>
            <a:ext cx="4235845" cy="276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23\Desktop\DSC_23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0" y="3969495"/>
            <a:ext cx="4235844" cy="25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23\Desktop\3DSC_29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71" y="3969496"/>
            <a:ext cx="4202558" cy="25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739" y="855652"/>
            <a:ext cx="8306214" cy="373114"/>
          </a:xfrm>
          <a:prstGeom prst="rect">
            <a:avLst/>
          </a:prstGeom>
        </p:spPr>
        <p:txBody>
          <a:bodyPr wrap="square" lIns="79946" tIns="39973" rIns="79946" bIns="39973">
            <a:spAutoFit/>
          </a:bodyPr>
          <a:lstStyle/>
          <a:p>
            <a:pPr defTabSz="435195"/>
            <a:r>
              <a:rPr lang="ru-RU" sz="1900" b="1" dirty="0">
                <a:solidFill>
                  <a:srgbClr val="4CAF90"/>
                </a:solidFill>
                <a:latin typeface="Tahoma"/>
              </a:rPr>
              <a:t>Обучение педагогов, защита групповых проектов слушателей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56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8120" y="952986"/>
            <a:ext cx="880872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23AE8B"/>
              </a:buClr>
            </a:pPr>
            <a:r>
              <a:rPr lang="ru-RU" sz="2000" b="1" u="sng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НАПРАВЛЕНИЕ 3: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РАЗРАБОТКА И РЕАЛИЗАЦИЯ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23AE8B"/>
              </a:buClr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ОБРАЗОВАТЕЛЬНЫХ ПРОГРАММ: ДЕТЯМ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9010" y="1662403"/>
            <a:ext cx="8302070" cy="492154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Созданы </a:t>
            </a:r>
            <a:r>
              <a:rPr lang="ru-RU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17 учебно-методических комплектов</a:t>
            </a:r>
            <a:r>
              <a:rPr lang="ru-RU" sz="14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финансовой грамотности для учащихся школ 2-11 классов, студентов СПО, воспитанников детских домов.</a:t>
            </a:r>
            <a:endParaRPr lang="en-US" sz="12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90541" y="2569530"/>
            <a:ext cx="1987555" cy="523730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5000</a:t>
            </a:r>
            <a:endParaRPr lang="en-US" sz="20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616446" y="3099486"/>
            <a:ext cx="1175269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УЧАЩИХСЯ</a:t>
            </a:r>
            <a:endParaRPr lang="en-US" sz="11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39010" y="2569545"/>
            <a:ext cx="1480646" cy="76915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АПРОБАЦИИ</a:t>
            </a:r>
          </a:p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КОМПЛЕКТОВ</a:t>
            </a:r>
          </a:p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ПРИНЯЛИ </a:t>
            </a:r>
          </a:p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УЧАСТИЕ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16443" y="3284081"/>
            <a:ext cx="2185416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>
              <a:buClr>
                <a:srgbClr val="23AE8B"/>
              </a:buClr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включая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23AE8B"/>
              </a:buClr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воспитанников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23AE8B"/>
              </a:buClr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детских домов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60871" y="2560386"/>
            <a:ext cx="1987555" cy="523730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200</a:t>
            </a:r>
            <a:endParaRPr lang="en-US" sz="20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86771" y="3090340"/>
            <a:ext cx="1175269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ПЕДАГОГОВ</a:t>
            </a:r>
            <a:endParaRPr lang="en-US" sz="11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7299667" y="2569530"/>
            <a:ext cx="1987555" cy="523730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3000</a:t>
            </a:r>
            <a:endParaRPr lang="en-US" sz="20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25567" y="3099486"/>
            <a:ext cx="1175269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РОДИТЕЛЕЙ</a:t>
            </a:r>
            <a:endParaRPr lang="en-US" sz="11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5812837"/>
            <a:ext cx="9144000" cy="339773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7" rIns="91158" bIns="45577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70864" y="5866662"/>
            <a:ext cx="8735976" cy="23503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*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Материалы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доступны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для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свободного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скачивания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на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сайте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Минфина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России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: http://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www.minfin.ru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/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ru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/om/</a:t>
            </a:r>
            <a:r>
              <a:rPr lang="en-US" sz="9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fingram</a:t>
            </a:r>
            <a:r>
              <a:rPr lang="en-US" sz="9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/directions/programs</a:t>
            </a:r>
          </a:p>
        </p:txBody>
      </p:sp>
      <p:sp>
        <p:nvSpPr>
          <p:cNvPr id="44" name="object 5"/>
          <p:cNvSpPr/>
          <p:nvPr/>
        </p:nvSpPr>
        <p:spPr>
          <a:xfrm>
            <a:off x="6096" y="4165213"/>
            <a:ext cx="9144000" cy="17014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824" y="2542151"/>
            <a:ext cx="858742" cy="4870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36" y="2560386"/>
            <a:ext cx="795530" cy="4566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697" y="2552312"/>
            <a:ext cx="670056" cy="730970"/>
          </a:xfrm>
          <a:prstGeom prst="rect">
            <a:avLst/>
          </a:prstGeom>
        </p:spPr>
      </p:pic>
      <p:pic>
        <p:nvPicPr>
          <p:cNvPr id="2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2"/>
    </mc:Choice>
    <mc:Fallback xmlns="">
      <p:transition spd="slow" advTm="4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15" grpId="0"/>
      <p:bldP spid="24" grpId="0"/>
      <p:bldP spid="27" grpId="0"/>
      <p:bldP spid="28" grpId="0"/>
      <p:bldP spid="29" grpId="0"/>
      <p:bldP spid="30" grpId="0"/>
      <p:bldP spid="32" grpId="0"/>
      <p:bldP spid="41" grpId="0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23AE8B"/>
                </a:solidFill>
              </a:rPr>
              <a:t>ПОДВЕДЕНИЕ ИТОГОВ АПРБАЦИИ НА КОНФЕРЕНЦИИ </a:t>
            </a:r>
            <a:br>
              <a:rPr lang="ru-RU" dirty="0" smtClean="0">
                <a:solidFill>
                  <a:srgbClr val="23AE8B"/>
                </a:solidFill>
              </a:rPr>
            </a:br>
            <a:r>
              <a:rPr lang="ru-RU" dirty="0" smtClean="0">
                <a:solidFill>
                  <a:srgbClr val="23AE8B"/>
                </a:solidFill>
              </a:rPr>
              <a:t>28-29 АПРЕЛЯ 2016 Г.</a:t>
            </a:r>
            <a:endParaRPr lang="ru-RU" dirty="0">
              <a:solidFill>
                <a:srgbClr val="23AE8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691" y="1669799"/>
            <a:ext cx="8229600" cy="4532243"/>
          </a:xfrm>
        </p:spPr>
        <p:txBody>
          <a:bodyPr/>
          <a:lstStyle/>
          <a:p>
            <a:pPr marL="0" indent="0">
              <a:buNone/>
            </a:pPr>
            <a:r>
              <a:rPr lang="ru-RU" sz="1400" b="1" u="sng" dirty="0">
                <a:solidFill>
                  <a:srgbClr val="23AE8B"/>
                </a:solidFill>
              </a:rPr>
              <a:t>Проведение открытых уроков</a:t>
            </a:r>
            <a:r>
              <a:rPr lang="ru-RU" sz="1400" b="1" dirty="0">
                <a:solidFill>
                  <a:srgbClr val="23AE8B"/>
                </a:solidFill>
              </a:rPr>
              <a:t>                                                    </a:t>
            </a:r>
            <a:r>
              <a:rPr lang="ru-RU" sz="1400" b="1" u="sng" dirty="0">
                <a:solidFill>
                  <a:srgbClr val="23AE8B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1400" b="1" u="sng" dirty="0">
                <a:solidFill>
                  <a:srgbClr val="23AE8B"/>
                </a:solidFill>
              </a:rPr>
              <a:t>                                                                                  </a:t>
            </a:r>
            <a:r>
              <a:rPr lang="ru-RU" sz="1400" b="1" dirty="0">
                <a:solidFill>
                  <a:srgbClr val="23AE8B"/>
                </a:solidFill>
              </a:rPr>
              <a:t>                     </a:t>
            </a:r>
            <a:r>
              <a:rPr lang="ru-RU" sz="1400" b="1" u="sng" dirty="0">
                <a:solidFill>
                  <a:srgbClr val="23AE8B"/>
                </a:solidFill>
              </a:rPr>
              <a:t>Подведение итогов</a:t>
            </a: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  <a:p>
            <a:pPr marL="0" indent="0">
              <a:buNone/>
            </a:pPr>
            <a:endParaRPr lang="ru-RU" sz="1400" b="1" u="sng" dirty="0">
              <a:solidFill>
                <a:srgbClr val="23AE8B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2EEEB0-C9FA-478D-A320-976D02604F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C:\Users\123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9" y="2123513"/>
            <a:ext cx="4785078" cy="24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123\Desktop\mif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08" y="2301435"/>
            <a:ext cx="3517144" cy="22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23\Desktop\фото с мероприятий\12-09-2017_13-00-13\mif0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8" y="4810543"/>
            <a:ext cx="2798620" cy="186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фото с мероприятий\12-09-2017_13-00-13\mif1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68" y="4810564"/>
            <a:ext cx="2713096" cy="18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фото с мероприятий\12-09-2017_13-00-13\mif0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489" y="4831607"/>
            <a:ext cx="2681175" cy="17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4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703" y="898277"/>
            <a:ext cx="8228649" cy="852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000" dirty="0">
                <a:solidFill>
                  <a:srgbClr val="23AE8B"/>
                </a:solidFill>
                <a:latin typeface="Tahoma" pitchFamily="34" charset="0"/>
              </a:rPr>
              <a:t>УЧЕБНО-МЕТОДИЧЕСКИЕ КОМПЛЕКТЫ </a:t>
            </a:r>
            <a:br>
              <a:rPr lang="ru-RU" sz="2000" dirty="0">
                <a:solidFill>
                  <a:srgbClr val="23AE8B"/>
                </a:solidFill>
                <a:latin typeface="Tahoma" pitchFamily="34" charset="0"/>
              </a:rPr>
            </a:br>
            <a:r>
              <a:rPr lang="ru-RU" sz="2000" dirty="0">
                <a:solidFill>
                  <a:srgbClr val="23AE8B"/>
                </a:solidFill>
                <a:latin typeface="Tahoma" pitchFamily="34" charset="0"/>
              </a:rPr>
              <a:t>ПО ФИНАНСОВОЙ ГРАМОТНОСТИ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703" y="1750516"/>
            <a:ext cx="8228649" cy="4524495"/>
          </a:xfrm>
        </p:spPr>
        <p:txBody>
          <a:bodyPr/>
          <a:lstStyle/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/>
          </a:p>
          <a:p>
            <a:pPr marL="326196" indent="-326196" defTabSz="434926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ru-RU" dirty="0" smtClean="0"/>
          </a:p>
          <a:p>
            <a:pPr marL="0" indent="0" defTabSz="434926" eaLnBrk="1" fontAlgn="auto" hangingPunct="1">
              <a:spcAft>
                <a:spcPts val="0"/>
              </a:spcAft>
              <a:buNone/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 marL="326196" indent="-326196" defTabSz="434926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ru-RU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4E877C-58B7-4DD0-91DB-51E524E1FF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236744"/>
              </p:ext>
            </p:extLst>
          </p:nvPr>
        </p:nvGraphicFramePr>
        <p:xfrm>
          <a:off x="325941" y="1593419"/>
          <a:ext cx="8604838" cy="47926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66660"/>
                <a:gridCol w="2407742"/>
                <a:gridCol w="3230436"/>
              </a:tblGrid>
              <a:tr h="1088744">
                <a:tc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Базовые УМК</a:t>
                      </a:r>
                    </a:p>
                    <a:p>
                      <a:pPr algn="ctr"/>
                      <a:endParaRPr lang="ru-RU" sz="2200" dirty="0"/>
                    </a:p>
                  </a:txBody>
                  <a:tcPr marL="78226" marR="78226" marT="41452" marB="41452">
                    <a:solidFill>
                      <a:srgbClr val="8F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Дополнительные УМК</a:t>
                      </a:r>
                    </a:p>
                    <a:p>
                      <a:pPr algn="ctr"/>
                      <a:endParaRPr lang="ru-RU" sz="2200" dirty="0"/>
                    </a:p>
                  </a:txBody>
                  <a:tcPr marL="78226" marR="78226" marT="41452" marB="41452">
                    <a:solidFill>
                      <a:srgbClr val="8FD0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Учебные тематические модули</a:t>
                      </a:r>
                    </a:p>
                    <a:p>
                      <a:pPr algn="ctr"/>
                      <a:endParaRPr lang="ru-RU" sz="2200" dirty="0"/>
                    </a:p>
                  </a:txBody>
                  <a:tcPr marL="78226" marR="78226" marT="41452" marB="41452">
                    <a:solidFill>
                      <a:srgbClr val="8FD0D1"/>
                    </a:solidFill>
                  </a:tcPr>
                </a:tc>
              </a:tr>
              <a:tr h="3703928">
                <a:tc>
                  <a:txBody>
                    <a:bodyPr/>
                    <a:lstStyle/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2-4 классов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5-7 классов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8-9 классов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10-11 классов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СПО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детских домов и школ-интернатов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homa"/>
                        <a:ea typeface="+mn-ea"/>
                        <a:cs typeface="+mn-cs"/>
                      </a:endParaRPr>
                    </a:p>
                  </a:txBody>
                  <a:tcPr marL="78226" marR="78226" marT="41452" marB="41452">
                    <a:solidFill>
                      <a:srgbClr val="8FD0D1"/>
                    </a:solidFill>
                  </a:tcPr>
                </a:tc>
                <a:tc>
                  <a:txBody>
                    <a:bodyPr/>
                    <a:lstStyle/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8-9 классов (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экон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 уклон)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10-11 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кл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 (эконом. профиль)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10-11 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кл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 (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юридич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 профиль)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УМК для 10-11 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кл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 (</a:t>
                      </a:r>
                      <a:r>
                        <a:rPr kumimoji="0" lang="ru-RU" sz="18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математ</a:t>
                      </a: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. профиль)</a:t>
                      </a:r>
                    </a:p>
                    <a:p>
                      <a:endParaRPr lang="ru-RU" sz="1800" dirty="0"/>
                    </a:p>
                  </a:txBody>
                  <a:tcPr marL="78226" marR="78226" marT="41452" marB="41452">
                    <a:solidFill>
                      <a:srgbClr val="8FD0D1"/>
                    </a:solidFill>
                  </a:tcPr>
                </a:tc>
                <a:tc>
                  <a:txBody>
                    <a:bodyPr/>
                    <a:lstStyle/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Модуль «Банки»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Модуль «Финансовые риски»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Модуль «Собственный бизнес»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Модуль «Страхование»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Модуль «Пенсия»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Модуль «Фондовый рынок»</a:t>
                      </a:r>
                    </a:p>
                    <a:p>
                      <a:pPr marL="373315" marR="0" lvl="0" indent="-373315" algn="l" defTabSz="497754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ru-RU" sz="18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Информационные материалы </a:t>
                      </a:r>
                    </a:p>
                    <a:p>
                      <a:endParaRPr lang="ru-RU" sz="1800" dirty="0"/>
                    </a:p>
                  </a:txBody>
                  <a:tcPr marL="78226" marR="78226" marT="41452" marB="41452">
                    <a:solidFill>
                      <a:srgbClr val="8FD0D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9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11688"/>
            <a:ext cx="8229600" cy="528877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23AE8B"/>
                </a:solidFill>
              </a:rPr>
              <a:t>СТРУКТУРА УЧЕБНО-МЕТОДИЧЕСКОГО КОМПЛЕКТА</a:t>
            </a:r>
            <a:endParaRPr lang="ru-RU" dirty="0">
              <a:solidFill>
                <a:srgbClr val="23AE8B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191471"/>
              </p:ext>
            </p:extLst>
          </p:nvPr>
        </p:nvGraphicFramePr>
        <p:xfrm>
          <a:off x="506920" y="1759225"/>
          <a:ext cx="7832035" cy="4333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2EEEB0-C9FA-478D-A320-976D02604F5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4294967295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lIns="79916" tIns="39958" rIns="79916" bIns="39958"/>
          <a:lstStyle/>
          <a:p>
            <a:fld id="{23D704CE-4D68-584A-838A-AE5576E77FBD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2050" name="Picture 2" descr="C:\Users\123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86" y="1007811"/>
            <a:ext cx="4160166" cy="25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23\Desktop\3лицей 4 фото 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2" y="1007811"/>
            <a:ext cx="4044441" cy="257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esktop\3IMG_217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87" y="3696021"/>
            <a:ext cx="4160166" cy="28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23\Desktop\3DSC_097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8" y="3696021"/>
            <a:ext cx="4044440" cy="285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3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99748"/>
            <a:ext cx="8229600" cy="90602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4CAF90"/>
                </a:solidFill>
                <a:cs typeface="Vrinda" pitchFamily="34" charset="0"/>
              </a:rPr>
              <a:t>ИЗУЧЕНИЕ ФИНАНСОВОЙ ГРАМОТНОСТИ СРЕДСТВАМИ ДОПОЛНИТЕЛЬНОГО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05768"/>
            <a:ext cx="8229600" cy="4651242"/>
          </a:xfrm>
        </p:spPr>
        <p:txBody>
          <a:bodyPr/>
          <a:lstStyle/>
          <a:p>
            <a:r>
              <a:rPr lang="ru-RU" sz="2100" dirty="0">
                <a:solidFill>
                  <a:srgbClr val="4CAF90"/>
                </a:solidFill>
              </a:rPr>
              <a:t>1. Кружки, клубы, проводящие регулярные занятия по финансовой грамотности с использованием различных интерактивных образовательных программ.</a:t>
            </a:r>
          </a:p>
          <a:p>
            <a:pPr marL="0" indent="0">
              <a:buNone/>
            </a:pPr>
            <a:endParaRPr lang="ru-RU" sz="2100" dirty="0">
              <a:solidFill>
                <a:srgbClr val="4CAF90"/>
              </a:solidFill>
            </a:endParaRPr>
          </a:p>
          <a:p>
            <a:r>
              <a:rPr lang="ru-RU" sz="2100" dirty="0">
                <a:solidFill>
                  <a:srgbClr val="4CAF90"/>
                </a:solidFill>
              </a:rPr>
              <a:t>2. Пришкольные детские лагеря (каникулы, в том числе и летние)</a:t>
            </a:r>
          </a:p>
          <a:p>
            <a:pPr marL="0" indent="0">
              <a:buNone/>
            </a:pPr>
            <a:endParaRPr lang="ru-RU" sz="2100" dirty="0">
              <a:solidFill>
                <a:srgbClr val="4CAF90"/>
              </a:solidFill>
            </a:endParaRPr>
          </a:p>
          <a:p>
            <a:r>
              <a:rPr lang="ru-RU" sz="2100" dirty="0">
                <a:solidFill>
                  <a:srgbClr val="4CAF90"/>
                </a:solidFill>
              </a:rPr>
              <a:t>3. Выездные оздоровительно-образовательные детские лагеря </a:t>
            </a:r>
            <a:r>
              <a:rPr lang="ru-RU" sz="1800" dirty="0">
                <a:solidFill>
                  <a:srgbClr val="4CAF90"/>
                </a:solidFill>
              </a:rPr>
              <a:t>(профильные смены или включение игр и занятий в существующие программы).</a:t>
            </a:r>
          </a:p>
          <a:p>
            <a:endParaRPr lang="ru-RU" sz="1800" dirty="0">
              <a:solidFill>
                <a:srgbClr val="4CAF90"/>
              </a:solidFill>
            </a:endParaRPr>
          </a:p>
          <a:p>
            <a:r>
              <a:rPr lang="ru-RU" sz="2100" dirty="0">
                <a:solidFill>
                  <a:srgbClr val="4CAF90"/>
                </a:solidFill>
              </a:rPr>
              <a:t>4. Всероссийская неделя финансовой грамотности детей и молодежи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670" y="943855"/>
            <a:ext cx="8585524" cy="854829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4CAF90"/>
                </a:solidFill>
              </a:rPr>
              <a:t>ПРОГРАММЫ МЕРОПРИЯТИЙ ПО ФИНАНСОВОЙ ГРАМОТНОСТИ В ДОПОЛНИТЕЛЬНОМ ОБРАЗОВАНИИ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34" y="1798681"/>
            <a:ext cx="8913879" cy="4918710"/>
          </a:xfrm>
        </p:spPr>
        <p:txBody>
          <a:bodyPr/>
          <a:lstStyle/>
          <a:p>
            <a:pPr marL="400129" indent="-400129">
              <a:buFont typeface="Arial"/>
              <a:buAutoNum type="arabicPeriod"/>
            </a:pPr>
            <a:r>
              <a:rPr lang="ru-RU" sz="1900" dirty="0">
                <a:solidFill>
                  <a:srgbClr val="4CAF90"/>
                </a:solidFill>
              </a:rPr>
              <a:t>Всероссийский финансовый лагерь.             2. Настольная игра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      «Не в деньгах счастье». </a:t>
            </a: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        3. Деловые игры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</a:t>
            </a:r>
            <a:r>
              <a:rPr lang="ru-RU" sz="1900" dirty="0" smtClean="0">
                <a:solidFill>
                  <a:srgbClr val="4CAF90"/>
                </a:solidFill>
              </a:rPr>
              <a:t> </a:t>
            </a:r>
            <a:r>
              <a:rPr lang="ru-RU" sz="1900" dirty="0">
                <a:solidFill>
                  <a:srgbClr val="4CAF90"/>
                </a:solidFill>
              </a:rPr>
              <a:t>«Услуги финансовых </a:t>
            </a:r>
            <a:r>
              <a:rPr lang="ru-RU" sz="1900" dirty="0" smtClean="0">
                <a:solidFill>
                  <a:srgbClr val="4CAF90"/>
                </a:solidFill>
              </a:rPr>
              <a:t>организаций»</a:t>
            </a:r>
            <a:r>
              <a:rPr lang="ru-RU" sz="1900" dirty="0" smtClean="0">
                <a:solidFill>
                  <a:srgbClr val="4CAF90"/>
                </a:solidFill>
              </a:rPr>
              <a:t>                               </a:t>
            </a: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</a:t>
            </a:r>
            <a:r>
              <a:rPr lang="ru-RU" sz="1900" dirty="0" smtClean="0">
                <a:solidFill>
                  <a:srgbClr val="4CAF90"/>
                </a:solidFill>
              </a:rPr>
              <a:t> </a:t>
            </a:r>
            <a:r>
              <a:rPr lang="ru-RU" sz="1900" dirty="0">
                <a:solidFill>
                  <a:srgbClr val="4CAF90"/>
                </a:solidFill>
              </a:rPr>
              <a:t>«Семейный план»,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«По следам монополии».</a:t>
            </a: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Font typeface="Arial"/>
              <a:buAutoNum type="arabicPeriod"/>
            </a:pPr>
            <a:endParaRPr lang="ru-RU" sz="18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800" dirty="0">
              <a:solidFill>
                <a:srgbClr val="4CAF9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</a:t>
            </a: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амбассадоров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52" y="2601398"/>
            <a:ext cx="2288642" cy="199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23\Desktop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0" y="2186822"/>
            <a:ext cx="2007426" cy="19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23\Desktop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69" y="2186822"/>
            <a:ext cx="2007425" cy="19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23\Desktop\Снимо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6" y="4601342"/>
            <a:ext cx="3154923" cy="1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РУКОВОДСТВО ПРОЕКТА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79" y="1938433"/>
            <a:ext cx="1813561" cy="1892599"/>
            <a:chOff x="-1" y="1826008"/>
            <a:chExt cx="2182368" cy="2365248"/>
          </a:xfrm>
        </p:grpSpPr>
        <p:sp>
          <p:nvSpPr>
            <p:cNvPr id="22" name="object 2"/>
            <p:cNvSpPr/>
            <p:nvPr/>
          </p:nvSpPr>
          <p:spPr>
            <a:xfrm>
              <a:off x="542440" y="1826008"/>
              <a:ext cx="1639927" cy="2365248"/>
            </a:xfrm>
            <a:prstGeom prst="rect">
              <a:avLst/>
            </a:prstGeom>
            <a:blipFill>
              <a:blip r:embed="rId4" cstate="print"/>
              <a:srcRect/>
              <a:stretch>
                <a:fillRect l="-33079" r="1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1" y="1847023"/>
              <a:ext cx="542441" cy="2324927"/>
            </a:xfrm>
            <a:prstGeom prst="rect">
              <a:avLst/>
            </a:prstGeom>
            <a:solidFill>
              <a:srgbClr val="23A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380687" y="874775"/>
            <a:ext cx="1746016" cy="1892599"/>
            <a:chOff x="5230677" y="1821688"/>
            <a:chExt cx="2182058" cy="2365248"/>
          </a:xfrm>
        </p:grpSpPr>
        <p:sp>
          <p:nvSpPr>
            <p:cNvPr id="24" name="object 3"/>
            <p:cNvSpPr/>
            <p:nvPr/>
          </p:nvSpPr>
          <p:spPr>
            <a:xfrm>
              <a:off x="5773118" y="1821688"/>
              <a:ext cx="1639617" cy="2365248"/>
            </a:xfrm>
            <a:prstGeom prst="rect">
              <a:avLst/>
            </a:prstGeom>
            <a:blipFill>
              <a:blip r:embed="rId5" cstate="print"/>
              <a:srcRect/>
              <a:stretch>
                <a:fillRect l="-33846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30677" y="1847023"/>
              <a:ext cx="542441" cy="2324927"/>
            </a:xfrm>
            <a:prstGeom prst="rect">
              <a:avLst/>
            </a:prstGeom>
            <a:solidFill>
              <a:srgbClr val="23AE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1825118" y="2991232"/>
            <a:ext cx="2251137" cy="278935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А.Л. Кудрин </a:t>
            </a:r>
            <a:endParaRPr lang="en-US" sz="16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825094" y="3356810"/>
            <a:ext cx="2730822" cy="45765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Председатель Экспертного</a:t>
            </a:r>
            <a:r>
              <a:rPr lang="en-US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совета Проекта Минфина России</a:t>
            </a:r>
            <a:r>
              <a:rPr lang="en-US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по финансовой грамотности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37511" y="4273412"/>
            <a:ext cx="3984588" cy="45765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Если люди будут финансово грамотны, они будут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более эффективно вкладывать свои средства,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инвестировать в нашу страну, ведь сбережения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граждан — один из основных ресурсов ее развития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20" y="4143479"/>
            <a:ext cx="216894" cy="2168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36334" y="4685389"/>
            <a:ext cx="216894" cy="216894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6332804" y="953012"/>
            <a:ext cx="2251137" cy="557535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С.А. </a:t>
            </a:r>
            <a:r>
              <a:rPr lang="ru-RU" sz="1600" b="1" dirty="0" err="1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Сторчак</a:t>
            </a:r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n-US" sz="16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332780" y="1510523"/>
            <a:ext cx="2730822" cy="562118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Заместитель Министра финансов Российской Федерации</a:t>
            </a:r>
          </a:p>
          <a:p>
            <a:pPr>
              <a:lnSpc>
                <a:spcPct val="120000"/>
              </a:lnSpc>
            </a:pPr>
            <a:endParaRPr lang="ru-RU" sz="1000" dirty="0">
              <a:solidFill>
                <a:srgbClr val="777776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332779" y="2072645"/>
            <a:ext cx="2597006" cy="1741828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Чем выше будет уровень финансовой грамотности,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тем более цивилизованным будет рынок финансовых услуг. А это значит – меньше недобросовестных организаций, меньше ущерб населению от мошенников, большее разнообразие и качество финансовых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продуктов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04" y="2072642"/>
            <a:ext cx="216894" cy="2168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5099" y="3585639"/>
            <a:ext cx="216894" cy="216894"/>
          </a:xfrm>
          <a:prstGeom prst="rect">
            <a:avLst/>
          </a:prstGeom>
        </p:spPr>
      </p:pic>
      <p:pic>
        <p:nvPicPr>
          <p:cNvPr id="2050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3"/>
          <a:stretch>
            <a:fillRect/>
          </a:stretch>
        </p:blipFill>
        <p:spPr bwMode="auto">
          <a:xfrm>
            <a:off x="4525505" y="4251926"/>
            <a:ext cx="1601196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492240" y="4143504"/>
            <a:ext cx="2244076" cy="650357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А.А. </a:t>
            </a:r>
            <a:r>
              <a:rPr lang="ru-RU" sz="1600" b="1" dirty="0" err="1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Бокарев</a:t>
            </a:r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n-US" sz="16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682740" y="4685389"/>
            <a:ext cx="2247046" cy="869591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10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Директор департамента международных финансовых отношений Минфина России, директор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578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30" grpId="0"/>
      <p:bldP spid="31" grpId="0"/>
      <p:bldP spid="33" grpId="0"/>
      <p:bldP spid="34" grpId="0"/>
      <p:bldP spid="35" grpId="0"/>
      <p:bldP spid="2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726" y="926219"/>
            <a:ext cx="8704702" cy="5795265"/>
          </a:xfrm>
        </p:spPr>
        <p:txBody>
          <a:bodyPr/>
          <a:lstStyle/>
          <a:p>
            <a:pPr marL="0" indent="0">
              <a:buNone/>
            </a:pPr>
            <a:r>
              <a:rPr lang="en-US" sz="2500" b="1" dirty="0" smtClean="0">
                <a:solidFill>
                  <a:srgbClr val="4CAF90"/>
                </a:solidFill>
                <a:ea typeface="+mj-ea"/>
                <a:cs typeface="+mj-cs"/>
              </a:rPr>
              <a:t>4.</a:t>
            </a:r>
            <a:r>
              <a:rPr lang="ru-RU" sz="2500" b="1" dirty="0" smtClean="0">
                <a:solidFill>
                  <a:srgbClr val="4CAF90"/>
                </a:solidFill>
                <a:ea typeface="+mj-ea"/>
                <a:cs typeface="+mj-cs"/>
              </a:rPr>
              <a:t> </a:t>
            </a:r>
            <a: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  <a:t>Чемпионат по </a:t>
            </a:r>
            <a:r>
              <a:rPr lang="ru-RU" sz="2500" b="1">
                <a:solidFill>
                  <a:srgbClr val="4CAF90"/>
                </a:solidFill>
                <a:ea typeface="+mj-ea"/>
                <a:cs typeface="+mj-cs"/>
              </a:rPr>
              <a:t>финансовой </a:t>
            </a:r>
            <a:r>
              <a:rPr lang="ru-RU" sz="2500" b="1" smtClean="0">
                <a:solidFill>
                  <a:srgbClr val="4CAF90"/>
                </a:solidFill>
                <a:ea typeface="+mj-ea"/>
                <a:cs typeface="+mj-cs"/>
              </a:rPr>
              <a:t>грамотности</a:t>
            </a:r>
            <a: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  <a:t/>
            </a:r>
            <a:b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</a:br>
            <a: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  <a:t>                                                            </a:t>
            </a:r>
            <a:r>
              <a:rPr lang="ru-RU" sz="1900" dirty="0">
                <a:solidFill>
                  <a:srgbClr val="4CAF90"/>
                </a:solidFill>
                <a:ea typeface="+mj-ea"/>
                <a:cs typeface="+mj-cs"/>
              </a:rPr>
              <a:t>Финансовые бои и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  <a:ea typeface="+mj-ea"/>
                <a:cs typeface="+mj-cs"/>
              </a:rPr>
              <a:t>                                                                        коммуникативные турниры</a:t>
            </a:r>
            <a:br>
              <a:rPr lang="ru-RU" sz="1900" dirty="0">
                <a:solidFill>
                  <a:srgbClr val="4CAF90"/>
                </a:solidFill>
                <a:ea typeface="+mj-ea"/>
                <a:cs typeface="+mj-cs"/>
              </a:rPr>
            </a:br>
            <a:endParaRPr lang="ru-RU" sz="1900" dirty="0">
              <a:solidFill>
                <a:srgbClr val="4CAF90"/>
              </a:solidFill>
            </a:endParaRPr>
          </a:p>
          <a:p>
            <a:pPr marL="400427" indent="-400427">
              <a:buFont typeface="Arial"/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123\Desktop\Алтай.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4" y="2165809"/>
            <a:ext cx="3713118" cy="236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Алтай.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28" y="3356460"/>
            <a:ext cx="3908198" cy="235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\Desktop\Краснодар.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4" y="4533955"/>
            <a:ext cx="3713118" cy="205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011688"/>
            <a:ext cx="8455549" cy="116629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2000" dirty="0" smtClean="0">
                <a:solidFill>
                  <a:srgbClr val="4CAF90"/>
                </a:solidFill>
                <a:ea typeface="+mn-ea"/>
                <a:cs typeface="+mn-cs"/>
              </a:rPr>
              <a:t>5.</a:t>
            </a:r>
            <a:r>
              <a:rPr lang="ru-RU" sz="2000" dirty="0">
                <a:solidFill>
                  <a:srgbClr val="4CAF90"/>
                </a:solidFill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rgbClr val="4CAF90"/>
                </a:solidFill>
                <a:ea typeface="+mn-ea"/>
                <a:cs typeface="+mn-cs"/>
              </a:rPr>
              <a:t>КЕЙС-ИГРА «АЗБУКА ФИНАНСОВОЙ ГРАМОТНОСТИ»</a:t>
            </a:r>
            <a:r>
              <a:rPr lang="ru-RU" sz="2000" dirty="0">
                <a:solidFill>
                  <a:srgbClr val="4CAF90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  <a:t>профильная смена для детских </a:t>
            </a:r>
            <a:b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  <a:t>оздоровительно-образовательных лагерей</a:t>
            </a:r>
            <a:b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123\Desktop\Краснодарский край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8" y="2520705"/>
            <a:ext cx="2406414" cy="383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esktop\Ставрополь. 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99" y="2520706"/>
            <a:ext cx="2470173" cy="19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23\Desktop\Ставрополь.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43" y="2520704"/>
            <a:ext cx="2591156" cy="20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23\Desktop\Ставрополь. 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99" y="4509880"/>
            <a:ext cx="2470173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23\Desktop\Алтайский кра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44" y="4623212"/>
            <a:ext cx="2620207" cy="18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8967" y="952986"/>
            <a:ext cx="8543035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НАПРАВЛЕНИЕ 3: РАЗРАБОТКА И РЕАЛИЗАЦИЯ ОБРАЗОВАТЕЛЬНЫХ ПРОГРАММ: СТУДЕНТАМ И ВЗРОСЛЫМ</a:t>
            </a:r>
            <a:endParaRPr lang="en-US" sz="20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9010" y="6169585"/>
            <a:ext cx="3308430" cy="23503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9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*</a:t>
            </a:r>
            <a:r>
              <a:rPr lang="en-US" sz="9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Модули</a:t>
            </a:r>
            <a:r>
              <a:rPr lang="en-US" sz="9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представлены</a:t>
            </a:r>
            <a:r>
              <a:rPr lang="en-US" sz="9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на</a:t>
            </a:r>
            <a:r>
              <a:rPr lang="en-US" sz="9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сайте</a:t>
            </a:r>
            <a:r>
              <a:rPr lang="en-US" sz="9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900" dirty="0" err="1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вашифинансы.рф</a:t>
            </a:r>
            <a:endParaRPr lang="en-US" sz="900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20722" y="2081674"/>
            <a:ext cx="1111838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30</a:t>
            </a:r>
            <a:endParaRPr lang="en-US" sz="2800" dirty="0">
              <a:solidFill>
                <a:srgbClr val="E25F5A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0036" y="2819518"/>
            <a:ext cx="2118684" cy="76531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образовательных</a:t>
            </a:r>
          </a:p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Модулей для взрослых*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749126" y="2081678"/>
            <a:ext cx="3072554" cy="1069030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&gt;30 </a:t>
            </a:r>
            <a:r>
              <a:rPr lang="ru-RU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тыс.</a:t>
            </a:r>
            <a:endParaRPr lang="en-US" sz="2800" dirty="0">
              <a:solidFill>
                <a:srgbClr val="E25F5A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68440" y="2819518"/>
            <a:ext cx="2951640" cy="31876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человек прошли обучение</a:t>
            </a:r>
          </a:p>
        </p:txBody>
      </p:sp>
      <p:sp>
        <p:nvSpPr>
          <p:cNvPr id="36" name="object 2"/>
          <p:cNvSpPr/>
          <p:nvPr/>
        </p:nvSpPr>
        <p:spPr>
          <a:xfrm>
            <a:off x="6025896" y="1763292"/>
            <a:ext cx="3118104" cy="4399764"/>
          </a:xfrm>
          <a:prstGeom prst="rect">
            <a:avLst/>
          </a:prstGeom>
          <a:blipFill>
            <a:blip r:embed="rId4" cstate="print"/>
            <a:srcRect/>
            <a:stretch>
              <a:fillRect r="-274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"/>
          <p:cNvSpPr/>
          <p:nvPr/>
        </p:nvSpPr>
        <p:spPr>
          <a:xfrm flipV="1">
            <a:off x="432001" y="3563070"/>
            <a:ext cx="5176320" cy="146826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Rectangle 37"/>
          <p:cNvSpPr/>
          <p:nvPr/>
        </p:nvSpPr>
        <p:spPr>
          <a:xfrm>
            <a:off x="340060" y="4071870"/>
            <a:ext cx="5268285" cy="165840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Разработаны современные модульные образовательные программы для </a:t>
            </a:r>
            <a:r>
              <a:rPr lang="ru-RU" sz="1400" b="1" dirty="0" err="1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бакалавриата</a:t>
            </a:r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 и магистратуры нефинансовых специальностей, включая уникальную электронную образовательную игру (МОЙ ПЛАН), проведена их успешная апробация в 15 региональных вузах.</a:t>
            </a:r>
          </a:p>
        </p:txBody>
      </p:sp>
      <p:pic>
        <p:nvPicPr>
          <p:cNvPr id="16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45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4"/>
    </mc:Choice>
    <mc:Fallback xmlns="">
      <p:transition spd="slow" advTm="6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6" grpId="0"/>
      <p:bldP spid="31" grpId="0"/>
      <p:bldP spid="33" grpId="0"/>
      <p:bldP spid="36" grpId="0" animBg="1"/>
      <p:bldP spid="37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СМИ О ПРОЕКТЕ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39010" y="4288891"/>
            <a:ext cx="1477598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350</a:t>
            </a:r>
            <a:endParaRPr lang="en-US" sz="2800" dirty="0">
              <a:solidFill>
                <a:srgbClr val="E25F5A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8324" y="5026735"/>
            <a:ext cx="2118684" cy="76531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журналистских</a:t>
            </a:r>
          </a:p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работ со всей</a:t>
            </a:r>
          </a:p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России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767414" y="4288891"/>
            <a:ext cx="1711114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30</a:t>
            </a:r>
            <a:endParaRPr lang="en-US" sz="2800" dirty="0">
              <a:solidFill>
                <a:srgbClr val="E25F5A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86728" y="5026735"/>
            <a:ext cx="2951640" cy="31876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победителей</a:t>
            </a:r>
          </a:p>
        </p:txBody>
      </p:sp>
      <p:sp>
        <p:nvSpPr>
          <p:cNvPr id="37" name="object 9"/>
          <p:cNvSpPr/>
          <p:nvPr/>
        </p:nvSpPr>
        <p:spPr>
          <a:xfrm flipV="1">
            <a:off x="432002" y="4170536"/>
            <a:ext cx="4272079" cy="160709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Rectangle 37"/>
          <p:cNvSpPr/>
          <p:nvPr/>
        </p:nvSpPr>
        <p:spPr>
          <a:xfrm>
            <a:off x="340060" y="3536250"/>
            <a:ext cx="5268285" cy="646042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ВСЕРОССИЙСКИЙ КОНКУРС СМИ </a:t>
            </a:r>
          </a:p>
          <a:p>
            <a:r>
              <a:rPr lang="ru-RU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«ДРУЖИ С ФИНАНСАМИ» 2016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9010" y="1662403"/>
            <a:ext cx="6617313" cy="1076929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Более 4 тыс.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публикаций, посвященных Неделе сбережений </a:t>
            </a:r>
            <a:b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Неделе финансовой грамотности для детей и молодежи в 2016 году</a:t>
            </a: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В 4 раза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возросло количество информационно-просветительских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публикаций по сравнению с начальным периодом Проекта. </a:t>
            </a:r>
          </a:p>
        </p:txBody>
      </p:sp>
      <p:pic>
        <p:nvPicPr>
          <p:cNvPr id="15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:\MSK\FinGram\РЕАЛИЗАЦИЯ\КОНКУРС СМИ\Конкурс 2016\Фото_конкурс_27.06.16\minfin_mini\IMG_99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96" y="3794889"/>
            <a:ext cx="3748504" cy="24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8"/>
          <p:cNvPicPr>
            <a:picLocks noChangeAspect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6956348" y="952986"/>
            <a:ext cx="2187677" cy="2669508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2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"/>
    </mc:Choice>
    <mc:Fallback xmlns="">
      <p:transition spd="slow" advTm="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  <p:bldP spid="26" grpId="0"/>
      <p:bldP spid="31" grpId="0"/>
      <p:bldP spid="33" grpId="0"/>
      <p:bldP spid="37" grpId="0" animBg="1"/>
      <p:bldP spid="38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ДИНАМИКА КОЛИЧЕСТВА УЧАСТНИКОВ 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object 2"/>
          <p:cNvSpPr/>
          <p:nvPr/>
        </p:nvSpPr>
        <p:spPr>
          <a:xfrm>
            <a:off x="952579" y="3074248"/>
            <a:ext cx="2564536" cy="2599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/>
          <p:cNvSpPr/>
          <p:nvPr/>
        </p:nvSpPr>
        <p:spPr>
          <a:xfrm>
            <a:off x="4657639" y="1888499"/>
            <a:ext cx="3724081" cy="3766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339010" y="1510532"/>
            <a:ext cx="4151710" cy="59987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НЕДЕЛЬ СБЕРЕЖЕНИЙ (НС) </a:t>
            </a:r>
          </a:p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НЕДЕЛЬ ФИНАНСОВОЙ ГРАМОТНОСТИ (НФГ) </a:t>
            </a:r>
          </a:p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2014-2016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6817" y="5870961"/>
            <a:ext cx="2596065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КОЛИЧЕСТВО МЕРОПРИЯТИЙ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05614" y="5870961"/>
            <a:ext cx="2596065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КОЛИЧЕСТВО УЧАСТНИКОВ</a:t>
            </a:r>
          </a:p>
        </p:txBody>
      </p:sp>
      <p:pic>
        <p:nvPicPr>
          <p:cNvPr id="1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7"/>
    </mc:Choice>
    <mc:Fallback xmlns="">
      <p:transition spd="slow" advTm="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8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517"/>
          <a:stretch/>
        </p:blipFill>
        <p:spPr bwMode="auto">
          <a:xfrm>
            <a:off x="1083" y="781649"/>
            <a:ext cx="9142918" cy="60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5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"/>
    </mc:Choice>
    <mc:Fallback xmlns="">
      <p:transition spd="slow" advTm="5634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582"/>
            <a:ext cx="9144000" cy="541242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010" y="880439"/>
            <a:ext cx="8372990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ИТОГИ ВСЕРОССИЙСКОЙ НЕДЕЛИ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ФИНАНСОВОЙ ГРАМОТНОСТИ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ДЛЯ ДЕТЕЙ И МОЛОДЕЖИ 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2016</a:t>
            </a:r>
          </a:p>
        </p:txBody>
      </p:sp>
      <p:pic>
        <p:nvPicPr>
          <p:cNvPr id="8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"/>
    </mc:Choice>
    <mc:Fallback xmlns="">
      <p:transition spd="slow" advTm="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pic>
        <p:nvPicPr>
          <p:cNvPr id="15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" y="5046505"/>
            <a:ext cx="7028710" cy="16030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26" y="3126786"/>
            <a:ext cx="3076952" cy="203476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5" y="3272853"/>
            <a:ext cx="3831134" cy="20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17" y="919219"/>
            <a:ext cx="2906977" cy="23110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0947" y="950885"/>
            <a:ext cx="4731268" cy="2712186"/>
          </a:xfrm>
          <a:prstGeom prst="rect">
            <a:avLst/>
          </a:prstGeom>
          <a:noFill/>
        </p:spPr>
        <p:txBody>
          <a:bodyPr wrap="square" lIns="79916" tIns="39958" rIns="79916" bIns="39958" rtlCol="0">
            <a:spAutoFit/>
          </a:bodyPr>
          <a:lstStyle/>
          <a:p>
            <a:pPr defTabSz="799178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Global Inclusion Award 2016 </a:t>
            </a: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Неделя финансовой грамотности для детей и молодежи 2016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получила международную награду организации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Child &amp; Youth Finance International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 участие во Всемирной неделе денег (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Global Money Week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).</a:t>
            </a: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Международное жюри особо отметило высокие результаты российской Недели за разнообразие мероприятий, привлечение известных людей и большое количество участников:</a:t>
            </a:r>
          </a:p>
          <a:p>
            <a:pPr marL="249743" indent="-249743" defTabSz="79917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свыше </a:t>
            </a:r>
            <a:r>
              <a:rPr lang="en-US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11%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от общего количества участников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Global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Money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Week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2016 в 132 странах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  <a:endParaRPr lang="ru-RU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"/>
    </mc:Choice>
    <mc:Fallback xmlns="">
      <p:transition spd="slow" advTm="599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880439"/>
            <a:ext cx="8372990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ОТКРЫТИЕ НЕДЕЛИ ФИНАНСОВОЙ ГРАМОТНОСТИ ДЛЯ ДЕТЕЙ И МОЛОДЕЖИ 2017 В ФИНГРАДЕ </a:t>
            </a:r>
          </a:p>
        </p:txBody>
      </p:sp>
      <p:pic>
        <p:nvPicPr>
          <p:cNvPr id="10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9010" y="1698656"/>
            <a:ext cx="5482125" cy="1200040"/>
          </a:xfrm>
          <a:prstGeom prst="rect">
            <a:avLst/>
          </a:prstGeom>
          <a:noFill/>
        </p:spPr>
        <p:txBody>
          <a:bodyPr wrap="square" lIns="91158" tIns="45577" rIns="91158" bIns="45577" rtlCol="0">
            <a:spAutoFit/>
          </a:bodyPr>
          <a:lstStyle/>
          <a:p>
            <a:pPr algn="just"/>
            <a:r>
              <a:rPr lang="ru-RU" b="1" dirty="0">
                <a:solidFill>
                  <a:srgbClr val="68AF90"/>
                </a:solidFill>
                <a:latin typeface="Tahoma"/>
              </a:rPr>
              <a:t>ФинГрад </a:t>
            </a:r>
            <a:r>
              <a:rPr lang="ru-RU" dirty="0" smtClean="0"/>
              <a:t>– специальная программа по финансовой грамотности на базе существующих «Городов </a:t>
            </a:r>
            <a:r>
              <a:rPr lang="ru-RU" dirty="0"/>
              <a:t>м</a:t>
            </a:r>
            <a:r>
              <a:rPr lang="ru-RU" dirty="0" smtClean="0"/>
              <a:t>астеров», в которых </a:t>
            </a:r>
            <a:r>
              <a:rPr lang="ru-RU" baseline="0" dirty="0" smtClean="0"/>
              <a:t>учат зарабатывать и сберегать средства</a:t>
            </a:r>
            <a:endParaRPr lang="ru-RU" dirty="0"/>
          </a:p>
        </p:txBody>
      </p:sp>
      <p:pic>
        <p:nvPicPr>
          <p:cNvPr id="12" name="Picture 2" descr="C:\Users\e.balashova\Desktop\Карта Кидбург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01" y="2829923"/>
            <a:ext cx="5389136" cy="36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21136" y="1698646"/>
            <a:ext cx="3322864" cy="5047526"/>
          </a:xfrm>
          <a:prstGeom prst="rect">
            <a:avLst/>
          </a:prstGeom>
          <a:noFill/>
        </p:spPr>
        <p:txBody>
          <a:bodyPr wrap="square" lIns="91158" tIns="45577" rIns="91158" bIns="45577" rtlCol="0">
            <a:spAutoFit/>
          </a:bodyPr>
          <a:lstStyle/>
          <a:p>
            <a:r>
              <a:rPr lang="ru-RU" b="1" dirty="0">
                <a:solidFill>
                  <a:srgbClr val="68AF90"/>
                </a:solidFill>
                <a:latin typeface="Tahoma"/>
              </a:rPr>
              <a:t>Открытие Недели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апреля 2017 года</a:t>
            </a:r>
          </a:p>
          <a:p>
            <a:endParaRPr lang="ru-RU" sz="1600" dirty="0">
              <a:solidFill>
                <a:srgbClr val="00909B"/>
              </a:solidFill>
              <a:latin typeface="Tahoma"/>
            </a:endParaRPr>
          </a:p>
          <a:p>
            <a:r>
              <a:rPr lang="ru-RU" sz="1600" b="1" dirty="0">
                <a:solidFill>
                  <a:srgbClr val="68AF90"/>
                </a:solidFill>
                <a:latin typeface="Tahoma"/>
              </a:rPr>
              <a:t>Участники: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дети от 6 до 12 лет;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родители;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журналисты и блогеры;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известные деятели культуры и искусства с детьми;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представители Минфина.</a:t>
            </a:r>
          </a:p>
          <a:p>
            <a:endParaRPr lang="ru-RU" sz="1600" dirty="0">
              <a:solidFill>
                <a:srgbClr val="00909B"/>
              </a:solidFill>
              <a:latin typeface="Tahoma"/>
            </a:endParaRPr>
          </a:p>
          <a:p>
            <a:r>
              <a:rPr lang="ru-RU" sz="1600" b="1" dirty="0">
                <a:solidFill>
                  <a:srgbClr val="68AF90"/>
                </a:solidFill>
                <a:latin typeface="Tahoma"/>
              </a:rPr>
              <a:t>Другие мероприятия Недели: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Лекции, уроки и мастер-классы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Деловые игры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Экскурсии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Встречи со знаменитостями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Онлайн-игры и конкурсы в социальных сетях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Фотоконкурсы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4858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"/>
    </mc:Choice>
    <mc:Fallback xmlns="">
      <p:transition spd="slow" advTm="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ФОНД ХОРОШИХ ИДЕЙ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9010" y="1564998"/>
            <a:ext cx="8302070" cy="1076929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Фонд хороших идей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– механизм, позволяющий на конкурсной основе поддержать инициативы в области финансовой грамотности и защиты прав потребителей</a:t>
            </a: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Поддержано более </a:t>
            </a:r>
            <a:r>
              <a:rPr lang="ru-RU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65</a:t>
            </a:r>
            <a:r>
              <a:rPr lang="ru-RU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инициатив, в том числе направленные на такие социально уязвимые категории населения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9011" y="3255780"/>
            <a:ext cx="3833572" cy="623884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 рамках Фонда хороших идей</a:t>
            </a:r>
            <a:endParaRPr lang="en-US" sz="16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создано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011" y="3840610"/>
            <a:ext cx="3833572" cy="168631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10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комплектов и комплексов учебно-методических материалов</a:t>
            </a: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28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образовательных программ, электронных образовательных курсов и материалов</a:t>
            </a: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более 100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видеоматериалов, в том числе обучающие видео, социальная реклама и лекции</a:t>
            </a: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2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мобильных приложения, работающих под операционными системами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iOS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и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Android</a:t>
            </a: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30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печатных материалов и настольная игра</a:t>
            </a:r>
          </a:p>
        </p:txBody>
      </p:sp>
      <p:pic>
        <p:nvPicPr>
          <p:cNvPr id="14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Public\Pictures\Sample Pictures\виде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07" y="3139694"/>
            <a:ext cx="4971417" cy="27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6"/>
    </mc:Choice>
    <mc:Fallback xmlns="">
      <p:transition spd="slow" advTm="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ЗАДАЧИ ПРОЕКТА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417695" y="1665891"/>
            <a:ext cx="1097280" cy="1097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>
            <a:off x="4125339" y="1671987"/>
            <a:ext cx="1097280" cy="1085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6733591" y="1665891"/>
            <a:ext cx="1085087" cy="1097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/>
          <p:nvPr/>
        </p:nvSpPr>
        <p:spPr>
          <a:xfrm>
            <a:off x="432000" y="4840867"/>
            <a:ext cx="8280000" cy="971966"/>
          </a:xfrm>
          <a:prstGeom prst="rect">
            <a:avLst/>
          </a:prstGeom>
          <a:blipFill>
            <a:blip r:embed="rId7" cstate="print"/>
            <a:srcRect/>
            <a:stretch>
              <a:fillRect b="-3497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39010" y="4151209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 КОГО НАЦЕЛЕН ПРОЕКТ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000" y="2854247"/>
            <a:ext cx="3068664" cy="70788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Формирование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ответственного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отношения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личным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финансам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b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рационального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финансового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поведения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39647" y="2854247"/>
            <a:ext cx="3068664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Формирование системы </a:t>
            </a:r>
          </a:p>
          <a:p>
            <a:pPr algn="ctr"/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финансового образования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просвещения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741802" y="2854247"/>
            <a:ext cx="3068664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Повышение эффективности </a:t>
            </a:r>
          </a:p>
          <a:p>
            <a:pPr algn="ctr"/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защиты прав потребителей финансовых услуг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2001" y="5812837"/>
            <a:ext cx="8259486" cy="339773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7" rIns="91158" bIns="45577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31999" y="5812837"/>
            <a:ext cx="1886658" cy="339773"/>
          </a:xfrm>
          <a:prstGeom prst="rect">
            <a:avLst/>
          </a:prstGeom>
          <a:solidFill>
            <a:srgbClr val="9DC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7" rIns="91158" bIns="45577" rtlCol="0" anchor="ctr"/>
          <a:lstStyle/>
          <a:p>
            <a:pPr algn="ctr"/>
            <a:endParaRPr lang="en-US">
              <a:solidFill>
                <a:srgbClr val="9DCD8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26690" y="5812837"/>
            <a:ext cx="2052857" cy="339773"/>
          </a:xfrm>
          <a:prstGeom prst="rect">
            <a:avLst/>
          </a:prstGeom>
          <a:solidFill>
            <a:srgbClr val="9DC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7" rIns="91158" bIns="45577" rtlCol="0" anchor="ctr"/>
          <a:lstStyle/>
          <a:p>
            <a:pPr algn="ctr"/>
            <a:endParaRPr lang="en-US">
              <a:solidFill>
                <a:srgbClr val="9DCD8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31998" y="5855238"/>
            <a:ext cx="1886659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ДЕТИ</a:t>
            </a:r>
            <a:endParaRPr lang="en-US" sz="11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18657" y="5855238"/>
            <a:ext cx="2108008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МОЛОДЕЖЬ</a:t>
            </a:r>
            <a:endParaRPr lang="en-US" sz="11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26690" y="5855242"/>
            <a:ext cx="2052857" cy="4305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ВЗРОСЛОЕ НАСЕЛЕНИЕ</a:t>
            </a:r>
            <a:endParaRPr lang="en-US" sz="11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79522" y="5855238"/>
            <a:ext cx="2211965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ПЕНСИОНЕРЫ</a:t>
            </a:r>
            <a:endParaRPr lang="en-US" sz="1100" b="1" dirty="0">
              <a:solidFill>
                <a:schemeClr val="bg1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7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6"/>
    </mc:Choice>
    <mc:Fallback xmlns="">
      <p:transition spd="slow" advTm="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7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u="sng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НАПРАВЛЕНИЕ 4: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ЗАЩИТА ПРАВ ПОТРЕБИТЕЛЕЙ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9010" y="1534305"/>
            <a:ext cx="8372990" cy="286203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Институциональное </a:t>
            </a: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укрепление </a:t>
            </a:r>
            <a:r>
              <a:rPr lang="ru-RU" sz="1200" b="1" dirty="0" err="1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Роспотребнадзора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как государственного органа, ответственного за права потребителей финансовых услуг, подготовка специалистов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(1-я волна 2011-2013 гг., 2-я волна – 2016-2017 гг.)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Оценка и информирование общественности о</a:t>
            </a:r>
            <a:r>
              <a:rPr lang="ru-RU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состоянии и динамике защищенности прав потребителей:</a:t>
            </a:r>
            <a:r>
              <a:rPr lang="en-US" sz="1200" dirty="0"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–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ежегодные доклады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Роспотребнадзора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о состоянии защиты прав потребителей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–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независимый мониторинг финансовых организаций методом тайного покупателя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Содействие</a:t>
            </a:r>
            <a:r>
              <a:rPr lang="ru-RU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взаимодействию общественных институтов</a:t>
            </a:r>
            <a:r>
              <a:rPr lang="ru-RU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защиты прав потребителей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 государственными и муниципальными органами и системой внесудебного урегулирования споров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Рекомендации по </a:t>
            </a: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совершенствованию российского законодательства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деловой практики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области раскрытия финансовыми организациями информации потребителям услуг на основе анализа лучших мировых принципов регулирования</a:t>
            </a:r>
          </a:p>
        </p:txBody>
      </p:sp>
      <p:pic>
        <p:nvPicPr>
          <p:cNvPr id="9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583" y="4416542"/>
            <a:ext cx="1905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1"/>
    </mc:Choice>
    <mc:Fallback xmlns="">
      <p:transition spd="slow" advTm="7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ЗАЩИТА ПРАВ ПОТРЕБИТЕЛЕЙ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9010" y="1947761"/>
            <a:ext cx="5513150" cy="378536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7,5 млн буклетов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«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Хочу.Могу.Знаю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.» об ответственном пользовании финансовыми услугами подготовлены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распространены совместно с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Роспотребнадзором</a:t>
            </a: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42 информационных мероприятия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проведено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для пенсионеров и школьников совместно с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Роспотребнадзором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10 электронных </a:t>
            </a:r>
            <a:r>
              <a:rPr lang="ru-RU" sz="1200" b="1" dirty="0" err="1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инфографических</a:t>
            </a: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 материалов </a:t>
            </a:r>
            <a:r>
              <a:rPr lang="en-US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основным финансовым услугам созданы для распространения в социальных сетях</a:t>
            </a: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580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консультационных пунктов и</a:t>
            </a:r>
            <a:r>
              <a:rPr lang="ru-RU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84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центра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Роспотребнадзора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действуют  для потребителей по всей России</a:t>
            </a: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170 информационных киосков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установлены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региональных подразделениях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Роспотребнадзора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80 000 консультаций</a:t>
            </a:r>
            <a:r>
              <a:rPr lang="ru-RU" sz="12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проведены специалистами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Роспотребнадзора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по вопросам пользования финансовыми услугами </a:t>
            </a:r>
          </a:p>
        </p:txBody>
      </p:sp>
      <p:sp>
        <p:nvSpPr>
          <p:cNvPr id="22" name="object 2"/>
          <p:cNvSpPr/>
          <p:nvPr/>
        </p:nvSpPr>
        <p:spPr>
          <a:xfrm>
            <a:off x="6249416" y="1768247"/>
            <a:ext cx="2460540" cy="3088257"/>
          </a:xfrm>
          <a:prstGeom prst="rect">
            <a:avLst/>
          </a:prstGeom>
          <a:blipFill>
            <a:blip r:embed="rId4" cstate="print"/>
            <a:srcRect/>
            <a:stretch>
              <a:fillRect l="1" t="-818" r="-2718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Rectangle 22"/>
          <p:cNvSpPr/>
          <p:nvPr/>
        </p:nvSpPr>
        <p:spPr>
          <a:xfrm>
            <a:off x="8709980" y="1768222"/>
            <a:ext cx="434045" cy="3070062"/>
          </a:xfrm>
          <a:prstGeom prst="rect">
            <a:avLst/>
          </a:prstGeom>
          <a:solidFill>
            <a:srgbClr val="23A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58" tIns="45577" rIns="91158" bIns="45577" rtlCol="0" anchor="ctr"/>
          <a:lstStyle/>
          <a:p>
            <a:pPr algn="ctr"/>
            <a:endParaRPr lang="en-US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77992" y="4979347"/>
            <a:ext cx="2531966" cy="269664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7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Первый из открытых </a:t>
            </a:r>
            <a:r>
              <a:rPr lang="en-US" sz="7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7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информационных киосков, </a:t>
            </a:r>
          </a:p>
          <a:p>
            <a:pPr>
              <a:lnSpc>
                <a:spcPct val="120000"/>
              </a:lnSpc>
            </a:pPr>
            <a:r>
              <a:rPr lang="ru-RU" sz="7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г. Калуга</a:t>
            </a:r>
          </a:p>
        </p:txBody>
      </p:sp>
      <p:pic>
        <p:nvPicPr>
          <p:cNvPr id="11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4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9"/>
    </mc:Choice>
    <mc:Fallback xmlns="">
      <p:transition spd="slow" advTm="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2" grpId="0" animBg="1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35" y="880439"/>
            <a:ext cx="5493379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ОБЩЕНАЦИОНАЛЬНЫЙ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ПОРТАЛ «ВАШИФИНАНСЫ.РФ»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39010" y="1637359"/>
            <a:ext cx="4208276" cy="1350743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ПО ПОВЫШЕНИЮ ФИНАНСОВОЙ ГРАМОТНОСТИ НАСЕЛЕНИЯ </a:t>
            </a:r>
            <a:endParaRPr lang="en-US" sz="15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5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 ЗАЩИТЕ ПРАВ ПОТРЕБИТЕЛЕЙ </a:t>
            </a:r>
          </a:p>
          <a:p>
            <a:r>
              <a:rPr lang="ru-RU" sz="15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ФИНАНСОВЫХ УСЛУГ</a:t>
            </a:r>
            <a:endParaRPr lang="en-US" sz="15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9010" y="3424497"/>
            <a:ext cx="4537790" cy="224648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Тематические разделы по управлению финансами в разных жизненных ситуациях с онлайн-калькуляторами и тестами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Умный поиск по разделам и альтернативная навигация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зависимости от возраста и тематического запроса пользователя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Образовательный блок с адаптированными материалами,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удобным поиском и реестром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тьюторов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Календарь мероприятий с анонсами ключевых событий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на главной странице и с адаптивным поиском по регионам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Раздел для СМИ и новостная лента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35" y="830855"/>
            <a:ext cx="3130767" cy="5525804"/>
          </a:xfrm>
          <a:prstGeom prst="rect">
            <a:avLst/>
          </a:prstGeom>
        </p:spPr>
      </p:pic>
      <p:pic>
        <p:nvPicPr>
          <p:cNvPr id="10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"/>
    </mc:Choice>
    <mc:Fallback xmlns="">
      <p:transition spd="slow" advTm="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УПРАВЛЕНИЕ ПРОЕКТОМ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" name="object 2"/>
          <p:cNvSpPr/>
          <p:nvPr/>
        </p:nvSpPr>
        <p:spPr>
          <a:xfrm>
            <a:off x="1" y="6128318"/>
            <a:ext cx="9131770" cy="729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3212781" y="1842916"/>
            <a:ext cx="5499243" cy="59987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Андрей  </a:t>
            </a:r>
            <a:r>
              <a:rPr lang="ru-RU" sz="11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Бокарев</a:t>
            </a:r>
            <a:r>
              <a:rPr lang="en-US" sz="11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1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1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Директор департамента международных финансовых отношений Минфина России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83166" y="1829192"/>
            <a:ext cx="1889573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r"/>
            <a:r>
              <a:rPr lang="ru-RU" sz="11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Директор Проекта </a:t>
            </a:r>
            <a:endParaRPr lang="ru-RU" sz="11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2781" y="2785901"/>
            <a:ext cx="5499243" cy="93843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Анна </a:t>
            </a:r>
            <a:r>
              <a:rPr lang="ru-RU" sz="11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Валькова</a:t>
            </a:r>
            <a:r>
              <a:rPr lang="en-US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1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Заместитель директора департамента международных финансовых отношений Минфина России</a:t>
            </a:r>
            <a:endParaRPr lang="en-US" sz="11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1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u="sng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priemnayaDep17@minfin.ru</a:t>
            </a:r>
            <a:endParaRPr lang="ru-RU" sz="1100" u="sng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83166" y="2772184"/>
            <a:ext cx="1889573" cy="4305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r"/>
            <a:r>
              <a:rPr lang="ru-RU" sz="11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Заместитель директора Проекта </a:t>
            </a:r>
            <a:endParaRPr lang="ru-RU" sz="11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2781" y="4018949"/>
            <a:ext cx="5499243" cy="110770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Анна Зеленцова</a:t>
            </a:r>
            <a:endParaRPr lang="en-US" sz="11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1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Стратегический координатор Проекта Минфина России «Содействие повышению уровня финансовой грамотности населения и развитию финансового образования в Российской Федерации»</a:t>
            </a:r>
            <a:endParaRPr lang="en-US" sz="11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en-US" sz="11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100" u="sng" dirty="0" err="1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annaz@fer.ru</a:t>
            </a:r>
            <a:endParaRPr lang="ru-RU" sz="1100" u="sng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3166" y="4005227"/>
            <a:ext cx="1889573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r"/>
            <a:r>
              <a:rPr lang="ru-RU" sz="11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Проектная группа</a:t>
            </a:r>
            <a:endParaRPr lang="ru-RU" sz="11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12781" y="5469648"/>
            <a:ext cx="5499243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1100" u="sng" dirty="0" err="1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press@vashifinancy.ru</a:t>
            </a:r>
            <a:r>
              <a:rPr lang="en-US" sz="11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     +7 (495) 640 80 91</a:t>
            </a:r>
            <a:endParaRPr lang="ru-RU" sz="11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5547" y="5455920"/>
            <a:ext cx="2257168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r"/>
            <a:r>
              <a:rPr lang="ru-RU" sz="11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Пресс-центр Проекта</a:t>
            </a:r>
            <a:endParaRPr lang="ru-RU" sz="11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6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5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3"/>
    </mc:Choice>
    <mc:Fallback xmlns="">
      <p:transition spd="slow" advTm="3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ЧТО ТАКОЕ ФИНАНСОВАЯ ГРАМОТНОСТЬ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?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39010" y="2106352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ФИНАНСОВО ГРАМОТНОЕ НАСЕЛЕНИЕ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4" name="object 2"/>
          <p:cNvSpPr/>
          <p:nvPr/>
        </p:nvSpPr>
        <p:spPr>
          <a:xfrm>
            <a:off x="454014" y="2979844"/>
            <a:ext cx="658368" cy="65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/>
          <p:cNvSpPr/>
          <p:nvPr/>
        </p:nvSpPr>
        <p:spPr>
          <a:xfrm>
            <a:off x="447918" y="4881802"/>
            <a:ext cx="670560" cy="670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Rectangle 30"/>
          <p:cNvSpPr/>
          <p:nvPr/>
        </p:nvSpPr>
        <p:spPr>
          <a:xfrm>
            <a:off x="1146047" y="3079294"/>
            <a:ext cx="3068664" cy="4154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Ведет учет личных и семейных </a:t>
            </a: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расходов и доходов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6047" y="4024720"/>
            <a:ext cx="3544706" cy="4154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Живет в рамках своего бюджета, 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 злоупотребляя заемными средствами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0829" y="3916072"/>
            <a:ext cx="664738" cy="658800"/>
            <a:chOff x="3295403" y="4782674"/>
            <a:chExt cx="664738" cy="658800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3301341" y="4782674"/>
              <a:ext cx="658800" cy="658800"/>
            </a:xfrm>
            <a:prstGeom prst="ellipse">
              <a:avLst/>
            </a:prstGeom>
            <a:solidFill>
              <a:srgbClr val="B0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bject 3"/>
            <p:cNvSpPr/>
            <p:nvPr/>
          </p:nvSpPr>
          <p:spPr>
            <a:xfrm>
              <a:off x="3295403" y="4847716"/>
              <a:ext cx="658368" cy="5852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235769" y="2987161"/>
            <a:ext cx="658800" cy="671533"/>
            <a:chOff x="3301341" y="4782674"/>
            <a:chExt cx="658800" cy="671533"/>
          </a:xfrm>
        </p:grpSpPr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301341" y="4782674"/>
              <a:ext cx="658800" cy="658800"/>
            </a:xfrm>
            <a:prstGeom prst="ellipse">
              <a:avLst/>
            </a:prstGeom>
            <a:solidFill>
              <a:srgbClr val="B0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bject 5"/>
            <p:cNvSpPr/>
            <p:nvPr/>
          </p:nvSpPr>
          <p:spPr>
            <a:xfrm>
              <a:off x="3319687" y="4844607"/>
              <a:ext cx="633983" cy="609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247464" y="3916072"/>
            <a:ext cx="658900" cy="658800"/>
            <a:chOff x="4701599" y="4795407"/>
            <a:chExt cx="658900" cy="658800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4701599" y="4795407"/>
              <a:ext cx="658800" cy="658800"/>
            </a:xfrm>
            <a:prstGeom prst="ellipse">
              <a:avLst/>
            </a:prstGeom>
            <a:solidFill>
              <a:srgbClr val="B0D5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bject 6"/>
            <p:cNvSpPr/>
            <p:nvPr/>
          </p:nvSpPr>
          <p:spPr>
            <a:xfrm>
              <a:off x="4702132" y="4802542"/>
              <a:ext cx="658367" cy="536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Rectangle 40"/>
          <p:cNvSpPr/>
          <p:nvPr/>
        </p:nvSpPr>
        <p:spPr>
          <a:xfrm>
            <a:off x="5942194" y="3079294"/>
            <a:ext cx="3068664" cy="4154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Рационально подходит к выбору финансовых продуктов и услуг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42219" y="4024720"/>
            <a:ext cx="2487431" cy="4154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Ориентируется</a:t>
            </a: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финансовой сфере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46049" y="5018852"/>
            <a:ext cx="7565953" cy="70788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Планирует свое финансовое будущее, готов к непредвиденным жизненным обстоятельствам, создает финансовую подушку безопасности, оценивает перспективы выхода на пенсию</a:t>
            </a:r>
          </a:p>
          <a:p>
            <a:endParaRPr lang="ru-RU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endParaRPr lang="ru-RU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5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1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2"/>
    </mc:Choice>
    <mc:Fallback xmlns="">
      <p:transition spd="slow" advTm="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 animBg="1"/>
      <p:bldP spid="28" grpId="0" animBg="1"/>
      <p:bldP spid="31" grpId="0"/>
      <p:bldP spid="32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880439"/>
            <a:ext cx="8372990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ЧТО ИЗВЕСТНО О ФИНАНСОВОЙ ГРАМОТНОСТИ 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ВЗРОСЛОГО НАСЕЛЕНИЯ В РОССИИ?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76352" y="2129452"/>
            <a:ext cx="1968628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осознают важность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финансовой подушки 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безопасности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3335" y="1937224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30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104750" y="2937353"/>
            <a:ext cx="2038351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&lt;</a:t>
            </a:r>
            <a:r>
              <a:rPr lang="en-US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6</a:t>
            </a: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0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76352" y="3129579"/>
            <a:ext cx="2883028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 готовы нести ответственность 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 собственные финансовые решения и возможные потери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453335" y="4020641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33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976352" y="4290373"/>
            <a:ext cx="2683003" cy="4154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справились с базовым тестом </a:t>
            </a: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 финансовой арифметике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53335" y="5128276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38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976351" y="5320504"/>
            <a:ext cx="2949704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 сравнивают финансовые предложения перед подписанием договора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4686301" y="1937224"/>
            <a:ext cx="1678660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1</a:t>
            </a:r>
            <a:r>
              <a:rPr lang="ru-RU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из</a:t>
            </a: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5</a:t>
            </a:r>
            <a:endParaRPr lang="en-US" sz="2800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06107" y="2129452"/>
            <a:ext cx="2690268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уверен в справедливом </a:t>
            </a: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разрешении споров </a:t>
            </a: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 финансовыми организациями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4326635" y="2738788"/>
            <a:ext cx="2038351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38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406107" y="2931015"/>
            <a:ext cx="2883028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считают, что существует много финансовых услуг, в которых трудно разобраться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884720" y="3528280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59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406106" y="3896937"/>
            <a:ext cx="2683003" cy="24899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доверяют банкам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4884720" y="4311395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34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406107" y="4580566"/>
            <a:ext cx="2949704" cy="40011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доверяют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страховым компаниям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4883090" y="5123769"/>
            <a:ext cx="1480265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b="1" dirty="0" smtClean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34</a:t>
            </a:r>
            <a:r>
              <a:rPr lang="en-US" sz="2800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%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406107" y="5392938"/>
            <a:ext cx="2949704" cy="40011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доверяют </a:t>
            </a:r>
            <a:r>
              <a:rPr lang="ru-RU" sz="1000" b="1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микрофинансовым</a:t>
            </a:r>
            <a:endParaRPr lang="ru-RU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организациям</a:t>
            </a:r>
            <a:endParaRPr lang="en-US" sz="1000" b="1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8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1"/>
    </mc:Choice>
    <mc:Fallback xmlns="">
      <p:transition spd="slow" advTm="1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5" grpId="0"/>
      <p:bldP spid="27" grpId="0"/>
      <p:bldP spid="29" grpId="0"/>
      <p:bldP spid="30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НАПРАВЛЕНИЯ РЕАЛИЗАЦИИ ПРОЕКТА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448056" y="1611648"/>
            <a:ext cx="2118190" cy="4534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2" name="Rectangle 1"/>
          <p:cNvSpPr/>
          <p:nvPr/>
        </p:nvSpPr>
        <p:spPr>
          <a:xfrm>
            <a:off x="3035808" y="1804972"/>
            <a:ext cx="6108192" cy="40011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Разработка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стратегии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повышения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финансовой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грамотности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,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мониторинг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оценка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уровня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финансовой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грамотности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35808" y="2553638"/>
            <a:ext cx="6108192" cy="40011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Создание потенциала в области повышения финансовой грамотности: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методические центры, обучение специалистов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35808" y="3196104"/>
            <a:ext cx="6108192" cy="163121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Разработка и реализация образовательных программ и информационной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кампании по финансовой грамотности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Образовательные программы для вузов и школ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Семинары для взрослых, обучение на рабочем месте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Онлайн-ресурсы, игры, самообразование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Продвижение идей Проекта в СМИ и социальных сетях, обучение журналистов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35808" y="5078409"/>
            <a:ext cx="6108192" cy="101566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Совершенствование защиты прав потребителей финансовых услуг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Развитие механизмов защиты прав потребителей, институциональное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укрепление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Роспотребнадзора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Независимый мониторинг рынка финансовых услуг и информирование граждан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4" name="object 9"/>
          <p:cNvSpPr/>
          <p:nvPr/>
        </p:nvSpPr>
        <p:spPr>
          <a:xfrm flipV="1">
            <a:off x="3285336" y="2292995"/>
            <a:ext cx="5426664" cy="86742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9"/>
          <p:cNvSpPr/>
          <p:nvPr/>
        </p:nvSpPr>
        <p:spPr>
          <a:xfrm flipV="1">
            <a:off x="3285336" y="3004754"/>
            <a:ext cx="5426664" cy="86742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9"/>
          <p:cNvSpPr/>
          <p:nvPr/>
        </p:nvSpPr>
        <p:spPr>
          <a:xfrm flipV="1">
            <a:off x="3285336" y="4866246"/>
            <a:ext cx="5426664" cy="86742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8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4"/>
    </mc:Choice>
    <mc:Fallback xmlns="">
      <p:transition spd="slow" advTm="9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8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 animBg="1"/>
      <p:bldP spid="2" grpId="0"/>
      <p:bldP spid="27" grpId="0"/>
      <p:bldP spid="29" grpId="0"/>
      <p:bldP spid="30" grpId="0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4" t="20323" b="17383"/>
          <a:stretch/>
        </p:blipFill>
        <p:spPr>
          <a:xfrm>
            <a:off x="4472966" y="1580909"/>
            <a:ext cx="4671034" cy="428234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880439"/>
            <a:ext cx="8372990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КОМПЛЕКСНЫЕ ПРОГРАММЫ РЕАЛИЗУЮТСЯ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 9 РЕГИОНАХ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39012" y="2076898"/>
            <a:ext cx="2779094" cy="278768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2 ПИЛОТНЫХ РЕГИОНА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39010" y="2475180"/>
            <a:ext cx="1968628" cy="24899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определены в 2011 г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39010" y="2721401"/>
            <a:ext cx="2185416" cy="24899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Калининградская область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33020" y="2721401"/>
            <a:ext cx="2185416" cy="24899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Волгоградская область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4" name="object 9"/>
          <p:cNvSpPr/>
          <p:nvPr/>
        </p:nvSpPr>
        <p:spPr>
          <a:xfrm flipV="1">
            <a:off x="422856" y="2244024"/>
            <a:ext cx="3966264" cy="17282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39010" y="3379146"/>
            <a:ext cx="4050110" cy="278768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7 РЕГИОНОВ – УЧАСТНИКОВ 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39011" y="3777436"/>
            <a:ext cx="2227236" cy="248993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присоединились в 2013 г</a:t>
            </a:r>
            <a:r>
              <a:rPr lang="en-US" sz="10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39010" y="4023653"/>
            <a:ext cx="2185416" cy="70788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Алтайский край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Архангельская область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Краснодарский край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Саратовская область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33020" y="4023653"/>
            <a:ext cx="2185416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Ставропольский край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Республика Татарстан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Томская область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39" name="object 9"/>
          <p:cNvSpPr/>
          <p:nvPr/>
        </p:nvSpPr>
        <p:spPr>
          <a:xfrm flipV="1">
            <a:off x="422856" y="3546277"/>
            <a:ext cx="3966264" cy="17282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Rectangle 39"/>
          <p:cNvSpPr/>
          <p:nvPr/>
        </p:nvSpPr>
        <p:spPr>
          <a:xfrm>
            <a:off x="339010" y="4922593"/>
            <a:ext cx="4050110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Разработанные региональные программы учитывают</a:t>
            </a:r>
            <a:r>
              <a:rPr lang="en-US" sz="1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лучший опыт пилотных регионов</a:t>
            </a:r>
            <a:r>
              <a:rPr lang="en-US" sz="1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 первые результаты реализации Проекта</a:t>
            </a:r>
            <a:r>
              <a:rPr lang="en-US" sz="1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  <a:endParaRPr lang="ru-RU" sz="1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339012" y="5966902"/>
            <a:ext cx="6016070" cy="278768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83 РЕГИОНА ОХВАЧЕНЫ МЕРОПРИЯТИЯМИ ПРОЕКТА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2" name="object 9"/>
          <p:cNvSpPr/>
          <p:nvPr/>
        </p:nvSpPr>
        <p:spPr>
          <a:xfrm flipV="1">
            <a:off x="422856" y="6079165"/>
            <a:ext cx="5813352" cy="227684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0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0"/>
    </mc:Choice>
    <mc:Fallback xmlns="">
      <p:transition spd="slow" advTm="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31" grpId="0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НА ТЕРРИТОРИИ РЕГИОНОВ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39010" y="1931171"/>
            <a:ext cx="4479878" cy="866917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СОЗДАНЫ РЕГИОНАЛЬНЫЕ ЦЕНТРЫ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ФИНАНСОВОЙ ГРАМОТНОСТИ: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39010" y="2718517"/>
            <a:ext cx="2185416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Архангельская область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Алтайский край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Волгоградская область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66246" y="2718517"/>
            <a:ext cx="2185416" cy="553998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Саратовская область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Ставропольский край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Томская область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9010" y="4171495"/>
            <a:ext cx="8372990" cy="1784815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СФОРМИРОВАНА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инфраструктура консультирования и просвещения граждан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ОРГАНИЗОВАНО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консультирование граждан по вопросам управления личными финансами и защиты прав потребителей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en-US" sz="1000" dirty="0"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РАЗРАБОТАНЫ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концепция, регламенты и методики работы региональных центров финансовой грамотности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ДЕЙСТВУЕТ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модель оптимизации взаимодействия структур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Роспотребнадзора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и администраций муниципальных образований, курирующих защиту прав потребителей</a:t>
            </a: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endParaRPr lang="ru-RU" sz="10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9" name="object 2"/>
          <p:cNvSpPr/>
          <p:nvPr/>
        </p:nvSpPr>
        <p:spPr>
          <a:xfrm>
            <a:off x="6591360" y="1075595"/>
            <a:ext cx="2117651" cy="2117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/>
          <p:cNvSpPr/>
          <p:nvPr/>
        </p:nvSpPr>
        <p:spPr>
          <a:xfrm flipV="1">
            <a:off x="432003" y="3613873"/>
            <a:ext cx="8277011" cy="100890"/>
          </a:xfrm>
          <a:custGeom>
            <a:avLst/>
            <a:gdLst/>
            <a:ahLst/>
            <a:cxnLst/>
            <a:rect l="l" t="t" r="r" b="b"/>
            <a:pathLst>
              <a:path w="3278504">
                <a:moveTo>
                  <a:pt x="0" y="0"/>
                </a:moveTo>
                <a:lnTo>
                  <a:pt x="3278007" y="0"/>
                </a:lnTo>
              </a:path>
            </a:pathLst>
          </a:custGeom>
          <a:ln w="10667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28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6"/>
    </mc:Choice>
    <mc:Fallback xmlns="">
      <p:transition spd="slow" advTm="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5" grpId="0"/>
      <p:bldP spid="26" grpId="0"/>
      <p:bldP spid="27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692" y="932292"/>
            <a:ext cx="8229600" cy="937260"/>
          </a:xfrm>
        </p:spPr>
        <p:txBody>
          <a:bodyPr/>
          <a:lstStyle/>
          <a:p>
            <a:pPr marL="170921" indent="-170921" algn="ctr" defTabSz="91157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u="sng" dirty="0">
                <a:solidFill>
                  <a:srgbClr val="23AE8B"/>
                </a:solidFill>
                <a:latin typeface="Times New Roman" pitchFamily="18" charset="0"/>
                <a:ea typeface="Verdana" charset="0"/>
                <a:cs typeface="Vrinda" pitchFamily="34" charset="0"/>
              </a:rPr>
              <a:t>НАПРАВЛЕНИЕ 1:</a:t>
            </a:r>
            <a:r>
              <a:rPr lang="ru-RU" dirty="0">
                <a:solidFill>
                  <a:srgbClr val="23AE8B"/>
                </a:solidFill>
                <a:latin typeface="Times New Roman" pitchFamily="18" charset="0"/>
                <a:ea typeface="Verdana" charset="0"/>
                <a:cs typeface="Vrinda" pitchFamily="34" charset="0"/>
              </a:rPr>
              <a:t> </a:t>
            </a:r>
            <a:r>
              <a:rPr lang="en-US" dirty="0">
                <a:solidFill>
                  <a:srgbClr val="23AE8B"/>
                </a:solidFill>
                <a:latin typeface="Vrinda" pitchFamily="34" charset="0"/>
                <a:ea typeface="Verdana" charset="0"/>
                <a:cs typeface="Vrinda" pitchFamily="34" charset="0"/>
              </a:rPr>
              <a:t>Р</a:t>
            </a:r>
            <a:r>
              <a:rPr lang="ru-RU" dirty="0">
                <a:solidFill>
                  <a:srgbClr val="23AE8B"/>
                </a:solidFill>
                <a:latin typeface="Times New Roman" pitchFamily="18" charset="0"/>
                <a:ea typeface="Verdana" charset="0"/>
                <a:cs typeface="Vrinda" pitchFamily="34" charset="0"/>
              </a:rPr>
              <a:t>АЗРАБОТКА СТРАТЕГИИ, МОНИТОРИНГ И </a:t>
            </a:r>
            <a:br>
              <a:rPr lang="ru-RU" dirty="0">
                <a:solidFill>
                  <a:srgbClr val="23AE8B"/>
                </a:solidFill>
                <a:latin typeface="Times New Roman" pitchFamily="18" charset="0"/>
                <a:ea typeface="Verdana" charset="0"/>
                <a:cs typeface="Vrinda" pitchFamily="34" charset="0"/>
              </a:rPr>
            </a:br>
            <a:r>
              <a:rPr lang="ru-RU" dirty="0">
                <a:solidFill>
                  <a:srgbClr val="23AE8B"/>
                </a:solidFill>
                <a:latin typeface="Times New Roman" pitchFamily="18" charset="0"/>
                <a:ea typeface="Verdana" charset="0"/>
                <a:cs typeface="Vrinda" pitchFamily="34" charset="0"/>
              </a:rPr>
              <a:t>ОЦЕНКА УРОВНЯ ФИНАНСОВОЙ ГРАМОТНОСТИ</a:t>
            </a:r>
            <a:r>
              <a:rPr lang="en-US" sz="2400" dirty="0">
                <a:solidFill>
                  <a:srgbClr val="23AE8B"/>
                </a:solidFill>
                <a:latin typeface="Vrinda" pitchFamily="34" charset="0"/>
                <a:ea typeface="Verdana" charset="0"/>
                <a:cs typeface="Vrinda" pitchFamily="34" charset="0"/>
              </a:rPr>
              <a:t/>
            </a:r>
            <a:br>
              <a:rPr lang="en-US" sz="2400" dirty="0">
                <a:solidFill>
                  <a:srgbClr val="23AE8B"/>
                </a:solidFill>
                <a:latin typeface="Vrinda" pitchFamily="34" charset="0"/>
                <a:ea typeface="Verdana" charset="0"/>
                <a:cs typeface="Vrinda" pitchFamily="34" charset="0"/>
              </a:rPr>
            </a:br>
            <a:endParaRPr lang="ru-RU" sz="2400" dirty="0">
              <a:solidFill>
                <a:srgbClr val="23AE8B"/>
              </a:solidFill>
              <a:latin typeface="+mn-lt"/>
              <a:cs typeface="Vrind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8140" y="1958030"/>
            <a:ext cx="8328660" cy="4210599"/>
          </a:xfrm>
        </p:spPr>
        <p:txBody>
          <a:bodyPr/>
          <a:lstStyle/>
          <a:p>
            <a:r>
              <a:rPr lang="ru-RU" sz="1800" dirty="0">
                <a:solidFill>
                  <a:srgbClr val="343433"/>
                </a:solidFill>
              </a:rPr>
              <a:t>Проведено большое количество исследований уровня финансовой грамотности (НАФИ, ВШЭ и др.) детей и взрослых, включая исследования </a:t>
            </a:r>
            <a:r>
              <a:rPr lang="en-US" sz="1800" dirty="0">
                <a:solidFill>
                  <a:srgbClr val="343433"/>
                </a:solidFill>
              </a:rPr>
              <a:t>PISA</a:t>
            </a:r>
            <a:r>
              <a:rPr lang="ru-RU" sz="1800" dirty="0">
                <a:solidFill>
                  <a:srgbClr val="343433"/>
                </a:solidFill>
              </a:rPr>
              <a:t>-2012, </a:t>
            </a:r>
            <a:r>
              <a:rPr lang="en-US" sz="1800" dirty="0">
                <a:solidFill>
                  <a:srgbClr val="343433"/>
                </a:solidFill>
              </a:rPr>
              <a:t>PISA</a:t>
            </a:r>
            <a:r>
              <a:rPr lang="ru-RU" sz="1800" dirty="0">
                <a:solidFill>
                  <a:srgbClr val="343433"/>
                </a:solidFill>
              </a:rPr>
              <a:t>-2015; планируется проведение </a:t>
            </a:r>
            <a:r>
              <a:rPr lang="en-US" sz="1800" dirty="0">
                <a:solidFill>
                  <a:srgbClr val="343433"/>
                </a:solidFill>
              </a:rPr>
              <a:t>PISA</a:t>
            </a:r>
            <a:r>
              <a:rPr lang="ru-RU" sz="1800" dirty="0">
                <a:solidFill>
                  <a:srgbClr val="343433"/>
                </a:solidFill>
              </a:rPr>
              <a:t>-2018.</a:t>
            </a:r>
          </a:p>
          <a:p>
            <a:endParaRPr lang="ru-RU" dirty="0" smtClean="0"/>
          </a:p>
          <a:p>
            <a:r>
              <a:rPr lang="ru-RU" sz="1800" dirty="0">
                <a:solidFill>
                  <a:srgbClr val="343433"/>
                </a:solidFill>
              </a:rPr>
              <a:t>Подготовлена Национальная стратегия повышения финансовой грамотности в Российской Федерации: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343433"/>
                </a:solidFill>
              </a:rPr>
              <a:t>разработчики и субъекты реализации Стратегии: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rgbClr val="343433"/>
                </a:solidFill>
              </a:rPr>
              <a:t>Минфин России;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rgbClr val="343433"/>
                </a:solidFill>
              </a:rPr>
              <a:t>Банк России;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rgbClr val="343433"/>
                </a:solidFill>
              </a:rPr>
              <a:t>Минобрнауки России;</a:t>
            </a:r>
          </a:p>
          <a:p>
            <a:pPr>
              <a:buFontTx/>
              <a:buChar char="-"/>
            </a:pPr>
            <a:r>
              <a:rPr lang="ru-RU" sz="1800" dirty="0">
                <a:solidFill>
                  <a:srgbClr val="343433"/>
                </a:solidFill>
              </a:rPr>
              <a:t>Роспотребнадзор.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08635C-D8B9-4F2B-9AF4-302BDB5F325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1132</TotalTime>
  <Words>1861</Words>
  <Application>Microsoft Office PowerPoint</Application>
  <PresentationFormat>Экран (4:3)</PresentationFormat>
  <Paragraphs>403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Office Theme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1: РАЗРАБОТКА СТРАТЕГИИ, МОНИТОРИНГ И  ОЦЕНКА УРОВНЯ ФИНАНСОВОЙ ГРАМОТНОСТИ </vt:lpstr>
      <vt:lpstr>Презентация PowerPoint</vt:lpstr>
      <vt:lpstr>ПОДГОТОВКА УЧИТЕЛЕЙ, РЕАЛИЗУЮЩИХ ПРОГРАММЫ ПОВЫШЕНИЯ ФИНАНСОВОЙ ГРАМОТНОСТИ В ШКОЛАХ РОССИИ</vt:lpstr>
      <vt:lpstr>Презентация PowerPoint</vt:lpstr>
      <vt:lpstr>Презентация PowerPoint</vt:lpstr>
      <vt:lpstr>ПОДВЕДЕНИЕ ИТОГОВ АПРБАЦИИ НА КОНФЕРЕНЦИИ  28-29 АПРЕЛЯ 2016 Г.</vt:lpstr>
      <vt:lpstr>УЧЕБНО-МЕТОДИЧЕСКИЕ КОМПЛЕКТЫ  ПО ФИНАНСОВОЙ ГРАМОТНОСТИ</vt:lpstr>
      <vt:lpstr>СТРУКТУРА УЧЕБНО-МЕТОДИЧЕСКОГО КОМПЛЕКТА</vt:lpstr>
      <vt:lpstr>Презентация PowerPoint</vt:lpstr>
      <vt:lpstr>ИЗУЧЕНИЕ ФИНАНСОВОЙ ГРАМОТНОСТИ СРЕДСТВАМИ ДОПОЛНИТЕЛЬНОГО ОБРАЗОВАНИЯ</vt:lpstr>
      <vt:lpstr>ПРОГРАММЫ МЕРОПРИЯТИЙ ПО ФИНАНСОВОЙ ГРАМОТНОСТИ В ДОПОЛНИТЕЛЬНОМ ОБРАЗОВАНИИ</vt:lpstr>
      <vt:lpstr>Презентация PowerPoint</vt:lpstr>
      <vt:lpstr>5. КЕЙС-ИГРА «АЗБУКА ФИНАНСОВОЙ ГРАМОТНОСТИ» профильная смена для детских  оздоровительно-образовательных лагерей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123</cp:lastModifiedBy>
  <cp:revision>100</cp:revision>
  <dcterms:created xsi:type="dcterms:W3CDTF">2016-09-09T08:41:21Z</dcterms:created>
  <dcterms:modified xsi:type="dcterms:W3CDTF">2017-10-02T10:56:33Z</dcterms:modified>
</cp:coreProperties>
</file>