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2" r:id="rId2"/>
    <p:sldMasterId id="2147483684" r:id="rId3"/>
  </p:sldMasterIdLst>
  <p:notesMasterIdLst>
    <p:notesMasterId r:id="rId90"/>
  </p:notesMasterIdLst>
  <p:sldIdLst>
    <p:sldId id="575" r:id="rId4"/>
    <p:sldId id="520" r:id="rId5"/>
    <p:sldId id="584" r:id="rId6"/>
    <p:sldId id="403" r:id="rId7"/>
    <p:sldId id="402" r:id="rId8"/>
    <p:sldId id="404" r:id="rId9"/>
    <p:sldId id="585" r:id="rId10"/>
    <p:sldId id="586" r:id="rId11"/>
    <p:sldId id="598" r:id="rId12"/>
    <p:sldId id="587" r:id="rId13"/>
    <p:sldId id="576" r:id="rId14"/>
    <p:sldId id="577" r:id="rId15"/>
    <p:sldId id="588" r:id="rId16"/>
    <p:sldId id="589" r:id="rId17"/>
    <p:sldId id="590" r:id="rId18"/>
    <p:sldId id="487" r:id="rId19"/>
    <p:sldId id="410" r:id="rId20"/>
    <p:sldId id="411" r:id="rId21"/>
    <p:sldId id="413" r:id="rId22"/>
    <p:sldId id="415" r:id="rId23"/>
    <p:sldId id="481" r:id="rId24"/>
    <p:sldId id="579" r:id="rId25"/>
    <p:sldId id="482" r:id="rId26"/>
    <p:sldId id="490" r:id="rId27"/>
    <p:sldId id="491" r:id="rId28"/>
    <p:sldId id="494" r:id="rId29"/>
    <p:sldId id="502" r:id="rId30"/>
    <p:sldId id="504" r:id="rId31"/>
    <p:sldId id="507" r:id="rId32"/>
    <p:sldId id="580" r:id="rId33"/>
    <p:sldId id="581" r:id="rId34"/>
    <p:sldId id="591" r:id="rId35"/>
    <p:sldId id="592" r:id="rId36"/>
    <p:sldId id="582" r:id="rId37"/>
    <p:sldId id="593" r:id="rId38"/>
    <p:sldId id="594" r:id="rId39"/>
    <p:sldId id="595" r:id="rId40"/>
    <p:sldId id="596" r:id="rId41"/>
    <p:sldId id="583" r:id="rId42"/>
    <p:sldId id="521" r:id="rId43"/>
    <p:sldId id="522" r:id="rId44"/>
    <p:sldId id="523" r:id="rId45"/>
    <p:sldId id="524" r:id="rId46"/>
    <p:sldId id="525" r:id="rId47"/>
    <p:sldId id="526" r:id="rId48"/>
    <p:sldId id="527" r:id="rId49"/>
    <p:sldId id="528" r:id="rId50"/>
    <p:sldId id="529" r:id="rId51"/>
    <p:sldId id="530" r:id="rId52"/>
    <p:sldId id="531" r:id="rId53"/>
    <p:sldId id="532" r:id="rId54"/>
    <p:sldId id="533" r:id="rId55"/>
    <p:sldId id="534" r:id="rId56"/>
    <p:sldId id="535" r:id="rId57"/>
    <p:sldId id="597" r:id="rId58"/>
    <p:sldId id="537" r:id="rId59"/>
    <p:sldId id="538" r:id="rId60"/>
    <p:sldId id="539" r:id="rId61"/>
    <p:sldId id="540" r:id="rId62"/>
    <p:sldId id="541" r:id="rId63"/>
    <p:sldId id="546" r:id="rId64"/>
    <p:sldId id="547" r:id="rId65"/>
    <p:sldId id="548" r:id="rId66"/>
    <p:sldId id="549" r:id="rId67"/>
    <p:sldId id="550" r:id="rId68"/>
    <p:sldId id="551" r:id="rId69"/>
    <p:sldId id="552" r:id="rId70"/>
    <p:sldId id="553" r:id="rId71"/>
    <p:sldId id="554" r:id="rId72"/>
    <p:sldId id="555" r:id="rId73"/>
    <p:sldId id="564" r:id="rId74"/>
    <p:sldId id="565" r:id="rId75"/>
    <p:sldId id="558" r:id="rId76"/>
    <p:sldId id="559" r:id="rId77"/>
    <p:sldId id="560" r:id="rId78"/>
    <p:sldId id="561" r:id="rId79"/>
    <p:sldId id="562" r:id="rId80"/>
    <p:sldId id="563" r:id="rId81"/>
    <p:sldId id="567" r:id="rId82"/>
    <p:sldId id="568" r:id="rId83"/>
    <p:sldId id="569" r:id="rId84"/>
    <p:sldId id="570" r:id="rId85"/>
    <p:sldId id="571" r:id="rId86"/>
    <p:sldId id="572" r:id="rId87"/>
    <p:sldId id="573" r:id="rId88"/>
    <p:sldId id="574" r:id="rId89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2AE3D8DC-8318-49BA-B190-38CA348E2E8C}">
          <p14:sldIdLst>
            <p14:sldId id="575"/>
            <p14:sldId id="520"/>
            <p14:sldId id="584"/>
            <p14:sldId id="403"/>
            <p14:sldId id="402"/>
            <p14:sldId id="404"/>
            <p14:sldId id="585"/>
            <p14:sldId id="586"/>
            <p14:sldId id="598"/>
            <p14:sldId id="587"/>
            <p14:sldId id="576"/>
            <p14:sldId id="577"/>
            <p14:sldId id="588"/>
            <p14:sldId id="589"/>
            <p14:sldId id="590"/>
            <p14:sldId id="487"/>
            <p14:sldId id="410"/>
            <p14:sldId id="411"/>
            <p14:sldId id="413"/>
            <p14:sldId id="415"/>
            <p14:sldId id="481"/>
            <p14:sldId id="579"/>
            <p14:sldId id="482"/>
            <p14:sldId id="490"/>
            <p14:sldId id="491"/>
            <p14:sldId id="494"/>
            <p14:sldId id="502"/>
            <p14:sldId id="504"/>
            <p14:sldId id="507"/>
            <p14:sldId id="580"/>
            <p14:sldId id="581"/>
            <p14:sldId id="591"/>
            <p14:sldId id="592"/>
            <p14:sldId id="582"/>
            <p14:sldId id="593"/>
            <p14:sldId id="594"/>
            <p14:sldId id="595"/>
            <p14:sldId id="596"/>
            <p14:sldId id="583"/>
            <p14:sldId id="521"/>
            <p14:sldId id="522"/>
            <p14:sldId id="523"/>
            <p14:sldId id="524"/>
            <p14:sldId id="525"/>
            <p14:sldId id="526"/>
            <p14:sldId id="527"/>
            <p14:sldId id="528"/>
            <p14:sldId id="529"/>
            <p14:sldId id="530"/>
            <p14:sldId id="531"/>
            <p14:sldId id="532"/>
            <p14:sldId id="533"/>
            <p14:sldId id="534"/>
            <p14:sldId id="535"/>
            <p14:sldId id="597"/>
            <p14:sldId id="537"/>
            <p14:sldId id="538"/>
            <p14:sldId id="539"/>
            <p14:sldId id="540"/>
            <p14:sldId id="541"/>
            <p14:sldId id="546"/>
            <p14:sldId id="547"/>
            <p14:sldId id="548"/>
            <p14:sldId id="549"/>
            <p14:sldId id="550"/>
            <p14:sldId id="551"/>
            <p14:sldId id="552"/>
            <p14:sldId id="553"/>
            <p14:sldId id="554"/>
            <p14:sldId id="555"/>
            <p14:sldId id="564"/>
            <p14:sldId id="565"/>
            <p14:sldId id="558"/>
            <p14:sldId id="559"/>
            <p14:sldId id="560"/>
            <p14:sldId id="561"/>
            <p14:sldId id="562"/>
            <p14:sldId id="563"/>
            <p14:sldId id="567"/>
            <p14:sldId id="568"/>
            <p14:sldId id="569"/>
            <p14:sldId id="570"/>
            <p14:sldId id="571"/>
            <p14:sldId id="572"/>
            <p14:sldId id="573"/>
            <p14:sldId id="574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E82"/>
    <a:srgbClr val="8EBE62"/>
    <a:srgbClr val="93B64E"/>
    <a:srgbClr val="B0DD7F"/>
    <a:srgbClr val="5E93FE"/>
    <a:srgbClr val="038CC9"/>
    <a:srgbClr val="57B7FF"/>
    <a:srgbClr val="66A4FE"/>
    <a:srgbClr val="3FADFF"/>
    <a:srgbClr val="099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6250" autoAdjust="0"/>
    <p:restoredTop sz="95737" autoAdjust="0"/>
  </p:normalViewPr>
  <p:slideViewPr>
    <p:cSldViewPr snapToGrid="0" snapToObjects="1">
      <p:cViewPr>
        <p:scale>
          <a:sx n="70" d="100"/>
          <a:sy n="70" d="100"/>
        </p:scale>
        <p:origin x="-1128" y="1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5573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76" Type="http://schemas.openxmlformats.org/officeDocument/2006/relationships/slide" Target="slides/slide73.xml"/><Relationship Id="rId84" Type="http://schemas.openxmlformats.org/officeDocument/2006/relationships/slide" Target="slides/slide81.xml"/><Relationship Id="rId89" Type="http://schemas.openxmlformats.org/officeDocument/2006/relationships/slide" Target="slides/slide86.xml"/><Relationship Id="rId7" Type="http://schemas.openxmlformats.org/officeDocument/2006/relationships/slide" Target="slides/slide4.xml"/><Relationship Id="rId71" Type="http://schemas.openxmlformats.org/officeDocument/2006/relationships/slide" Target="slides/slide68.xml"/><Relationship Id="rId9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slide" Target="slides/slide63.xml"/><Relationship Id="rId74" Type="http://schemas.openxmlformats.org/officeDocument/2006/relationships/slide" Target="slides/slide71.xml"/><Relationship Id="rId79" Type="http://schemas.openxmlformats.org/officeDocument/2006/relationships/slide" Target="slides/slide76.xml"/><Relationship Id="rId87" Type="http://schemas.openxmlformats.org/officeDocument/2006/relationships/slide" Target="slides/slide84.xml"/><Relationship Id="rId5" Type="http://schemas.openxmlformats.org/officeDocument/2006/relationships/slide" Target="slides/slide2.xml"/><Relationship Id="rId61" Type="http://schemas.openxmlformats.org/officeDocument/2006/relationships/slide" Target="slides/slide58.xml"/><Relationship Id="rId82" Type="http://schemas.openxmlformats.org/officeDocument/2006/relationships/slide" Target="slides/slide79.xml"/><Relationship Id="rId90" Type="http://schemas.openxmlformats.org/officeDocument/2006/relationships/notesMaster" Target="notesMasters/notesMaster1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77" Type="http://schemas.openxmlformats.org/officeDocument/2006/relationships/slide" Target="slides/slide74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slide" Target="slides/slide69.xml"/><Relationship Id="rId80" Type="http://schemas.openxmlformats.org/officeDocument/2006/relationships/slide" Target="slides/slide77.xml"/><Relationship Id="rId85" Type="http://schemas.openxmlformats.org/officeDocument/2006/relationships/slide" Target="slides/slide82.xml"/><Relationship Id="rId9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slide" Target="slides/slide67.xml"/><Relationship Id="rId75" Type="http://schemas.openxmlformats.org/officeDocument/2006/relationships/slide" Target="slides/slide72.xml"/><Relationship Id="rId83" Type="http://schemas.openxmlformats.org/officeDocument/2006/relationships/slide" Target="slides/slide80.xml"/><Relationship Id="rId88" Type="http://schemas.openxmlformats.org/officeDocument/2006/relationships/slide" Target="slides/slide85.xml"/><Relationship Id="rId9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slide" Target="slides/slide70.xml"/><Relationship Id="rId78" Type="http://schemas.openxmlformats.org/officeDocument/2006/relationships/slide" Target="slides/slide75.xml"/><Relationship Id="rId81" Type="http://schemas.openxmlformats.org/officeDocument/2006/relationships/slide" Target="slides/slide78.xml"/><Relationship Id="rId86" Type="http://schemas.openxmlformats.org/officeDocument/2006/relationships/slide" Target="slides/slide83.xml"/><Relationship Id="rId94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5.bin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0213272908263739E-2"/>
          <c:y val="2.0719058421959605E-2"/>
          <c:w val="0.89228994214162649"/>
          <c:h val="0.91120227855640812"/>
        </c:manualLayout>
      </c:layout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61042688"/>
        <c:axId val="361044608"/>
      </c:barChart>
      <c:catAx>
        <c:axId val="3610426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61044608"/>
        <c:crosses val="autoZero"/>
        <c:auto val="1"/>
        <c:lblAlgn val="ctr"/>
        <c:lblOffset val="100"/>
        <c:noMultiLvlLbl val="0"/>
      </c:catAx>
      <c:valAx>
        <c:axId val="361044608"/>
        <c:scaling>
          <c:orientation val="minMax"/>
        </c:scaling>
        <c:delete val="0"/>
        <c:axPos val="l"/>
        <c:majorGridlines/>
        <c:title>
          <c:tx>
            <c:rich>
              <a:bodyPr rot="0" vert="wordArtVert"/>
              <a:lstStyle/>
              <a:p>
                <a:pPr>
                  <a:defRPr/>
                </a:pPr>
                <a:r>
                  <a:rPr lang="en-US"/>
                  <a:t>%</a:t>
                </a:r>
              </a:p>
            </c:rich>
          </c:tx>
          <c:layout>
            <c:manualLayout>
              <c:xMode val="edge"/>
              <c:yMode val="edge"/>
              <c:x val="2.4999994531934706E-2"/>
              <c:y val="2.4317780818170322E-3"/>
            </c:manualLayout>
          </c:layout>
          <c:overlay val="0"/>
        </c:title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1350" b="1" i="0" baseline="0"/>
            </a:pPr>
            <a:endParaRPr lang="ru-RU"/>
          </a:p>
        </c:txPr>
        <c:crossAx val="36104268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725868725868725"/>
          <c:y val="5.5710306406685237E-3"/>
          <c:w val="0.65057915057915061"/>
          <c:h val="0.93871866295264628"/>
        </c:manualLayout>
      </c:layout>
      <c:pie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Восток</c:v>
                </c:pt>
              </c:strCache>
            </c:strRef>
          </c:tx>
          <c:spPr>
            <a:solidFill>
              <a:srgbClr val="9999FF"/>
            </a:solidFill>
            <a:ln w="9305">
              <a:noFill/>
              <a:prstDash val="solid"/>
            </a:ln>
          </c:spPr>
          <c:dPt>
            <c:idx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 w="9525" cap="flat" cmpd="sng" algn="ctr">
                <a:noFill/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1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9525" cap="flat" cmpd="sng" algn="ctr">
                <a:noFill/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2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9525" cap="flat" cmpd="sng" algn="ctr">
                <a:noFill/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cat>
            <c:strRef>
              <c:f>Sheet1!$B$1:$E$1</c:f>
              <c:strCache>
                <c:ptCount val="3"/>
                <c:pt idx="0">
                  <c:v>1 кв</c:v>
                </c:pt>
                <c:pt idx="1">
                  <c:v>2 кв</c:v>
                </c:pt>
                <c:pt idx="2">
                  <c:v>3 кв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3"/>
                <c:pt idx="0">
                  <c:v>33</c:v>
                </c:pt>
                <c:pt idx="1">
                  <c:v>33</c:v>
                </c:pt>
                <c:pt idx="2">
                  <c:v>33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Запад</c:v>
                </c:pt>
              </c:strCache>
            </c:strRef>
          </c:tx>
          <c:spPr>
            <a:solidFill>
              <a:srgbClr val="993366"/>
            </a:solidFill>
            <a:ln w="9305">
              <a:solidFill>
                <a:srgbClr val="000000"/>
              </a:solidFill>
              <a:prstDash val="solid"/>
            </a:ln>
          </c:spPr>
          <c:dPt>
            <c:idx val="0"/>
            <c:bubble3D val="0"/>
            <c:spPr>
              <a:solidFill>
                <a:srgbClr val="9999FF"/>
              </a:solidFill>
              <a:ln w="9305">
                <a:solidFill>
                  <a:srgbClr val="000000"/>
                </a:solidFill>
                <a:prstDash val="solid"/>
              </a:ln>
            </c:spPr>
          </c:dPt>
          <c:dPt>
            <c:idx val="1"/>
            <c:bubble3D val="0"/>
          </c:dPt>
          <c:dPt>
            <c:idx val="2"/>
            <c:bubble3D val="0"/>
            <c:spPr>
              <a:solidFill>
                <a:srgbClr val="FFFFCC"/>
              </a:solidFill>
              <a:ln w="9305">
                <a:solidFill>
                  <a:srgbClr val="000000"/>
                </a:solidFill>
                <a:prstDash val="solid"/>
              </a:ln>
            </c:spPr>
          </c:dPt>
          <c:cat>
            <c:strRef>
              <c:f>Sheet1!$B$1:$E$1</c:f>
              <c:strCache>
                <c:ptCount val="3"/>
                <c:pt idx="0">
                  <c:v>1 кв</c:v>
                </c:pt>
                <c:pt idx="1">
                  <c:v>2 кв</c:v>
                </c:pt>
                <c:pt idx="2">
                  <c:v>3 кв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3"/>
                <c:pt idx="0">
                  <c:v>33</c:v>
                </c:pt>
                <c:pt idx="1">
                  <c:v>33</c:v>
                </c:pt>
                <c:pt idx="2">
                  <c:v>33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Север</c:v>
                </c:pt>
              </c:strCache>
            </c:strRef>
          </c:tx>
          <c:spPr>
            <a:solidFill>
              <a:srgbClr val="FFFFCC"/>
            </a:solidFill>
            <a:ln w="9305">
              <a:solidFill>
                <a:srgbClr val="000000"/>
              </a:solidFill>
              <a:prstDash val="solid"/>
            </a:ln>
          </c:spPr>
          <c:dPt>
            <c:idx val="0"/>
            <c:bubble3D val="0"/>
            <c:spPr>
              <a:solidFill>
                <a:srgbClr val="9999FF"/>
              </a:solidFill>
              <a:ln w="9305">
                <a:solidFill>
                  <a:srgbClr val="000000"/>
                </a:solidFill>
                <a:prstDash val="solid"/>
              </a:ln>
            </c:spPr>
          </c:dPt>
          <c:dPt>
            <c:idx val="1"/>
            <c:bubble3D val="0"/>
            <c:spPr>
              <a:solidFill>
                <a:srgbClr val="993366"/>
              </a:solidFill>
              <a:ln w="9305">
                <a:solidFill>
                  <a:srgbClr val="000000"/>
                </a:solidFill>
                <a:prstDash val="solid"/>
              </a:ln>
            </c:spPr>
          </c:dPt>
          <c:dPt>
            <c:idx val="2"/>
            <c:bubble3D val="0"/>
          </c:dPt>
          <c:cat>
            <c:strRef>
              <c:f>Sheet1!$B$1:$E$1</c:f>
              <c:strCache>
                <c:ptCount val="3"/>
                <c:pt idx="0">
                  <c:v>1 кв</c:v>
                </c:pt>
                <c:pt idx="1">
                  <c:v>2 кв</c:v>
                </c:pt>
                <c:pt idx="2">
                  <c:v>3 кв</c:v>
                </c:pt>
              </c:strCache>
            </c:strRef>
          </c:cat>
          <c:val>
            <c:numRef>
              <c:f>Sheet1!$B$4:$E$4</c:f>
              <c:numCache>
                <c:formatCode>General</c:formatCode>
                <c:ptCount val="3"/>
                <c:pt idx="0">
                  <c:v>33</c:v>
                </c:pt>
                <c:pt idx="1">
                  <c:v>33</c:v>
                </c:pt>
                <c:pt idx="2">
                  <c:v>33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9525" cap="flat" cmpd="sng" algn="ctr">
          <a:noFill/>
          <a:prstDash val="solid"/>
        </a:ln>
        <a:effectLst/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099" b="1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Мужчины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1995</c:v>
                </c:pt>
                <c:pt idx="1">
                  <c:v>2017</c:v>
                </c:pt>
                <c:pt idx="2">
                  <c:v>2030</c:v>
                </c:pt>
                <c:pt idx="3">
                  <c:v>2050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58</c:v>
                </c:pt>
                <c:pt idx="1">
                  <c:v>66</c:v>
                </c:pt>
                <c:pt idx="2">
                  <c:v>68</c:v>
                </c:pt>
                <c:pt idx="3">
                  <c:v>72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Женщины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1995</c:v>
                </c:pt>
                <c:pt idx="1">
                  <c:v>2017</c:v>
                </c:pt>
                <c:pt idx="2">
                  <c:v>2030</c:v>
                </c:pt>
                <c:pt idx="3">
                  <c:v>2050</c:v>
                </c:pt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72</c:v>
                </c:pt>
                <c:pt idx="1">
                  <c:v>77</c:v>
                </c:pt>
                <c:pt idx="2">
                  <c:v>79</c:v>
                </c:pt>
                <c:pt idx="3">
                  <c:v>81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3440896"/>
        <c:axId val="33442432"/>
      </c:barChart>
      <c:catAx>
        <c:axId val="334408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3442432"/>
        <c:crosses val="autoZero"/>
        <c:auto val="1"/>
        <c:lblAlgn val="ctr"/>
        <c:lblOffset val="100"/>
        <c:noMultiLvlLbl val="0"/>
      </c:catAx>
      <c:valAx>
        <c:axId val="3344243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344089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7547754447360732E-2"/>
          <c:y val="8.5078784025078125E-2"/>
          <c:w val="0.88547693691066398"/>
          <c:h val="0.8749007327788495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cat>
            <c:numRef>
              <c:f>'Лист1 (2)'!$C$2:$P$2</c:f>
              <c:numCache>
                <c:formatCode>General</c:formatCode>
                <c:ptCount val="14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</c:numCache>
            </c:numRef>
          </c:cat>
          <c:val>
            <c:numRef>
              <c:f>'Лист1 (2)'!$C$3:$P$3</c:f>
              <c:numCache>
                <c:formatCode>0</c:formatCode>
                <c:ptCount val="14"/>
                <c:pt idx="0">
                  <c:v>227.64</c:v>
                </c:pt>
                <c:pt idx="1">
                  <c:v>730</c:v>
                </c:pt>
                <c:pt idx="2">
                  <c:v>1612.88</c:v>
                </c:pt>
                <c:pt idx="3" formatCode="#,##0.0">
                  <c:v>1994.08510519989</c:v>
                </c:pt>
                <c:pt idx="4" formatCode="#,##0.0">
                  <c:v>1794.5579523587603</c:v>
                </c:pt>
                <c:pt idx="5" formatCode="#,##0.0">
                  <c:v>1705.0523861188703</c:v>
                </c:pt>
                <c:pt idx="6" formatCode="#,##0.0">
                  <c:v>-2322.3104919967791</c:v>
                </c:pt>
                <c:pt idx="7" formatCode="#,##0.0">
                  <c:v>-1812.0400998264413</c:v>
                </c:pt>
                <c:pt idx="8" formatCode="#,##0.0">
                  <c:v>442.03520432039841</c:v>
                </c:pt>
                <c:pt idx="9" formatCode="#,##0.0">
                  <c:v>-39.446125548400232</c:v>
                </c:pt>
                <c:pt idx="10" formatCode="#,##0.0">
                  <c:v>-322.9821553976999</c:v>
                </c:pt>
                <c:pt idx="11" formatCode="#,##0.0">
                  <c:v>-334.69541530409879</c:v>
                </c:pt>
                <c:pt idx="12" formatCode="#,##0.0">
                  <c:v>-1961.0096305028019</c:v>
                </c:pt>
                <c:pt idx="13" formatCode="#,##0.0">
                  <c:v>-2956.4061486694991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8283136"/>
        <c:axId val="78284672"/>
      </c:barChart>
      <c:catAx>
        <c:axId val="782831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 sz="1800"/>
            </a:pPr>
            <a:endParaRPr lang="ru-RU"/>
          </a:p>
        </c:txPr>
        <c:crossAx val="78284672"/>
        <c:crosses val="autoZero"/>
        <c:auto val="1"/>
        <c:lblAlgn val="ctr"/>
        <c:lblOffset val="100"/>
        <c:noMultiLvlLbl val="0"/>
      </c:catAx>
      <c:valAx>
        <c:axId val="78284672"/>
        <c:scaling>
          <c:orientation val="minMax"/>
        </c:scaling>
        <c:delete val="0"/>
        <c:axPos val="l"/>
        <c:majorGridlines/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ru-RU"/>
          </a:p>
        </c:txPr>
        <c:crossAx val="7828313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75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dLbls>
            <c:dLbl>
              <c:idx val="0"/>
              <c:layout>
                <c:manualLayout>
                  <c:x val="5.3612933799941677E-2"/>
                  <c:y val="1.5597515078900035E-2"/>
                </c:manualLayout>
              </c:layout>
              <c:tx>
                <c:rich>
                  <a:bodyPr/>
                  <a:lstStyle/>
                  <a:p>
                    <a:r>
                      <a:rPr lang="ru-RU" sz="1800" dirty="0"/>
                      <a:t>Национальная оборона , </a:t>
                    </a:r>
                    <a:r>
                      <a:rPr lang="ru-RU" sz="1800" dirty="0" smtClean="0"/>
                      <a:t>безопасность </a:t>
                    </a:r>
                    <a:r>
                      <a:rPr lang="ru-RU" sz="1800" dirty="0"/>
                      <a:t>
34%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0.22351973364440555"/>
                  <c:y val="-4.1054837929154681E-2"/>
                </c:manualLayout>
              </c:layout>
              <c:tx>
                <c:rich>
                  <a:bodyPr/>
                  <a:lstStyle/>
                  <a:p>
                    <a:r>
                      <a:rPr lang="ru-RU" sz="2000" dirty="0"/>
                      <a:t>Социальная политика
28%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7.046587926509186E-2"/>
                  <c:y val="0.153766785509874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-4.8282784096432392E-2"/>
                  <c:y val="0.22996423042949721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-0.1076071741032371"/>
                  <c:y val="0.19684730251183816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-0.14218746962185283"/>
                  <c:y val="6.9109803155612687E-2"/>
                </c:manualLayout>
              </c:layout>
              <c:tx>
                <c:rich>
                  <a:bodyPr/>
                  <a:lstStyle/>
                  <a:p>
                    <a:r>
                      <a:rPr lang="ru-RU" sz="1600"/>
                      <a:t>Обслуживание государственного  долга
4%</a:t>
                    </a:r>
                    <a:endParaRPr lang="ru-RU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6"/>
              <c:layout>
                <c:manualLayout>
                  <c:x val="-0.1065023816467386"/>
                  <c:y val="-1.8158231519784043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7"/>
              <c:layout>
                <c:manualLayout>
                  <c:x val="8.3422159035676097E-2"/>
                  <c:y val="0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8"/>
              <c:layout>
                <c:manualLayout>
                  <c:x val="0.195813952075435"/>
                  <c:y val="6.170518138893991E-4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'[fedbud_year.xlsx]год (2)'!$A$2:$A$10</c:f>
              <c:strCache>
                <c:ptCount val="9"/>
                <c:pt idx="0">
                  <c:v>Национальная оборона , национальная безопасность и правоохранительная деятельность</c:v>
                </c:pt>
                <c:pt idx="1">
                  <c:v>Социальная политика</c:v>
                </c:pt>
                <c:pt idx="2">
                  <c:v>Национальная экономика</c:v>
                </c:pt>
                <c:pt idx="3">
                  <c:v>Общегосударственные вопросы</c:v>
                </c:pt>
                <c:pt idx="4">
                  <c:v>Межбюджетные трансферты </c:v>
                </c:pt>
                <c:pt idx="5">
                  <c:v>Обслуживание государственного и муниципального долга</c:v>
                </c:pt>
                <c:pt idx="6">
                  <c:v>Образование</c:v>
                </c:pt>
                <c:pt idx="7">
                  <c:v>Здравоохранение</c:v>
                </c:pt>
                <c:pt idx="8">
                  <c:v>Прочее</c:v>
                </c:pt>
              </c:strCache>
            </c:strRef>
          </c:cat>
          <c:val>
            <c:numRef>
              <c:f>'[fedbud_year.xlsx]год (2)'!$B$2:$B$10</c:f>
              <c:numCache>
                <c:formatCode>#,##0.0</c:formatCode>
                <c:ptCount val="9"/>
                <c:pt idx="0">
                  <c:v>5674.0478053513498</c:v>
                </c:pt>
                <c:pt idx="1">
                  <c:v>4588.48186127595</c:v>
                </c:pt>
                <c:pt idx="2">
                  <c:v>2302.09479942192</c:v>
                </c:pt>
                <c:pt idx="3">
                  <c:v>1095.5884185715499</c:v>
                </c:pt>
                <c:pt idx="4">
                  <c:v>672.03794183274999</c:v>
                </c:pt>
                <c:pt idx="5">
                  <c:v>621.26417486137996</c:v>
                </c:pt>
                <c:pt idx="6">
                  <c:v>597.82418452189006</c:v>
                </c:pt>
                <c:pt idx="7">
                  <c:v>506.33659270237001</c:v>
                </c:pt>
                <c:pt idx="8">
                  <c:v>358.80824977507001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2800" dirty="0"/>
              <a:t>Динамика индекса РТС </a:t>
            </a:r>
            <a:r>
              <a:rPr lang="ru-RU" sz="2800" baseline="0" dirty="0"/>
              <a:t> с 01.09.1995 по 01.09.2017</a:t>
            </a:r>
            <a:endParaRPr lang="ru-RU" sz="2800" dirty="0"/>
          </a:p>
        </c:rich>
      </c:tx>
      <c:layout>
        <c:manualLayout>
          <c:xMode val="edge"/>
          <c:yMode val="edge"/>
          <c:x val="0.12215316877398741"/>
          <c:y val="1.3571843945167613E-2"/>
        </c:manualLayout>
      </c:layout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'candles(2)'!$B$1</c:f>
              <c:strCache>
                <c:ptCount val="1"/>
                <c:pt idx="0">
                  <c:v>Индекс РТС</c:v>
                </c:pt>
              </c:strCache>
            </c:strRef>
          </c:tx>
          <c:marker>
            <c:symbol val="none"/>
          </c:marker>
          <c:cat>
            <c:numRef>
              <c:f>'candles(2)'!$A$2:$A$279</c:f>
              <c:numCache>
                <c:formatCode>dd/mm/yy;@</c:formatCode>
                <c:ptCount val="278"/>
                <c:pt idx="0">
                  <c:v>34943</c:v>
                </c:pt>
                <c:pt idx="1">
                  <c:v>34973</c:v>
                </c:pt>
                <c:pt idx="2">
                  <c:v>35004</c:v>
                </c:pt>
                <c:pt idx="3">
                  <c:v>35034</c:v>
                </c:pt>
                <c:pt idx="4">
                  <c:v>35065</c:v>
                </c:pt>
                <c:pt idx="5">
                  <c:v>35096</c:v>
                </c:pt>
                <c:pt idx="6">
                  <c:v>35125</c:v>
                </c:pt>
                <c:pt idx="7">
                  <c:v>35156</c:v>
                </c:pt>
                <c:pt idx="8">
                  <c:v>35186</c:v>
                </c:pt>
                <c:pt idx="9">
                  <c:v>35217</c:v>
                </c:pt>
                <c:pt idx="10">
                  <c:v>35247</c:v>
                </c:pt>
                <c:pt idx="11">
                  <c:v>35278</c:v>
                </c:pt>
                <c:pt idx="12">
                  <c:v>35309</c:v>
                </c:pt>
                <c:pt idx="13">
                  <c:v>35339</c:v>
                </c:pt>
                <c:pt idx="14">
                  <c:v>35370</c:v>
                </c:pt>
                <c:pt idx="15">
                  <c:v>35400</c:v>
                </c:pt>
                <c:pt idx="16">
                  <c:v>35431</c:v>
                </c:pt>
                <c:pt idx="17">
                  <c:v>35462</c:v>
                </c:pt>
                <c:pt idx="18">
                  <c:v>35490</c:v>
                </c:pt>
                <c:pt idx="19">
                  <c:v>35521</c:v>
                </c:pt>
                <c:pt idx="20">
                  <c:v>35551</c:v>
                </c:pt>
                <c:pt idx="21">
                  <c:v>35582</c:v>
                </c:pt>
                <c:pt idx="22">
                  <c:v>35612</c:v>
                </c:pt>
                <c:pt idx="23">
                  <c:v>35643</c:v>
                </c:pt>
                <c:pt idx="24">
                  <c:v>35674</c:v>
                </c:pt>
                <c:pt idx="25">
                  <c:v>35704</c:v>
                </c:pt>
                <c:pt idx="26">
                  <c:v>35735</c:v>
                </c:pt>
                <c:pt idx="27">
                  <c:v>35765</c:v>
                </c:pt>
                <c:pt idx="28">
                  <c:v>35796</c:v>
                </c:pt>
                <c:pt idx="29">
                  <c:v>35827</c:v>
                </c:pt>
                <c:pt idx="30">
                  <c:v>35855</c:v>
                </c:pt>
                <c:pt idx="31">
                  <c:v>35886</c:v>
                </c:pt>
                <c:pt idx="32">
                  <c:v>35916</c:v>
                </c:pt>
                <c:pt idx="33">
                  <c:v>35947</c:v>
                </c:pt>
                <c:pt idx="34">
                  <c:v>35977</c:v>
                </c:pt>
                <c:pt idx="35">
                  <c:v>36008</c:v>
                </c:pt>
                <c:pt idx="36">
                  <c:v>36039</c:v>
                </c:pt>
                <c:pt idx="37">
                  <c:v>36069</c:v>
                </c:pt>
                <c:pt idx="38">
                  <c:v>36100</c:v>
                </c:pt>
                <c:pt idx="39">
                  <c:v>36130</c:v>
                </c:pt>
                <c:pt idx="40">
                  <c:v>36161</c:v>
                </c:pt>
                <c:pt idx="41">
                  <c:v>36192</c:v>
                </c:pt>
                <c:pt idx="42">
                  <c:v>36220</c:v>
                </c:pt>
                <c:pt idx="43">
                  <c:v>36251</c:v>
                </c:pt>
                <c:pt idx="44">
                  <c:v>36281</c:v>
                </c:pt>
                <c:pt idx="45">
                  <c:v>36312</c:v>
                </c:pt>
                <c:pt idx="46">
                  <c:v>36342</c:v>
                </c:pt>
                <c:pt idx="47">
                  <c:v>36373</c:v>
                </c:pt>
                <c:pt idx="48">
                  <c:v>36404</c:v>
                </c:pt>
                <c:pt idx="49">
                  <c:v>36434</c:v>
                </c:pt>
                <c:pt idx="50">
                  <c:v>36465</c:v>
                </c:pt>
                <c:pt idx="51">
                  <c:v>36495</c:v>
                </c:pt>
                <c:pt idx="52">
                  <c:v>36526</c:v>
                </c:pt>
                <c:pt idx="53">
                  <c:v>36557</c:v>
                </c:pt>
                <c:pt idx="54">
                  <c:v>36586</c:v>
                </c:pt>
                <c:pt idx="55">
                  <c:v>36617</c:v>
                </c:pt>
                <c:pt idx="56">
                  <c:v>36647</c:v>
                </c:pt>
                <c:pt idx="57">
                  <c:v>36678</c:v>
                </c:pt>
                <c:pt idx="58">
                  <c:v>36708</c:v>
                </c:pt>
                <c:pt idx="59">
                  <c:v>36739</c:v>
                </c:pt>
                <c:pt idx="60">
                  <c:v>36770</c:v>
                </c:pt>
                <c:pt idx="61">
                  <c:v>36800</c:v>
                </c:pt>
                <c:pt idx="62">
                  <c:v>36831</c:v>
                </c:pt>
                <c:pt idx="63">
                  <c:v>36861</c:v>
                </c:pt>
                <c:pt idx="64">
                  <c:v>36892</c:v>
                </c:pt>
                <c:pt idx="65">
                  <c:v>36923</c:v>
                </c:pt>
                <c:pt idx="66">
                  <c:v>36951</c:v>
                </c:pt>
                <c:pt idx="67">
                  <c:v>36982</c:v>
                </c:pt>
                <c:pt idx="68">
                  <c:v>37012</c:v>
                </c:pt>
                <c:pt idx="69">
                  <c:v>37043</c:v>
                </c:pt>
                <c:pt idx="70">
                  <c:v>37073</c:v>
                </c:pt>
                <c:pt idx="71">
                  <c:v>37104</c:v>
                </c:pt>
                <c:pt idx="72">
                  <c:v>37135</c:v>
                </c:pt>
                <c:pt idx="73">
                  <c:v>37165</c:v>
                </c:pt>
                <c:pt idx="74">
                  <c:v>37196</c:v>
                </c:pt>
                <c:pt idx="75">
                  <c:v>37226</c:v>
                </c:pt>
                <c:pt idx="76">
                  <c:v>37257</c:v>
                </c:pt>
                <c:pt idx="77">
                  <c:v>37288</c:v>
                </c:pt>
                <c:pt idx="78">
                  <c:v>37316</c:v>
                </c:pt>
                <c:pt idx="79">
                  <c:v>37347</c:v>
                </c:pt>
                <c:pt idx="80">
                  <c:v>37377</c:v>
                </c:pt>
                <c:pt idx="81">
                  <c:v>37408</c:v>
                </c:pt>
                <c:pt idx="82">
                  <c:v>37438</c:v>
                </c:pt>
                <c:pt idx="83">
                  <c:v>37469</c:v>
                </c:pt>
                <c:pt idx="84">
                  <c:v>37500</c:v>
                </c:pt>
                <c:pt idx="85">
                  <c:v>37530</c:v>
                </c:pt>
                <c:pt idx="86">
                  <c:v>37561</c:v>
                </c:pt>
                <c:pt idx="87">
                  <c:v>37591</c:v>
                </c:pt>
                <c:pt idx="88">
                  <c:v>37622</c:v>
                </c:pt>
                <c:pt idx="89">
                  <c:v>37653</c:v>
                </c:pt>
                <c:pt idx="90">
                  <c:v>37681</c:v>
                </c:pt>
                <c:pt idx="91">
                  <c:v>37712</c:v>
                </c:pt>
                <c:pt idx="92">
                  <c:v>37742</c:v>
                </c:pt>
                <c:pt idx="93">
                  <c:v>37773</c:v>
                </c:pt>
                <c:pt idx="94">
                  <c:v>37803</c:v>
                </c:pt>
                <c:pt idx="95">
                  <c:v>37834</c:v>
                </c:pt>
                <c:pt idx="96">
                  <c:v>37865</c:v>
                </c:pt>
                <c:pt idx="97">
                  <c:v>37895</c:v>
                </c:pt>
                <c:pt idx="98">
                  <c:v>37926</c:v>
                </c:pt>
                <c:pt idx="99">
                  <c:v>37956</c:v>
                </c:pt>
                <c:pt idx="100">
                  <c:v>37987</c:v>
                </c:pt>
                <c:pt idx="101">
                  <c:v>38018</c:v>
                </c:pt>
                <c:pt idx="102">
                  <c:v>38047</c:v>
                </c:pt>
                <c:pt idx="103">
                  <c:v>38078</c:v>
                </c:pt>
                <c:pt idx="104">
                  <c:v>38108</c:v>
                </c:pt>
                <c:pt idx="105">
                  <c:v>38139</c:v>
                </c:pt>
                <c:pt idx="106">
                  <c:v>38169</c:v>
                </c:pt>
                <c:pt idx="107">
                  <c:v>38200</c:v>
                </c:pt>
                <c:pt idx="108">
                  <c:v>38231</c:v>
                </c:pt>
                <c:pt idx="109">
                  <c:v>38261</c:v>
                </c:pt>
                <c:pt idx="110">
                  <c:v>38292</c:v>
                </c:pt>
                <c:pt idx="111">
                  <c:v>38322</c:v>
                </c:pt>
                <c:pt idx="112">
                  <c:v>38353</c:v>
                </c:pt>
                <c:pt idx="113">
                  <c:v>38384</c:v>
                </c:pt>
                <c:pt idx="114">
                  <c:v>38412</c:v>
                </c:pt>
                <c:pt idx="115">
                  <c:v>38443</c:v>
                </c:pt>
                <c:pt idx="116">
                  <c:v>38473</c:v>
                </c:pt>
                <c:pt idx="117">
                  <c:v>38504</c:v>
                </c:pt>
                <c:pt idx="118">
                  <c:v>38534</c:v>
                </c:pt>
                <c:pt idx="119">
                  <c:v>38565</c:v>
                </c:pt>
                <c:pt idx="120">
                  <c:v>38596</c:v>
                </c:pt>
                <c:pt idx="121">
                  <c:v>38626</c:v>
                </c:pt>
                <c:pt idx="122">
                  <c:v>38657</c:v>
                </c:pt>
                <c:pt idx="123">
                  <c:v>38687</c:v>
                </c:pt>
                <c:pt idx="124">
                  <c:v>38718</c:v>
                </c:pt>
                <c:pt idx="125">
                  <c:v>38749</c:v>
                </c:pt>
                <c:pt idx="126">
                  <c:v>38777</c:v>
                </c:pt>
                <c:pt idx="127">
                  <c:v>38808</c:v>
                </c:pt>
                <c:pt idx="128">
                  <c:v>38838</c:v>
                </c:pt>
                <c:pt idx="129">
                  <c:v>38869</c:v>
                </c:pt>
                <c:pt idx="130">
                  <c:v>38899</c:v>
                </c:pt>
                <c:pt idx="131">
                  <c:v>38930</c:v>
                </c:pt>
                <c:pt idx="132">
                  <c:v>38961</c:v>
                </c:pt>
                <c:pt idx="133">
                  <c:v>38991</c:v>
                </c:pt>
                <c:pt idx="134">
                  <c:v>39022</c:v>
                </c:pt>
                <c:pt idx="135">
                  <c:v>39052</c:v>
                </c:pt>
                <c:pt idx="136">
                  <c:v>39083</c:v>
                </c:pt>
                <c:pt idx="137">
                  <c:v>39114</c:v>
                </c:pt>
                <c:pt idx="138">
                  <c:v>39142</c:v>
                </c:pt>
                <c:pt idx="139">
                  <c:v>39173</c:v>
                </c:pt>
                <c:pt idx="140">
                  <c:v>39203</c:v>
                </c:pt>
                <c:pt idx="141">
                  <c:v>39234</c:v>
                </c:pt>
                <c:pt idx="142">
                  <c:v>39264</c:v>
                </c:pt>
                <c:pt idx="143">
                  <c:v>39295</c:v>
                </c:pt>
                <c:pt idx="144">
                  <c:v>39326</c:v>
                </c:pt>
                <c:pt idx="145">
                  <c:v>39356</c:v>
                </c:pt>
                <c:pt idx="146">
                  <c:v>39387</c:v>
                </c:pt>
                <c:pt idx="147">
                  <c:v>39417</c:v>
                </c:pt>
                <c:pt idx="148">
                  <c:v>39448</c:v>
                </c:pt>
                <c:pt idx="149">
                  <c:v>39479</c:v>
                </c:pt>
                <c:pt idx="150">
                  <c:v>39508</c:v>
                </c:pt>
                <c:pt idx="151">
                  <c:v>39539</c:v>
                </c:pt>
                <c:pt idx="152">
                  <c:v>39569</c:v>
                </c:pt>
                <c:pt idx="153">
                  <c:v>39600</c:v>
                </c:pt>
                <c:pt idx="154">
                  <c:v>39630</c:v>
                </c:pt>
                <c:pt idx="155">
                  <c:v>39661</c:v>
                </c:pt>
                <c:pt idx="156">
                  <c:v>39692</c:v>
                </c:pt>
                <c:pt idx="157">
                  <c:v>39722</c:v>
                </c:pt>
                <c:pt idx="158">
                  <c:v>39753</c:v>
                </c:pt>
                <c:pt idx="159">
                  <c:v>39783</c:v>
                </c:pt>
                <c:pt idx="160">
                  <c:v>39814</c:v>
                </c:pt>
                <c:pt idx="161">
                  <c:v>39845</c:v>
                </c:pt>
                <c:pt idx="162">
                  <c:v>39873</c:v>
                </c:pt>
                <c:pt idx="163">
                  <c:v>39904</c:v>
                </c:pt>
                <c:pt idx="164">
                  <c:v>39934</c:v>
                </c:pt>
                <c:pt idx="165">
                  <c:v>39965</c:v>
                </c:pt>
                <c:pt idx="166">
                  <c:v>39995</c:v>
                </c:pt>
                <c:pt idx="167">
                  <c:v>40026</c:v>
                </c:pt>
                <c:pt idx="168">
                  <c:v>40057</c:v>
                </c:pt>
                <c:pt idx="169">
                  <c:v>40087</c:v>
                </c:pt>
                <c:pt idx="170">
                  <c:v>40118</c:v>
                </c:pt>
                <c:pt idx="171">
                  <c:v>40148</c:v>
                </c:pt>
                <c:pt idx="172">
                  <c:v>40179</c:v>
                </c:pt>
                <c:pt idx="173">
                  <c:v>40210</c:v>
                </c:pt>
                <c:pt idx="174">
                  <c:v>40238</c:v>
                </c:pt>
                <c:pt idx="175">
                  <c:v>40269</c:v>
                </c:pt>
                <c:pt idx="176">
                  <c:v>40299</c:v>
                </c:pt>
                <c:pt idx="177">
                  <c:v>40330</c:v>
                </c:pt>
                <c:pt idx="178">
                  <c:v>40360</c:v>
                </c:pt>
                <c:pt idx="179">
                  <c:v>40391</c:v>
                </c:pt>
                <c:pt idx="180">
                  <c:v>40422</c:v>
                </c:pt>
                <c:pt idx="181">
                  <c:v>40452</c:v>
                </c:pt>
                <c:pt idx="182">
                  <c:v>40483</c:v>
                </c:pt>
                <c:pt idx="183">
                  <c:v>40513</c:v>
                </c:pt>
                <c:pt idx="184">
                  <c:v>40544</c:v>
                </c:pt>
                <c:pt idx="185">
                  <c:v>40575</c:v>
                </c:pt>
                <c:pt idx="186">
                  <c:v>40603</c:v>
                </c:pt>
                <c:pt idx="187">
                  <c:v>40634</c:v>
                </c:pt>
                <c:pt idx="188">
                  <c:v>40664</c:v>
                </c:pt>
                <c:pt idx="189">
                  <c:v>40695</c:v>
                </c:pt>
                <c:pt idx="190">
                  <c:v>40725</c:v>
                </c:pt>
                <c:pt idx="191">
                  <c:v>40756</c:v>
                </c:pt>
                <c:pt idx="192">
                  <c:v>40787</c:v>
                </c:pt>
                <c:pt idx="193">
                  <c:v>40817</c:v>
                </c:pt>
                <c:pt idx="194">
                  <c:v>40848</c:v>
                </c:pt>
                <c:pt idx="195">
                  <c:v>40878</c:v>
                </c:pt>
                <c:pt idx="196">
                  <c:v>40909</c:v>
                </c:pt>
                <c:pt idx="197">
                  <c:v>40940</c:v>
                </c:pt>
                <c:pt idx="198">
                  <c:v>40969</c:v>
                </c:pt>
                <c:pt idx="199">
                  <c:v>41000</c:v>
                </c:pt>
                <c:pt idx="200">
                  <c:v>41030</c:v>
                </c:pt>
                <c:pt idx="201">
                  <c:v>41061</c:v>
                </c:pt>
                <c:pt idx="202">
                  <c:v>41091</c:v>
                </c:pt>
                <c:pt idx="203">
                  <c:v>41122</c:v>
                </c:pt>
                <c:pt idx="204">
                  <c:v>41153</c:v>
                </c:pt>
                <c:pt idx="205">
                  <c:v>41183</c:v>
                </c:pt>
                <c:pt idx="206">
                  <c:v>41214</c:v>
                </c:pt>
                <c:pt idx="207">
                  <c:v>41244</c:v>
                </c:pt>
                <c:pt idx="208">
                  <c:v>41275</c:v>
                </c:pt>
                <c:pt idx="209">
                  <c:v>41306</c:v>
                </c:pt>
                <c:pt idx="210">
                  <c:v>41334</c:v>
                </c:pt>
                <c:pt idx="211">
                  <c:v>41365</c:v>
                </c:pt>
                <c:pt idx="212">
                  <c:v>41395</c:v>
                </c:pt>
                <c:pt idx="213">
                  <c:v>41426</c:v>
                </c:pt>
                <c:pt idx="214">
                  <c:v>41456</c:v>
                </c:pt>
                <c:pt idx="215">
                  <c:v>41487</c:v>
                </c:pt>
                <c:pt idx="216">
                  <c:v>41518</c:v>
                </c:pt>
                <c:pt idx="217">
                  <c:v>41548</c:v>
                </c:pt>
                <c:pt idx="218">
                  <c:v>41579</c:v>
                </c:pt>
                <c:pt idx="219">
                  <c:v>41609</c:v>
                </c:pt>
                <c:pt idx="220">
                  <c:v>41640</c:v>
                </c:pt>
                <c:pt idx="221">
                  <c:v>41671</c:v>
                </c:pt>
                <c:pt idx="222">
                  <c:v>41699</c:v>
                </c:pt>
                <c:pt idx="223">
                  <c:v>41730</c:v>
                </c:pt>
                <c:pt idx="224">
                  <c:v>41760</c:v>
                </c:pt>
                <c:pt idx="225">
                  <c:v>41791</c:v>
                </c:pt>
                <c:pt idx="226">
                  <c:v>41821</c:v>
                </c:pt>
                <c:pt idx="227">
                  <c:v>41852</c:v>
                </c:pt>
                <c:pt idx="228">
                  <c:v>41883</c:v>
                </c:pt>
                <c:pt idx="229">
                  <c:v>41913</c:v>
                </c:pt>
                <c:pt idx="230">
                  <c:v>41944</c:v>
                </c:pt>
                <c:pt idx="231">
                  <c:v>41974</c:v>
                </c:pt>
                <c:pt idx="232">
                  <c:v>42005</c:v>
                </c:pt>
                <c:pt idx="233">
                  <c:v>42036</c:v>
                </c:pt>
                <c:pt idx="234">
                  <c:v>42064</c:v>
                </c:pt>
                <c:pt idx="235">
                  <c:v>42095</c:v>
                </c:pt>
                <c:pt idx="236">
                  <c:v>42125</c:v>
                </c:pt>
                <c:pt idx="237">
                  <c:v>42156</c:v>
                </c:pt>
                <c:pt idx="238">
                  <c:v>42186</c:v>
                </c:pt>
                <c:pt idx="239">
                  <c:v>42217</c:v>
                </c:pt>
                <c:pt idx="240">
                  <c:v>42248</c:v>
                </c:pt>
                <c:pt idx="241">
                  <c:v>42278</c:v>
                </c:pt>
                <c:pt idx="242">
                  <c:v>42309</c:v>
                </c:pt>
                <c:pt idx="243">
                  <c:v>42339</c:v>
                </c:pt>
                <c:pt idx="244">
                  <c:v>42370</c:v>
                </c:pt>
                <c:pt idx="245">
                  <c:v>42401</c:v>
                </c:pt>
                <c:pt idx="246">
                  <c:v>42401</c:v>
                </c:pt>
                <c:pt idx="247">
                  <c:v>42430</c:v>
                </c:pt>
                <c:pt idx="248">
                  <c:v>42430</c:v>
                </c:pt>
                <c:pt idx="249">
                  <c:v>42461</c:v>
                </c:pt>
                <c:pt idx="250">
                  <c:v>42461</c:v>
                </c:pt>
                <c:pt idx="251">
                  <c:v>42461</c:v>
                </c:pt>
                <c:pt idx="252">
                  <c:v>42491</c:v>
                </c:pt>
                <c:pt idx="253">
                  <c:v>42491</c:v>
                </c:pt>
                <c:pt idx="254">
                  <c:v>42522</c:v>
                </c:pt>
                <c:pt idx="255">
                  <c:v>42522</c:v>
                </c:pt>
                <c:pt idx="256">
                  <c:v>42552</c:v>
                </c:pt>
                <c:pt idx="257">
                  <c:v>42552</c:v>
                </c:pt>
                <c:pt idx="258">
                  <c:v>42583</c:v>
                </c:pt>
                <c:pt idx="259">
                  <c:v>42583</c:v>
                </c:pt>
                <c:pt idx="260">
                  <c:v>42614</c:v>
                </c:pt>
                <c:pt idx="261">
                  <c:v>42614</c:v>
                </c:pt>
                <c:pt idx="262">
                  <c:v>42644</c:v>
                </c:pt>
                <c:pt idx="263">
                  <c:v>42644</c:v>
                </c:pt>
                <c:pt idx="264">
                  <c:v>42675</c:v>
                </c:pt>
                <c:pt idx="265">
                  <c:v>42675</c:v>
                </c:pt>
                <c:pt idx="266">
                  <c:v>42705</c:v>
                </c:pt>
                <c:pt idx="267">
                  <c:v>42705</c:v>
                </c:pt>
                <c:pt idx="268">
                  <c:v>42736</c:v>
                </c:pt>
                <c:pt idx="269">
                  <c:v>42736</c:v>
                </c:pt>
                <c:pt idx="270">
                  <c:v>42767</c:v>
                </c:pt>
                <c:pt idx="271">
                  <c:v>42795</c:v>
                </c:pt>
                <c:pt idx="272">
                  <c:v>42826</c:v>
                </c:pt>
                <c:pt idx="273">
                  <c:v>42856</c:v>
                </c:pt>
                <c:pt idx="274">
                  <c:v>42887</c:v>
                </c:pt>
                <c:pt idx="275">
                  <c:v>42917</c:v>
                </c:pt>
                <c:pt idx="276">
                  <c:v>42948</c:v>
                </c:pt>
                <c:pt idx="277">
                  <c:v>42979</c:v>
                </c:pt>
              </c:numCache>
            </c:numRef>
          </c:cat>
          <c:val>
            <c:numRef>
              <c:f>'candles(2)'!$B$2:$B$279</c:f>
              <c:numCache>
                <c:formatCode>General</c:formatCode>
                <c:ptCount val="278"/>
                <c:pt idx="0">
                  <c:v>100</c:v>
                </c:pt>
                <c:pt idx="1">
                  <c:v>83.003</c:v>
                </c:pt>
                <c:pt idx="2">
                  <c:v>72.701999999999998</c:v>
                </c:pt>
                <c:pt idx="3">
                  <c:v>70.953999999999994</c:v>
                </c:pt>
                <c:pt idx="4">
                  <c:v>87.347999999999999</c:v>
                </c:pt>
                <c:pt idx="5">
                  <c:v>81.19</c:v>
                </c:pt>
                <c:pt idx="6">
                  <c:v>70.230999999999995</c:v>
                </c:pt>
                <c:pt idx="7">
                  <c:v>77.558999999999997</c:v>
                </c:pt>
                <c:pt idx="8">
                  <c:v>103.523</c:v>
                </c:pt>
                <c:pt idx="9">
                  <c:v>149.15</c:v>
                </c:pt>
                <c:pt idx="10">
                  <c:v>198.626</c:v>
                </c:pt>
                <c:pt idx="11">
                  <c:v>158.05099999999999</c:v>
                </c:pt>
                <c:pt idx="12">
                  <c:v>185.52199999999999</c:v>
                </c:pt>
                <c:pt idx="13">
                  <c:v>165.566</c:v>
                </c:pt>
                <c:pt idx="14">
                  <c:v>178.637</c:v>
                </c:pt>
                <c:pt idx="15">
                  <c:v>189.726</c:v>
                </c:pt>
                <c:pt idx="16">
                  <c:v>197.53899999999999</c:v>
                </c:pt>
                <c:pt idx="17">
                  <c:v>274.63299999999998</c:v>
                </c:pt>
                <c:pt idx="18">
                  <c:v>329.52800000000002</c:v>
                </c:pt>
                <c:pt idx="19">
                  <c:v>301.226</c:v>
                </c:pt>
                <c:pt idx="20">
                  <c:v>322.13600000000002</c:v>
                </c:pt>
                <c:pt idx="21">
                  <c:v>355.815</c:v>
                </c:pt>
                <c:pt idx="22">
                  <c:v>419.09399999999999</c:v>
                </c:pt>
                <c:pt idx="23">
                  <c:v>507.41500000000002</c:v>
                </c:pt>
                <c:pt idx="24">
                  <c:v>473.12599999999998</c:v>
                </c:pt>
                <c:pt idx="25">
                  <c:v>498.59699999999998</c:v>
                </c:pt>
                <c:pt idx="26">
                  <c:v>424.24799999999999</c:v>
                </c:pt>
                <c:pt idx="27">
                  <c:v>328.24900000000002</c:v>
                </c:pt>
                <c:pt idx="28">
                  <c:v>401.29969999999997</c:v>
                </c:pt>
                <c:pt idx="29">
                  <c:v>295.51979999999998</c:v>
                </c:pt>
                <c:pt idx="30">
                  <c:v>310.32229999999998</c:v>
                </c:pt>
                <c:pt idx="31">
                  <c:v>322.88139999999999</c:v>
                </c:pt>
                <c:pt idx="32">
                  <c:v>320.22800000000001</c:v>
                </c:pt>
                <c:pt idx="33">
                  <c:v>185.67250000000001</c:v>
                </c:pt>
                <c:pt idx="34">
                  <c:v>154.7373</c:v>
                </c:pt>
                <c:pt idx="35">
                  <c:v>146.59780000000001</c:v>
                </c:pt>
                <c:pt idx="36">
                  <c:v>63.009399999999999</c:v>
                </c:pt>
                <c:pt idx="37">
                  <c:v>43.814599999999999</c:v>
                </c:pt>
                <c:pt idx="38">
                  <c:v>57.302799999999998</c:v>
                </c:pt>
                <c:pt idx="39">
                  <c:v>69.899900000000002</c:v>
                </c:pt>
                <c:pt idx="40">
                  <c:v>58.926600000000001</c:v>
                </c:pt>
                <c:pt idx="41">
                  <c:v>55.288400000000003</c:v>
                </c:pt>
                <c:pt idx="42">
                  <c:v>72.043000000000006</c:v>
                </c:pt>
                <c:pt idx="43">
                  <c:v>79.982799999999997</c:v>
                </c:pt>
                <c:pt idx="44">
                  <c:v>104.5428</c:v>
                </c:pt>
                <c:pt idx="45">
                  <c:v>98.259799999999998</c:v>
                </c:pt>
                <c:pt idx="46">
                  <c:v>129.65780000000001</c:v>
                </c:pt>
                <c:pt idx="47">
                  <c:v>117.8813</c:v>
                </c:pt>
                <c:pt idx="48">
                  <c:v>102.57</c:v>
                </c:pt>
                <c:pt idx="49">
                  <c:v>83.590400000000002</c:v>
                </c:pt>
                <c:pt idx="50">
                  <c:v>97.822000000000003</c:v>
                </c:pt>
                <c:pt idx="51">
                  <c:v>112.6238</c:v>
                </c:pt>
                <c:pt idx="52">
                  <c:v>168.55840000000001</c:v>
                </c:pt>
                <c:pt idx="53">
                  <c:v>174.0275</c:v>
                </c:pt>
                <c:pt idx="54">
                  <c:v>175.346</c:v>
                </c:pt>
                <c:pt idx="55">
                  <c:v>232.48320000000001</c:v>
                </c:pt>
                <c:pt idx="56">
                  <c:v>228.73099999999999</c:v>
                </c:pt>
                <c:pt idx="57">
                  <c:v>192.411</c:v>
                </c:pt>
                <c:pt idx="58">
                  <c:v>172.88650000000001</c:v>
                </c:pt>
                <c:pt idx="59">
                  <c:v>198.8544</c:v>
                </c:pt>
                <c:pt idx="60">
                  <c:v>240.6044</c:v>
                </c:pt>
                <c:pt idx="61">
                  <c:v>198.45689999999999</c:v>
                </c:pt>
                <c:pt idx="62">
                  <c:v>192.51840000000001</c:v>
                </c:pt>
                <c:pt idx="63">
                  <c:v>146.9795</c:v>
                </c:pt>
                <c:pt idx="64">
                  <c:v>137.94810000000001</c:v>
                </c:pt>
                <c:pt idx="65">
                  <c:v>172.3323</c:v>
                </c:pt>
                <c:pt idx="66">
                  <c:v>161.04089999999999</c:v>
                </c:pt>
                <c:pt idx="67">
                  <c:v>169.6215</c:v>
                </c:pt>
                <c:pt idx="68">
                  <c:v>186.42609999999999</c:v>
                </c:pt>
                <c:pt idx="69">
                  <c:v>208.82</c:v>
                </c:pt>
                <c:pt idx="70">
                  <c:v>216.51</c:v>
                </c:pt>
                <c:pt idx="71">
                  <c:v>196.59</c:v>
                </c:pt>
                <c:pt idx="72">
                  <c:v>207.43</c:v>
                </c:pt>
                <c:pt idx="73">
                  <c:v>181.71</c:v>
                </c:pt>
                <c:pt idx="74">
                  <c:v>203.62</c:v>
                </c:pt>
                <c:pt idx="75">
                  <c:v>227.74</c:v>
                </c:pt>
                <c:pt idx="76">
                  <c:v>262.02999999999997</c:v>
                </c:pt>
                <c:pt idx="77">
                  <c:v>290.33999999999997</c:v>
                </c:pt>
                <c:pt idx="78">
                  <c:v>295.31</c:v>
                </c:pt>
                <c:pt idx="79">
                  <c:v>350.47</c:v>
                </c:pt>
                <c:pt idx="80">
                  <c:v>388.13</c:v>
                </c:pt>
                <c:pt idx="81">
                  <c:v>392.07</c:v>
                </c:pt>
                <c:pt idx="82">
                  <c:v>351.42</c:v>
                </c:pt>
                <c:pt idx="83">
                  <c:v>332.9</c:v>
                </c:pt>
                <c:pt idx="84">
                  <c:v>333.73</c:v>
                </c:pt>
                <c:pt idx="85">
                  <c:v>333.25</c:v>
                </c:pt>
                <c:pt idx="86">
                  <c:v>358.76</c:v>
                </c:pt>
                <c:pt idx="87">
                  <c:v>363.13</c:v>
                </c:pt>
                <c:pt idx="88">
                  <c:v>360.17</c:v>
                </c:pt>
                <c:pt idx="89">
                  <c:v>346.56</c:v>
                </c:pt>
                <c:pt idx="90">
                  <c:v>385.49</c:v>
                </c:pt>
                <c:pt idx="91">
                  <c:v>360.88</c:v>
                </c:pt>
                <c:pt idx="92">
                  <c:v>422.35</c:v>
                </c:pt>
                <c:pt idx="93">
                  <c:v>466.67</c:v>
                </c:pt>
                <c:pt idx="94">
                  <c:v>501.87</c:v>
                </c:pt>
                <c:pt idx="95">
                  <c:v>455.18</c:v>
                </c:pt>
                <c:pt idx="96">
                  <c:v>536.16</c:v>
                </c:pt>
                <c:pt idx="97">
                  <c:v>566.88</c:v>
                </c:pt>
                <c:pt idx="98">
                  <c:v>518.62</c:v>
                </c:pt>
                <c:pt idx="99">
                  <c:v>518.58000000000004</c:v>
                </c:pt>
                <c:pt idx="100">
                  <c:v>573.94000000000005</c:v>
                </c:pt>
                <c:pt idx="101">
                  <c:v>612.08000000000004</c:v>
                </c:pt>
                <c:pt idx="102">
                  <c:v>675</c:v>
                </c:pt>
                <c:pt idx="103">
                  <c:v>754.21</c:v>
                </c:pt>
                <c:pt idx="104">
                  <c:v>643.42999999999995</c:v>
                </c:pt>
                <c:pt idx="105">
                  <c:v>582.6</c:v>
                </c:pt>
                <c:pt idx="106">
                  <c:v>590.16999999999996</c:v>
                </c:pt>
                <c:pt idx="107">
                  <c:v>546.22</c:v>
                </c:pt>
                <c:pt idx="108">
                  <c:v>582.92999999999995</c:v>
                </c:pt>
                <c:pt idx="109">
                  <c:v>638.5</c:v>
                </c:pt>
                <c:pt idx="110">
                  <c:v>666.59</c:v>
                </c:pt>
                <c:pt idx="111">
                  <c:v>624.38</c:v>
                </c:pt>
                <c:pt idx="112">
                  <c:v>614</c:v>
                </c:pt>
                <c:pt idx="113">
                  <c:v>637.20000000000005</c:v>
                </c:pt>
                <c:pt idx="114">
                  <c:v>716.5</c:v>
                </c:pt>
                <c:pt idx="115">
                  <c:v>669.06</c:v>
                </c:pt>
                <c:pt idx="116">
                  <c:v>670.27</c:v>
                </c:pt>
                <c:pt idx="117">
                  <c:v>673.37</c:v>
                </c:pt>
                <c:pt idx="118">
                  <c:v>706.47</c:v>
                </c:pt>
                <c:pt idx="119">
                  <c:v>778.9</c:v>
                </c:pt>
                <c:pt idx="120">
                  <c:v>882.2</c:v>
                </c:pt>
                <c:pt idx="121">
                  <c:v>1007.76</c:v>
                </c:pt>
                <c:pt idx="122">
                  <c:v>935.05</c:v>
                </c:pt>
                <c:pt idx="123">
                  <c:v>1038.4000000000001</c:v>
                </c:pt>
                <c:pt idx="124">
                  <c:v>1128.2</c:v>
                </c:pt>
                <c:pt idx="125">
                  <c:v>1316.01</c:v>
                </c:pt>
                <c:pt idx="126">
                  <c:v>1453.7</c:v>
                </c:pt>
                <c:pt idx="127">
                  <c:v>1434.73</c:v>
                </c:pt>
                <c:pt idx="128">
                  <c:v>1657.49</c:v>
                </c:pt>
                <c:pt idx="129">
                  <c:v>1460.7</c:v>
                </c:pt>
                <c:pt idx="130">
                  <c:v>1494.74</c:v>
                </c:pt>
                <c:pt idx="131">
                  <c:v>1551.09</c:v>
                </c:pt>
                <c:pt idx="132">
                  <c:v>1627.57</c:v>
                </c:pt>
                <c:pt idx="133">
                  <c:v>1550.1</c:v>
                </c:pt>
                <c:pt idx="134">
                  <c:v>1613.97</c:v>
                </c:pt>
                <c:pt idx="135">
                  <c:v>1776.68</c:v>
                </c:pt>
                <c:pt idx="136">
                  <c:v>1906.32</c:v>
                </c:pt>
                <c:pt idx="137">
                  <c:v>1843.89</c:v>
                </c:pt>
                <c:pt idx="138">
                  <c:v>1857.82</c:v>
                </c:pt>
                <c:pt idx="139">
                  <c:v>1935.01</c:v>
                </c:pt>
                <c:pt idx="140">
                  <c:v>1932.05</c:v>
                </c:pt>
                <c:pt idx="141">
                  <c:v>1780.39</c:v>
                </c:pt>
                <c:pt idx="142">
                  <c:v>1898.13</c:v>
                </c:pt>
                <c:pt idx="143">
                  <c:v>1983.87</c:v>
                </c:pt>
                <c:pt idx="144">
                  <c:v>1920.33</c:v>
                </c:pt>
                <c:pt idx="145">
                  <c:v>2071.8000000000002</c:v>
                </c:pt>
                <c:pt idx="146">
                  <c:v>2225.25</c:v>
                </c:pt>
                <c:pt idx="147">
                  <c:v>2218.44</c:v>
                </c:pt>
                <c:pt idx="148">
                  <c:v>2300.79</c:v>
                </c:pt>
                <c:pt idx="149">
                  <c:v>1910.67</c:v>
                </c:pt>
                <c:pt idx="150">
                  <c:v>2017.47</c:v>
                </c:pt>
                <c:pt idx="151">
                  <c:v>2053.9699999999998</c:v>
                </c:pt>
                <c:pt idx="152">
                  <c:v>2122.5</c:v>
                </c:pt>
                <c:pt idx="153">
                  <c:v>2459.9</c:v>
                </c:pt>
                <c:pt idx="154">
                  <c:v>2303.11</c:v>
                </c:pt>
                <c:pt idx="155">
                  <c:v>1965.53</c:v>
                </c:pt>
                <c:pt idx="156">
                  <c:v>1643.04</c:v>
                </c:pt>
                <c:pt idx="157">
                  <c:v>1211.9000000000001</c:v>
                </c:pt>
                <c:pt idx="158">
                  <c:v>777.56</c:v>
                </c:pt>
                <c:pt idx="159">
                  <c:v>658.37</c:v>
                </c:pt>
                <c:pt idx="160">
                  <c:v>631.99</c:v>
                </c:pt>
                <c:pt idx="161">
                  <c:v>535.04</c:v>
                </c:pt>
                <c:pt idx="162">
                  <c:v>544.58000000000004</c:v>
                </c:pt>
                <c:pt idx="163">
                  <c:v>689.63</c:v>
                </c:pt>
                <c:pt idx="164">
                  <c:v>833.22</c:v>
                </c:pt>
                <c:pt idx="165">
                  <c:v>1088.51</c:v>
                </c:pt>
                <c:pt idx="166">
                  <c:v>967.44</c:v>
                </c:pt>
                <c:pt idx="167">
                  <c:v>1017.8</c:v>
                </c:pt>
                <c:pt idx="168">
                  <c:v>1067.47</c:v>
                </c:pt>
                <c:pt idx="169">
                  <c:v>1254.52</c:v>
                </c:pt>
                <c:pt idx="170">
                  <c:v>1358.76</c:v>
                </c:pt>
                <c:pt idx="171">
                  <c:v>1372.17</c:v>
                </c:pt>
                <c:pt idx="172">
                  <c:v>1444.7</c:v>
                </c:pt>
                <c:pt idx="173">
                  <c:v>1473.81</c:v>
                </c:pt>
                <c:pt idx="174">
                  <c:v>1408.57</c:v>
                </c:pt>
                <c:pt idx="175">
                  <c:v>1572.48</c:v>
                </c:pt>
                <c:pt idx="176">
                  <c:v>1572.84</c:v>
                </c:pt>
                <c:pt idx="177">
                  <c:v>1384.47</c:v>
                </c:pt>
                <c:pt idx="178">
                  <c:v>1339.48</c:v>
                </c:pt>
                <c:pt idx="179">
                  <c:v>1479.65</c:v>
                </c:pt>
                <c:pt idx="180">
                  <c:v>1421.97</c:v>
                </c:pt>
                <c:pt idx="181">
                  <c:v>1507.28</c:v>
                </c:pt>
                <c:pt idx="182">
                  <c:v>1586.64</c:v>
                </c:pt>
                <c:pt idx="183">
                  <c:v>1597.3</c:v>
                </c:pt>
                <c:pt idx="184">
                  <c:v>1770.27</c:v>
                </c:pt>
                <c:pt idx="185">
                  <c:v>1870.31</c:v>
                </c:pt>
                <c:pt idx="186">
                  <c:v>1971.46</c:v>
                </c:pt>
                <c:pt idx="187">
                  <c:v>2044.2</c:v>
                </c:pt>
                <c:pt idx="188">
                  <c:v>2026.94</c:v>
                </c:pt>
                <c:pt idx="189">
                  <c:v>1888.6</c:v>
                </c:pt>
                <c:pt idx="190">
                  <c:v>1906.71</c:v>
                </c:pt>
                <c:pt idx="191">
                  <c:v>1965.26</c:v>
                </c:pt>
                <c:pt idx="192">
                  <c:v>1702.28</c:v>
                </c:pt>
                <c:pt idx="193">
                  <c:v>1341.09</c:v>
                </c:pt>
                <c:pt idx="194">
                  <c:v>1563.28</c:v>
                </c:pt>
                <c:pt idx="195">
                  <c:v>1541.67</c:v>
                </c:pt>
                <c:pt idx="196">
                  <c:v>1381.87</c:v>
                </c:pt>
                <c:pt idx="197">
                  <c:v>1577.46</c:v>
                </c:pt>
                <c:pt idx="198">
                  <c:v>1734.99</c:v>
                </c:pt>
                <c:pt idx="199">
                  <c:v>1637.73</c:v>
                </c:pt>
                <c:pt idx="200">
                  <c:v>1593.97</c:v>
                </c:pt>
                <c:pt idx="201">
                  <c:v>1242.43</c:v>
                </c:pt>
                <c:pt idx="202">
                  <c:v>1350.51</c:v>
                </c:pt>
                <c:pt idx="203">
                  <c:v>1377.06</c:v>
                </c:pt>
                <c:pt idx="204">
                  <c:v>1386.66</c:v>
                </c:pt>
                <c:pt idx="205">
                  <c:v>1475.7</c:v>
                </c:pt>
                <c:pt idx="206">
                  <c:v>1433.96</c:v>
                </c:pt>
                <c:pt idx="207">
                  <c:v>1437.51</c:v>
                </c:pt>
                <c:pt idx="208">
                  <c:v>1526.98</c:v>
                </c:pt>
                <c:pt idx="209">
                  <c:v>1621.71</c:v>
                </c:pt>
                <c:pt idx="210">
                  <c:v>1534.41</c:v>
                </c:pt>
                <c:pt idx="211">
                  <c:v>1460.04</c:v>
                </c:pt>
                <c:pt idx="212">
                  <c:v>1407.21</c:v>
                </c:pt>
                <c:pt idx="213">
                  <c:v>1331.43</c:v>
                </c:pt>
                <c:pt idx="214">
                  <c:v>1275.44</c:v>
                </c:pt>
                <c:pt idx="215">
                  <c:v>1313.38</c:v>
                </c:pt>
                <c:pt idx="216">
                  <c:v>1290.96</c:v>
                </c:pt>
                <c:pt idx="217">
                  <c:v>1422.49</c:v>
                </c:pt>
                <c:pt idx="218">
                  <c:v>1480.42</c:v>
                </c:pt>
                <c:pt idx="219">
                  <c:v>1402.93</c:v>
                </c:pt>
                <c:pt idx="220">
                  <c:v>1442.73</c:v>
                </c:pt>
                <c:pt idx="221">
                  <c:v>1301.02</c:v>
                </c:pt>
                <c:pt idx="222">
                  <c:v>1239.77</c:v>
                </c:pt>
                <c:pt idx="223">
                  <c:v>1227.1300000000001</c:v>
                </c:pt>
                <c:pt idx="224">
                  <c:v>1151.7</c:v>
                </c:pt>
                <c:pt idx="225">
                  <c:v>1297.6099999999999</c:v>
                </c:pt>
                <c:pt idx="226">
                  <c:v>1361.47</c:v>
                </c:pt>
                <c:pt idx="227">
                  <c:v>1215.6300000000001</c:v>
                </c:pt>
                <c:pt idx="228">
                  <c:v>1192.82</c:v>
                </c:pt>
                <c:pt idx="229">
                  <c:v>1122.3900000000001</c:v>
                </c:pt>
                <c:pt idx="230">
                  <c:v>1085.29</c:v>
                </c:pt>
                <c:pt idx="231">
                  <c:v>963.61</c:v>
                </c:pt>
                <c:pt idx="232">
                  <c:v>785.8</c:v>
                </c:pt>
                <c:pt idx="233">
                  <c:v>754.84</c:v>
                </c:pt>
                <c:pt idx="234">
                  <c:v>901.62</c:v>
                </c:pt>
                <c:pt idx="235">
                  <c:v>878.56</c:v>
                </c:pt>
                <c:pt idx="236">
                  <c:v>1033.07</c:v>
                </c:pt>
                <c:pt idx="237">
                  <c:v>975.6</c:v>
                </c:pt>
                <c:pt idx="238">
                  <c:v>940.68</c:v>
                </c:pt>
                <c:pt idx="239">
                  <c:v>852.81</c:v>
                </c:pt>
                <c:pt idx="240">
                  <c:v>844.6</c:v>
                </c:pt>
                <c:pt idx="241">
                  <c:v>791.88</c:v>
                </c:pt>
                <c:pt idx="242">
                  <c:v>843.79</c:v>
                </c:pt>
                <c:pt idx="243">
                  <c:v>845.86</c:v>
                </c:pt>
                <c:pt idx="244">
                  <c:v>755.16</c:v>
                </c:pt>
                <c:pt idx="245">
                  <c:v>757.19</c:v>
                </c:pt>
                <c:pt idx="246">
                  <c:v>744.43</c:v>
                </c:pt>
                <c:pt idx="247">
                  <c:v>771.72</c:v>
                </c:pt>
                <c:pt idx="248">
                  <c:v>771.72</c:v>
                </c:pt>
                <c:pt idx="249">
                  <c:v>880.29</c:v>
                </c:pt>
                <c:pt idx="250">
                  <c:v>874.41</c:v>
                </c:pt>
                <c:pt idx="251">
                  <c:v>874.41</c:v>
                </c:pt>
                <c:pt idx="252">
                  <c:v>941.8</c:v>
                </c:pt>
                <c:pt idx="253">
                  <c:v>941.8</c:v>
                </c:pt>
                <c:pt idx="254">
                  <c:v>897</c:v>
                </c:pt>
                <c:pt idx="255">
                  <c:v>897</c:v>
                </c:pt>
                <c:pt idx="256">
                  <c:v>931.2</c:v>
                </c:pt>
                <c:pt idx="257">
                  <c:v>931.2</c:v>
                </c:pt>
                <c:pt idx="258">
                  <c:v>930.38</c:v>
                </c:pt>
                <c:pt idx="259">
                  <c:v>930.38</c:v>
                </c:pt>
                <c:pt idx="260">
                  <c:v>952.93</c:v>
                </c:pt>
                <c:pt idx="261">
                  <c:v>952.93</c:v>
                </c:pt>
                <c:pt idx="262">
                  <c:v>993.19</c:v>
                </c:pt>
                <c:pt idx="263">
                  <c:v>993.19</c:v>
                </c:pt>
                <c:pt idx="264">
                  <c:v>989.91</c:v>
                </c:pt>
                <c:pt idx="265">
                  <c:v>989.91</c:v>
                </c:pt>
                <c:pt idx="266">
                  <c:v>1036.6300000000001</c:v>
                </c:pt>
                <c:pt idx="267">
                  <c:v>1036.6300000000001</c:v>
                </c:pt>
                <c:pt idx="268">
                  <c:v>1147.29</c:v>
                </c:pt>
                <c:pt idx="269">
                  <c:v>1147.29</c:v>
                </c:pt>
                <c:pt idx="270">
                  <c:v>1162.08</c:v>
                </c:pt>
                <c:pt idx="271">
                  <c:v>1099.1099999999999</c:v>
                </c:pt>
                <c:pt idx="272">
                  <c:v>1118.93</c:v>
                </c:pt>
                <c:pt idx="273">
                  <c:v>1118.95</c:v>
                </c:pt>
                <c:pt idx="274">
                  <c:v>1058.7</c:v>
                </c:pt>
                <c:pt idx="275">
                  <c:v>1008.41</c:v>
                </c:pt>
                <c:pt idx="276">
                  <c:v>1014.43</c:v>
                </c:pt>
                <c:pt idx="277">
                  <c:v>1044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5099136"/>
        <c:axId val="135100672"/>
      </c:lineChart>
      <c:dateAx>
        <c:axId val="135099136"/>
        <c:scaling>
          <c:orientation val="minMax"/>
        </c:scaling>
        <c:delete val="0"/>
        <c:axPos val="b"/>
        <c:numFmt formatCode="dd/mm/yy;@" sourceLinked="1"/>
        <c:majorTickMark val="out"/>
        <c:minorTickMark val="none"/>
        <c:tickLblPos val="nextTo"/>
        <c:crossAx val="135100672"/>
        <c:crosses val="autoZero"/>
        <c:auto val="1"/>
        <c:lblOffset val="100"/>
        <c:baseTimeUnit val="days"/>
      </c:dateAx>
      <c:valAx>
        <c:axId val="13510067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35099136"/>
        <c:crossesAt val="34943"/>
        <c:crossBetween val="between"/>
        <c:majorUnit val="100"/>
      </c:valAx>
    </c:plotArea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725868725868725"/>
          <c:y val="5.5710306406685237E-3"/>
          <c:w val="0.65057915057915061"/>
          <c:h val="0.93871866295264628"/>
        </c:manualLayout>
      </c:layout>
      <c:pie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Восток</c:v>
                </c:pt>
              </c:strCache>
            </c:strRef>
          </c:tx>
          <c:spPr>
            <a:solidFill>
              <a:srgbClr val="9999FF"/>
            </a:solidFill>
            <a:ln w="9305">
              <a:noFill/>
              <a:prstDash val="solid"/>
            </a:ln>
          </c:spPr>
          <c:dPt>
            <c:idx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 w="9525" cap="flat" cmpd="sng" algn="ctr">
                <a:noFill/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1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9525" cap="flat" cmpd="sng" algn="ctr">
                <a:noFill/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2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9525" cap="flat" cmpd="sng" algn="ctr">
                <a:noFill/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cat>
            <c:strRef>
              <c:f>Sheet1!$B$1:$E$1</c:f>
              <c:strCache>
                <c:ptCount val="3"/>
                <c:pt idx="0">
                  <c:v>1 кв</c:v>
                </c:pt>
                <c:pt idx="1">
                  <c:v>2 кв</c:v>
                </c:pt>
                <c:pt idx="2">
                  <c:v>3 кв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3"/>
                <c:pt idx="0">
                  <c:v>33</c:v>
                </c:pt>
                <c:pt idx="1">
                  <c:v>33</c:v>
                </c:pt>
                <c:pt idx="2">
                  <c:v>33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Запад</c:v>
                </c:pt>
              </c:strCache>
            </c:strRef>
          </c:tx>
          <c:spPr>
            <a:solidFill>
              <a:srgbClr val="993366"/>
            </a:solidFill>
            <a:ln w="9305">
              <a:solidFill>
                <a:srgbClr val="000000"/>
              </a:solidFill>
              <a:prstDash val="solid"/>
            </a:ln>
          </c:spPr>
          <c:dPt>
            <c:idx val="0"/>
            <c:bubble3D val="0"/>
            <c:spPr>
              <a:solidFill>
                <a:srgbClr val="9999FF"/>
              </a:solidFill>
              <a:ln w="9305">
                <a:solidFill>
                  <a:srgbClr val="000000"/>
                </a:solidFill>
                <a:prstDash val="solid"/>
              </a:ln>
            </c:spPr>
          </c:dPt>
          <c:dPt>
            <c:idx val="1"/>
            <c:bubble3D val="0"/>
          </c:dPt>
          <c:dPt>
            <c:idx val="2"/>
            <c:bubble3D val="0"/>
            <c:spPr>
              <a:solidFill>
                <a:srgbClr val="FFFFCC"/>
              </a:solidFill>
              <a:ln w="9305">
                <a:solidFill>
                  <a:srgbClr val="000000"/>
                </a:solidFill>
                <a:prstDash val="solid"/>
              </a:ln>
            </c:spPr>
          </c:dPt>
          <c:cat>
            <c:strRef>
              <c:f>Sheet1!$B$1:$E$1</c:f>
              <c:strCache>
                <c:ptCount val="3"/>
                <c:pt idx="0">
                  <c:v>1 кв</c:v>
                </c:pt>
                <c:pt idx="1">
                  <c:v>2 кв</c:v>
                </c:pt>
                <c:pt idx="2">
                  <c:v>3 кв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3"/>
                <c:pt idx="0">
                  <c:v>33</c:v>
                </c:pt>
                <c:pt idx="1">
                  <c:v>33</c:v>
                </c:pt>
                <c:pt idx="2">
                  <c:v>33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Север</c:v>
                </c:pt>
              </c:strCache>
            </c:strRef>
          </c:tx>
          <c:spPr>
            <a:solidFill>
              <a:srgbClr val="FFFFCC"/>
            </a:solidFill>
            <a:ln w="9305">
              <a:solidFill>
                <a:srgbClr val="000000"/>
              </a:solidFill>
              <a:prstDash val="solid"/>
            </a:ln>
          </c:spPr>
          <c:dPt>
            <c:idx val="0"/>
            <c:bubble3D val="0"/>
            <c:spPr>
              <a:solidFill>
                <a:srgbClr val="9999FF"/>
              </a:solidFill>
              <a:ln w="9305">
                <a:solidFill>
                  <a:srgbClr val="000000"/>
                </a:solidFill>
                <a:prstDash val="solid"/>
              </a:ln>
            </c:spPr>
          </c:dPt>
          <c:dPt>
            <c:idx val="1"/>
            <c:bubble3D val="0"/>
            <c:spPr>
              <a:solidFill>
                <a:srgbClr val="993366"/>
              </a:solidFill>
              <a:ln w="9305">
                <a:solidFill>
                  <a:srgbClr val="000000"/>
                </a:solidFill>
                <a:prstDash val="solid"/>
              </a:ln>
            </c:spPr>
          </c:dPt>
          <c:dPt>
            <c:idx val="2"/>
            <c:bubble3D val="0"/>
          </c:dPt>
          <c:cat>
            <c:strRef>
              <c:f>Sheet1!$B$1:$E$1</c:f>
              <c:strCache>
                <c:ptCount val="3"/>
                <c:pt idx="0">
                  <c:v>1 кв</c:v>
                </c:pt>
                <c:pt idx="1">
                  <c:v>2 кв</c:v>
                </c:pt>
                <c:pt idx="2">
                  <c:v>3 кв</c:v>
                </c:pt>
              </c:strCache>
            </c:strRef>
          </c:cat>
          <c:val>
            <c:numRef>
              <c:f>Sheet1!$B$4:$E$4</c:f>
              <c:numCache>
                <c:formatCode>General</c:formatCode>
                <c:ptCount val="3"/>
                <c:pt idx="0">
                  <c:v>33</c:v>
                </c:pt>
                <c:pt idx="1">
                  <c:v>33</c:v>
                </c:pt>
                <c:pt idx="2">
                  <c:v>33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9525" cap="flat" cmpd="sng" algn="ctr">
          <a:noFill/>
          <a:prstDash val="solid"/>
        </a:ln>
        <a:effectLst/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099" b="1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174A06-A08A-4F31-8961-D49F089F43C2}" type="datetimeFigureOut">
              <a:rPr lang="ru-RU" smtClean="0"/>
              <a:t>01.10.2017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1A1CF9-ED41-41D7-BEC6-FCBB92A2C19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00360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3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BE2B9D-1697-4090-97E9-0A438BE077E8}" type="datetime1">
              <a:rPr lang="en-US" smtClean="0"/>
              <a:pPr>
                <a:defRPr/>
              </a:pPr>
              <a:t>10/1/2017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F37826-9FC6-4A47-B435-94C6280B7F5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08996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BE2B9D-1697-4090-97E9-0A438BE077E8}" type="datetime1">
              <a:rPr lang="en-US" smtClean="0"/>
              <a:pPr>
                <a:defRPr/>
              </a:pPr>
              <a:t>10/1/2017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F37826-9FC6-4A47-B435-94C6280B7F5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4844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6377"/>
            <a:ext cx="2057400" cy="438785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6377"/>
            <a:ext cx="6019800" cy="43878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BE2B9D-1697-4090-97E9-0A438BE077E8}" type="datetime1">
              <a:rPr lang="en-US" smtClean="0"/>
              <a:pPr>
                <a:defRPr/>
              </a:pPr>
              <a:t>10/1/2017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F37826-9FC6-4A47-B435-94C6280B7F5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80840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34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BE2B9D-1697-4090-97E9-0A438BE077E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F37826-9FC6-4A47-B435-94C6280B7F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99369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BE2B9D-1697-4090-97E9-0A438BE077E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F37826-9FC6-4A47-B435-94C6280B7F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24006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BE2B9D-1697-4090-97E9-0A438BE077E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F37826-9FC6-4A47-B435-94C6280B7F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18057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3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3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BE2B9D-1697-4090-97E9-0A438BE077E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F37826-9FC6-4A47-B435-94C6280B7F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87420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BE2B9D-1697-4090-97E9-0A438BE077E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F37826-9FC6-4A47-B435-94C6280B7F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54950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BE2B9D-1697-4090-97E9-0A438BE077E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F37826-9FC6-4A47-B435-94C6280B7F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91920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BE2B9D-1697-4090-97E9-0A438BE077E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F37826-9FC6-4A47-B435-94C6280B7F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34656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6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12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BE2B9D-1697-4090-97E9-0A438BE077E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F37826-9FC6-4A47-B435-94C6280B7F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1934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BE2B9D-1697-4090-97E9-0A438BE077E8}" type="datetime1">
              <a:rPr lang="en-US" smtClean="0"/>
              <a:pPr>
                <a:defRPr/>
              </a:pPr>
              <a:t>10/1/2017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F37826-9FC6-4A47-B435-94C6280B7F5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991144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46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BE2B9D-1697-4090-97E9-0A438BE077E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F37826-9FC6-4A47-B435-94C6280B7F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55512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BE2B9D-1697-4090-97E9-0A438BE077E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F37826-9FC6-4A47-B435-94C6280B7F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30786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6377"/>
            <a:ext cx="2057400" cy="438785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6377"/>
            <a:ext cx="6019800" cy="43878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BE2B9D-1697-4090-97E9-0A438BE077E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F37826-9FC6-4A47-B435-94C6280B7F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777855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3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BE2B9D-1697-4090-97E9-0A438BE077E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F37826-9FC6-4A47-B435-94C6280B7F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285026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BE2B9D-1697-4090-97E9-0A438BE077E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F37826-9FC6-4A47-B435-94C6280B7F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066851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BE2B9D-1697-4090-97E9-0A438BE077E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F37826-9FC6-4A47-B435-94C6280B7F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342098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3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3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BE2B9D-1697-4090-97E9-0A438BE077E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F37826-9FC6-4A47-B435-94C6280B7F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375226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BE2B9D-1697-4090-97E9-0A438BE077E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F37826-9FC6-4A47-B435-94C6280B7F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722808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BE2B9D-1697-4090-97E9-0A438BE077E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F37826-9FC6-4A47-B435-94C6280B7F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272981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BE2B9D-1697-4090-97E9-0A438BE077E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F37826-9FC6-4A47-B435-94C6280B7F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7559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BE2B9D-1697-4090-97E9-0A438BE077E8}" type="datetime1">
              <a:rPr lang="en-US" smtClean="0"/>
              <a:pPr>
                <a:defRPr/>
              </a:pPr>
              <a:t>10/1/2017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F37826-9FC6-4A47-B435-94C6280B7F5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89999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5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6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5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BE2B9D-1697-4090-97E9-0A438BE077E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F37826-9FC6-4A47-B435-94C6280B7F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485183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47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BE2B9D-1697-4090-97E9-0A438BE077E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F37826-9FC6-4A47-B435-94C6280B7F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645220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BE2B9D-1697-4090-97E9-0A438BE077E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F37826-9FC6-4A47-B435-94C6280B7F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399819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6377"/>
            <a:ext cx="2057400" cy="438785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6377"/>
            <a:ext cx="6019800" cy="43878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BE2B9D-1697-4090-97E9-0A438BE077E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F37826-9FC6-4A47-B435-94C6280B7F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8312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3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3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BE2B9D-1697-4090-97E9-0A438BE077E8}" type="datetime1">
              <a:rPr lang="en-US" smtClean="0"/>
              <a:pPr>
                <a:defRPr/>
              </a:pPr>
              <a:t>10/1/2017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F37826-9FC6-4A47-B435-94C6280B7F5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09454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BE2B9D-1697-4090-97E9-0A438BE077E8}" type="datetime1">
              <a:rPr lang="en-US" smtClean="0"/>
              <a:pPr>
                <a:defRPr/>
              </a:pPr>
              <a:t>10/1/2017</a:t>
            </a:fld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F37826-9FC6-4A47-B435-94C6280B7F5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94954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BE2B9D-1697-4090-97E9-0A438BE077E8}" type="datetime1">
              <a:rPr lang="en-US" smtClean="0"/>
              <a:pPr>
                <a:defRPr/>
              </a:pPr>
              <a:t>10/1/2017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F37826-9FC6-4A47-B435-94C6280B7F5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96981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BE2B9D-1697-4090-97E9-0A438BE077E8}" type="datetime1">
              <a:rPr lang="en-US" smtClean="0"/>
              <a:pPr>
                <a:defRPr/>
              </a:pPr>
              <a:t>10/1/2017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F37826-9FC6-4A47-B435-94C6280B7F5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89599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6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12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BE2B9D-1697-4090-97E9-0A438BE077E8}" type="datetime1">
              <a:rPr lang="en-US" smtClean="0"/>
              <a:pPr>
                <a:defRPr/>
              </a:pPr>
              <a:t>10/1/2017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F37826-9FC6-4A47-B435-94C6280B7F5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85175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47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BE2B9D-1697-4090-97E9-0A438BE077E8}" type="datetime1">
              <a:rPr lang="en-US" smtClean="0"/>
              <a:pPr>
                <a:defRPr/>
              </a:pPr>
              <a:t>10/1/2017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F37826-9FC6-4A47-B435-94C6280B7F5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90757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FBE2B9D-1697-4090-97E9-0A438BE077E8}" type="datetime1">
              <a:rPr lang="en-US" smtClean="0"/>
              <a:pPr>
                <a:defRPr/>
              </a:pPr>
              <a:t>10/1/2017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1F37826-9FC6-4A47-B435-94C6280B7F5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406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FBE2B9D-1697-4090-97E9-0A438BE077E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1F37826-9FC6-4A47-B435-94C6280B7F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6782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FBE2B9D-1697-4090-97E9-0A438BE077E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1F37826-9FC6-4A47-B435-94C6280B7F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0246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8.w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6.w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2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21.wmf"/><Relationship Id="rId4" Type="http://schemas.openxmlformats.org/officeDocument/2006/relationships/oleObject" Target="../embeddings/oleObject6.bin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23.wmf"/><Relationship Id="rId4" Type="http://schemas.openxmlformats.org/officeDocument/2006/relationships/oleObject" Target="../embeddings/oleObject8.bin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30.emf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http://img11.nnm.ru/9/5/b/a/9/8ef074f7247d9e0e69033203f29_prev.jpg" TargetMode="Externa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tx2"/>
                </a:solidFill>
              </a:rPr>
              <a:t>ПОВЫШЕНИЕ ФИНАНСОВОЙ ГРАМОТНОСТИ – НАЦИОНАЛЬНЫЙ ПРОЕКТ</a:t>
            </a:r>
            <a:endParaRPr lang="ru-RU" sz="2400" b="1" dirty="0">
              <a:solidFill>
                <a:schemeClr val="tx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1" y="1417639"/>
            <a:ext cx="7870371" cy="4844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49580" algn="just">
              <a:lnSpc>
                <a:spcPct val="115000"/>
              </a:lnSpc>
              <a:spcAft>
                <a:spcPts val="1000"/>
              </a:spcAft>
            </a:pPr>
            <a:r>
              <a:rPr lang="ru-RU" sz="2300" b="1" dirty="0" smtClean="0">
                <a:solidFill>
                  <a:srgbClr val="1F497D">
                    <a:lumMod val="75000"/>
                  </a:srgbClr>
                </a:solidFill>
              </a:rPr>
              <a:t>     </a:t>
            </a:r>
            <a:r>
              <a:rPr lang="ru-RU" sz="2300" b="1" i="1" dirty="0" smtClean="0">
                <a:solidFill>
                  <a:srgbClr val="1F497D">
                    <a:lumMod val="75000"/>
                  </a:srgbClr>
                </a:solidFill>
                <a:latin typeface="Times New Roman"/>
                <a:ea typeface="Calibri"/>
                <a:cs typeface="Times New Roman"/>
              </a:rPr>
              <a:t>«</a:t>
            </a:r>
            <a:r>
              <a:rPr lang="ru-RU" sz="2300" b="1" i="1" dirty="0">
                <a:solidFill>
                  <a:srgbClr val="1F497D">
                    <a:lumMod val="75000"/>
                  </a:srgbClr>
                </a:solidFill>
                <a:latin typeface="Times New Roman"/>
                <a:ea typeface="Calibri"/>
                <a:cs typeface="Times New Roman"/>
              </a:rPr>
              <a:t>Надо признать, пока наши граждане не обладают достаточной информацией о роли и возможностях финансового рынка. В результате, как правило, вкладывают средства в единственное, что им понятно и чему они привыкли доверять, – в недвижимость либо в иностранную валюту, а в лучшем случае или чаще всего – в кубышку. Поэтому мы будем работать над повышением финансовой грамотности людей, укреплять доверие граждан к финансовому сектору страны, создавать здесь новые инструменты».</a:t>
            </a:r>
            <a:r>
              <a:rPr lang="ru-RU" sz="2300" b="1" dirty="0">
                <a:solidFill>
                  <a:srgbClr val="1F497D">
                    <a:lumMod val="75000"/>
                  </a:srgbClr>
                </a:solidFill>
                <a:latin typeface="Times New Roman"/>
                <a:ea typeface="Calibri"/>
                <a:cs typeface="Times New Roman"/>
              </a:rPr>
              <a:t> </a:t>
            </a:r>
            <a:endParaRPr lang="ru-RU" sz="1600" b="1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  <a:p>
            <a:pPr algn="r"/>
            <a:r>
              <a:rPr lang="ru-RU" dirty="0">
                <a:solidFill>
                  <a:srgbClr val="1F497D">
                    <a:lumMod val="75000"/>
                  </a:srgbClr>
                </a:solidFill>
              </a:rPr>
              <a:t>                    Заявление </a:t>
            </a:r>
            <a:r>
              <a:rPr lang="ru-RU" dirty="0" smtClean="0">
                <a:solidFill>
                  <a:srgbClr val="1F497D">
                    <a:lumMod val="75000"/>
                  </a:srgbClr>
                </a:solidFill>
              </a:rPr>
              <a:t>В.В. Путина </a:t>
            </a:r>
            <a:r>
              <a:rPr lang="ru-RU" dirty="0">
                <a:solidFill>
                  <a:srgbClr val="1F497D">
                    <a:lumMod val="75000"/>
                  </a:srgbClr>
                </a:solidFill>
              </a:rPr>
              <a:t>на пленарном заседании Инвестиционного форума «Россия зовёт</a:t>
            </a:r>
            <a:r>
              <a:rPr lang="ru-RU" dirty="0" smtClean="0">
                <a:solidFill>
                  <a:srgbClr val="1F497D">
                    <a:lumMod val="75000"/>
                  </a:srgbClr>
                </a:solidFill>
              </a:rPr>
              <a:t>!»</a:t>
            </a:r>
            <a:endParaRPr lang="ru-RU" dirty="0">
              <a:solidFill>
                <a:srgbClr val="1F497D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4421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itle 1"/>
          <p:cNvSpPr txBox="1">
            <a:spLocks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ru-RU" sz="2800" b="1" dirty="0">
              <a:solidFill>
                <a:srgbClr val="003F82"/>
              </a:solidFill>
              <a:latin typeface="Myriad Pro"/>
              <a:ea typeface="ＭＳ Ｐゴシック"/>
            </a:endParaRP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003F82"/>
                </a:solidFill>
                <a:latin typeface="Myriad Pro"/>
                <a:ea typeface="ＭＳ Ｐゴシック"/>
              </a:rPr>
              <a:t>Количество частных инвесторов в разных странах  на конец 2016 года</a:t>
            </a:r>
            <a:endParaRPr lang="en-US" sz="2800" dirty="0">
              <a:solidFill>
                <a:srgbClr val="003F82"/>
              </a:solidFill>
              <a:latin typeface="Myriad Pro"/>
              <a:ea typeface="ＭＳ Ｐゴシック"/>
            </a:endParaRPr>
          </a:p>
        </p:txBody>
      </p:sp>
      <p:graphicFrame>
        <p:nvGraphicFramePr>
          <p:cNvPr id="5" name="Group 4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97970915"/>
              </p:ext>
            </p:extLst>
          </p:nvPr>
        </p:nvGraphicFramePr>
        <p:xfrm>
          <a:off x="583223" y="1632507"/>
          <a:ext cx="8231066" cy="3261351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4513212"/>
                <a:gridCol w="2017059"/>
                <a:gridCol w="1700795"/>
              </a:tblGrid>
              <a:tr h="11887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Страна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Pro"/>
                        <a:cs typeface="Arial" charset="0"/>
                      </a:endParaRPr>
                    </a:p>
                  </a:txBody>
                  <a:tcPr marL="85703" marR="85703" marT="45719" marB="45719" anchor="ctr" horzOverflow="overflow">
                    <a:solidFill>
                      <a:srgbClr val="5E93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cs typeface="+mn-cs"/>
                        </a:rPr>
                        <a:t>Процент от численности населения, %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Pro"/>
                        <a:cs typeface="Arial" charset="0"/>
                      </a:endParaRPr>
                    </a:p>
                  </a:txBody>
                  <a:tcPr marL="85703" marR="85703" marT="45719" marB="45719" anchor="ctr" horzOverflow="overflow">
                    <a:solidFill>
                      <a:srgbClr val="5E93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Количество человек, млн. чел.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Pro"/>
                        <a:cs typeface="Arial" charset="0"/>
                      </a:endParaRPr>
                    </a:p>
                  </a:txBody>
                  <a:tcPr marL="85703" marR="85703" marT="45719" marB="45719" anchor="ctr" horzOverflow="overflow">
                    <a:solidFill>
                      <a:srgbClr val="5E93FE"/>
                    </a:solidFill>
                  </a:tcPr>
                </a:tc>
              </a:tr>
              <a:tr h="3962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США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Pro"/>
                        <a:cs typeface="Arial" charset="0"/>
                      </a:endParaRPr>
                    </a:p>
                  </a:txBody>
                  <a:tcPr marL="85703" marR="85703" marT="45719" marB="45719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52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Pro"/>
                        <a:cs typeface="Arial" charset="0"/>
                      </a:endParaRPr>
                    </a:p>
                  </a:txBody>
                  <a:tcPr marL="85703" marR="85703" marT="45719" marB="45719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167</a:t>
                      </a:r>
                      <a:endParaRPr lang="ru-RU" sz="2800" dirty="0">
                        <a:latin typeface="Myriad Pro"/>
                      </a:endParaRPr>
                    </a:p>
                  </a:txBody>
                  <a:tcPr marL="85703" marR="85703" marT="45719" marB="45719" anchor="ctr" horzOverflow="overflow"/>
                </a:tc>
              </a:tr>
              <a:tr h="3962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Япония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Pro"/>
                        <a:cs typeface="Arial" charset="0"/>
                      </a:endParaRPr>
                    </a:p>
                  </a:txBody>
                  <a:tcPr marL="85703" marR="85703" marT="45719" marB="45719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39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Pro"/>
                        <a:cs typeface="Arial" charset="0"/>
                      </a:endParaRPr>
                    </a:p>
                  </a:txBody>
                  <a:tcPr marL="85703" marR="85703" marT="45719" marB="45719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49,44</a:t>
                      </a:r>
                      <a:endParaRPr lang="ru-RU" sz="2800" dirty="0">
                        <a:latin typeface="Myriad Pro"/>
                      </a:endParaRPr>
                    </a:p>
                  </a:txBody>
                  <a:tcPr marL="85703" marR="85703" marT="45719" marB="45719" anchor="ctr" horzOverflow="overflow"/>
                </a:tc>
              </a:tr>
              <a:tr h="3913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Индия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Pro"/>
                        <a:cs typeface="Arial" charset="0"/>
                      </a:endParaRPr>
                    </a:p>
                  </a:txBody>
                  <a:tcPr marL="85703" marR="85703" marT="45719" marB="45719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1,5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Pro"/>
                        <a:cs typeface="Arial" charset="0"/>
                      </a:endParaRPr>
                    </a:p>
                  </a:txBody>
                  <a:tcPr marL="85703" marR="85703" marT="45719" marB="45719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+mn-lt"/>
                        </a:rPr>
                        <a:t>19,8</a:t>
                      </a:r>
                      <a:endParaRPr lang="ru-RU" sz="2800" dirty="0">
                        <a:latin typeface="Myriad Pro"/>
                      </a:endParaRPr>
                    </a:p>
                  </a:txBody>
                  <a:tcPr marL="85703" marR="85703" marT="45719" marB="45719" anchor="ctr" horzOverflow="overflow"/>
                </a:tc>
              </a:tr>
              <a:tr h="3962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Россия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Pro"/>
                        <a:cs typeface="Arial" charset="0"/>
                      </a:endParaRPr>
                    </a:p>
                  </a:txBody>
                  <a:tcPr marL="85703" marR="85703" marT="45719" marB="45719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0,77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Pro"/>
                        <a:cs typeface="Arial" charset="0"/>
                      </a:endParaRPr>
                    </a:p>
                  </a:txBody>
                  <a:tcPr marL="85703" marR="85703" marT="45719" marB="45719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1,1</a:t>
                      </a:r>
                      <a:endParaRPr lang="ru-RU" sz="2800" dirty="0">
                        <a:latin typeface="Myriad Pro"/>
                      </a:endParaRPr>
                    </a:p>
                  </a:txBody>
                  <a:tcPr marL="85703" marR="85703" marT="45719" marB="45719" anchor="ctr" horzOverflow="overflow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32802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tx2"/>
                </a:solidFill>
              </a:rPr>
              <a:t>Банки с наиболее высокими депозитными ставками на 01.01.2016</a:t>
            </a:r>
            <a:endParaRPr lang="ru-RU" sz="2800" b="1" dirty="0">
              <a:solidFill>
                <a:schemeClr val="tx2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77328402"/>
              </p:ext>
            </p:extLst>
          </p:nvPr>
        </p:nvGraphicFramePr>
        <p:xfrm>
          <a:off x="457200" y="1600200"/>
          <a:ext cx="7707086" cy="4191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77886"/>
                <a:gridCol w="1436914"/>
                <a:gridCol w="3592286"/>
              </a:tblGrid>
              <a:tr h="381000">
                <a:tc>
                  <a:txBody>
                    <a:bodyPr/>
                    <a:lstStyle/>
                    <a:p>
                      <a:endParaRPr lang="ru-RU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dirty="0" smtClean="0"/>
                        <a:t>Ставка, %</a:t>
                      </a:r>
                      <a:endParaRPr lang="ru-RU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dirty="0" smtClean="0"/>
                        <a:t>Состояние банка на 31.12.2016</a:t>
                      </a:r>
                      <a:endParaRPr lang="ru-RU" sz="1900" dirty="0"/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r>
                        <a:rPr lang="ru-RU" sz="1900" dirty="0" err="1" smtClean="0"/>
                        <a:t>Мострансбанк</a:t>
                      </a:r>
                      <a:endParaRPr lang="ru-RU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dirty="0" smtClean="0"/>
                        <a:t>21,11</a:t>
                      </a:r>
                      <a:endParaRPr lang="ru-RU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dirty="0" smtClean="0"/>
                        <a:t>Лицензия отозвана</a:t>
                      </a:r>
                      <a:endParaRPr lang="ru-RU" sz="1900" dirty="0"/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r>
                        <a:rPr lang="ru-RU" sz="1900" dirty="0" err="1" smtClean="0"/>
                        <a:t>Кроссинвестбанк</a:t>
                      </a:r>
                      <a:endParaRPr lang="ru-RU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dirty="0" smtClean="0"/>
                        <a:t>19,85</a:t>
                      </a:r>
                      <a:endParaRPr lang="ru-RU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Лицензия отозвана</a:t>
                      </a:r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r>
                        <a:rPr lang="ru-RU" sz="1900" dirty="0" smtClean="0"/>
                        <a:t>1 БАНК</a:t>
                      </a:r>
                      <a:endParaRPr lang="ru-RU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dirty="0" smtClean="0"/>
                        <a:t>18,44</a:t>
                      </a:r>
                      <a:endParaRPr lang="ru-RU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Лицензия отозвана</a:t>
                      </a:r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r>
                        <a:rPr lang="ru-RU" sz="1900" dirty="0" smtClean="0"/>
                        <a:t>ВВБ</a:t>
                      </a:r>
                      <a:endParaRPr lang="ru-RU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dirty="0" smtClean="0"/>
                        <a:t>18,37</a:t>
                      </a:r>
                      <a:endParaRPr lang="ru-RU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900" dirty="0"/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r>
                        <a:rPr lang="ru-RU" sz="1900" dirty="0" err="1" smtClean="0"/>
                        <a:t>Сибэс</a:t>
                      </a:r>
                      <a:endParaRPr lang="ru-RU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dirty="0" smtClean="0"/>
                        <a:t>18,13</a:t>
                      </a:r>
                      <a:endParaRPr lang="ru-RU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900" dirty="0"/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r>
                        <a:rPr lang="ru-RU" sz="1900" dirty="0" smtClean="0"/>
                        <a:t>Финансовый стандарт</a:t>
                      </a:r>
                      <a:endParaRPr lang="ru-RU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dirty="0" smtClean="0"/>
                        <a:t>17,85</a:t>
                      </a:r>
                      <a:endParaRPr lang="ru-RU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Лицензия отозвана</a:t>
                      </a:r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r>
                        <a:rPr lang="ru-RU" sz="1900" dirty="0" smtClean="0"/>
                        <a:t>Идея Банк</a:t>
                      </a:r>
                      <a:endParaRPr lang="ru-RU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dirty="0" smtClean="0"/>
                        <a:t>16,97</a:t>
                      </a:r>
                      <a:endParaRPr lang="ru-RU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Лицензия отозвана</a:t>
                      </a:r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r>
                        <a:rPr lang="ru-RU" sz="1900" dirty="0" err="1" smtClean="0"/>
                        <a:t>Мико</a:t>
                      </a:r>
                      <a:r>
                        <a:rPr lang="ru-RU" sz="1900" dirty="0" smtClean="0"/>
                        <a:t>-банк</a:t>
                      </a:r>
                      <a:endParaRPr lang="ru-RU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dirty="0" smtClean="0"/>
                        <a:t>16,56</a:t>
                      </a:r>
                      <a:endParaRPr lang="ru-RU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Лицензия отозвана</a:t>
                      </a:r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r>
                        <a:rPr lang="ru-RU" sz="1900" dirty="0" err="1" smtClean="0"/>
                        <a:t>Регнум</a:t>
                      </a:r>
                      <a:endParaRPr lang="ru-RU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dirty="0" smtClean="0"/>
                        <a:t>16,42</a:t>
                      </a:r>
                      <a:endParaRPr lang="ru-RU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Лицензия отозвана</a:t>
                      </a:r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r>
                        <a:rPr lang="ru-RU" sz="1900" dirty="0" err="1" smtClean="0"/>
                        <a:t>Канский</a:t>
                      </a:r>
                      <a:endParaRPr lang="ru-RU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dirty="0" smtClean="0"/>
                        <a:t>16,36</a:t>
                      </a:r>
                      <a:endParaRPr lang="ru-RU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9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349383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tx2"/>
                </a:solidFill>
              </a:rPr>
              <a:t>Банки с наиболее высокими депозитными ставками на 01.01.2017</a:t>
            </a:r>
            <a:endParaRPr lang="ru-RU" sz="2800" b="1" dirty="0">
              <a:solidFill>
                <a:schemeClr val="tx2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89831539"/>
              </p:ext>
            </p:extLst>
          </p:nvPr>
        </p:nvGraphicFramePr>
        <p:xfrm>
          <a:off x="457200" y="1600200"/>
          <a:ext cx="7707086" cy="4770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37857"/>
                <a:gridCol w="1926772"/>
                <a:gridCol w="2242457"/>
              </a:tblGrid>
              <a:tr h="670560">
                <a:tc>
                  <a:txBody>
                    <a:bodyPr/>
                    <a:lstStyle/>
                    <a:p>
                      <a:endParaRPr lang="ru-RU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dirty="0" smtClean="0"/>
                        <a:t>Ставка, %</a:t>
                      </a:r>
                      <a:endParaRPr lang="ru-RU" sz="1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dirty="0" smtClean="0"/>
                        <a:t>Объем</a:t>
                      </a:r>
                      <a:r>
                        <a:rPr lang="ru-RU" sz="1900" baseline="0" dirty="0" smtClean="0"/>
                        <a:t> вкладов, млрд. руб.</a:t>
                      </a:r>
                      <a:endParaRPr lang="ru-RU" sz="1900" dirty="0"/>
                    </a:p>
                  </a:txBody>
                  <a:tcPr anchor="ctr"/>
                </a:tc>
              </a:tr>
              <a:tr h="381000">
                <a:tc>
                  <a:txBody>
                    <a:bodyPr/>
                    <a:lstStyle/>
                    <a:p>
                      <a:r>
                        <a:rPr lang="ru-RU" sz="1900" dirty="0" err="1" smtClean="0"/>
                        <a:t>Модульбанк</a:t>
                      </a:r>
                      <a:endParaRPr lang="ru-RU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dirty="0" smtClean="0"/>
                        <a:t>16,09</a:t>
                      </a:r>
                      <a:endParaRPr lang="ru-RU" sz="1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dirty="0" smtClean="0"/>
                        <a:t>2,4</a:t>
                      </a:r>
                      <a:endParaRPr lang="ru-RU" sz="1900" dirty="0"/>
                    </a:p>
                  </a:txBody>
                  <a:tcPr anchor="ctr"/>
                </a:tc>
              </a:tr>
              <a:tr h="381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900" dirty="0" err="1" smtClean="0"/>
                        <a:t>Канский</a:t>
                      </a:r>
                      <a:endParaRPr lang="ru-RU" sz="19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dirty="0" smtClean="0"/>
                        <a:t>15,95</a:t>
                      </a:r>
                      <a:endParaRPr lang="ru-RU" sz="1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1,8</a:t>
                      </a:r>
                    </a:p>
                  </a:txBody>
                  <a:tcPr anchor="ctr"/>
                </a:tc>
              </a:tr>
              <a:tr h="381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900" dirty="0" smtClean="0"/>
                        <a:t>ВВБ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dirty="0" smtClean="0"/>
                        <a:t>15,49</a:t>
                      </a:r>
                      <a:endParaRPr lang="ru-RU" sz="1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6,7</a:t>
                      </a:r>
                    </a:p>
                  </a:txBody>
                  <a:tcPr anchor="ctr"/>
                </a:tc>
              </a:tr>
              <a:tr h="381000">
                <a:tc>
                  <a:txBody>
                    <a:bodyPr/>
                    <a:lstStyle/>
                    <a:p>
                      <a:r>
                        <a:rPr lang="ru-RU" sz="1900" dirty="0" err="1" smtClean="0"/>
                        <a:t>Росэнергобанк</a:t>
                      </a:r>
                      <a:endParaRPr lang="ru-RU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dirty="0" smtClean="0"/>
                        <a:t>14,32</a:t>
                      </a:r>
                      <a:endParaRPr lang="ru-RU" sz="1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dirty="0" smtClean="0"/>
                        <a:t>28,6</a:t>
                      </a:r>
                      <a:endParaRPr lang="ru-RU" sz="1900" dirty="0"/>
                    </a:p>
                  </a:txBody>
                  <a:tcPr anchor="ctr"/>
                </a:tc>
              </a:tr>
              <a:tr h="381000">
                <a:tc>
                  <a:txBody>
                    <a:bodyPr/>
                    <a:lstStyle/>
                    <a:p>
                      <a:r>
                        <a:rPr lang="ru-RU" sz="1900" dirty="0" smtClean="0"/>
                        <a:t>Крыловский</a:t>
                      </a:r>
                      <a:endParaRPr lang="ru-RU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dirty="0" smtClean="0"/>
                        <a:t>14,10</a:t>
                      </a:r>
                      <a:endParaRPr lang="ru-RU" sz="1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dirty="0" smtClean="0"/>
                        <a:t>2,3</a:t>
                      </a:r>
                      <a:endParaRPr lang="ru-RU" sz="1900" dirty="0"/>
                    </a:p>
                  </a:txBody>
                  <a:tcPr anchor="ctr"/>
                </a:tc>
              </a:tr>
              <a:tr h="670560">
                <a:tc>
                  <a:txBody>
                    <a:bodyPr/>
                    <a:lstStyle/>
                    <a:p>
                      <a:r>
                        <a:rPr lang="ru-RU" sz="1900" dirty="0" smtClean="0"/>
                        <a:t>Промышленно-финансовое</a:t>
                      </a:r>
                      <a:r>
                        <a:rPr lang="ru-RU" sz="1900" baseline="0" dirty="0" smtClean="0"/>
                        <a:t> сотрудничество</a:t>
                      </a:r>
                      <a:endParaRPr lang="ru-RU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dirty="0" smtClean="0"/>
                        <a:t>14,02</a:t>
                      </a:r>
                      <a:endParaRPr lang="ru-RU" sz="1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1,2</a:t>
                      </a:r>
                    </a:p>
                  </a:txBody>
                  <a:tcPr anchor="ctr"/>
                </a:tc>
              </a:tr>
              <a:tr h="381000">
                <a:tc>
                  <a:txBody>
                    <a:bodyPr/>
                    <a:lstStyle/>
                    <a:p>
                      <a:r>
                        <a:rPr lang="ru-RU" sz="1900" dirty="0" err="1" smtClean="0"/>
                        <a:t>Сибэс</a:t>
                      </a:r>
                      <a:endParaRPr lang="ru-RU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dirty="0" smtClean="0"/>
                        <a:t>12,72</a:t>
                      </a:r>
                      <a:endParaRPr lang="ru-RU" sz="1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2,5</a:t>
                      </a:r>
                    </a:p>
                  </a:txBody>
                  <a:tcPr anchor="ctr"/>
                </a:tc>
              </a:tr>
              <a:tr h="381000">
                <a:tc>
                  <a:txBody>
                    <a:bodyPr/>
                    <a:lstStyle/>
                    <a:p>
                      <a:r>
                        <a:rPr lang="ru-RU" sz="1900" dirty="0" err="1" smtClean="0"/>
                        <a:t>Агросоюз</a:t>
                      </a:r>
                      <a:endParaRPr lang="ru-RU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dirty="0" smtClean="0"/>
                        <a:t>12,60</a:t>
                      </a:r>
                      <a:endParaRPr lang="ru-RU" sz="1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7,2</a:t>
                      </a:r>
                    </a:p>
                  </a:txBody>
                  <a:tcPr anchor="ctr"/>
                </a:tc>
              </a:tr>
              <a:tr h="381000">
                <a:tc>
                  <a:txBody>
                    <a:bodyPr/>
                    <a:lstStyle/>
                    <a:p>
                      <a:r>
                        <a:rPr lang="ru-RU" sz="1900" dirty="0" err="1" smtClean="0"/>
                        <a:t>Вокбанк</a:t>
                      </a:r>
                      <a:endParaRPr lang="ru-RU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dirty="0" smtClean="0"/>
                        <a:t>12,42</a:t>
                      </a:r>
                      <a:endParaRPr lang="ru-RU" sz="1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5,4</a:t>
                      </a:r>
                    </a:p>
                  </a:txBody>
                  <a:tcPr anchor="ctr"/>
                </a:tc>
              </a:tr>
              <a:tr h="381000">
                <a:tc>
                  <a:txBody>
                    <a:bodyPr/>
                    <a:lstStyle/>
                    <a:p>
                      <a:r>
                        <a:rPr lang="ru-RU" sz="1900" dirty="0" smtClean="0"/>
                        <a:t>Югра</a:t>
                      </a:r>
                      <a:endParaRPr lang="ru-RU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dirty="0" smtClean="0"/>
                        <a:t>12,30</a:t>
                      </a:r>
                      <a:endParaRPr lang="ru-RU" sz="1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167,2</a:t>
                      </a: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0146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5" y="101699"/>
            <a:ext cx="7704857" cy="879029"/>
          </a:xfrm>
        </p:spPr>
        <p:txBody>
          <a:bodyPr>
            <a:noAutofit/>
          </a:bodyPr>
          <a:lstStyle/>
          <a:p>
            <a:r>
              <a:rPr lang="ru-RU" sz="2800" dirty="0" smtClean="0"/>
              <a:t>Процентные ставки Сбербанка по вкладу Сохраняй Онлайн на 06.09.2017, рубли</a:t>
            </a: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36" t="26587" r="33403" b="25568"/>
          <a:stretch/>
        </p:blipFill>
        <p:spPr bwMode="auto">
          <a:xfrm>
            <a:off x="467544" y="919056"/>
            <a:ext cx="8215438" cy="5102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2237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5" y="101699"/>
            <a:ext cx="7704857" cy="879029"/>
          </a:xfrm>
        </p:spPr>
        <p:txBody>
          <a:bodyPr>
            <a:noAutofit/>
          </a:bodyPr>
          <a:lstStyle/>
          <a:p>
            <a:r>
              <a:rPr lang="ru-RU" sz="2800" dirty="0" smtClean="0"/>
              <a:t>Процентные ставки Сбербанка по вкладу Сохраняй Онлайн на 06.09.2017, доллары</a:t>
            </a: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13" t="20040" r="33403" b="34524"/>
          <a:stretch/>
        </p:blipFill>
        <p:spPr bwMode="auto">
          <a:xfrm>
            <a:off x="420920" y="1052736"/>
            <a:ext cx="8244109" cy="468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184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5" y="101699"/>
            <a:ext cx="7704857" cy="879029"/>
          </a:xfrm>
        </p:spPr>
        <p:txBody>
          <a:bodyPr>
            <a:noAutofit/>
          </a:bodyPr>
          <a:lstStyle/>
          <a:p>
            <a:r>
              <a:rPr lang="ru-RU" sz="2800" dirty="0" smtClean="0"/>
              <a:t>Процентные ставки Сбербанка по вкладу Сохраняй Онлайн на 06.09.2017, евро</a:t>
            </a: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91" t="20238" r="33737" b="34524"/>
          <a:stretch/>
        </p:blipFill>
        <p:spPr bwMode="auto">
          <a:xfrm>
            <a:off x="682308" y="1196752"/>
            <a:ext cx="7939179" cy="4464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0584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itle 1"/>
          <p:cNvSpPr txBox="1">
            <a:spLocks/>
          </p:cNvSpPr>
          <p:nvPr/>
        </p:nvSpPr>
        <p:spPr bwMode="auto">
          <a:xfrm>
            <a:off x="0" y="-8100"/>
            <a:ext cx="9144000" cy="6866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/>
          <a:lstStyle/>
          <a:p>
            <a:pPr algn="ctr"/>
            <a:endParaRPr lang="ru-RU" sz="2800" b="1" dirty="0" smtClean="0">
              <a:solidFill>
                <a:srgbClr val="003F82"/>
              </a:solidFill>
              <a:latin typeface="Myriad Pro"/>
            </a:endParaRPr>
          </a:p>
          <a:p>
            <a:pPr algn="ctr"/>
            <a:r>
              <a:rPr lang="ru-RU" sz="2800" b="1" dirty="0" smtClean="0">
                <a:solidFill>
                  <a:srgbClr val="003F82"/>
                </a:solidFill>
                <a:latin typeface="Myriad Pro"/>
              </a:rPr>
              <a:t>БАНКОВСКИЙ ДЕПОЗИТ: ДОСТОИНСТВА И НЕДОСТАТКИ</a:t>
            </a:r>
            <a:endParaRPr lang="en-US" sz="2800" dirty="0">
              <a:solidFill>
                <a:srgbClr val="003F82"/>
              </a:solidFill>
              <a:latin typeface="Myriad Pro"/>
            </a:endParaRPr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3507717"/>
              </p:ext>
            </p:extLst>
          </p:nvPr>
        </p:nvGraphicFramePr>
        <p:xfrm>
          <a:off x="612931" y="1378424"/>
          <a:ext cx="4054604" cy="3700413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4054604"/>
              </a:tblGrid>
              <a:tr h="530493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tx1"/>
                          </a:solidFill>
                        </a:rPr>
                        <a:t>Достоинства</a:t>
                      </a:r>
                      <a:endParaRPr lang="ru-RU" sz="2800" dirty="0">
                        <a:solidFill>
                          <a:schemeClr val="tx1"/>
                        </a:solidFill>
                      </a:endParaRPr>
                    </a:p>
                  </a:txBody>
                  <a:tcPr marL="84406" marR="84406" anchor="ctr"/>
                </a:tc>
              </a:tr>
              <a:tr h="118872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Надежность (гарантированная доходность)</a:t>
                      </a:r>
                    </a:p>
                  </a:txBody>
                  <a:tcPr marL="84406" marR="84406" anchor="ctr"/>
                </a:tc>
              </a:tr>
              <a:tr h="99060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Система страхования вкладов</a:t>
                      </a:r>
                      <a:endParaRPr lang="ru-RU" sz="2400" dirty="0"/>
                    </a:p>
                  </a:txBody>
                  <a:tcPr marL="84406" marR="84406" anchor="ctr"/>
                </a:tc>
              </a:tr>
              <a:tr h="99060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Широкая</a:t>
                      </a:r>
                      <a:r>
                        <a:rPr lang="ru-RU" sz="2400" baseline="0" dirty="0" smtClean="0"/>
                        <a:t> линейка депозитных вкладов</a:t>
                      </a:r>
                      <a:endParaRPr lang="ru-RU" sz="2400" dirty="0"/>
                    </a:p>
                  </a:txBody>
                  <a:tcPr marL="84406" marR="84406" anchor="ctr"/>
                </a:tc>
              </a:tr>
            </a:tbl>
          </a:graphicData>
        </a:graphic>
      </p:graphicFrame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1751688"/>
              </p:ext>
            </p:extLst>
          </p:nvPr>
        </p:nvGraphicFramePr>
        <p:xfrm>
          <a:off x="4667535" y="1378424"/>
          <a:ext cx="4054604" cy="3502293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4054604"/>
              </a:tblGrid>
              <a:tr h="530493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tx1"/>
                          </a:solidFill>
                        </a:rPr>
                        <a:t>Недостатки</a:t>
                      </a:r>
                      <a:endParaRPr lang="ru-RU" sz="2800" dirty="0">
                        <a:solidFill>
                          <a:schemeClr val="tx1"/>
                        </a:solidFill>
                      </a:endParaRPr>
                    </a:p>
                  </a:txBody>
                  <a:tcPr marL="84406" marR="84406" anchor="ctr"/>
                </a:tc>
              </a:tr>
              <a:tr h="99060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Низкая доходность (ниже чем инфляция)</a:t>
                      </a:r>
                      <a:endParaRPr lang="ru-RU" sz="2400" dirty="0"/>
                    </a:p>
                  </a:txBody>
                  <a:tcPr marL="84406" marR="84406" anchor="ctr"/>
                </a:tc>
              </a:tr>
              <a:tr h="99060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Ограничения по сумме страхования</a:t>
                      </a:r>
                      <a:endParaRPr lang="ru-RU" sz="2400" dirty="0"/>
                    </a:p>
                  </a:txBody>
                  <a:tcPr marL="84406" marR="84406" anchor="ctr"/>
                </a:tc>
              </a:tr>
              <a:tr h="99060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Ограниченная ликвидность банковского депозита</a:t>
                      </a:r>
                      <a:endParaRPr lang="ru-RU" sz="2400" dirty="0"/>
                    </a:p>
                  </a:txBody>
                  <a:tcPr marL="84406" marR="84406" anchor="ctr"/>
                </a:tc>
              </a:tr>
            </a:tbl>
          </a:graphicData>
        </a:graphic>
      </p:graphicFrame>
      <p:sp>
        <p:nvSpPr>
          <p:cNvPr id="18" name="Rectangle 9"/>
          <p:cNvSpPr>
            <a:spLocks noChangeArrowheads="1"/>
          </p:cNvSpPr>
          <p:nvPr/>
        </p:nvSpPr>
        <p:spPr bwMode="auto">
          <a:xfrm>
            <a:off x="612931" y="5188139"/>
            <a:ext cx="8109208" cy="468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lvl="0" algn="ctr"/>
            <a:r>
              <a:rPr lang="ru-RU" altLang="ru-RU" sz="2000" b="1" dirty="0">
                <a:solidFill>
                  <a:prstClr val="black"/>
                </a:solidFill>
                <a:latin typeface="Myriad Pro"/>
              </a:rPr>
              <a:t>Главное преимущество депозита – простота и доступность</a:t>
            </a:r>
            <a:endParaRPr lang="ru-RU" altLang="ru-RU" sz="2000" b="1" dirty="0" smtClean="0">
              <a:solidFill>
                <a:prstClr val="black"/>
              </a:solidFill>
              <a:latin typeface="Myriad Pro"/>
            </a:endParaRPr>
          </a:p>
        </p:txBody>
      </p:sp>
      <p:sp>
        <p:nvSpPr>
          <p:cNvPr id="19" name="Rectangle 5"/>
          <p:cNvSpPr>
            <a:spLocks noChangeArrowheads="1"/>
          </p:cNvSpPr>
          <p:nvPr/>
        </p:nvSpPr>
        <p:spPr bwMode="auto">
          <a:xfrm>
            <a:off x="612931" y="5656139"/>
            <a:ext cx="8109208" cy="468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altLang="ru-RU" sz="2000" b="1" dirty="0">
                <a:latin typeface="Myriad Pro"/>
              </a:rPr>
              <a:t>Главный враг депозита – инфляция </a:t>
            </a:r>
          </a:p>
        </p:txBody>
      </p:sp>
    </p:spTree>
    <p:extLst>
      <p:ext uri="{BB962C8B-B14F-4D97-AF65-F5344CB8AC3E}">
        <p14:creationId xmlns:p14="http://schemas.microsoft.com/office/powerpoint/2010/main" val="469722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itle 1"/>
          <p:cNvSpPr txBox="1">
            <a:spLocks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/>
          <a:lstStyle/>
          <a:p>
            <a:pPr algn="ctr"/>
            <a:r>
              <a:rPr lang="ru-RU" sz="2800" b="1" dirty="0" smtClean="0">
                <a:solidFill>
                  <a:srgbClr val="003F82"/>
                </a:solidFill>
                <a:latin typeface="Myriad Pro"/>
              </a:rPr>
              <a:t>Учет инфляции при определении доходности инвестиций</a:t>
            </a:r>
            <a:endParaRPr lang="en-US" sz="2800" b="1" dirty="0">
              <a:solidFill>
                <a:srgbClr val="003F82"/>
              </a:solidFill>
              <a:latin typeface="Myriad Pro"/>
            </a:endParaRPr>
          </a:p>
        </p:txBody>
      </p:sp>
      <p:pic>
        <p:nvPicPr>
          <p:cNvPr id="15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8376" y="5617086"/>
            <a:ext cx="1019755" cy="1014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Группа 4"/>
          <p:cNvGrpSpPr/>
          <p:nvPr/>
        </p:nvGrpSpPr>
        <p:grpSpPr>
          <a:xfrm>
            <a:off x="848756" y="1364777"/>
            <a:ext cx="7793353" cy="4218325"/>
            <a:chOff x="848749" y="1364777"/>
            <a:chExt cx="7793353" cy="4218325"/>
          </a:xfrm>
        </p:grpSpPr>
        <p:sp>
          <p:nvSpPr>
            <p:cNvPr id="3" name="Скругленный прямоугольник 2"/>
            <p:cNvSpPr/>
            <p:nvPr/>
          </p:nvSpPr>
          <p:spPr>
            <a:xfrm>
              <a:off x="3226442" y="1364777"/>
              <a:ext cx="2655146" cy="928047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smtClean="0">
                  <a:solidFill>
                    <a:schemeClr val="tx1"/>
                  </a:solidFill>
                  <a:latin typeface="Myriad Pro"/>
                </a:rPr>
                <a:t>Процентные ставки</a:t>
              </a:r>
              <a:endParaRPr lang="ru-RU" sz="2400" b="1">
                <a:solidFill>
                  <a:schemeClr val="tx1"/>
                </a:solidFill>
                <a:latin typeface="Myriad Pro"/>
              </a:endParaRPr>
            </a:p>
          </p:txBody>
        </p:sp>
        <p:sp>
          <p:nvSpPr>
            <p:cNvPr id="17" name="Скругленный прямоугольник 16"/>
            <p:cNvSpPr/>
            <p:nvPr/>
          </p:nvSpPr>
          <p:spPr>
            <a:xfrm>
              <a:off x="1067782" y="2704533"/>
              <a:ext cx="2655146" cy="734704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smtClean="0">
                  <a:solidFill>
                    <a:schemeClr val="tx1"/>
                  </a:solidFill>
                  <a:latin typeface="Myriad Pro"/>
                </a:rPr>
                <a:t>Номинальная</a:t>
              </a:r>
              <a:endParaRPr lang="ru-RU" sz="2400" b="1">
                <a:solidFill>
                  <a:schemeClr val="tx1"/>
                </a:solidFill>
                <a:latin typeface="Myriad Pro"/>
              </a:endParaRPr>
            </a:p>
          </p:txBody>
        </p:sp>
        <p:sp>
          <p:nvSpPr>
            <p:cNvPr id="18" name="Скругленный прямоугольник 17"/>
            <p:cNvSpPr/>
            <p:nvPr/>
          </p:nvSpPr>
          <p:spPr>
            <a:xfrm>
              <a:off x="5387337" y="2704533"/>
              <a:ext cx="2655146" cy="734704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smtClean="0">
                  <a:solidFill>
                    <a:schemeClr val="tx1"/>
                  </a:solidFill>
                  <a:latin typeface="Myriad Pro"/>
                </a:rPr>
                <a:t>Реальная</a:t>
              </a:r>
              <a:endParaRPr lang="ru-RU" sz="2400" b="1">
                <a:solidFill>
                  <a:schemeClr val="tx1"/>
                </a:solidFill>
                <a:latin typeface="Myriad Pro"/>
              </a:endParaRPr>
            </a:p>
          </p:txBody>
        </p:sp>
        <p:sp>
          <p:nvSpPr>
            <p:cNvPr id="19" name="Line 26"/>
            <p:cNvSpPr>
              <a:spLocks noChangeShapeType="1"/>
            </p:cNvSpPr>
            <p:nvPr/>
          </p:nvSpPr>
          <p:spPr bwMode="auto">
            <a:xfrm flipH="1">
              <a:off x="2395353" y="2317972"/>
              <a:ext cx="1327574" cy="386561"/>
            </a:xfrm>
            <a:prstGeom prst="line">
              <a:avLst/>
            </a:prstGeom>
            <a:ln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20" name="Line 26"/>
            <p:cNvSpPr>
              <a:spLocks noChangeShapeType="1"/>
            </p:cNvSpPr>
            <p:nvPr/>
          </p:nvSpPr>
          <p:spPr bwMode="auto">
            <a:xfrm>
              <a:off x="5387337" y="2317972"/>
              <a:ext cx="1327572" cy="386561"/>
            </a:xfrm>
            <a:prstGeom prst="line">
              <a:avLst/>
            </a:prstGeom>
            <a:ln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21" name="Текст 3"/>
            <p:cNvSpPr txBox="1">
              <a:spLocks/>
            </p:cNvSpPr>
            <p:nvPr/>
          </p:nvSpPr>
          <p:spPr>
            <a:xfrm>
              <a:off x="965202" y="3715102"/>
              <a:ext cx="3067490" cy="1868000"/>
            </a:xfrm>
            <a:prstGeom prst="rect">
              <a:avLst/>
            </a:prstGeom>
          </p:spPr>
          <p:txBody>
            <a:bodyPr/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b="1" kern="0" smtClean="0">
                  <a:solidFill>
                    <a:sysClr val="windowText" lastClr="000000"/>
                  </a:solidFill>
                  <a:latin typeface="Myriad Pro"/>
                </a:rPr>
                <a:t>показывает </a:t>
              </a:r>
              <a:r>
                <a:rPr lang="ru-RU" b="1" kern="0">
                  <a:solidFill>
                    <a:sysClr val="windowText" lastClr="000000"/>
                  </a:solidFill>
                  <a:latin typeface="Myriad Pro"/>
                </a:rPr>
                <a:t>доходность на вложенный </a:t>
              </a:r>
              <a:r>
                <a:rPr lang="ru-RU" b="1" kern="0" smtClean="0">
                  <a:solidFill>
                    <a:sysClr val="windowText" lastClr="000000"/>
                  </a:solidFill>
                  <a:latin typeface="Myriad Pro"/>
                </a:rPr>
                <a:t>капитал</a:t>
              </a:r>
            </a:p>
            <a:p>
              <a:pPr marL="0" marR="0" lvl="0" indent="0" defTabSz="914400" eaLnBrk="1" fontAlgn="auto" latinLnBrk="0" hangingPunct="1"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b="1" kern="0" smtClean="0">
                  <a:solidFill>
                    <a:sysClr val="windowText" lastClr="000000"/>
                  </a:solidFill>
                  <a:latin typeface="Myriad Pro"/>
                </a:rPr>
                <a:t>рассчитывается </a:t>
              </a:r>
              <a:r>
                <a:rPr lang="ru-RU" b="1" kern="0">
                  <a:solidFill>
                    <a:sysClr val="windowText" lastClr="000000"/>
                  </a:solidFill>
                  <a:latin typeface="Myriad Pro"/>
                </a:rPr>
                <a:t>как отношение суммы годового дохода к сумме инвестирования</a:t>
              </a:r>
              <a:endParaRPr lang="ru-RU" b="1" kern="0" dirty="0">
                <a:solidFill>
                  <a:sysClr val="windowText" lastClr="000000"/>
                </a:solidFill>
                <a:latin typeface="Myriad Pro"/>
              </a:endParaRPr>
            </a:p>
          </p:txBody>
        </p:sp>
        <p:sp>
          <p:nvSpPr>
            <p:cNvPr id="22" name="Текст 3"/>
            <p:cNvSpPr txBox="1">
              <a:spLocks/>
            </p:cNvSpPr>
            <p:nvPr/>
          </p:nvSpPr>
          <p:spPr>
            <a:xfrm>
              <a:off x="5387335" y="3715102"/>
              <a:ext cx="3254767" cy="1868000"/>
            </a:xfrm>
            <a:prstGeom prst="rect">
              <a:avLst/>
            </a:prstGeom>
          </p:spPr>
          <p:txBody>
            <a:bodyPr/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b="1" kern="0">
                  <a:solidFill>
                    <a:sysClr val="windowText" lastClr="000000"/>
                  </a:solidFill>
                  <a:latin typeface="Myriad Pro"/>
                </a:rPr>
                <a:t>процентная ставка в постоянных ценах (при отсутствии инфляции)</a:t>
              </a:r>
              <a:endParaRPr lang="ru-RU" b="1" kern="0" dirty="0">
                <a:solidFill>
                  <a:sysClr val="windowText" lastClr="000000"/>
                </a:solidFill>
                <a:latin typeface="Myriad Pro"/>
              </a:endParaRPr>
            </a:p>
          </p:txBody>
        </p:sp>
        <p:sp>
          <p:nvSpPr>
            <p:cNvPr id="23" name="Овал 22"/>
            <p:cNvSpPr/>
            <p:nvPr/>
          </p:nvSpPr>
          <p:spPr bwMode="auto">
            <a:xfrm>
              <a:off x="848749" y="3874367"/>
              <a:ext cx="108000" cy="108000"/>
            </a:xfrm>
            <a:prstGeom prst="ellipse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80000">
                  <a:schemeClr val="accent5">
                    <a:lumMod val="75000"/>
                  </a:schemeClr>
                </a:gs>
                <a:gs pos="100000">
                  <a:srgbClr val="038CC9"/>
                </a:gs>
              </a:gsLst>
            </a:gra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24" name="Овал 23"/>
            <p:cNvSpPr/>
            <p:nvPr/>
          </p:nvSpPr>
          <p:spPr bwMode="auto">
            <a:xfrm>
              <a:off x="848749" y="4502419"/>
              <a:ext cx="108000" cy="108000"/>
            </a:xfrm>
            <a:prstGeom prst="ellipse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80000">
                  <a:schemeClr val="accent5">
                    <a:lumMod val="75000"/>
                  </a:schemeClr>
                </a:gs>
                <a:gs pos="100000">
                  <a:srgbClr val="038CC9"/>
                </a:gs>
              </a:gsLst>
            </a:gra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25" name="Овал 24"/>
            <p:cNvSpPr/>
            <p:nvPr/>
          </p:nvSpPr>
          <p:spPr bwMode="auto">
            <a:xfrm>
              <a:off x="5276568" y="3875871"/>
              <a:ext cx="108000" cy="108000"/>
            </a:xfrm>
            <a:prstGeom prst="ellipse">
              <a:avLst/>
            </a:prstGeom>
            <a:gradFill>
              <a:gsLst>
                <a:gs pos="0">
                  <a:schemeClr val="accent3">
                    <a:lumMod val="50000"/>
                  </a:schemeClr>
                </a:gs>
                <a:gs pos="80000">
                  <a:schemeClr val="accent3">
                    <a:lumMod val="75000"/>
                  </a:schemeClr>
                </a:gs>
                <a:gs pos="100000">
                  <a:srgbClr val="92D050"/>
                </a:gs>
              </a:gsLst>
            </a:gra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</p:grpSp>
    </p:spTree>
    <p:extLst>
      <p:ext uri="{BB962C8B-B14F-4D97-AF65-F5344CB8AC3E}">
        <p14:creationId xmlns:p14="http://schemas.microsoft.com/office/powerpoint/2010/main" val="3076862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itle 1"/>
          <p:cNvSpPr txBox="1">
            <a:spLocks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/>
          <a:lstStyle/>
          <a:p>
            <a:pPr lvl="0" algn="ctr"/>
            <a:endParaRPr lang="ru-RU" sz="2800" b="1" dirty="0" smtClean="0">
              <a:solidFill>
                <a:srgbClr val="003F82"/>
              </a:solidFill>
              <a:latin typeface="Myriad Pro"/>
            </a:endParaRPr>
          </a:p>
          <a:p>
            <a:pPr lvl="0" algn="ctr"/>
            <a:r>
              <a:rPr lang="ru-RU" sz="2800" b="1" dirty="0" smtClean="0">
                <a:solidFill>
                  <a:srgbClr val="003F82"/>
                </a:solidFill>
                <a:latin typeface="Myriad Pro"/>
              </a:rPr>
              <a:t>Учет </a:t>
            </a:r>
            <a:r>
              <a:rPr lang="ru-RU" sz="2800" b="1" dirty="0">
                <a:solidFill>
                  <a:srgbClr val="003F82"/>
                </a:solidFill>
                <a:latin typeface="Myriad Pro"/>
              </a:rPr>
              <a:t>инфляции при определении доходности инвестиций</a:t>
            </a:r>
            <a:endParaRPr lang="en-US" sz="2800" b="1" dirty="0">
              <a:solidFill>
                <a:srgbClr val="003F82"/>
              </a:solidFill>
              <a:latin typeface="Myriad Pro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65209" y="1446029"/>
            <a:ext cx="7213599" cy="127508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yriad Pro"/>
              </a:rPr>
              <a:t>Зависимость между реальными и номинальными процентными ставками в упрощенном виде определяют как разницу между номинальной доходностью и инфляцией</a:t>
            </a:r>
          </a:p>
        </p:txBody>
      </p:sp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1560741" y="2873735"/>
            <a:ext cx="619883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ts val="0"/>
              </a:spcBef>
              <a:spcAft>
                <a:spcPts val="300"/>
              </a:spcAft>
              <a:buClr>
                <a:srgbClr val="4F4C06"/>
              </a:buClr>
            </a:pPr>
            <a:r>
              <a:rPr lang="ru-RU" altLang="ru-RU" sz="1800" dirty="0">
                <a:solidFill>
                  <a:srgbClr val="003F82"/>
                </a:solidFill>
                <a:latin typeface="Myriad Pro"/>
              </a:rPr>
              <a:t>Более правильно при определении реальной доходности пользоваться формулой Фишера:</a:t>
            </a:r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2763295" y="4997735"/>
            <a:ext cx="4209309" cy="875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85000"/>
              </a:lnSpc>
              <a:spcBef>
                <a:spcPts val="0"/>
              </a:spcBef>
              <a:spcAft>
                <a:spcPts val="300"/>
              </a:spcAft>
              <a:buClr>
                <a:srgbClr val="4F4C06"/>
              </a:buClr>
            </a:pPr>
            <a:r>
              <a:rPr lang="ru-RU" altLang="ru-RU" sz="1800" i="1" smtClean="0">
                <a:solidFill>
                  <a:srgbClr val="003F82"/>
                </a:solidFill>
                <a:latin typeface="Myriad Pro"/>
              </a:rPr>
              <a:t>r</a:t>
            </a:r>
            <a:r>
              <a:rPr lang="ru-RU" altLang="ru-RU" sz="1400" i="1" smtClean="0">
                <a:solidFill>
                  <a:srgbClr val="003F82"/>
                </a:solidFill>
                <a:latin typeface="Myriad Pro"/>
              </a:rPr>
              <a:t>p</a:t>
            </a:r>
            <a:r>
              <a:rPr lang="ru-RU" altLang="ru-RU" sz="1800" smtClean="0">
                <a:solidFill>
                  <a:srgbClr val="003F82"/>
                </a:solidFill>
                <a:latin typeface="Myriad Pro"/>
              </a:rPr>
              <a:t> </a:t>
            </a:r>
            <a:r>
              <a:rPr lang="ru-RU" altLang="ru-RU" sz="1800" b="0">
                <a:solidFill>
                  <a:srgbClr val="003F82"/>
                </a:solidFill>
                <a:latin typeface="Myriad Pro"/>
              </a:rPr>
              <a:t>- реальная процентная </a:t>
            </a:r>
            <a:r>
              <a:rPr lang="ru-RU" altLang="ru-RU" sz="1800" b="0" smtClean="0">
                <a:solidFill>
                  <a:srgbClr val="003F82"/>
                </a:solidFill>
                <a:latin typeface="Myriad Pro"/>
              </a:rPr>
              <a:t>ставка</a:t>
            </a:r>
          </a:p>
          <a:p>
            <a:pPr eaLnBrk="1" hangingPunct="1">
              <a:lnSpc>
                <a:spcPct val="85000"/>
              </a:lnSpc>
              <a:spcBef>
                <a:spcPts val="0"/>
              </a:spcBef>
              <a:spcAft>
                <a:spcPts val="300"/>
              </a:spcAft>
              <a:buClr>
                <a:srgbClr val="4F4C06"/>
              </a:buClr>
            </a:pPr>
            <a:r>
              <a:rPr lang="ru-RU" altLang="ru-RU" sz="1800" i="1" smtClean="0">
                <a:solidFill>
                  <a:srgbClr val="003F82"/>
                </a:solidFill>
                <a:latin typeface="Myriad Pro"/>
              </a:rPr>
              <a:t>r</a:t>
            </a:r>
            <a:r>
              <a:rPr lang="ru-RU" altLang="ru-RU" sz="1400" i="1" smtClean="0">
                <a:solidFill>
                  <a:srgbClr val="003F82"/>
                </a:solidFill>
                <a:latin typeface="Myriad Pro"/>
              </a:rPr>
              <a:t>н</a:t>
            </a:r>
            <a:r>
              <a:rPr lang="ru-RU" altLang="ru-RU" sz="1800" smtClean="0">
                <a:solidFill>
                  <a:srgbClr val="003F82"/>
                </a:solidFill>
                <a:latin typeface="Myriad Pro"/>
              </a:rPr>
              <a:t> </a:t>
            </a:r>
            <a:r>
              <a:rPr lang="ru-RU" altLang="ru-RU" sz="1800" b="0">
                <a:solidFill>
                  <a:srgbClr val="003F82"/>
                </a:solidFill>
                <a:latin typeface="Myriad Pro"/>
              </a:rPr>
              <a:t>- номинальная процентная </a:t>
            </a:r>
            <a:r>
              <a:rPr lang="ru-RU" altLang="ru-RU" sz="1800" b="0" smtClean="0">
                <a:solidFill>
                  <a:srgbClr val="003F82"/>
                </a:solidFill>
                <a:latin typeface="Myriad Pro"/>
              </a:rPr>
              <a:t>ставка</a:t>
            </a:r>
          </a:p>
          <a:p>
            <a:pPr eaLnBrk="1" hangingPunct="1">
              <a:lnSpc>
                <a:spcPct val="85000"/>
              </a:lnSpc>
              <a:spcBef>
                <a:spcPts val="0"/>
              </a:spcBef>
              <a:spcAft>
                <a:spcPts val="300"/>
              </a:spcAft>
              <a:buClr>
                <a:srgbClr val="4F4C06"/>
              </a:buClr>
            </a:pPr>
            <a:r>
              <a:rPr lang="ru-RU" altLang="ru-RU" sz="1800" i="1" smtClean="0">
                <a:solidFill>
                  <a:srgbClr val="003F82"/>
                </a:solidFill>
                <a:latin typeface="Myriad Pro"/>
              </a:rPr>
              <a:t>i</a:t>
            </a:r>
            <a:r>
              <a:rPr lang="ru-RU" altLang="ru-RU" sz="1800" smtClean="0">
                <a:solidFill>
                  <a:srgbClr val="003F82"/>
                </a:solidFill>
                <a:latin typeface="Myriad Pro"/>
              </a:rPr>
              <a:t> </a:t>
            </a:r>
            <a:r>
              <a:rPr lang="ru-RU" altLang="ru-RU" sz="1800" b="0">
                <a:solidFill>
                  <a:srgbClr val="003F82"/>
                </a:solidFill>
                <a:latin typeface="Myriad Pro"/>
              </a:rPr>
              <a:t>- инфляция (коэффициент)</a:t>
            </a:r>
          </a:p>
        </p:txBody>
      </p:sp>
      <p:grpSp>
        <p:nvGrpSpPr>
          <p:cNvPr id="4" name="Группа 3"/>
          <p:cNvGrpSpPr/>
          <p:nvPr/>
        </p:nvGrpSpPr>
        <p:grpSpPr>
          <a:xfrm>
            <a:off x="775366" y="3671254"/>
            <a:ext cx="3373695" cy="1131649"/>
            <a:chOff x="5238042" y="3930555"/>
            <a:chExt cx="3373695" cy="1131649"/>
          </a:xfrm>
        </p:grpSpPr>
        <p:sp>
          <p:nvSpPr>
            <p:cNvPr id="19" name="Прямоугольник 18"/>
            <p:cNvSpPr/>
            <p:nvPr/>
          </p:nvSpPr>
          <p:spPr>
            <a:xfrm>
              <a:off x="5238042" y="3930555"/>
              <a:ext cx="3373695" cy="1007539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2000" i="1" dirty="0"/>
            </a:p>
          </p:txBody>
        </p:sp>
        <p:graphicFrame>
          <p:nvGraphicFramePr>
            <p:cNvPr id="3" name="Объект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12291945"/>
                </p:ext>
              </p:extLst>
            </p:nvPr>
          </p:nvGraphicFramePr>
          <p:xfrm>
            <a:off x="5449308" y="4098591"/>
            <a:ext cx="2951162" cy="9636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877" name="Формула" r:id="rId3" imgW="1066680" imgH="863280" progId="Equation.3">
                    <p:embed/>
                  </p:oleObj>
                </mc:Choice>
                <mc:Fallback>
                  <p:oleObj name="Формула" r:id="rId3" imgW="1066680" imgH="863280" progId="Equation.3">
                    <p:embed/>
                    <p:pic>
                      <p:nvPicPr>
                        <p:cNvPr id="0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449308" y="4098591"/>
                          <a:ext cx="2951162" cy="9636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7" name="Группа 6"/>
          <p:cNvGrpSpPr/>
          <p:nvPr/>
        </p:nvGrpSpPr>
        <p:grpSpPr>
          <a:xfrm>
            <a:off x="5037128" y="3668955"/>
            <a:ext cx="3373695" cy="1295229"/>
            <a:chOff x="4805106" y="3668955"/>
            <a:chExt cx="3373695" cy="1295229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4805106" y="3668955"/>
              <a:ext cx="3373695" cy="1007539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2000" i="1" dirty="0"/>
            </a:p>
          </p:txBody>
        </p:sp>
        <p:graphicFrame>
          <p:nvGraphicFramePr>
            <p:cNvPr id="5" name="Объект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83369716"/>
                </p:ext>
              </p:extLst>
            </p:nvPr>
          </p:nvGraphicFramePr>
          <p:xfrm>
            <a:off x="5195759" y="3956122"/>
            <a:ext cx="2592387" cy="10080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878" name="Формула" r:id="rId5" imgW="1028520" imgH="457200" progId="Equation.3">
                    <p:embed/>
                  </p:oleObj>
                </mc:Choice>
                <mc:Fallback>
                  <p:oleObj name="Формула" r:id="rId5" imgW="1028520" imgH="457200" progId="Equation.3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95759" y="3956122"/>
                          <a:ext cx="2592387" cy="10080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9" name="Группа 8"/>
          <p:cNvGrpSpPr/>
          <p:nvPr/>
        </p:nvGrpSpPr>
        <p:grpSpPr>
          <a:xfrm>
            <a:off x="4327945" y="3905017"/>
            <a:ext cx="626782" cy="540000"/>
            <a:chOff x="5800298" y="5293037"/>
            <a:chExt cx="626782" cy="540000"/>
          </a:xfrm>
        </p:grpSpPr>
        <p:sp>
          <p:nvSpPr>
            <p:cNvPr id="8" name="Овал 7"/>
            <p:cNvSpPr/>
            <p:nvPr/>
          </p:nvSpPr>
          <p:spPr>
            <a:xfrm>
              <a:off x="5800298" y="5293037"/>
              <a:ext cx="540000" cy="5400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2000" i="1">
                <a:solidFill>
                  <a:schemeClr val="dk1"/>
                </a:solidFill>
              </a:endParaRPr>
            </a:p>
          </p:txBody>
        </p:sp>
        <p:sp>
          <p:nvSpPr>
            <p:cNvPr id="12" name="Rectangle 7"/>
            <p:cNvSpPr>
              <a:spLocks noChangeArrowheads="1"/>
            </p:cNvSpPr>
            <p:nvPr/>
          </p:nvSpPr>
          <p:spPr bwMode="auto">
            <a:xfrm>
              <a:off x="5800298" y="5412226"/>
              <a:ext cx="626782" cy="3016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lnSpc>
                  <a:spcPct val="85000"/>
                </a:lnSpc>
                <a:spcBef>
                  <a:spcPts val="0"/>
                </a:spcBef>
                <a:spcAft>
                  <a:spcPts val="300"/>
                </a:spcAft>
                <a:buClr>
                  <a:srgbClr val="4F4C06"/>
                </a:buClr>
              </a:pPr>
              <a:r>
                <a:rPr lang="ru-RU" altLang="ru-RU" sz="1600" smtClean="0">
                  <a:solidFill>
                    <a:srgbClr val="003F82"/>
                  </a:solidFill>
                  <a:latin typeface="+mn-lt"/>
                </a:rPr>
                <a:t>Или</a:t>
              </a:r>
              <a:endParaRPr lang="ru-RU" altLang="ru-RU" sz="1600" b="0" dirty="0">
                <a:solidFill>
                  <a:srgbClr val="003F82"/>
                </a:solidFill>
                <a:latin typeface="+mn-lt"/>
              </a:endParaRPr>
            </a:p>
          </p:txBody>
        </p:sp>
      </p:grpSp>
      <p:pic>
        <p:nvPicPr>
          <p:cNvPr id="20" name="Рисунок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8376" y="5617086"/>
            <a:ext cx="1019755" cy="1014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2708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itle 1"/>
          <p:cNvSpPr txBox="1">
            <a:spLocks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/>
          <a:lstStyle/>
          <a:p>
            <a:pPr lvl="0" algn="ctr"/>
            <a:endParaRPr lang="ru-RU" sz="2800" b="1" dirty="0" smtClean="0">
              <a:solidFill>
                <a:srgbClr val="003F82"/>
              </a:solidFill>
              <a:latin typeface="Myriad Pro"/>
            </a:endParaRPr>
          </a:p>
          <a:p>
            <a:pPr lvl="0" algn="ctr"/>
            <a:r>
              <a:rPr lang="ru-RU" sz="2800" b="1" dirty="0" smtClean="0">
                <a:solidFill>
                  <a:srgbClr val="003F82"/>
                </a:solidFill>
                <a:latin typeface="Myriad Pro"/>
              </a:rPr>
              <a:t>Учет </a:t>
            </a:r>
            <a:r>
              <a:rPr lang="ru-RU" sz="2800" b="1" dirty="0">
                <a:solidFill>
                  <a:srgbClr val="003F82"/>
                </a:solidFill>
                <a:latin typeface="Myriad Pro"/>
              </a:rPr>
              <a:t>инфляции при определении доходности </a:t>
            </a:r>
            <a:r>
              <a:rPr lang="ru-RU" sz="2800" b="1" dirty="0" smtClean="0">
                <a:solidFill>
                  <a:srgbClr val="003F82"/>
                </a:solidFill>
                <a:latin typeface="Myriad Pro"/>
              </a:rPr>
              <a:t>инвестиций (пример)</a:t>
            </a:r>
            <a:endParaRPr lang="en-US" sz="2800" b="1" dirty="0">
              <a:solidFill>
                <a:srgbClr val="003F82"/>
              </a:solidFill>
              <a:latin typeface="Myriad Pro"/>
            </a:endParaRPr>
          </a:p>
        </p:txBody>
      </p:sp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1560741" y="1752391"/>
            <a:ext cx="6198839" cy="13285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ts val="0"/>
              </a:spcBef>
              <a:spcAft>
                <a:spcPts val="500"/>
              </a:spcAft>
              <a:buClr>
                <a:srgbClr val="4F4C06"/>
              </a:buClr>
            </a:pPr>
            <a:r>
              <a:rPr lang="ru-RU" altLang="ru-RU" sz="1800" u="sng">
                <a:solidFill>
                  <a:srgbClr val="003F82"/>
                </a:solidFill>
                <a:latin typeface="Myriad Pro"/>
              </a:rPr>
              <a:t>Исходные данные</a:t>
            </a:r>
            <a:r>
              <a:rPr lang="ru-RU" altLang="ru-RU" sz="1800">
                <a:solidFill>
                  <a:srgbClr val="003F82"/>
                </a:solidFill>
                <a:latin typeface="Myriad Pro"/>
              </a:rPr>
              <a:t>:</a:t>
            </a:r>
          </a:p>
          <a:p>
            <a:pPr eaLnBrk="1" hangingPunct="1">
              <a:spcBef>
                <a:spcPts val="0"/>
              </a:spcBef>
              <a:spcAft>
                <a:spcPts val="500"/>
              </a:spcAft>
              <a:buClr>
                <a:srgbClr val="4F4C06"/>
              </a:buClr>
            </a:pPr>
            <a:r>
              <a:rPr lang="ru-RU" altLang="ru-RU" sz="1800" b="0">
                <a:solidFill>
                  <a:srgbClr val="003F82"/>
                </a:solidFill>
                <a:latin typeface="Myriad Pro"/>
              </a:rPr>
              <a:t>Номинальная доходность по </a:t>
            </a:r>
            <a:r>
              <a:rPr lang="ru-RU" altLang="ru-RU" sz="1800" b="0" smtClean="0">
                <a:solidFill>
                  <a:srgbClr val="003F82"/>
                </a:solidFill>
                <a:latin typeface="Myriad Pro"/>
              </a:rPr>
              <a:t>инвестициям составляет 15</a:t>
            </a:r>
            <a:r>
              <a:rPr lang="ru-RU" altLang="ru-RU" sz="1800" b="0">
                <a:solidFill>
                  <a:srgbClr val="003F82"/>
                </a:solidFill>
                <a:latin typeface="Myriad Pro"/>
              </a:rPr>
              <a:t>% </a:t>
            </a:r>
            <a:r>
              <a:rPr lang="ru-RU" altLang="ru-RU" sz="1800" b="0" smtClean="0">
                <a:solidFill>
                  <a:srgbClr val="003F82"/>
                </a:solidFill>
                <a:latin typeface="Myriad Pro"/>
              </a:rPr>
              <a:t>годовых</a:t>
            </a:r>
          </a:p>
          <a:p>
            <a:pPr eaLnBrk="1" hangingPunct="1">
              <a:spcBef>
                <a:spcPts val="0"/>
              </a:spcBef>
              <a:spcAft>
                <a:spcPts val="500"/>
              </a:spcAft>
              <a:buClr>
                <a:srgbClr val="4F4C06"/>
              </a:buClr>
            </a:pPr>
            <a:r>
              <a:rPr lang="ru-RU" altLang="ru-RU" sz="1800" b="0" smtClean="0">
                <a:solidFill>
                  <a:srgbClr val="003F82"/>
                </a:solidFill>
                <a:latin typeface="Myriad Pro"/>
              </a:rPr>
              <a:t>Годовая ин</a:t>
            </a:r>
            <a:r>
              <a:rPr lang="ru-RU" altLang="ru-RU" sz="1800" b="0" smtClean="0">
                <a:solidFill>
                  <a:srgbClr val="003E82"/>
                </a:solidFill>
                <a:latin typeface="Myriad Pro"/>
              </a:rPr>
              <a:t>фля</a:t>
            </a:r>
            <a:r>
              <a:rPr lang="ru-RU" altLang="ru-RU" sz="1800" b="0" smtClean="0">
                <a:solidFill>
                  <a:srgbClr val="003F82"/>
                </a:solidFill>
                <a:latin typeface="Myriad Pro"/>
              </a:rPr>
              <a:t>ция (i</a:t>
            </a:r>
            <a:r>
              <a:rPr lang="ru-RU" altLang="ru-RU" sz="1800" b="0">
                <a:solidFill>
                  <a:srgbClr val="003F82"/>
                </a:solidFill>
                <a:latin typeface="Myriad Pro"/>
              </a:rPr>
              <a:t>) составляет 10</a:t>
            </a:r>
            <a:r>
              <a:rPr lang="ru-RU" altLang="ru-RU" sz="1800" b="0" smtClean="0">
                <a:solidFill>
                  <a:srgbClr val="003F82"/>
                </a:solidFill>
                <a:latin typeface="Myriad Pro"/>
              </a:rPr>
              <a:t>%</a:t>
            </a:r>
            <a:endParaRPr lang="ru-RU" altLang="ru-RU" sz="1800" b="0">
              <a:solidFill>
                <a:srgbClr val="003F82"/>
              </a:solidFill>
              <a:latin typeface="Myriad Pro"/>
            </a:endParaRPr>
          </a:p>
        </p:txBody>
      </p:sp>
      <p:pic>
        <p:nvPicPr>
          <p:cNvPr id="20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8376" y="5617086"/>
            <a:ext cx="1019755" cy="1014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Овал 15"/>
          <p:cNvSpPr/>
          <p:nvPr/>
        </p:nvSpPr>
        <p:spPr bwMode="auto">
          <a:xfrm>
            <a:off x="1424357" y="2181003"/>
            <a:ext cx="144000" cy="144016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7" name="Овал 16"/>
          <p:cNvSpPr/>
          <p:nvPr/>
        </p:nvSpPr>
        <p:spPr bwMode="auto">
          <a:xfrm>
            <a:off x="1424357" y="2804796"/>
            <a:ext cx="144000" cy="144016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grpSp>
        <p:nvGrpSpPr>
          <p:cNvPr id="10" name="Группа 9"/>
          <p:cNvGrpSpPr/>
          <p:nvPr/>
        </p:nvGrpSpPr>
        <p:grpSpPr>
          <a:xfrm>
            <a:off x="1392073" y="3266365"/>
            <a:ext cx="6196082" cy="868907"/>
            <a:chOff x="1392073" y="3266365"/>
            <a:chExt cx="6196082" cy="868906"/>
          </a:xfrm>
        </p:grpSpPr>
        <p:sp>
          <p:nvSpPr>
            <p:cNvPr id="18" name="Скругленный прямоугольник 17"/>
            <p:cNvSpPr/>
            <p:nvPr/>
          </p:nvSpPr>
          <p:spPr>
            <a:xfrm>
              <a:off x="3562065" y="3266365"/>
              <a:ext cx="4026090" cy="868905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000" b="1" i="1" smtClean="0">
                  <a:solidFill>
                    <a:schemeClr val="tx1"/>
                  </a:solidFill>
                  <a:latin typeface="Myriad Pro"/>
                </a:rPr>
                <a:t>(</a:t>
              </a:r>
              <a:r>
                <a:rPr lang="ru-RU" sz="2000" b="1" i="1">
                  <a:solidFill>
                    <a:schemeClr val="tx1"/>
                  </a:solidFill>
                  <a:latin typeface="Myriad Pro"/>
                </a:rPr>
                <a:t>1+0,15</a:t>
              </a:r>
              <a:r>
                <a:rPr lang="ru-RU" sz="2000" b="1" i="1" smtClean="0">
                  <a:solidFill>
                    <a:schemeClr val="tx1"/>
                  </a:solidFill>
                  <a:latin typeface="Myriad Pro"/>
                </a:rPr>
                <a:t>) / (</a:t>
              </a:r>
              <a:r>
                <a:rPr lang="ru-RU" sz="2000" b="1" i="1">
                  <a:solidFill>
                    <a:schemeClr val="tx1"/>
                  </a:solidFill>
                  <a:latin typeface="Myriad Pro"/>
                </a:rPr>
                <a:t>1+0,1) - 1 </a:t>
              </a:r>
              <a:endParaRPr lang="ru-RU" sz="2000" b="1" i="1" smtClean="0">
                <a:solidFill>
                  <a:schemeClr val="tx1"/>
                </a:solidFill>
                <a:latin typeface="Myriad Pro"/>
              </a:endParaRPr>
            </a:p>
            <a:p>
              <a:pPr algn="ctr"/>
              <a:r>
                <a:rPr lang="ru-RU" sz="2000" b="1" i="1" smtClean="0">
                  <a:solidFill>
                    <a:schemeClr val="tx1"/>
                  </a:solidFill>
                  <a:latin typeface="Myriad Pro"/>
                </a:rPr>
                <a:t>= </a:t>
              </a:r>
              <a:r>
                <a:rPr lang="ru-RU" sz="2000" b="1" i="1">
                  <a:solidFill>
                    <a:schemeClr val="tx1"/>
                  </a:solidFill>
                  <a:latin typeface="Myriad Pro"/>
                </a:rPr>
                <a:t>0,0455 или 4,55%</a:t>
              </a:r>
            </a:p>
          </p:txBody>
        </p:sp>
        <p:sp>
          <p:nvSpPr>
            <p:cNvPr id="21" name="Скругленный прямоугольник 20"/>
            <p:cNvSpPr/>
            <p:nvPr/>
          </p:nvSpPr>
          <p:spPr>
            <a:xfrm>
              <a:off x="1392073" y="3266366"/>
              <a:ext cx="2088000" cy="868905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b="1" i="1">
                  <a:solidFill>
                    <a:schemeClr val="tx1"/>
                  </a:solidFill>
                  <a:latin typeface="Myriad Pro"/>
                </a:rPr>
                <a:t>Реальная </a:t>
              </a:r>
              <a:r>
                <a:rPr lang="ru-RU" sz="2000" b="1" i="1" smtClean="0">
                  <a:solidFill>
                    <a:schemeClr val="tx1"/>
                  </a:solidFill>
                  <a:latin typeface="Myriad Pro"/>
                </a:rPr>
                <a:t>доходность</a:t>
              </a:r>
              <a:endParaRPr lang="ru-RU" sz="2000" b="1" i="1">
                <a:solidFill>
                  <a:schemeClr val="tx1"/>
                </a:solidFill>
                <a:latin typeface="Myriad Pro"/>
              </a:endParaRPr>
            </a:p>
          </p:txBody>
        </p:sp>
      </p:grpSp>
      <p:grpSp>
        <p:nvGrpSpPr>
          <p:cNvPr id="2" name="Группа 1"/>
          <p:cNvGrpSpPr/>
          <p:nvPr/>
        </p:nvGrpSpPr>
        <p:grpSpPr>
          <a:xfrm>
            <a:off x="1392073" y="5051113"/>
            <a:ext cx="6196082" cy="868907"/>
            <a:chOff x="1392073" y="4289943"/>
            <a:chExt cx="6196082" cy="868906"/>
          </a:xfrm>
        </p:grpSpPr>
        <p:sp>
          <p:nvSpPr>
            <p:cNvPr id="22" name="Скругленный прямоугольник 21"/>
            <p:cNvSpPr/>
            <p:nvPr/>
          </p:nvSpPr>
          <p:spPr>
            <a:xfrm>
              <a:off x="3562065" y="4289943"/>
              <a:ext cx="4026090" cy="868905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nn-NO" sz="2000" b="1" i="1">
                  <a:solidFill>
                    <a:schemeClr val="tx1"/>
                  </a:solidFill>
                  <a:latin typeface="Myriad Pro"/>
                </a:rPr>
                <a:t>r</a:t>
              </a:r>
              <a:r>
                <a:rPr lang="nn-NO" sz="1600" b="1" i="1">
                  <a:solidFill>
                    <a:schemeClr val="tx1"/>
                  </a:solidFill>
                  <a:latin typeface="Myriad Pro"/>
                </a:rPr>
                <a:t>p</a:t>
              </a:r>
              <a:r>
                <a:rPr lang="nn-NO" sz="2000" b="1" i="1">
                  <a:solidFill>
                    <a:schemeClr val="tx1"/>
                  </a:solidFill>
                  <a:latin typeface="Myriad Pro"/>
                </a:rPr>
                <a:t> + i + r</a:t>
              </a:r>
              <a:r>
                <a:rPr lang="nn-NO" sz="1600" b="1" i="1">
                  <a:solidFill>
                    <a:schemeClr val="tx1"/>
                  </a:solidFill>
                  <a:latin typeface="Myriad Pro"/>
                </a:rPr>
                <a:t>p</a:t>
              </a:r>
              <a:r>
                <a:rPr lang="nn-NO" sz="2000" b="1" i="1">
                  <a:solidFill>
                    <a:schemeClr val="tx1"/>
                  </a:solidFill>
                  <a:latin typeface="Myriad Pro"/>
                </a:rPr>
                <a:t>*i </a:t>
              </a:r>
              <a:r>
                <a:rPr lang="nn-NO" sz="2000" b="1" i="1" smtClean="0">
                  <a:solidFill>
                    <a:schemeClr val="tx1"/>
                  </a:solidFill>
                  <a:latin typeface="Myriad Pro"/>
                </a:rPr>
                <a:t>= </a:t>
              </a:r>
              <a:endParaRPr lang="ru-RU" sz="2000" b="1" i="1" smtClean="0">
                <a:solidFill>
                  <a:schemeClr val="tx1"/>
                </a:solidFill>
                <a:latin typeface="Myriad Pro"/>
              </a:endParaRPr>
            </a:p>
            <a:p>
              <a:pPr algn="ctr"/>
              <a:r>
                <a:rPr lang="nn-NO" sz="2000" b="1" i="1" smtClean="0">
                  <a:solidFill>
                    <a:schemeClr val="tx1"/>
                  </a:solidFill>
                  <a:latin typeface="Myriad Pro"/>
                </a:rPr>
                <a:t>4,55 + 10 + 4,55 * 0,1 = 15% </a:t>
              </a:r>
              <a:endParaRPr lang="ru-RU" sz="2000" b="1" i="1">
                <a:solidFill>
                  <a:schemeClr val="tx1"/>
                </a:solidFill>
                <a:latin typeface="Myriad Pro"/>
              </a:endParaRPr>
            </a:p>
          </p:txBody>
        </p:sp>
        <p:sp>
          <p:nvSpPr>
            <p:cNvPr id="23" name="Скругленный прямоугольник 22"/>
            <p:cNvSpPr/>
            <p:nvPr/>
          </p:nvSpPr>
          <p:spPr>
            <a:xfrm>
              <a:off x="1392073" y="4289944"/>
              <a:ext cx="2088000" cy="868905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b="1" i="1" smtClean="0">
                  <a:solidFill>
                    <a:schemeClr val="tx1"/>
                  </a:solidFill>
                  <a:latin typeface="Myriad Pro"/>
                </a:rPr>
                <a:t>Номинальная доходность</a:t>
              </a:r>
              <a:endParaRPr lang="ru-RU" sz="2000" b="1" i="1">
                <a:solidFill>
                  <a:schemeClr val="tx1"/>
                </a:solidFill>
                <a:latin typeface="Myriad Pro"/>
              </a:endParaRPr>
            </a:p>
          </p:txBody>
        </p:sp>
      </p:grpSp>
      <p:sp>
        <p:nvSpPr>
          <p:cNvPr id="24" name="Rectangle 7"/>
          <p:cNvSpPr>
            <a:spLocks noChangeArrowheads="1"/>
          </p:cNvSpPr>
          <p:nvPr/>
        </p:nvSpPr>
        <p:spPr bwMode="auto">
          <a:xfrm>
            <a:off x="1141199" y="4284154"/>
            <a:ext cx="675717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ts val="0"/>
              </a:spcBef>
              <a:spcAft>
                <a:spcPts val="500"/>
              </a:spcAft>
              <a:buClr>
                <a:srgbClr val="4F4C06"/>
              </a:buClr>
            </a:pPr>
            <a:r>
              <a:rPr lang="ru-RU" altLang="ru-RU" sz="1800">
                <a:solidFill>
                  <a:srgbClr val="003F82"/>
                </a:solidFill>
                <a:latin typeface="Myriad Pro"/>
              </a:rPr>
              <a:t>От показателя реальной доходности можно перейти к показателю номинальной доходности </a:t>
            </a:r>
            <a:endParaRPr lang="ru-RU" altLang="ru-RU" sz="1800" b="0">
              <a:solidFill>
                <a:srgbClr val="003F82"/>
              </a:solidFill>
              <a:latin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1433214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ctrTitle"/>
          </p:nvPr>
        </p:nvSpPr>
        <p:spPr>
          <a:xfrm>
            <a:off x="308759" y="1995056"/>
            <a:ext cx="8542852" cy="3420093"/>
          </a:xfrm>
        </p:spPr>
        <p:txBody>
          <a:bodyPr>
            <a:noAutofit/>
          </a:bodyPr>
          <a:lstStyle/>
          <a:p>
            <a:pPr lvl="0">
              <a:spcBef>
                <a:spcPct val="20000"/>
              </a:spcBef>
              <a:spcAft>
                <a:spcPts val="400"/>
              </a:spcAft>
            </a:pPr>
            <a:r>
              <a:rPr lang="ru-RU" sz="3200" b="1" dirty="0" smtClean="0">
                <a:solidFill>
                  <a:srgbClr val="21386F"/>
                </a:solidFill>
                <a:latin typeface="Myriad Pro Semibold"/>
                <a:ea typeface="ＭＳ Ｐゴシック"/>
                <a:cs typeface="ＭＳ Ｐゴシック"/>
              </a:rPr>
              <a:t>УПРАВЛЕНИЕ ЛИЧНЫМИ ФИНАНСАМИ</a:t>
            </a:r>
            <a:br>
              <a:rPr lang="ru-RU" sz="3200" b="1" dirty="0" smtClean="0">
                <a:solidFill>
                  <a:srgbClr val="21386F"/>
                </a:solidFill>
                <a:latin typeface="Myriad Pro Semibold"/>
                <a:ea typeface="ＭＳ Ｐゴシック"/>
                <a:cs typeface="ＭＳ Ｐゴシック"/>
              </a:rPr>
            </a:br>
            <a:r>
              <a:rPr lang="ru-RU" sz="3200" b="1" dirty="0" smtClean="0">
                <a:solidFill>
                  <a:srgbClr val="21386F"/>
                </a:solidFill>
                <a:latin typeface="Myriad Pro Semibold"/>
                <a:ea typeface="ＭＳ Ｐゴシック"/>
                <a:cs typeface="ＭＳ Ｐゴシック"/>
              </a:rPr>
              <a:t/>
            </a:r>
            <a:br>
              <a:rPr lang="ru-RU" sz="3200" b="1" dirty="0" smtClean="0">
                <a:solidFill>
                  <a:srgbClr val="21386F"/>
                </a:solidFill>
                <a:latin typeface="Myriad Pro Semibold"/>
                <a:ea typeface="ＭＳ Ｐゴシック"/>
                <a:cs typeface="ＭＳ Ｐゴシック"/>
              </a:rPr>
            </a:br>
            <a:r>
              <a:rPr lang="ru-RU" sz="2600" b="1" dirty="0" err="1" smtClean="0">
                <a:solidFill>
                  <a:srgbClr val="003F82"/>
                </a:solidFill>
                <a:latin typeface="Myriad Pro"/>
                <a:ea typeface="ＭＳ Ｐゴシック"/>
                <a:cs typeface="ＭＳ Ｐゴシック"/>
              </a:rPr>
              <a:t>Н.И.Берзон</a:t>
            </a:r>
            <a:r>
              <a:rPr lang="ru-RU" sz="2600" b="1" dirty="0" smtClean="0">
                <a:solidFill>
                  <a:srgbClr val="003F82"/>
                </a:solidFill>
                <a:latin typeface="Myriad Pro"/>
                <a:ea typeface="ＭＳ Ｐゴシック"/>
                <a:cs typeface="ＭＳ Ｐゴシック"/>
              </a:rPr>
              <a:t/>
            </a:r>
            <a:br>
              <a:rPr lang="ru-RU" sz="2600" b="1" dirty="0" smtClean="0">
                <a:solidFill>
                  <a:srgbClr val="003F82"/>
                </a:solidFill>
                <a:latin typeface="Myriad Pro"/>
                <a:ea typeface="ＭＳ Ｐゴシック"/>
                <a:cs typeface="ＭＳ Ｐゴシック"/>
              </a:rPr>
            </a:br>
            <a:r>
              <a:rPr lang="ru-RU" sz="2600" dirty="0">
                <a:solidFill>
                  <a:srgbClr val="003F82"/>
                </a:solidFill>
                <a:latin typeface="Myriad Pro"/>
                <a:ea typeface="ＭＳ Ｐゴシック"/>
                <a:cs typeface="ＭＳ Ｐゴシック"/>
              </a:rPr>
              <a:t/>
            </a:r>
            <a:br>
              <a:rPr lang="ru-RU" sz="2600" dirty="0">
                <a:solidFill>
                  <a:srgbClr val="003F82"/>
                </a:solidFill>
                <a:latin typeface="Myriad Pro"/>
                <a:ea typeface="ＭＳ Ｐゴシック"/>
                <a:cs typeface="ＭＳ Ｐゴシック"/>
              </a:rPr>
            </a:br>
            <a:r>
              <a:rPr lang="ru-RU" sz="1900" b="1" i="1" dirty="0">
                <a:solidFill>
                  <a:srgbClr val="003F82"/>
                </a:solidFill>
                <a:latin typeface="Myriad Pro"/>
                <a:ea typeface="ＭＳ Ｐゴシック"/>
                <a:cs typeface="ＭＳ Ｐゴシック"/>
              </a:rPr>
              <a:t>Заслуженный экономист Российской Федерации,</a:t>
            </a:r>
            <a:br>
              <a:rPr lang="ru-RU" sz="1900" b="1" i="1" dirty="0">
                <a:solidFill>
                  <a:srgbClr val="003F82"/>
                </a:solidFill>
                <a:latin typeface="Myriad Pro"/>
                <a:ea typeface="ＭＳ Ｐゴシック"/>
                <a:cs typeface="ＭＳ Ｐゴシック"/>
              </a:rPr>
            </a:br>
            <a:r>
              <a:rPr lang="ru-RU" sz="1900" b="1" i="1" dirty="0" smtClean="0">
                <a:solidFill>
                  <a:srgbClr val="003F82"/>
                </a:solidFill>
                <a:latin typeface="Myriad Pro"/>
                <a:ea typeface="ＭＳ Ｐゴシック"/>
                <a:cs typeface="ＭＳ Ｐゴシック"/>
              </a:rPr>
              <a:t>доктор экономических наук, </a:t>
            </a:r>
            <a:r>
              <a:rPr lang="ru-RU" sz="1900" b="1" i="1" dirty="0">
                <a:solidFill>
                  <a:srgbClr val="003F82"/>
                </a:solidFill>
                <a:latin typeface="Myriad Pro"/>
                <a:ea typeface="ＭＳ Ｐゴシック"/>
                <a:cs typeface="ＭＳ Ｐゴシック"/>
              </a:rPr>
              <a:t>профессор</a:t>
            </a:r>
            <a:br>
              <a:rPr lang="ru-RU" sz="1900" b="1" i="1" dirty="0">
                <a:solidFill>
                  <a:srgbClr val="003F82"/>
                </a:solidFill>
                <a:latin typeface="Myriad Pro"/>
                <a:ea typeface="ＭＳ Ｐゴシック"/>
                <a:cs typeface="ＭＳ Ｐゴシック"/>
              </a:rPr>
            </a:br>
            <a:r>
              <a:rPr lang="ru-RU" sz="1900" b="1" i="1" dirty="0">
                <a:solidFill>
                  <a:srgbClr val="003F82"/>
                </a:solidFill>
                <a:latin typeface="Myriad Pro"/>
                <a:ea typeface="ＭＳ Ｐゴシック"/>
                <a:cs typeface="ＭＳ Ｐゴシック"/>
              </a:rPr>
              <a:t>Национального исследовательского университета</a:t>
            </a:r>
            <a:br>
              <a:rPr lang="ru-RU" sz="1900" b="1" i="1" dirty="0">
                <a:solidFill>
                  <a:srgbClr val="003F82"/>
                </a:solidFill>
                <a:latin typeface="Myriad Pro"/>
                <a:ea typeface="ＭＳ Ｐゴシック"/>
                <a:cs typeface="ＭＳ Ｐゴシック"/>
              </a:rPr>
            </a:br>
            <a:r>
              <a:rPr lang="ru-RU" sz="1900" b="1" i="1" dirty="0">
                <a:solidFill>
                  <a:srgbClr val="003F82"/>
                </a:solidFill>
                <a:latin typeface="Myriad Pro"/>
                <a:ea typeface="ＭＳ Ｐゴシック"/>
                <a:cs typeface="ＭＳ Ｐゴシック"/>
              </a:rPr>
              <a:t>«Высшая школа экономики»</a:t>
            </a:r>
            <a:br>
              <a:rPr lang="ru-RU" sz="1900" b="1" i="1" dirty="0">
                <a:solidFill>
                  <a:srgbClr val="003F82"/>
                </a:solidFill>
                <a:latin typeface="Myriad Pro"/>
                <a:ea typeface="ＭＳ Ｐゴシック"/>
                <a:cs typeface="ＭＳ Ｐゴシック"/>
              </a:rPr>
            </a:br>
            <a:endParaRPr lang="en-US" sz="3200" b="1" i="1" dirty="0" smtClean="0">
              <a:solidFill>
                <a:srgbClr val="21386F"/>
              </a:solidFill>
              <a:latin typeface="Myriad Pro Semibold"/>
              <a:ea typeface="ＭＳ Ｐゴシック"/>
              <a:cs typeface="ＭＳ Ｐゴシック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52" t="3489" r="43058" b="77326"/>
          <a:stretch/>
        </p:blipFill>
        <p:spPr bwMode="auto">
          <a:xfrm>
            <a:off x="3870262" y="184299"/>
            <a:ext cx="1392865" cy="1431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1446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itle 1"/>
          <p:cNvSpPr txBox="1">
            <a:spLocks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/>
          <a:lstStyle/>
          <a:p>
            <a:pPr algn="ctr"/>
            <a:endParaRPr lang="ru-RU" sz="2800" b="1" dirty="0" smtClean="0">
              <a:solidFill>
                <a:srgbClr val="003F82"/>
              </a:solidFill>
              <a:latin typeface="Myriad Pro"/>
            </a:endParaRPr>
          </a:p>
          <a:p>
            <a:pPr algn="ctr"/>
            <a:r>
              <a:rPr lang="ru-RU" sz="2800" b="1" dirty="0" smtClean="0">
                <a:solidFill>
                  <a:srgbClr val="003F82"/>
                </a:solidFill>
                <a:latin typeface="Myriad Pro"/>
              </a:rPr>
              <a:t>Пример </a:t>
            </a:r>
            <a:r>
              <a:rPr lang="ru-RU" sz="2800" b="1" dirty="0">
                <a:solidFill>
                  <a:srgbClr val="003F82"/>
                </a:solidFill>
                <a:latin typeface="Myriad Pro"/>
              </a:rPr>
              <a:t>расчета реальной доходности на основе потребительской корзины</a:t>
            </a:r>
            <a:endParaRPr lang="en-US" sz="2800" b="1" dirty="0">
              <a:solidFill>
                <a:srgbClr val="003F82"/>
              </a:solidFill>
              <a:latin typeface="Myriad Pro"/>
            </a:endParaRPr>
          </a:p>
        </p:txBody>
      </p:sp>
      <p:pic>
        <p:nvPicPr>
          <p:cNvPr id="15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8376" y="5617086"/>
            <a:ext cx="1019755" cy="1014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3665846"/>
              </p:ext>
            </p:extLst>
          </p:nvPr>
        </p:nvGraphicFramePr>
        <p:xfrm>
          <a:off x="583964" y="1596793"/>
          <a:ext cx="7976089" cy="3311945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256903"/>
                <a:gridCol w="1573062"/>
                <a:gridCol w="1573062"/>
                <a:gridCol w="1573062"/>
              </a:tblGrid>
              <a:tr h="757376">
                <a:tc>
                  <a:txBody>
                    <a:bodyPr/>
                    <a:lstStyle/>
                    <a:p>
                      <a:endParaRPr lang="ru-RU" sz="1900" dirty="0">
                        <a:latin typeface="Myriad Pro"/>
                      </a:endParaRPr>
                    </a:p>
                  </a:txBody>
                  <a:tcPr marL="84404" marR="84404"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dirty="0" smtClean="0">
                          <a:solidFill>
                            <a:schemeClr val="tx1"/>
                          </a:solidFill>
                          <a:latin typeface="Myriad Pro"/>
                        </a:rPr>
                        <a:t>Текущий год</a:t>
                      </a:r>
                      <a:endParaRPr lang="ru-RU" sz="1900" dirty="0">
                        <a:solidFill>
                          <a:schemeClr val="tx1"/>
                        </a:solidFill>
                        <a:latin typeface="Myriad Pro"/>
                      </a:endParaRPr>
                    </a:p>
                  </a:txBody>
                  <a:tcPr marL="84404" marR="84404" marT="45727" marB="457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dirty="0" smtClean="0">
                          <a:solidFill>
                            <a:schemeClr val="tx1"/>
                          </a:solidFill>
                          <a:latin typeface="Myriad Pro"/>
                        </a:rPr>
                        <a:t>Следующий год</a:t>
                      </a:r>
                      <a:endParaRPr lang="ru-RU" sz="1900" dirty="0">
                        <a:solidFill>
                          <a:schemeClr val="tx1"/>
                        </a:solidFill>
                        <a:latin typeface="Myriad Pro"/>
                      </a:endParaRPr>
                    </a:p>
                  </a:txBody>
                  <a:tcPr marL="84404" marR="84404" marT="45727" marB="457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dirty="0" smtClean="0">
                          <a:solidFill>
                            <a:schemeClr val="tx1"/>
                          </a:solidFill>
                          <a:latin typeface="Myriad Pro"/>
                        </a:rPr>
                        <a:t>Прирост, %</a:t>
                      </a:r>
                      <a:endParaRPr lang="ru-RU" sz="1900" dirty="0">
                        <a:solidFill>
                          <a:schemeClr val="tx1"/>
                        </a:solidFill>
                        <a:latin typeface="Myriad Pro"/>
                      </a:endParaRPr>
                    </a:p>
                  </a:txBody>
                  <a:tcPr marL="84404" marR="84404" marT="45727" marB="457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634299">
                <a:tc>
                  <a:txBody>
                    <a:bodyPr/>
                    <a:lstStyle/>
                    <a:p>
                      <a:pPr marL="0" marR="0" indent="0" algn="l" defTabSz="91398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900" dirty="0" smtClean="0">
                          <a:latin typeface="Myriad Pro"/>
                        </a:rPr>
                        <a:t>Доход, руб.</a:t>
                      </a:r>
                    </a:p>
                  </a:txBody>
                  <a:tcPr marL="84404" marR="84404" marT="45727" marB="457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dirty="0" smtClean="0">
                          <a:latin typeface="Myriad Pro"/>
                        </a:rPr>
                        <a:t>100</a:t>
                      </a:r>
                      <a:endParaRPr lang="ru-RU" sz="1900" dirty="0">
                        <a:latin typeface="Myriad Pro"/>
                      </a:endParaRPr>
                    </a:p>
                  </a:txBody>
                  <a:tcPr marL="84404" marR="84404" marT="45727" marB="457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dirty="0" smtClean="0">
                          <a:latin typeface="Myriad Pro"/>
                        </a:rPr>
                        <a:t>115</a:t>
                      </a:r>
                      <a:endParaRPr lang="ru-RU" sz="1900" dirty="0">
                        <a:latin typeface="Myriad Pro"/>
                      </a:endParaRPr>
                    </a:p>
                  </a:txBody>
                  <a:tcPr marL="84404" marR="84404" marT="45727" marB="457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dirty="0" smtClean="0">
                          <a:latin typeface="Myriad Pro"/>
                        </a:rPr>
                        <a:t>15%</a:t>
                      </a:r>
                      <a:endParaRPr lang="ru-RU" sz="1900" dirty="0">
                        <a:latin typeface="Myriad Pro"/>
                      </a:endParaRPr>
                    </a:p>
                  </a:txBody>
                  <a:tcPr marL="84404" marR="84404" marT="45727" marB="457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60135">
                <a:tc>
                  <a:txBody>
                    <a:bodyPr/>
                    <a:lstStyle/>
                    <a:p>
                      <a:pPr marL="0" marR="0" indent="0" algn="l" defTabSz="91398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900" dirty="0" smtClean="0">
                          <a:latin typeface="Myriad Pro"/>
                        </a:rPr>
                        <a:t>Стоимость потребительской корзины, руб.</a:t>
                      </a:r>
                    </a:p>
                  </a:txBody>
                  <a:tcPr marL="84404" marR="84404" marT="45727" marB="457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dirty="0" smtClean="0">
                          <a:latin typeface="Myriad Pro"/>
                        </a:rPr>
                        <a:t>100</a:t>
                      </a:r>
                      <a:endParaRPr lang="ru-RU" sz="1900" dirty="0">
                        <a:latin typeface="Myriad Pro"/>
                      </a:endParaRPr>
                    </a:p>
                  </a:txBody>
                  <a:tcPr marL="84404" marR="84404" marT="45727" marB="457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dirty="0" smtClean="0">
                          <a:latin typeface="Myriad Pro"/>
                        </a:rPr>
                        <a:t>110</a:t>
                      </a:r>
                      <a:endParaRPr lang="ru-RU" sz="1900" dirty="0">
                        <a:latin typeface="Myriad Pro"/>
                      </a:endParaRPr>
                    </a:p>
                  </a:txBody>
                  <a:tcPr marL="84404" marR="84404" marT="45727" marB="457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dirty="0" smtClean="0">
                          <a:latin typeface="Myriad Pro"/>
                        </a:rPr>
                        <a:t>10%</a:t>
                      </a:r>
                      <a:endParaRPr lang="ru-RU" sz="1900" dirty="0">
                        <a:latin typeface="Myriad Pro"/>
                      </a:endParaRPr>
                    </a:p>
                  </a:txBody>
                  <a:tcPr marL="84404" marR="84404" marT="45727" marB="457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60135">
                <a:tc>
                  <a:txBody>
                    <a:bodyPr/>
                    <a:lstStyle/>
                    <a:p>
                      <a:pPr marL="0" marR="0" indent="0" algn="l" defTabSz="91398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900" dirty="0" smtClean="0">
                          <a:latin typeface="Myriad Pro"/>
                        </a:rPr>
                        <a:t>Количество корзин,</a:t>
                      </a:r>
                      <a:r>
                        <a:rPr lang="ru-RU" sz="1900" baseline="0" dirty="0" smtClean="0">
                          <a:latin typeface="Myriad Pro"/>
                        </a:rPr>
                        <a:t> которое может приобрести человек на свой доход</a:t>
                      </a:r>
                      <a:endParaRPr lang="ru-RU" sz="1900" dirty="0" smtClean="0">
                        <a:latin typeface="Myriad Pro"/>
                      </a:endParaRPr>
                    </a:p>
                  </a:txBody>
                  <a:tcPr marL="84404" marR="84404" marT="45727" marB="457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dirty="0" smtClean="0">
                          <a:latin typeface="Myriad Pro"/>
                        </a:rPr>
                        <a:t>1</a:t>
                      </a:r>
                      <a:endParaRPr lang="ru-RU" sz="1900" dirty="0">
                        <a:latin typeface="Myriad Pro"/>
                      </a:endParaRPr>
                    </a:p>
                  </a:txBody>
                  <a:tcPr marL="84404" marR="84404" marT="45727" marB="457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dirty="0" smtClean="0">
                          <a:latin typeface="Myriad Pro"/>
                        </a:rPr>
                        <a:t>1,0455</a:t>
                      </a:r>
                      <a:endParaRPr lang="ru-RU" sz="1900" dirty="0">
                        <a:latin typeface="Myriad Pro"/>
                      </a:endParaRPr>
                    </a:p>
                  </a:txBody>
                  <a:tcPr marL="84404" marR="84404" marT="45727" marB="457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dirty="0" smtClean="0">
                          <a:latin typeface="Myriad Pro"/>
                        </a:rPr>
                        <a:t>4,55%</a:t>
                      </a:r>
                      <a:endParaRPr lang="ru-RU" sz="1900" dirty="0">
                        <a:latin typeface="Myriad Pro"/>
                      </a:endParaRPr>
                    </a:p>
                  </a:txBody>
                  <a:tcPr marL="84404" marR="84404" marT="45727" marB="457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pSp>
        <p:nvGrpSpPr>
          <p:cNvPr id="2" name="Группа 1"/>
          <p:cNvGrpSpPr/>
          <p:nvPr/>
        </p:nvGrpSpPr>
        <p:grpSpPr>
          <a:xfrm>
            <a:off x="1730742" y="4874482"/>
            <a:ext cx="6342839" cy="987451"/>
            <a:chOff x="1730733" y="4874478"/>
            <a:chExt cx="6342839" cy="987449"/>
          </a:xfrm>
        </p:grpSpPr>
        <p:sp>
          <p:nvSpPr>
            <p:cNvPr id="26" name="Rectangle 7"/>
            <p:cNvSpPr>
              <a:spLocks noChangeArrowheads="1"/>
            </p:cNvSpPr>
            <p:nvPr/>
          </p:nvSpPr>
          <p:spPr bwMode="auto">
            <a:xfrm>
              <a:off x="1874733" y="4874478"/>
              <a:ext cx="6198839" cy="9874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ts val="0"/>
                </a:spcBef>
                <a:spcAft>
                  <a:spcPts val="500"/>
                </a:spcAft>
                <a:buClr>
                  <a:srgbClr val="4F4C06"/>
                </a:buClr>
              </a:pPr>
              <a:r>
                <a:rPr lang="ru-RU" altLang="ru-RU" sz="1800" b="0" smtClean="0">
                  <a:solidFill>
                    <a:srgbClr val="003F82"/>
                  </a:solidFill>
                  <a:latin typeface="Myriad Pro"/>
                </a:rPr>
                <a:t>При </a:t>
              </a:r>
              <a:r>
                <a:rPr lang="ru-RU" altLang="ru-RU" sz="1800" b="0">
                  <a:solidFill>
                    <a:srgbClr val="003F82"/>
                  </a:solidFill>
                  <a:latin typeface="Myriad Pro"/>
                </a:rPr>
                <a:t>увеличении дохода на 15% и при инфляции в 10</a:t>
              </a:r>
              <a:r>
                <a:rPr lang="ru-RU" altLang="ru-RU" sz="1800" b="0" smtClean="0">
                  <a:solidFill>
                    <a:srgbClr val="003F82"/>
                  </a:solidFill>
                  <a:latin typeface="Myriad Pro"/>
                </a:rPr>
                <a:t>%, потребление </a:t>
              </a:r>
              <a:r>
                <a:rPr lang="ru-RU" altLang="ru-RU" sz="1800" b="0">
                  <a:solidFill>
                    <a:srgbClr val="003F82"/>
                  </a:solidFill>
                  <a:latin typeface="Myriad Pro"/>
                </a:rPr>
                <a:t>инвестора увеличилось на </a:t>
              </a:r>
              <a:r>
                <a:rPr lang="ru-RU" altLang="ru-RU" sz="1800" b="0" smtClean="0">
                  <a:solidFill>
                    <a:srgbClr val="003F82"/>
                  </a:solidFill>
                  <a:latin typeface="Myriad Pro"/>
                </a:rPr>
                <a:t>4,55%</a:t>
              </a:r>
            </a:p>
            <a:p>
              <a:pPr eaLnBrk="1" hangingPunct="1">
                <a:spcBef>
                  <a:spcPts val="0"/>
                </a:spcBef>
                <a:spcAft>
                  <a:spcPts val="500"/>
                </a:spcAft>
                <a:buClr>
                  <a:srgbClr val="4F4C06"/>
                </a:buClr>
              </a:pPr>
              <a:r>
                <a:rPr lang="ru-RU" altLang="ru-RU" sz="1800" b="0" smtClean="0">
                  <a:solidFill>
                    <a:srgbClr val="003F82"/>
                  </a:solidFill>
                  <a:latin typeface="Myriad Pro"/>
                </a:rPr>
                <a:t>Это </a:t>
              </a:r>
              <a:r>
                <a:rPr lang="ru-RU" altLang="ru-RU" sz="1800" b="0">
                  <a:solidFill>
                    <a:srgbClr val="003F82"/>
                  </a:solidFill>
                  <a:latin typeface="Myriad Pro"/>
                </a:rPr>
                <a:t>и есть реальная доходность</a:t>
              </a:r>
            </a:p>
          </p:txBody>
        </p:sp>
        <p:sp>
          <p:nvSpPr>
            <p:cNvPr id="27" name="Овал 26"/>
            <p:cNvSpPr/>
            <p:nvPr/>
          </p:nvSpPr>
          <p:spPr bwMode="auto">
            <a:xfrm>
              <a:off x="1730733" y="4989226"/>
              <a:ext cx="144000" cy="144016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28" name="Овал 27"/>
            <p:cNvSpPr/>
            <p:nvPr/>
          </p:nvSpPr>
          <p:spPr bwMode="auto">
            <a:xfrm>
              <a:off x="1730733" y="5596671"/>
              <a:ext cx="144000" cy="144016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</p:grpSp>
    </p:spTree>
    <p:extLst>
      <p:ext uri="{BB962C8B-B14F-4D97-AF65-F5344CB8AC3E}">
        <p14:creationId xmlns:p14="http://schemas.microsoft.com/office/powerpoint/2010/main" val="2476303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itle 1"/>
          <p:cNvSpPr txBox="1">
            <a:spLocks/>
          </p:cNvSpPr>
          <p:nvPr/>
        </p:nvSpPr>
        <p:spPr bwMode="auto">
          <a:xfrm>
            <a:off x="0" y="13652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/>
          <a:lstStyle/>
          <a:p>
            <a:r>
              <a:rPr lang="ru-RU" sz="2800" b="1" dirty="0">
                <a:solidFill>
                  <a:srgbClr val="003F82"/>
                </a:solidFill>
                <a:latin typeface="Myriad Pro"/>
              </a:rPr>
              <a:t>Инвестиции в трех измерениях: может ли актив одновременно </a:t>
            </a:r>
            <a:r>
              <a:rPr lang="ru-RU" sz="2800" b="1" dirty="0" smtClean="0">
                <a:solidFill>
                  <a:srgbClr val="003F82"/>
                </a:solidFill>
                <a:latin typeface="Myriad Pro"/>
              </a:rPr>
              <a:t>обладать тремя свойствами?</a:t>
            </a:r>
            <a:endParaRPr lang="en-US" sz="2800" b="1" dirty="0">
              <a:solidFill>
                <a:srgbClr val="003F82"/>
              </a:solidFill>
              <a:latin typeface="Myriad Pro"/>
            </a:endParaRPr>
          </a:p>
        </p:txBody>
      </p:sp>
      <p:grpSp>
        <p:nvGrpSpPr>
          <p:cNvPr id="18" name="Группа 17"/>
          <p:cNvGrpSpPr/>
          <p:nvPr/>
        </p:nvGrpSpPr>
        <p:grpSpPr>
          <a:xfrm>
            <a:off x="821208" y="1248891"/>
            <a:ext cx="7667867" cy="5118270"/>
            <a:chOff x="821202" y="1037409"/>
            <a:chExt cx="7667867" cy="5118271"/>
          </a:xfrm>
        </p:grpSpPr>
        <p:grpSp>
          <p:nvGrpSpPr>
            <p:cNvPr id="16" name="Группа 15"/>
            <p:cNvGrpSpPr/>
            <p:nvPr/>
          </p:nvGrpSpPr>
          <p:grpSpPr>
            <a:xfrm>
              <a:off x="2755315" y="1037409"/>
              <a:ext cx="3633372" cy="3344261"/>
              <a:chOff x="2755315" y="1037409"/>
              <a:chExt cx="3633372" cy="3344261"/>
            </a:xfrm>
          </p:grpSpPr>
          <p:graphicFrame>
            <p:nvGraphicFramePr>
              <p:cNvPr id="6" name="Объект 2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52136832"/>
                  </p:ext>
                </p:extLst>
              </p:nvPr>
            </p:nvGraphicFramePr>
            <p:xfrm>
              <a:off x="2755315" y="1037409"/>
              <a:ext cx="3633372" cy="3344261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2"/>
              </a:graphicData>
            </a:graphic>
          </p:graphicFrame>
          <p:sp>
            <p:nvSpPr>
              <p:cNvPr id="7" name="Прямоугольник 6"/>
              <p:cNvSpPr/>
              <p:nvPr/>
            </p:nvSpPr>
            <p:spPr>
              <a:xfrm rot="18713342">
                <a:off x="3207790" y="1916941"/>
                <a:ext cx="1627970" cy="65509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500" b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Myriad Pro"/>
                  </a:rPr>
                  <a:t>Надежность</a:t>
                </a:r>
                <a:endParaRPr lang="ru-RU" sz="1500" b="1">
                  <a:solidFill>
                    <a:schemeClr val="tx1">
                      <a:lumMod val="95000"/>
                      <a:lumOff val="5000"/>
                    </a:schemeClr>
                  </a:solidFill>
                  <a:latin typeface="Myriad Pro"/>
                </a:endParaRPr>
              </a:p>
            </p:txBody>
          </p:sp>
          <p:sp>
            <p:nvSpPr>
              <p:cNvPr id="11" name="Прямоугольник 10"/>
              <p:cNvSpPr/>
              <p:nvPr/>
            </p:nvSpPr>
            <p:spPr>
              <a:xfrm rot="2758998">
                <a:off x="4450747" y="1928636"/>
                <a:ext cx="1627970" cy="65509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500" b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Myriad Pro"/>
                  </a:rPr>
                  <a:t>Ликвидность</a:t>
                </a:r>
                <a:endParaRPr lang="ru-RU" sz="1500" b="1">
                  <a:solidFill>
                    <a:schemeClr val="tx1">
                      <a:lumMod val="95000"/>
                      <a:lumOff val="5000"/>
                    </a:schemeClr>
                  </a:solidFill>
                  <a:latin typeface="Myriad Pro"/>
                </a:endParaRPr>
              </a:p>
            </p:txBody>
          </p:sp>
          <p:sp>
            <p:nvSpPr>
              <p:cNvPr id="12" name="Прямоугольник 11"/>
              <p:cNvSpPr/>
              <p:nvPr/>
            </p:nvSpPr>
            <p:spPr>
              <a:xfrm>
                <a:off x="3831183" y="2886972"/>
                <a:ext cx="1627970" cy="65509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500" b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Myriad Pro"/>
                  </a:rPr>
                  <a:t>Доходность</a:t>
                </a:r>
              </a:p>
            </p:txBody>
          </p:sp>
        </p:grpSp>
        <p:grpSp>
          <p:nvGrpSpPr>
            <p:cNvPr id="17" name="Группа 16"/>
            <p:cNvGrpSpPr/>
            <p:nvPr/>
          </p:nvGrpSpPr>
          <p:grpSpPr>
            <a:xfrm>
              <a:off x="821202" y="3970466"/>
              <a:ext cx="7667867" cy="2185214"/>
              <a:chOff x="821202" y="3970466"/>
              <a:chExt cx="7667867" cy="2185214"/>
            </a:xfrm>
          </p:grpSpPr>
          <p:sp>
            <p:nvSpPr>
              <p:cNvPr id="8" name="Rectangle 12"/>
              <p:cNvSpPr>
                <a:spLocks noChangeArrowheads="1"/>
              </p:cNvSpPr>
              <p:nvPr/>
            </p:nvSpPr>
            <p:spPr bwMode="auto">
              <a:xfrm>
                <a:off x="1129137" y="3970466"/>
                <a:ext cx="7359932" cy="21852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indent="-180000">
                  <a:spcAft>
                    <a:spcPts val="600"/>
                  </a:spcAft>
                </a:pPr>
                <a:r>
                  <a:rPr lang="ru-RU" b="1" dirty="0">
                    <a:solidFill>
                      <a:srgbClr val="C00000"/>
                    </a:solidFill>
                    <a:latin typeface="Myriad Pro"/>
                  </a:rPr>
                  <a:t>Доходность</a:t>
                </a:r>
                <a:r>
                  <a:rPr lang="ru-RU" b="1" dirty="0">
                    <a:solidFill>
                      <a:srgbClr val="003F82"/>
                    </a:solidFill>
                    <a:latin typeface="Myriad Pro"/>
                  </a:rPr>
                  <a:t> </a:t>
                </a:r>
                <a:r>
                  <a:rPr lang="ru-RU" dirty="0">
                    <a:solidFill>
                      <a:srgbClr val="003F82"/>
                    </a:solidFill>
                    <a:latin typeface="Myriad Pro"/>
                  </a:rPr>
                  <a:t>– это доход на вложенный капитал. Доходность состоит из двух компонентов: текущего дохода и прироста стоимости </a:t>
                </a:r>
                <a:r>
                  <a:rPr lang="ru-RU" dirty="0" smtClean="0">
                    <a:solidFill>
                      <a:srgbClr val="003F82"/>
                    </a:solidFill>
                    <a:latin typeface="Myriad Pro"/>
                  </a:rPr>
                  <a:t>актива</a:t>
                </a:r>
              </a:p>
              <a:p>
                <a:pPr indent="-180000">
                  <a:spcAft>
                    <a:spcPts val="600"/>
                  </a:spcAft>
                </a:pPr>
                <a:r>
                  <a:rPr lang="ru-RU" b="1" dirty="0" smtClean="0">
                    <a:solidFill>
                      <a:schemeClr val="accent6">
                        <a:lumMod val="75000"/>
                      </a:schemeClr>
                    </a:solidFill>
                    <a:latin typeface="Myriad Pro"/>
                  </a:rPr>
                  <a:t>Надежность</a:t>
                </a:r>
                <a:r>
                  <a:rPr lang="ru-RU" b="1" dirty="0" smtClean="0">
                    <a:solidFill>
                      <a:srgbClr val="003F82"/>
                    </a:solidFill>
                    <a:latin typeface="Myriad Pro"/>
                  </a:rPr>
                  <a:t> </a:t>
                </a:r>
                <a:r>
                  <a:rPr lang="ru-RU" dirty="0" smtClean="0">
                    <a:solidFill>
                      <a:srgbClr val="003F82"/>
                    </a:solidFill>
                    <a:latin typeface="Myriad Pro"/>
                  </a:rPr>
                  <a:t>– это минимизация риска. Инвестор не желает нести потери. Он хочет гарантии сохранности вложенного капитала</a:t>
                </a:r>
              </a:p>
              <a:p>
                <a:pPr indent="-180000">
                  <a:spcAft>
                    <a:spcPts val="0"/>
                  </a:spcAft>
                </a:pPr>
                <a:r>
                  <a:rPr lang="ru-RU" b="1" dirty="0" smtClean="0">
                    <a:solidFill>
                      <a:srgbClr val="038CC9"/>
                    </a:solidFill>
                    <a:latin typeface="Myriad Pro"/>
                  </a:rPr>
                  <a:t>Ликвидность</a:t>
                </a:r>
                <a:r>
                  <a:rPr lang="ru-RU" b="1" dirty="0" smtClean="0">
                    <a:solidFill>
                      <a:srgbClr val="003F82"/>
                    </a:solidFill>
                    <a:latin typeface="Myriad Pro"/>
                  </a:rPr>
                  <a:t> </a:t>
                </a:r>
                <a:r>
                  <a:rPr lang="ru-RU" dirty="0">
                    <a:solidFill>
                      <a:srgbClr val="003F82"/>
                    </a:solidFill>
                    <a:latin typeface="Myriad Pro"/>
                  </a:rPr>
                  <a:t>– это возможность быстро продать актив и </a:t>
                </a:r>
                <a:endParaRPr lang="ru-RU" dirty="0" smtClean="0">
                  <a:solidFill>
                    <a:srgbClr val="003F82"/>
                  </a:solidFill>
                  <a:latin typeface="Myriad Pro"/>
                </a:endParaRPr>
              </a:p>
              <a:p>
                <a:pPr indent="-180000">
                  <a:spcAft>
                    <a:spcPts val="0"/>
                  </a:spcAft>
                </a:pPr>
                <a:r>
                  <a:rPr lang="ru-RU" dirty="0" smtClean="0">
                    <a:solidFill>
                      <a:srgbClr val="003F82"/>
                    </a:solidFill>
                    <a:latin typeface="Myriad Pro"/>
                  </a:rPr>
                  <a:t>получить деньги</a:t>
                </a:r>
                <a:endParaRPr lang="ru-RU" dirty="0">
                  <a:solidFill>
                    <a:srgbClr val="003F82"/>
                  </a:solidFill>
                  <a:latin typeface="Myriad Pro"/>
                </a:endParaRPr>
              </a:p>
            </p:txBody>
          </p:sp>
          <p:sp>
            <p:nvSpPr>
              <p:cNvPr id="13" name="Стрелка вниз 12"/>
              <p:cNvSpPr/>
              <p:nvPr/>
            </p:nvSpPr>
            <p:spPr bwMode="auto">
              <a:xfrm rot="16200000">
                <a:off x="864986" y="4025928"/>
                <a:ext cx="200432" cy="288000"/>
              </a:xfrm>
              <a:prstGeom prst="downArrow">
                <a:avLst/>
              </a:prstGeom>
              <a:solidFill>
                <a:srgbClr val="C00000">
                  <a:alpha val="35000"/>
                </a:srgbClr>
              </a:solidFill>
              <a:ln w="222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8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4" name="Стрелка вниз 13"/>
              <p:cNvSpPr/>
              <p:nvPr/>
            </p:nvSpPr>
            <p:spPr bwMode="auto">
              <a:xfrm rot="16200000">
                <a:off x="864986" y="4922777"/>
                <a:ext cx="200432" cy="288000"/>
              </a:xfrm>
              <a:prstGeom prst="downArrow">
                <a:avLst/>
              </a:prstGeom>
              <a:solidFill>
                <a:schemeClr val="accent6">
                  <a:lumMod val="75000"/>
                  <a:alpha val="60000"/>
                </a:schemeClr>
              </a:solidFill>
              <a:ln w="222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8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5" name="Стрелка вниз 14"/>
              <p:cNvSpPr/>
              <p:nvPr/>
            </p:nvSpPr>
            <p:spPr bwMode="auto">
              <a:xfrm rot="16200000">
                <a:off x="884921" y="5533708"/>
                <a:ext cx="200432" cy="288000"/>
              </a:xfrm>
              <a:prstGeom prst="downArrow">
                <a:avLst/>
              </a:prstGeom>
              <a:solidFill>
                <a:srgbClr val="0070C0">
                  <a:alpha val="50000"/>
                </a:srgbClr>
              </a:solidFill>
              <a:ln w="222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8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85035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itle 1"/>
          <p:cNvSpPr txBox="1">
            <a:spLocks/>
          </p:cNvSpPr>
          <p:nvPr/>
        </p:nvSpPr>
        <p:spPr bwMode="auto">
          <a:xfrm>
            <a:off x="1428751" y="428634"/>
            <a:ext cx="7213599" cy="412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2400" b="1" dirty="0" smtClean="0">
                <a:solidFill>
                  <a:prstClr val="white"/>
                </a:solidFill>
                <a:latin typeface="Myriad Pro"/>
              </a:rPr>
              <a:t>Зависимость между риском и доходностью</a:t>
            </a:r>
            <a:endParaRPr lang="ru-RU" sz="2400" b="1" dirty="0">
              <a:solidFill>
                <a:prstClr val="white"/>
              </a:solidFill>
              <a:latin typeface="Myriad Pro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40" t="2762" r="77122" b="83641"/>
          <a:stretch/>
        </p:blipFill>
        <p:spPr bwMode="auto">
          <a:xfrm>
            <a:off x="204770" y="178275"/>
            <a:ext cx="889307" cy="940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841" r="24828" b="6752"/>
          <a:stretch/>
        </p:blipFill>
        <p:spPr bwMode="auto">
          <a:xfrm>
            <a:off x="0" y="6414867"/>
            <a:ext cx="6873766" cy="224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0" name="Group 3"/>
          <p:cNvGrpSpPr>
            <a:grpSpLocks/>
          </p:cNvGrpSpPr>
          <p:nvPr/>
        </p:nvGrpSpPr>
        <p:grpSpPr bwMode="auto">
          <a:xfrm>
            <a:off x="885346" y="1766067"/>
            <a:ext cx="5669154" cy="4461215"/>
            <a:chOff x="158" y="1340"/>
            <a:chExt cx="5480" cy="2482"/>
          </a:xfrm>
        </p:grpSpPr>
        <p:sp>
          <p:nvSpPr>
            <p:cNvPr id="31" name="Line 4"/>
            <p:cNvSpPr>
              <a:spLocks noChangeShapeType="1"/>
            </p:cNvSpPr>
            <p:nvPr/>
          </p:nvSpPr>
          <p:spPr bwMode="auto">
            <a:xfrm>
              <a:off x="988" y="1389"/>
              <a:ext cx="0" cy="2223"/>
            </a:xfrm>
            <a:prstGeom prst="line">
              <a:avLst/>
            </a:prstGeom>
            <a:ln>
              <a:headEnd type="triangle"/>
              <a:tailEnd type="none" w="med" len="lg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 dirty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2" name="Line 5"/>
            <p:cNvSpPr>
              <a:spLocks noChangeShapeType="1"/>
            </p:cNvSpPr>
            <p:nvPr/>
          </p:nvSpPr>
          <p:spPr bwMode="auto">
            <a:xfrm>
              <a:off x="988" y="3612"/>
              <a:ext cx="3947" cy="0"/>
            </a:xfrm>
            <a:prstGeom prst="line">
              <a:avLst/>
            </a:prstGeom>
            <a:ln>
              <a:headEnd type="none"/>
              <a:tailEnd type="triangle" w="med" len="lg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 dirty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3" name="Line 6"/>
            <p:cNvSpPr>
              <a:spLocks noChangeShapeType="1"/>
            </p:cNvSpPr>
            <p:nvPr/>
          </p:nvSpPr>
          <p:spPr bwMode="auto">
            <a:xfrm flipV="1">
              <a:off x="988" y="1888"/>
              <a:ext cx="2540" cy="1043"/>
            </a:xfrm>
            <a:prstGeom prst="line">
              <a:avLst/>
            </a:prstGeom>
            <a:ln>
              <a:headEnd/>
              <a:tailEnd type="none" w="med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 dirty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4" name="Line 7"/>
            <p:cNvSpPr>
              <a:spLocks noChangeShapeType="1"/>
            </p:cNvSpPr>
            <p:nvPr/>
          </p:nvSpPr>
          <p:spPr bwMode="auto">
            <a:xfrm>
              <a:off x="988" y="2251"/>
              <a:ext cx="1633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prstDash val="sysDash"/>
              <a:headEnd/>
              <a:tailEnd type="none" w="med" len="lg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 dirty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5" name="Line 8"/>
            <p:cNvSpPr>
              <a:spLocks noChangeShapeType="1"/>
            </p:cNvSpPr>
            <p:nvPr/>
          </p:nvSpPr>
          <p:spPr bwMode="auto">
            <a:xfrm flipV="1">
              <a:off x="1034" y="2931"/>
              <a:ext cx="1588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prstDash val="sysDash"/>
              <a:headEnd/>
              <a:tailEnd type="none" w="med" len="lg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 dirty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7" name="Line 10"/>
            <p:cNvSpPr>
              <a:spLocks noChangeShapeType="1"/>
            </p:cNvSpPr>
            <p:nvPr/>
          </p:nvSpPr>
          <p:spPr bwMode="auto">
            <a:xfrm flipH="1">
              <a:off x="987" y="2931"/>
              <a:ext cx="4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 dirty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8" name="AutoShape 11"/>
            <p:cNvSpPr>
              <a:spLocks/>
            </p:cNvSpPr>
            <p:nvPr/>
          </p:nvSpPr>
          <p:spPr bwMode="auto">
            <a:xfrm>
              <a:off x="2666" y="2266"/>
              <a:ext cx="181" cy="665"/>
            </a:xfrm>
            <a:prstGeom prst="rightBrace">
              <a:avLst>
                <a:gd name="adj1" fmla="val 27164"/>
                <a:gd name="adj2" fmla="val 50000"/>
              </a:avLst>
            </a:prstGeom>
            <a:noFill/>
            <a:ln w="19050">
              <a:solidFill>
                <a:srgbClr val="000000"/>
              </a:solidFill>
              <a:round/>
              <a:headEnd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altLang="ru-RU" kern="0" dirty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9" name="Rectangle 12"/>
            <p:cNvSpPr>
              <a:spLocks noChangeArrowheads="1"/>
            </p:cNvSpPr>
            <p:nvPr/>
          </p:nvSpPr>
          <p:spPr bwMode="auto">
            <a:xfrm>
              <a:off x="4572" y="3626"/>
              <a:ext cx="1066" cy="1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chemeClr val="bg2"/>
                  </a:solidFill>
                  <a:miter lim="800000"/>
                  <a:headEnd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defTabSz="914400" fontAlgn="auto"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en-US" altLang="ru-RU" sz="1600" kern="0" dirty="0" smtClean="0">
                  <a:solidFill>
                    <a:sysClr val="windowText" lastClr="000000"/>
                  </a:solidFill>
                </a:rPr>
                <a:t>  </a:t>
              </a:r>
              <a:r>
                <a:rPr lang="ru-RU" altLang="ru-RU" sz="1600" b="1" kern="0" dirty="0" smtClean="0">
                  <a:solidFill>
                    <a:sysClr val="windowText" lastClr="000000"/>
                  </a:solidFill>
                  <a:latin typeface="Calibri"/>
                </a:rPr>
                <a:t>Риск </a:t>
              </a:r>
              <a:r>
                <a:rPr lang="en-US" altLang="ru-RU" sz="1600" b="1" kern="0" dirty="0" smtClean="0">
                  <a:solidFill>
                    <a:sysClr val="windowText" lastClr="000000"/>
                  </a:solidFill>
                  <a:latin typeface="Calibri"/>
                </a:rPr>
                <a:t>(R)</a:t>
              </a:r>
              <a:endParaRPr lang="ru-RU" altLang="ru-RU" sz="1600" b="1" kern="0" dirty="0" smtClea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40" name="Line 13"/>
            <p:cNvSpPr>
              <a:spLocks noChangeShapeType="1"/>
            </p:cNvSpPr>
            <p:nvPr/>
          </p:nvSpPr>
          <p:spPr bwMode="auto">
            <a:xfrm>
              <a:off x="2621" y="2251"/>
              <a:ext cx="0" cy="1361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prstDash val="sysDash"/>
              <a:headEnd/>
              <a:tailEnd type="none" w="med" len="lg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 dirty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1" name="Rectangle 14"/>
            <p:cNvSpPr>
              <a:spLocks noChangeArrowheads="1"/>
            </p:cNvSpPr>
            <p:nvPr/>
          </p:nvSpPr>
          <p:spPr bwMode="auto">
            <a:xfrm>
              <a:off x="2394" y="3634"/>
              <a:ext cx="454" cy="1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chemeClr val="bg2"/>
                  </a:solidFill>
                  <a:miter lim="800000"/>
                  <a:headEnd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defTabSz="914400" fontAlgn="auto"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en-US" altLang="ru-RU" sz="1600" kern="0" dirty="0" smtClean="0">
                  <a:solidFill>
                    <a:sysClr val="windowText" lastClr="000000"/>
                  </a:solidFill>
                </a:rPr>
                <a:t>R</a:t>
              </a:r>
              <a:r>
                <a:rPr lang="en-US" altLang="ru-RU" sz="1400" kern="0" dirty="0" smtClean="0">
                  <a:solidFill>
                    <a:sysClr val="windowText" lastClr="000000"/>
                  </a:solidFill>
                </a:rPr>
                <a:t>1</a:t>
              </a:r>
              <a:endParaRPr lang="ru-RU" altLang="ru-RU" sz="1400" kern="0" dirty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2" name="Rectangle 15"/>
            <p:cNvSpPr>
              <a:spLocks noChangeArrowheads="1"/>
            </p:cNvSpPr>
            <p:nvPr/>
          </p:nvSpPr>
          <p:spPr bwMode="auto">
            <a:xfrm>
              <a:off x="625" y="3626"/>
              <a:ext cx="454" cy="1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chemeClr val="bg2"/>
                  </a:solidFill>
                  <a:miter lim="800000"/>
                  <a:headEnd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defTabSz="914400" fontAlgn="auto"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en-US" altLang="ru-RU" sz="1600" kern="0" dirty="0" smtClean="0">
                  <a:solidFill>
                    <a:sysClr val="windowText" lastClr="000000"/>
                  </a:solidFill>
                </a:rPr>
                <a:t>R</a:t>
              </a:r>
              <a:r>
                <a:rPr lang="en-US" altLang="ru-RU" sz="1400" kern="0" dirty="0" smtClean="0">
                  <a:solidFill>
                    <a:sysClr val="windowText" lastClr="000000"/>
                  </a:solidFill>
                </a:rPr>
                <a:t>0</a:t>
              </a:r>
              <a:endParaRPr lang="ru-RU" altLang="ru-RU" sz="1400" kern="0" dirty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3" name="Rectangle 16"/>
            <p:cNvSpPr>
              <a:spLocks noChangeArrowheads="1"/>
            </p:cNvSpPr>
            <p:nvPr/>
          </p:nvSpPr>
          <p:spPr bwMode="auto">
            <a:xfrm>
              <a:off x="534" y="2795"/>
              <a:ext cx="408" cy="1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chemeClr val="bg2"/>
                  </a:solidFill>
                  <a:miter lim="800000"/>
                  <a:headEnd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r" defTabSz="914400" fontAlgn="auto"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en-US" altLang="ru-RU" sz="1600" i="1" kern="0" dirty="0" smtClean="0">
                  <a:solidFill>
                    <a:sysClr val="windowText" lastClr="000000"/>
                  </a:solidFill>
                </a:rPr>
                <a:t>r</a:t>
              </a:r>
              <a:r>
                <a:rPr lang="en-US" altLang="ru-RU" sz="1600" i="1" kern="0" baseline="-25000" dirty="0" smtClean="0">
                  <a:solidFill>
                    <a:sysClr val="windowText" lastClr="000000"/>
                  </a:solidFill>
                </a:rPr>
                <a:t>0</a:t>
              </a:r>
              <a:endParaRPr lang="ru-RU" altLang="ru-RU" sz="1600" i="1" kern="0" baseline="-25000" dirty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4" name="Rectangle 17"/>
            <p:cNvSpPr>
              <a:spLocks noChangeArrowheads="1"/>
            </p:cNvSpPr>
            <p:nvPr/>
          </p:nvSpPr>
          <p:spPr bwMode="auto">
            <a:xfrm>
              <a:off x="534" y="2145"/>
              <a:ext cx="408" cy="1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chemeClr val="bg2"/>
                  </a:solidFill>
                  <a:miter lim="800000"/>
                  <a:headEnd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r" defTabSz="914400" fontAlgn="auto"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en-US" altLang="ru-RU" sz="1600" i="1" kern="0" dirty="0" smtClean="0">
                  <a:solidFill>
                    <a:sysClr val="windowText" lastClr="000000"/>
                  </a:solidFill>
                </a:rPr>
                <a:t>r</a:t>
              </a:r>
              <a:r>
                <a:rPr lang="en-US" altLang="ru-RU" sz="1600" i="1" kern="0" baseline="-25000" dirty="0" smtClean="0">
                  <a:solidFill>
                    <a:sysClr val="windowText" lastClr="000000"/>
                  </a:solidFill>
                </a:rPr>
                <a:t>1</a:t>
              </a:r>
              <a:endParaRPr lang="ru-RU" altLang="ru-RU" sz="1600" i="1" kern="0" baseline="-25000" dirty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6" name="Rectangle 19"/>
            <p:cNvSpPr>
              <a:spLocks noChangeArrowheads="1"/>
            </p:cNvSpPr>
            <p:nvPr/>
          </p:nvSpPr>
          <p:spPr bwMode="auto">
            <a:xfrm>
              <a:off x="158" y="1340"/>
              <a:ext cx="837" cy="2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chemeClr val="bg2"/>
                  </a:solidFill>
                  <a:miter lim="800000"/>
                  <a:headEnd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 defTabSz="914400" fontAlgn="auto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sz="1600" b="1" kern="0" dirty="0" smtClean="0">
                  <a:solidFill>
                    <a:sysClr val="windowText" lastClr="000000"/>
                  </a:solidFill>
                  <a:latin typeface="Calibri"/>
                </a:rPr>
                <a:t>Доход-ность %</a:t>
              </a:r>
            </a:p>
          </p:txBody>
        </p:sp>
        <p:grpSp>
          <p:nvGrpSpPr>
            <p:cNvPr id="47" name="Group 20"/>
            <p:cNvGrpSpPr>
              <a:grpSpLocks/>
            </p:cNvGrpSpPr>
            <p:nvPr/>
          </p:nvGrpSpPr>
          <p:grpSpPr bwMode="auto">
            <a:xfrm>
              <a:off x="2882" y="2432"/>
              <a:ext cx="1690" cy="496"/>
              <a:chOff x="2882" y="2432"/>
              <a:chExt cx="1690" cy="496"/>
            </a:xfrm>
          </p:grpSpPr>
          <p:sp>
            <p:nvSpPr>
              <p:cNvPr id="48" name="Rectangle 21"/>
              <p:cNvSpPr>
                <a:spLocks noChangeArrowheads="1"/>
              </p:cNvSpPr>
              <p:nvPr/>
            </p:nvSpPr>
            <p:spPr bwMode="auto">
              <a:xfrm>
                <a:off x="2882" y="2723"/>
                <a:ext cx="1690" cy="20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28575" algn="ctr">
                    <a:solidFill>
                      <a:schemeClr val="bg2"/>
                    </a:solidFill>
                    <a:miter lim="800000"/>
                    <a:headEnd/>
                    <a:tailEnd type="none" w="med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defTabSz="914400" fontAlgn="auto">
                  <a:spcBef>
                    <a:spcPct val="20000"/>
                  </a:spcBef>
                  <a:spcAft>
                    <a:spcPts val="0"/>
                  </a:spcAft>
                  <a:defRPr/>
                </a:pPr>
                <a:r>
                  <a:rPr lang="ru-RU" altLang="ru-RU" kern="0" dirty="0" smtClean="0">
                    <a:solidFill>
                      <a:sysClr val="windowText" lastClr="000000"/>
                    </a:solidFill>
                    <a:latin typeface="Calibri"/>
                  </a:rPr>
                  <a:t>премия за риск</a:t>
                </a:r>
                <a:r>
                  <a:rPr lang="en-US" altLang="ru-RU" kern="0" dirty="0" smtClean="0">
                    <a:solidFill>
                      <a:sysClr val="windowText" lastClr="000000"/>
                    </a:solidFill>
                    <a:latin typeface="Calibri"/>
                  </a:rPr>
                  <a:t> </a:t>
                </a:r>
                <a:endParaRPr lang="ru-RU" altLang="ru-RU" kern="0" dirty="0" smtClean="0">
                  <a:solidFill>
                    <a:sysClr val="windowText" lastClr="000000"/>
                  </a:solidFill>
                  <a:latin typeface="Calibri"/>
                </a:endParaRPr>
              </a:p>
            </p:txBody>
          </p:sp>
          <p:sp>
            <p:nvSpPr>
              <p:cNvPr id="50" name="Text Box 23"/>
              <p:cNvSpPr txBox="1">
                <a:spLocks noChangeArrowheads="1"/>
              </p:cNvSpPr>
              <p:nvPr/>
            </p:nvSpPr>
            <p:spPr bwMode="auto">
              <a:xfrm>
                <a:off x="2882" y="2432"/>
                <a:ext cx="1572" cy="25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28575" algn="ctr">
                    <a:solidFill>
                      <a:schemeClr val="bg2"/>
                    </a:solidFill>
                    <a:miter lim="800000"/>
                    <a:headEnd/>
                    <a:tailEnd type="none" w="med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ru-RU" sz="2400" i="1" kern="0" dirty="0" smtClean="0">
                    <a:solidFill>
                      <a:srgbClr val="000000"/>
                    </a:solidFill>
                    <a:cs typeface="Arial" charset="0"/>
                  </a:rPr>
                  <a:t>∆r = r</a:t>
                </a:r>
                <a:r>
                  <a:rPr lang="en-US" altLang="ru-RU" sz="2400" i="1" kern="0" baseline="-25000" dirty="0" smtClean="0">
                    <a:solidFill>
                      <a:srgbClr val="000000"/>
                    </a:solidFill>
                    <a:cs typeface="Arial" charset="0"/>
                  </a:rPr>
                  <a:t>1</a:t>
                </a:r>
                <a:r>
                  <a:rPr lang="en-US" altLang="ru-RU" sz="2400" i="1" kern="0" dirty="0" smtClean="0">
                    <a:solidFill>
                      <a:srgbClr val="000000"/>
                    </a:solidFill>
                    <a:cs typeface="Arial" charset="0"/>
                  </a:rPr>
                  <a:t> – r</a:t>
                </a:r>
                <a:r>
                  <a:rPr lang="en-US" altLang="ru-RU" sz="2400" i="1" kern="0" baseline="-25000" dirty="0" smtClean="0">
                    <a:solidFill>
                      <a:srgbClr val="000000"/>
                    </a:solidFill>
                    <a:cs typeface="Arial" charset="0"/>
                  </a:rPr>
                  <a:t>0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29784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itle 1"/>
          <p:cNvSpPr txBox="1">
            <a:spLocks/>
          </p:cNvSpPr>
          <p:nvPr/>
        </p:nvSpPr>
        <p:spPr bwMode="auto">
          <a:xfrm>
            <a:off x="6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/>
          <a:lstStyle/>
          <a:p>
            <a:endParaRPr lang="ru-RU" sz="2800" b="1" dirty="0" smtClean="0">
              <a:solidFill>
                <a:srgbClr val="003F82"/>
              </a:solidFill>
              <a:latin typeface="Myriad Pro"/>
            </a:endParaRPr>
          </a:p>
          <a:p>
            <a:pPr algn="ctr"/>
            <a:r>
              <a:rPr lang="ru-RU" sz="2800" b="1" dirty="0" smtClean="0">
                <a:solidFill>
                  <a:srgbClr val="003F82"/>
                </a:solidFill>
                <a:latin typeface="Myriad Pro"/>
              </a:rPr>
              <a:t>ТРИ ВИДА КАПИТАЛА – ТРИ ИЗМЕРЕНИЯ ИНВЕСТИЦИЙ</a:t>
            </a:r>
            <a:endParaRPr lang="en-US" sz="2800" b="1" dirty="0">
              <a:solidFill>
                <a:srgbClr val="003F82"/>
              </a:solidFill>
              <a:latin typeface="Myriad Pro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965209" y="2810475"/>
            <a:ext cx="7213599" cy="2537319"/>
            <a:chOff x="965202" y="2633047"/>
            <a:chExt cx="7213599" cy="2537319"/>
          </a:xfrm>
        </p:grpSpPr>
        <p:sp>
          <p:nvSpPr>
            <p:cNvPr id="9" name="Rectangle 5"/>
            <p:cNvSpPr>
              <a:spLocks noChangeArrowheads="1"/>
            </p:cNvSpPr>
            <p:nvPr/>
          </p:nvSpPr>
          <p:spPr bwMode="auto">
            <a:xfrm>
              <a:off x="3474015" y="2633047"/>
              <a:ext cx="2160000" cy="9360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/>
              <a:r>
                <a:rPr lang="ru-RU" altLang="ru-RU" sz="2000" b="1" smtClean="0">
                  <a:solidFill>
                    <a:schemeClr val="tx1"/>
                  </a:solidFill>
                  <a:latin typeface="Myriad Pro"/>
                </a:rPr>
                <a:t>Резервный</a:t>
              </a:r>
            </a:p>
            <a:p>
              <a:pPr algn="ctr"/>
              <a:r>
                <a:rPr lang="ru-RU" altLang="ru-RU" sz="2000" b="1" smtClean="0">
                  <a:solidFill>
                    <a:schemeClr val="tx1"/>
                  </a:solidFill>
                  <a:latin typeface="Myriad Pro"/>
                </a:rPr>
                <a:t>капитал</a:t>
              </a:r>
              <a:endParaRPr lang="ru-RU" altLang="ru-RU" sz="1600" dirty="0">
                <a:solidFill>
                  <a:schemeClr val="tx1"/>
                </a:solidFill>
                <a:latin typeface="Myriad Pro"/>
              </a:endParaRPr>
            </a:p>
          </p:txBody>
        </p:sp>
        <p:sp>
          <p:nvSpPr>
            <p:cNvPr id="17" name="Rectangle 13"/>
            <p:cNvSpPr>
              <a:spLocks noChangeArrowheads="1"/>
            </p:cNvSpPr>
            <p:nvPr/>
          </p:nvSpPr>
          <p:spPr bwMode="auto">
            <a:xfrm>
              <a:off x="6018801" y="2634017"/>
              <a:ext cx="2160000" cy="93600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/>
              <a:r>
                <a:rPr lang="ru-RU" altLang="ru-RU" sz="2000" b="1" smtClean="0">
                  <a:solidFill>
                    <a:schemeClr val="tx1"/>
                  </a:solidFill>
                  <a:latin typeface="Myriad Pro"/>
                </a:rPr>
                <a:t>Инвестицион-</a:t>
              </a:r>
            </a:p>
            <a:p>
              <a:pPr algn="ctr"/>
              <a:r>
                <a:rPr lang="ru-RU" altLang="ru-RU" sz="2000" b="1" smtClean="0">
                  <a:solidFill>
                    <a:schemeClr val="tx1"/>
                  </a:solidFill>
                  <a:latin typeface="Myriad Pro"/>
                </a:rPr>
                <a:t>ный капитал</a:t>
              </a:r>
              <a:endParaRPr lang="ru-RU" altLang="ru-RU" sz="2000" b="1" dirty="0">
                <a:solidFill>
                  <a:schemeClr val="tx1"/>
                </a:solidFill>
                <a:latin typeface="Myriad Pro"/>
              </a:endParaRPr>
            </a:p>
          </p:txBody>
        </p:sp>
        <p:sp>
          <p:nvSpPr>
            <p:cNvPr id="28" name="Rectangle 9"/>
            <p:cNvSpPr>
              <a:spLocks noChangeArrowheads="1"/>
            </p:cNvSpPr>
            <p:nvPr/>
          </p:nvSpPr>
          <p:spPr bwMode="auto">
            <a:xfrm>
              <a:off x="978325" y="2633047"/>
              <a:ext cx="2160000" cy="9360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lvl="0" algn="ctr"/>
              <a:r>
                <a:rPr lang="ru-RU" altLang="ru-RU" sz="2000" b="1">
                  <a:solidFill>
                    <a:schemeClr val="tx1"/>
                  </a:solidFill>
                  <a:latin typeface="Myriad Pro"/>
                </a:rPr>
                <a:t>Текущий</a:t>
              </a:r>
            </a:p>
            <a:p>
              <a:pPr lvl="0" algn="ctr"/>
              <a:r>
                <a:rPr lang="ru-RU" altLang="ru-RU" sz="2000" b="1">
                  <a:solidFill>
                    <a:schemeClr val="tx1"/>
                  </a:solidFill>
                  <a:latin typeface="Myriad Pro"/>
                </a:rPr>
                <a:t>капитал</a:t>
              </a:r>
              <a:endParaRPr lang="ru-RU" altLang="ru-RU" sz="2000" b="1" dirty="0">
                <a:solidFill>
                  <a:schemeClr val="tx1"/>
                </a:solidFill>
                <a:latin typeface="Myriad Pro"/>
              </a:endParaRPr>
            </a:p>
          </p:txBody>
        </p:sp>
        <p:sp>
          <p:nvSpPr>
            <p:cNvPr id="29" name="Rectangle 9"/>
            <p:cNvSpPr>
              <a:spLocks noChangeArrowheads="1"/>
            </p:cNvSpPr>
            <p:nvPr/>
          </p:nvSpPr>
          <p:spPr bwMode="auto">
            <a:xfrm>
              <a:off x="965202" y="4234366"/>
              <a:ext cx="2160000" cy="46800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lvl="0" algn="ctr"/>
              <a:r>
                <a:rPr lang="ru-RU" altLang="ru-RU" sz="2000" b="1" smtClean="0">
                  <a:solidFill>
                    <a:prstClr val="black"/>
                  </a:solidFill>
                  <a:latin typeface="Myriad Pro"/>
                </a:rPr>
                <a:t>Ликвидность</a:t>
              </a:r>
            </a:p>
          </p:txBody>
        </p:sp>
        <p:sp>
          <p:nvSpPr>
            <p:cNvPr id="30" name="Rectangle 5"/>
            <p:cNvSpPr>
              <a:spLocks noChangeArrowheads="1"/>
            </p:cNvSpPr>
            <p:nvPr/>
          </p:nvSpPr>
          <p:spPr bwMode="auto">
            <a:xfrm>
              <a:off x="3474015" y="4234366"/>
              <a:ext cx="2160000" cy="936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r>
                <a:rPr lang="ru-RU" altLang="ru-RU" sz="2000" b="1" smtClean="0">
                  <a:latin typeface="Myriad Pro"/>
                </a:rPr>
                <a:t>Надежность</a:t>
              </a:r>
              <a:endParaRPr lang="ru-RU" altLang="ru-RU" sz="1600" dirty="0">
                <a:latin typeface="Myriad Pro"/>
              </a:endParaRPr>
            </a:p>
          </p:txBody>
        </p:sp>
        <p:sp>
          <p:nvSpPr>
            <p:cNvPr id="31" name="Rectangle 13"/>
            <p:cNvSpPr>
              <a:spLocks noChangeArrowheads="1"/>
            </p:cNvSpPr>
            <p:nvPr/>
          </p:nvSpPr>
          <p:spPr bwMode="auto">
            <a:xfrm>
              <a:off x="6018801" y="4234366"/>
              <a:ext cx="2160000" cy="936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r>
                <a:rPr lang="ru-RU" altLang="ru-RU" sz="2000" b="1" smtClean="0">
                  <a:latin typeface="Myriad Pro"/>
                </a:rPr>
                <a:t>Доходность</a:t>
              </a:r>
              <a:endParaRPr lang="ru-RU" altLang="ru-RU" sz="2000" b="1" dirty="0">
                <a:latin typeface="Myriad Pro"/>
              </a:endParaRPr>
            </a:p>
          </p:txBody>
        </p:sp>
        <p:sp>
          <p:nvSpPr>
            <p:cNvPr id="32" name="Rectangle 5"/>
            <p:cNvSpPr>
              <a:spLocks noChangeArrowheads="1"/>
            </p:cNvSpPr>
            <p:nvPr/>
          </p:nvSpPr>
          <p:spPr bwMode="auto">
            <a:xfrm>
              <a:off x="965202" y="4702366"/>
              <a:ext cx="2160000" cy="46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r>
                <a:rPr lang="ru-RU" altLang="ru-RU" sz="2000" b="1" smtClean="0">
                  <a:latin typeface="Myriad Pro"/>
                </a:rPr>
                <a:t>Надежность</a:t>
              </a:r>
              <a:endParaRPr lang="ru-RU" altLang="ru-RU" sz="1600" dirty="0">
                <a:latin typeface="Myriad Pro"/>
              </a:endParaRPr>
            </a:p>
          </p:txBody>
        </p:sp>
        <p:sp>
          <p:nvSpPr>
            <p:cNvPr id="35" name="AutoShape 18"/>
            <p:cNvSpPr>
              <a:spLocks noChangeArrowheads="1"/>
            </p:cNvSpPr>
            <p:nvPr/>
          </p:nvSpPr>
          <p:spPr bwMode="auto">
            <a:xfrm>
              <a:off x="6916676" y="3622366"/>
              <a:ext cx="249115" cy="576000"/>
            </a:xfrm>
            <a:prstGeom prst="upDownArrow">
              <a:avLst>
                <a:gd name="adj1" fmla="val 50000"/>
                <a:gd name="adj2" fmla="val 63725"/>
              </a:avLst>
            </a:prstGeom>
            <a:solidFill>
              <a:srgbClr val="FF0000">
                <a:alpha val="35000"/>
              </a:srgbClr>
            </a:solidFill>
            <a:ln w="22225" cap="flat" cmpd="sng" algn="ctr">
              <a:solidFill>
                <a:srgbClr val="FF0000">
                  <a:alpha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 eaLnBrk="0" hangingPunct="0">
                <a:lnSpc>
                  <a:spcPct val="80000"/>
                </a:lnSpc>
              </a:pPr>
              <a:endParaRPr lang="ru-RU" altLang="ru-RU" sz="1000" b="1"/>
            </a:p>
          </p:txBody>
        </p:sp>
        <p:sp>
          <p:nvSpPr>
            <p:cNvPr id="36" name="AutoShape 18"/>
            <p:cNvSpPr>
              <a:spLocks noChangeArrowheads="1"/>
            </p:cNvSpPr>
            <p:nvPr/>
          </p:nvSpPr>
          <p:spPr bwMode="auto">
            <a:xfrm>
              <a:off x="4429457" y="3622366"/>
              <a:ext cx="249115" cy="576000"/>
            </a:xfrm>
            <a:prstGeom prst="upDownArrow">
              <a:avLst>
                <a:gd name="adj1" fmla="val 50000"/>
                <a:gd name="adj2" fmla="val 63725"/>
              </a:avLst>
            </a:prstGeom>
            <a:solidFill>
              <a:srgbClr val="FFBA81">
                <a:alpha val="60000"/>
              </a:srgbClr>
            </a:solidFill>
            <a:ln w="22225" cap="flat" cmpd="sng" algn="ctr">
              <a:solidFill>
                <a:srgbClr val="FFBA8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 eaLnBrk="0" hangingPunct="0">
                <a:lnSpc>
                  <a:spcPct val="80000"/>
                </a:lnSpc>
              </a:pPr>
              <a:endParaRPr lang="ru-RU" altLang="ru-RU" sz="1000" b="1"/>
            </a:p>
          </p:txBody>
        </p:sp>
        <p:sp>
          <p:nvSpPr>
            <p:cNvPr id="37" name="AutoShape 18"/>
            <p:cNvSpPr>
              <a:spLocks noChangeArrowheads="1"/>
            </p:cNvSpPr>
            <p:nvPr/>
          </p:nvSpPr>
          <p:spPr bwMode="auto">
            <a:xfrm>
              <a:off x="1933767" y="3622366"/>
              <a:ext cx="249115" cy="576000"/>
            </a:xfrm>
            <a:prstGeom prst="upDownArrow">
              <a:avLst>
                <a:gd name="adj1" fmla="val 50000"/>
                <a:gd name="adj2" fmla="val 63725"/>
              </a:avLst>
            </a:prstGeom>
            <a:solidFill>
              <a:schemeClr val="tx2">
                <a:lumMod val="60000"/>
                <a:lumOff val="40000"/>
                <a:alpha val="50000"/>
              </a:schemeClr>
            </a:solidFill>
            <a:ln w="22225" cap="flat" cmpd="sng" algn="ctr">
              <a:solidFill>
                <a:schemeClr val="tx2">
                  <a:lumMod val="75000"/>
                  <a:alpha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 eaLnBrk="0" hangingPunct="0">
                <a:lnSpc>
                  <a:spcPct val="80000"/>
                </a:lnSpc>
              </a:pPr>
              <a:endParaRPr lang="ru-RU" altLang="ru-RU" sz="1000" b="1"/>
            </a:p>
          </p:txBody>
        </p:sp>
      </p:grpSp>
      <p:pic>
        <p:nvPicPr>
          <p:cNvPr id="29698" name="Picture 2" descr="C:\Компьютер\Фондовый рынок\Проекты\Курсера\1 - Новое, on demand\Слайды к лекциям\Картинки\Текущий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9994" y="1838736"/>
            <a:ext cx="1276681" cy="84957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699" name="Picture 3" descr="C:\Компьютер\Фондовый рынок\Проекты\Курсера\1 - Новое, on demand\Слайды к лекциям\Картинки\I-09-KAPITAL-text-f11_64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2384" y="1553622"/>
            <a:ext cx="839234" cy="117272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1" name="Picture 5" descr="C:\Компьютер\Фондовый рынок\Проекты\Курсера\1 - Новое, on demand\Слайды к лекциям\Картинки\828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8980" y="1915504"/>
            <a:ext cx="1319222" cy="742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7144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itle 1"/>
          <p:cNvSpPr txBox="1">
            <a:spLocks/>
          </p:cNvSpPr>
          <p:nvPr/>
        </p:nvSpPr>
        <p:spPr bwMode="auto">
          <a:xfrm>
            <a:off x="0" y="-5875"/>
            <a:ext cx="9144000" cy="686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/>
          <a:lstStyle/>
          <a:p>
            <a:endParaRPr lang="ru-RU" sz="2800" b="1" dirty="0" smtClean="0">
              <a:solidFill>
                <a:srgbClr val="003F82"/>
              </a:solidFill>
              <a:latin typeface="Myriad Pro"/>
            </a:endParaRPr>
          </a:p>
          <a:p>
            <a:pPr algn="ctr"/>
            <a:r>
              <a:rPr lang="ru-RU" sz="2800" b="1" dirty="0" smtClean="0">
                <a:solidFill>
                  <a:srgbClr val="003F82"/>
                </a:solidFill>
                <a:latin typeface="Myriad Pro"/>
              </a:rPr>
              <a:t>КАПИТАЛИЗАЦИЯ ПРОЦЕНТОВ</a:t>
            </a:r>
            <a:endParaRPr lang="ru-RU" sz="2800" b="1" dirty="0">
              <a:solidFill>
                <a:srgbClr val="003F82"/>
              </a:solidFill>
              <a:latin typeface="Myriad Pro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1809170" y="1703686"/>
            <a:ext cx="5525662" cy="1007539"/>
            <a:chOff x="1721299" y="2343179"/>
            <a:chExt cx="5525662" cy="1007539"/>
          </a:xfrm>
        </p:grpSpPr>
        <p:sp>
          <p:nvSpPr>
            <p:cNvPr id="21" name="Прямоугольник 20"/>
            <p:cNvSpPr/>
            <p:nvPr/>
          </p:nvSpPr>
          <p:spPr>
            <a:xfrm>
              <a:off x="1721299" y="2343179"/>
              <a:ext cx="5525662" cy="1007539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2000" i="1" dirty="0"/>
            </a:p>
          </p:txBody>
        </p:sp>
        <p:grpSp>
          <p:nvGrpSpPr>
            <p:cNvPr id="15" name="Группа 14"/>
            <p:cNvGrpSpPr/>
            <p:nvPr/>
          </p:nvGrpSpPr>
          <p:grpSpPr>
            <a:xfrm>
              <a:off x="1936895" y="2402090"/>
              <a:ext cx="5039137" cy="811316"/>
              <a:chOff x="995180" y="1079395"/>
              <a:chExt cx="4040370" cy="884459"/>
            </a:xfrm>
          </p:grpSpPr>
          <p:sp>
            <p:nvSpPr>
              <p:cNvPr id="18" name="Rectangle 12"/>
              <p:cNvSpPr>
                <a:spLocks noChangeArrowheads="1"/>
              </p:cNvSpPr>
              <p:nvPr/>
            </p:nvSpPr>
            <p:spPr bwMode="auto">
              <a:xfrm>
                <a:off x="995180" y="1192149"/>
                <a:ext cx="4040370" cy="7717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defTabSz="535762" fontAlgn="base">
                  <a:spcAft>
                    <a:spcPts val="939"/>
                  </a:spcAft>
                </a:pPr>
                <a:r>
                  <a:rPr lang="pl-PL" sz="3300" b="1" dirty="0">
                    <a:solidFill>
                      <a:srgbClr val="003F82"/>
                    </a:solidFill>
                    <a:latin typeface="Myriad Pro"/>
                  </a:rPr>
                  <a:t>r</a:t>
                </a:r>
                <a:r>
                  <a:rPr lang="pl-PL" sz="2000" b="1" dirty="0">
                    <a:solidFill>
                      <a:srgbClr val="003F82"/>
                    </a:solidFill>
                    <a:latin typeface="Myriad Pro"/>
                  </a:rPr>
                  <a:t>э</a:t>
                </a:r>
                <a:r>
                  <a:rPr lang="pl-PL" sz="2600" b="1" dirty="0">
                    <a:solidFill>
                      <a:srgbClr val="003F82"/>
                    </a:solidFill>
                    <a:latin typeface="Myriad Pro"/>
                  </a:rPr>
                  <a:t> </a:t>
                </a:r>
                <a:r>
                  <a:rPr lang="pl-PL" sz="3300" b="1">
                    <a:solidFill>
                      <a:srgbClr val="003F82"/>
                    </a:solidFill>
                    <a:latin typeface="Myriad Pro"/>
                  </a:rPr>
                  <a:t>=</a:t>
                </a:r>
                <a:r>
                  <a:rPr lang="ru-RU" sz="3300" b="1">
                    <a:solidFill>
                      <a:srgbClr val="003F82"/>
                    </a:solidFill>
                    <a:latin typeface="Myriad Pro"/>
                  </a:rPr>
                  <a:t> </a:t>
                </a:r>
                <a:r>
                  <a:rPr lang="pl-PL" sz="4000" b="1" smtClean="0">
                    <a:solidFill>
                      <a:srgbClr val="003F82"/>
                    </a:solidFill>
                    <a:latin typeface="Myriad Pro"/>
                  </a:rPr>
                  <a:t>[</a:t>
                </a:r>
                <a:r>
                  <a:rPr lang="pl-PL" sz="3600" b="1" smtClean="0">
                    <a:solidFill>
                      <a:srgbClr val="003F82"/>
                    </a:solidFill>
                    <a:latin typeface="Myriad Pro"/>
                  </a:rPr>
                  <a:t>(</a:t>
                </a:r>
                <a:r>
                  <a:rPr lang="pl-PL" sz="3300" b="1" dirty="0">
                    <a:solidFill>
                      <a:srgbClr val="003F82"/>
                    </a:solidFill>
                    <a:latin typeface="Myriad Pro"/>
                  </a:rPr>
                  <a:t>1</a:t>
                </a:r>
                <a:r>
                  <a:rPr lang="ru-RU" sz="3300" b="1" dirty="0">
                    <a:solidFill>
                      <a:srgbClr val="003F82"/>
                    </a:solidFill>
                    <a:latin typeface="Myriad Pro"/>
                  </a:rPr>
                  <a:t> </a:t>
                </a:r>
                <a:r>
                  <a:rPr lang="pl-PL" sz="3300" b="1" dirty="0">
                    <a:solidFill>
                      <a:srgbClr val="003F82"/>
                    </a:solidFill>
                    <a:latin typeface="Myriad Pro"/>
                  </a:rPr>
                  <a:t>+ r</a:t>
                </a:r>
                <a:r>
                  <a:rPr lang="pl-PL" sz="2000" b="1" dirty="0">
                    <a:solidFill>
                      <a:srgbClr val="003F82"/>
                    </a:solidFill>
                    <a:latin typeface="Myriad Pro"/>
                  </a:rPr>
                  <a:t>н</a:t>
                </a:r>
                <a:r>
                  <a:rPr lang="pl-PL" sz="2800" b="1" dirty="0">
                    <a:solidFill>
                      <a:srgbClr val="003F82"/>
                    </a:solidFill>
                    <a:latin typeface="Myriad Pro"/>
                  </a:rPr>
                  <a:t>/m</a:t>
                </a:r>
                <a:r>
                  <a:rPr lang="pl-PL" sz="2600" b="1" dirty="0">
                    <a:solidFill>
                      <a:srgbClr val="003F82"/>
                    </a:solidFill>
                    <a:latin typeface="Myriad Pro"/>
                  </a:rPr>
                  <a:t> </a:t>
                </a:r>
                <a:r>
                  <a:rPr lang="pl-PL" sz="3600" b="1" dirty="0">
                    <a:solidFill>
                      <a:srgbClr val="003F82"/>
                    </a:solidFill>
                    <a:latin typeface="Myriad Pro"/>
                  </a:rPr>
                  <a:t>)</a:t>
                </a:r>
                <a:r>
                  <a:rPr lang="pl-PL" sz="3300" b="1" dirty="0">
                    <a:solidFill>
                      <a:srgbClr val="003F82"/>
                    </a:solidFill>
                    <a:latin typeface="Myriad Pro"/>
                  </a:rPr>
                  <a:t>  - 1</a:t>
                </a:r>
                <a:r>
                  <a:rPr lang="pl-PL" sz="4000" b="1" dirty="0">
                    <a:solidFill>
                      <a:srgbClr val="003F82"/>
                    </a:solidFill>
                    <a:latin typeface="Myriad Pro"/>
                  </a:rPr>
                  <a:t>]</a:t>
                </a:r>
                <a:r>
                  <a:rPr lang="ru-RU" sz="3300" b="1" dirty="0">
                    <a:solidFill>
                      <a:srgbClr val="003F82"/>
                    </a:solidFill>
                    <a:latin typeface="Myriad Pro"/>
                  </a:rPr>
                  <a:t> </a:t>
                </a:r>
                <a:r>
                  <a:rPr lang="pl-PL" sz="3300" b="1" dirty="0">
                    <a:solidFill>
                      <a:srgbClr val="003F82"/>
                    </a:solidFill>
                    <a:latin typeface="Myriad Pro"/>
                  </a:rPr>
                  <a:t>•</a:t>
                </a:r>
                <a:r>
                  <a:rPr lang="ru-RU" sz="3300" b="1" dirty="0">
                    <a:solidFill>
                      <a:srgbClr val="003F82"/>
                    </a:solidFill>
                    <a:latin typeface="Myriad Pro"/>
                  </a:rPr>
                  <a:t> </a:t>
                </a:r>
                <a:r>
                  <a:rPr lang="pl-PL" sz="3300" b="1" dirty="0">
                    <a:solidFill>
                      <a:srgbClr val="003F82"/>
                    </a:solidFill>
                    <a:latin typeface="Myriad Pro"/>
                  </a:rPr>
                  <a:t>100</a:t>
                </a:r>
                <a:endParaRPr lang="ru-RU" sz="3300" b="1" dirty="0">
                  <a:solidFill>
                    <a:srgbClr val="003F82"/>
                  </a:solidFill>
                  <a:latin typeface="Myriad Pro"/>
                </a:endParaRPr>
              </a:p>
            </p:txBody>
          </p:sp>
          <p:sp>
            <p:nvSpPr>
              <p:cNvPr id="19" name="Rectangle 12"/>
              <p:cNvSpPr>
                <a:spLocks noChangeArrowheads="1"/>
              </p:cNvSpPr>
              <p:nvPr/>
            </p:nvSpPr>
            <p:spPr bwMode="auto">
              <a:xfrm>
                <a:off x="3183162" y="1079395"/>
                <a:ext cx="294167" cy="4026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defTabSz="535762" fontAlgn="base">
                  <a:spcAft>
                    <a:spcPts val="939"/>
                  </a:spcAft>
                </a:pPr>
                <a:r>
                  <a:rPr lang="en-US" b="1" dirty="0">
                    <a:solidFill>
                      <a:srgbClr val="003F82"/>
                    </a:solidFill>
                    <a:latin typeface="Myriad Pro"/>
                  </a:rPr>
                  <a:t>m</a:t>
                </a:r>
              </a:p>
            </p:txBody>
          </p:sp>
        </p:grpSp>
      </p:grpSp>
      <p:sp>
        <p:nvSpPr>
          <p:cNvPr id="23" name="Rectangle 7"/>
          <p:cNvSpPr>
            <a:spLocks noChangeArrowheads="1"/>
          </p:cNvSpPr>
          <p:nvPr/>
        </p:nvSpPr>
        <p:spPr bwMode="auto">
          <a:xfrm>
            <a:off x="1809177" y="3058849"/>
            <a:ext cx="6198839" cy="190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ts val="0"/>
              </a:spcBef>
              <a:spcAft>
                <a:spcPts val="300"/>
              </a:spcAft>
              <a:buClr>
                <a:srgbClr val="4F4C06"/>
              </a:buClr>
            </a:pPr>
            <a:r>
              <a:rPr lang="ru-RU" altLang="ru-RU" sz="2000" smtClean="0">
                <a:solidFill>
                  <a:srgbClr val="003F82"/>
                </a:solidFill>
                <a:latin typeface="Myriad Pro"/>
              </a:rPr>
              <a:t>Где</a:t>
            </a:r>
            <a:r>
              <a:rPr lang="ru-RU" altLang="ru-RU" sz="2000">
                <a:solidFill>
                  <a:srgbClr val="003F82"/>
                </a:solidFill>
                <a:latin typeface="Myriad Pro"/>
              </a:rPr>
              <a:t>:  </a:t>
            </a:r>
            <a:endParaRPr lang="ru-RU" altLang="ru-RU" sz="2000" smtClean="0">
              <a:solidFill>
                <a:srgbClr val="003F82"/>
              </a:solidFill>
              <a:latin typeface="Myriad Pro"/>
            </a:endParaRPr>
          </a:p>
          <a:p>
            <a:pPr eaLnBrk="1" hangingPunct="1">
              <a:spcBef>
                <a:spcPts val="0"/>
              </a:spcBef>
              <a:spcAft>
                <a:spcPts val="300"/>
              </a:spcAft>
              <a:buClr>
                <a:srgbClr val="4F4C06"/>
              </a:buClr>
            </a:pPr>
            <a:r>
              <a:rPr lang="ru-RU" altLang="ru-RU" smtClean="0">
                <a:solidFill>
                  <a:srgbClr val="003F82"/>
                </a:solidFill>
                <a:latin typeface="Myriad Pro"/>
              </a:rPr>
              <a:t>r</a:t>
            </a:r>
            <a:r>
              <a:rPr lang="ru-RU" altLang="ru-RU" sz="1600" smtClean="0">
                <a:solidFill>
                  <a:srgbClr val="003F82"/>
                </a:solidFill>
                <a:latin typeface="Myriad Pro"/>
              </a:rPr>
              <a:t>э</a:t>
            </a:r>
            <a:r>
              <a:rPr lang="ru-RU" altLang="ru-RU" sz="1800" smtClean="0">
                <a:solidFill>
                  <a:srgbClr val="003F82"/>
                </a:solidFill>
                <a:latin typeface="Myriad Pro"/>
              </a:rPr>
              <a:t> </a:t>
            </a:r>
            <a:r>
              <a:rPr lang="ru-RU" altLang="ru-RU" sz="1800">
                <a:solidFill>
                  <a:srgbClr val="003F82"/>
                </a:solidFill>
                <a:latin typeface="Myriad Pro"/>
              </a:rPr>
              <a:t>– эффективная ставка (ставка с учетом капитализации </a:t>
            </a:r>
            <a:r>
              <a:rPr lang="ru-RU" altLang="ru-RU" sz="1800" smtClean="0">
                <a:solidFill>
                  <a:srgbClr val="003F82"/>
                </a:solidFill>
                <a:latin typeface="Myriad Pro"/>
              </a:rPr>
              <a:t>процентов)</a:t>
            </a:r>
          </a:p>
          <a:p>
            <a:pPr eaLnBrk="1" hangingPunct="1">
              <a:spcBef>
                <a:spcPts val="0"/>
              </a:spcBef>
              <a:spcAft>
                <a:spcPts val="300"/>
              </a:spcAft>
              <a:buClr>
                <a:srgbClr val="4F4C06"/>
              </a:buClr>
            </a:pPr>
            <a:r>
              <a:rPr lang="ru-RU" altLang="ru-RU" smtClean="0">
                <a:solidFill>
                  <a:srgbClr val="003F82"/>
                </a:solidFill>
                <a:latin typeface="Myriad Pro"/>
              </a:rPr>
              <a:t>r</a:t>
            </a:r>
            <a:r>
              <a:rPr lang="ru-RU" altLang="ru-RU" sz="1600" smtClean="0">
                <a:solidFill>
                  <a:srgbClr val="003F82"/>
                </a:solidFill>
                <a:latin typeface="Myriad Pro"/>
              </a:rPr>
              <a:t>н</a:t>
            </a:r>
            <a:r>
              <a:rPr lang="ru-RU" altLang="ru-RU" sz="1800" smtClean="0">
                <a:solidFill>
                  <a:srgbClr val="003F82"/>
                </a:solidFill>
                <a:latin typeface="Myriad Pro"/>
              </a:rPr>
              <a:t> </a:t>
            </a:r>
            <a:r>
              <a:rPr lang="ru-RU" altLang="ru-RU" sz="1800">
                <a:solidFill>
                  <a:srgbClr val="003F82"/>
                </a:solidFill>
                <a:latin typeface="Myriad Pro"/>
              </a:rPr>
              <a:t>– номинальная процентная ставка по </a:t>
            </a:r>
            <a:r>
              <a:rPr lang="ru-RU" altLang="ru-RU" sz="1800" smtClean="0">
                <a:solidFill>
                  <a:srgbClr val="003F82"/>
                </a:solidFill>
                <a:latin typeface="Myriad Pro"/>
              </a:rPr>
              <a:t>депозиту</a:t>
            </a:r>
          </a:p>
          <a:p>
            <a:pPr eaLnBrk="1" hangingPunct="1">
              <a:spcBef>
                <a:spcPts val="0"/>
              </a:spcBef>
              <a:spcAft>
                <a:spcPts val="300"/>
              </a:spcAft>
              <a:buClr>
                <a:srgbClr val="4F4C06"/>
              </a:buClr>
            </a:pPr>
            <a:r>
              <a:rPr lang="ru-RU" altLang="ru-RU" smtClean="0">
                <a:solidFill>
                  <a:srgbClr val="003F82"/>
                </a:solidFill>
                <a:latin typeface="Myriad Pro"/>
              </a:rPr>
              <a:t>m</a:t>
            </a:r>
            <a:r>
              <a:rPr lang="ru-RU" altLang="ru-RU" sz="1800" smtClean="0">
                <a:solidFill>
                  <a:srgbClr val="003F82"/>
                </a:solidFill>
                <a:latin typeface="Myriad Pro"/>
              </a:rPr>
              <a:t> </a:t>
            </a:r>
            <a:r>
              <a:rPr lang="ru-RU" altLang="ru-RU" sz="1800">
                <a:solidFill>
                  <a:srgbClr val="003F82"/>
                </a:solidFill>
                <a:latin typeface="Myriad Pro"/>
              </a:rPr>
              <a:t>– частота начисления процентов</a:t>
            </a:r>
          </a:p>
        </p:txBody>
      </p:sp>
    </p:spTree>
    <p:extLst>
      <p:ext uri="{BB962C8B-B14F-4D97-AF65-F5344CB8AC3E}">
        <p14:creationId xmlns:p14="http://schemas.microsoft.com/office/powerpoint/2010/main" val="2751429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itle 1"/>
          <p:cNvSpPr txBox="1">
            <a:spLocks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/>
          <a:lstStyle/>
          <a:p>
            <a:pPr algn="ctr"/>
            <a:endParaRPr lang="ru-RU" sz="2800" b="1" dirty="0" smtClean="0">
              <a:solidFill>
                <a:srgbClr val="003F82"/>
              </a:solidFill>
              <a:latin typeface="Myriad Pro"/>
            </a:endParaRPr>
          </a:p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Myriad Pro"/>
              </a:rPr>
              <a:t>КАПИТАЛИЗАЦИЯ ПРОЦЕНТОВ </a:t>
            </a:r>
          </a:p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Myriad Pro"/>
              </a:rPr>
              <a:t>(ПРИМЕР)</a:t>
            </a:r>
            <a:endParaRPr lang="ru-RU" sz="2800" b="1" dirty="0">
              <a:solidFill>
                <a:schemeClr val="accent6">
                  <a:lumMod val="50000"/>
                </a:schemeClr>
              </a:solidFill>
              <a:latin typeface="Myriad Pro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872489" y="2620697"/>
            <a:ext cx="7535754" cy="100753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000" i="1" dirty="0"/>
          </a:p>
        </p:txBody>
      </p:sp>
      <p:sp>
        <p:nvSpPr>
          <p:cNvPr id="23" name="Rectangle 7"/>
          <p:cNvSpPr>
            <a:spLocks noChangeArrowheads="1"/>
          </p:cNvSpPr>
          <p:nvPr/>
        </p:nvSpPr>
        <p:spPr bwMode="auto">
          <a:xfrm>
            <a:off x="1028520" y="1475717"/>
            <a:ext cx="7086977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ts val="0"/>
              </a:spcBef>
              <a:spcAft>
                <a:spcPts val="300"/>
              </a:spcAft>
              <a:buClr>
                <a:srgbClr val="4F4C06"/>
              </a:buClr>
            </a:pPr>
            <a:r>
              <a:rPr lang="ru-RU" altLang="ru-RU" sz="2000">
                <a:solidFill>
                  <a:srgbClr val="003F82"/>
                </a:solidFill>
                <a:latin typeface="Myriad Pro"/>
              </a:rPr>
              <a:t>Если ста</a:t>
            </a:r>
            <a:r>
              <a:rPr lang="ru-RU" altLang="ru-RU" sz="2000">
                <a:solidFill>
                  <a:srgbClr val="003E82"/>
                </a:solidFill>
                <a:latin typeface="Myriad Pro"/>
              </a:rPr>
              <a:t>вк</a:t>
            </a:r>
            <a:r>
              <a:rPr lang="ru-RU" altLang="ru-RU" sz="2000">
                <a:solidFill>
                  <a:srgbClr val="003F82"/>
                </a:solidFill>
                <a:latin typeface="Myriad Pro"/>
              </a:rPr>
              <a:t>а по депозиту = 12% годовых, при этом проценты начисляются ежемесячно, то эффективная ставка равна:</a:t>
            </a:r>
          </a:p>
        </p:txBody>
      </p:sp>
      <p:grpSp>
        <p:nvGrpSpPr>
          <p:cNvPr id="10" name="Группа 9"/>
          <p:cNvGrpSpPr/>
          <p:nvPr/>
        </p:nvGrpSpPr>
        <p:grpSpPr>
          <a:xfrm>
            <a:off x="1152925" y="2692207"/>
            <a:ext cx="7025876" cy="831304"/>
            <a:chOff x="995178" y="1220150"/>
            <a:chExt cx="5806386" cy="623478"/>
          </a:xfrm>
        </p:grpSpPr>
        <p:sp>
          <p:nvSpPr>
            <p:cNvPr id="11" name="Rectangle 12"/>
            <p:cNvSpPr>
              <a:spLocks noChangeArrowheads="1"/>
            </p:cNvSpPr>
            <p:nvPr/>
          </p:nvSpPr>
          <p:spPr bwMode="auto">
            <a:xfrm>
              <a:off x="995178" y="1312713"/>
              <a:ext cx="5806386" cy="5309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defTabSz="535762" fontAlgn="base">
                <a:spcAft>
                  <a:spcPts val="939"/>
                </a:spcAft>
              </a:pPr>
              <a:r>
                <a:rPr lang="pl-PL" sz="3600" b="1" dirty="0">
                  <a:solidFill>
                    <a:srgbClr val="003F82"/>
                  </a:solidFill>
                  <a:latin typeface="Myriad Pro"/>
                </a:rPr>
                <a:t>r</a:t>
              </a:r>
              <a:r>
                <a:rPr lang="pl-PL" sz="2300" b="1" dirty="0">
                  <a:solidFill>
                    <a:srgbClr val="003F82"/>
                  </a:solidFill>
                  <a:latin typeface="Myriad Pro"/>
                </a:rPr>
                <a:t>э</a:t>
              </a:r>
              <a:r>
                <a:rPr lang="pl-PL" sz="2600" b="1" dirty="0">
                  <a:solidFill>
                    <a:srgbClr val="003F82"/>
                  </a:solidFill>
                  <a:latin typeface="Myriad Pro"/>
                </a:rPr>
                <a:t> </a:t>
              </a:r>
              <a:r>
                <a:rPr lang="pl-PL" sz="3300" b="1" dirty="0">
                  <a:solidFill>
                    <a:srgbClr val="003F82"/>
                  </a:solidFill>
                  <a:latin typeface="Myriad Pro"/>
                </a:rPr>
                <a:t>=</a:t>
              </a:r>
              <a:r>
                <a:rPr lang="ru-RU" sz="3300" b="1" dirty="0">
                  <a:solidFill>
                    <a:srgbClr val="003F82"/>
                  </a:solidFill>
                  <a:latin typeface="Myriad Pro"/>
                </a:rPr>
                <a:t> </a:t>
              </a:r>
              <a:r>
                <a:rPr lang="pl-PL" sz="4000" b="1" dirty="0">
                  <a:solidFill>
                    <a:srgbClr val="003F82"/>
                  </a:solidFill>
                  <a:latin typeface="Myriad Pro"/>
                </a:rPr>
                <a:t>[</a:t>
              </a:r>
              <a:r>
                <a:rPr lang="pl-PL" sz="3600" b="1" dirty="0">
                  <a:solidFill>
                    <a:srgbClr val="003F82"/>
                  </a:solidFill>
                  <a:latin typeface="Myriad Pro"/>
                </a:rPr>
                <a:t>(</a:t>
              </a:r>
              <a:r>
                <a:rPr lang="pl-PL" sz="3300" b="1" dirty="0">
                  <a:solidFill>
                    <a:srgbClr val="003F82"/>
                  </a:solidFill>
                  <a:latin typeface="Myriad Pro"/>
                </a:rPr>
                <a:t>1+</a:t>
              </a:r>
              <a:r>
                <a:rPr lang="ru-RU" sz="3300" b="1" dirty="0">
                  <a:solidFill>
                    <a:srgbClr val="003F82"/>
                  </a:solidFill>
                  <a:latin typeface="Myriad Pro"/>
                </a:rPr>
                <a:t>0,12/12</a:t>
              </a:r>
              <a:r>
                <a:rPr lang="pl-PL" sz="2600" b="1" dirty="0">
                  <a:solidFill>
                    <a:srgbClr val="003F82"/>
                  </a:solidFill>
                  <a:latin typeface="Myriad Pro"/>
                </a:rPr>
                <a:t> </a:t>
              </a:r>
              <a:r>
                <a:rPr lang="pl-PL" sz="3600" b="1" dirty="0">
                  <a:solidFill>
                    <a:srgbClr val="003F82"/>
                  </a:solidFill>
                  <a:latin typeface="Myriad Pro"/>
                </a:rPr>
                <a:t>)</a:t>
              </a:r>
              <a:r>
                <a:rPr lang="pl-PL" sz="3300" b="1" dirty="0">
                  <a:solidFill>
                    <a:srgbClr val="003F82"/>
                  </a:solidFill>
                  <a:latin typeface="Myriad Pro"/>
                </a:rPr>
                <a:t> -</a:t>
              </a:r>
              <a:r>
                <a:rPr lang="ru-RU" sz="3300" b="1" dirty="0">
                  <a:solidFill>
                    <a:srgbClr val="003F82"/>
                  </a:solidFill>
                  <a:latin typeface="Myriad Pro"/>
                </a:rPr>
                <a:t> </a:t>
              </a:r>
              <a:r>
                <a:rPr lang="pl-PL" sz="3300" b="1" dirty="0">
                  <a:solidFill>
                    <a:srgbClr val="003F82"/>
                  </a:solidFill>
                  <a:latin typeface="Myriad Pro"/>
                </a:rPr>
                <a:t>1</a:t>
              </a:r>
              <a:r>
                <a:rPr lang="pl-PL" sz="4000" b="1" dirty="0">
                  <a:solidFill>
                    <a:srgbClr val="003F82"/>
                  </a:solidFill>
                  <a:latin typeface="Myriad Pro"/>
                </a:rPr>
                <a:t>]</a:t>
              </a:r>
              <a:r>
                <a:rPr lang="pl-PL" sz="3300" b="1" dirty="0">
                  <a:solidFill>
                    <a:srgbClr val="003F82"/>
                  </a:solidFill>
                  <a:latin typeface="Myriad Pro"/>
                </a:rPr>
                <a:t>•100</a:t>
              </a:r>
              <a:r>
                <a:rPr lang="ru-RU" sz="3300" b="1" dirty="0">
                  <a:solidFill>
                    <a:srgbClr val="003F82"/>
                  </a:solidFill>
                  <a:latin typeface="Myriad Pro"/>
                </a:rPr>
                <a:t> = 12,68%</a:t>
              </a:r>
            </a:p>
          </p:txBody>
        </p:sp>
        <p:sp>
          <p:nvSpPr>
            <p:cNvPr id="12" name="Rectangle 12"/>
            <p:cNvSpPr>
              <a:spLocks noChangeArrowheads="1"/>
            </p:cNvSpPr>
            <p:nvPr/>
          </p:nvSpPr>
          <p:spPr bwMode="auto">
            <a:xfrm>
              <a:off x="3561609" y="1220150"/>
              <a:ext cx="495592" cy="2885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defTabSz="535762" fontAlgn="base">
                <a:spcAft>
                  <a:spcPts val="939"/>
                </a:spcAft>
              </a:pPr>
              <a:r>
                <a:rPr lang="ru-RU" sz="1900" b="1" dirty="0">
                  <a:solidFill>
                    <a:srgbClr val="003F82"/>
                  </a:solidFill>
                  <a:latin typeface="Myriad Pro"/>
                </a:rPr>
                <a:t>12</a:t>
              </a:r>
              <a:endParaRPr lang="en-US" sz="1900" b="1" dirty="0">
                <a:solidFill>
                  <a:srgbClr val="003F82"/>
                </a:solidFill>
                <a:latin typeface="Myriad Pro"/>
              </a:endParaRPr>
            </a:p>
          </p:txBody>
        </p:sp>
      </p:grpSp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1028520" y="3881312"/>
            <a:ext cx="7379731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ts val="0"/>
              </a:spcBef>
              <a:spcAft>
                <a:spcPts val="300"/>
              </a:spcAft>
              <a:buClr>
                <a:srgbClr val="4F4C06"/>
              </a:buClr>
            </a:pPr>
            <a:r>
              <a:rPr lang="ru-RU" altLang="ru-RU" sz="2000">
                <a:solidFill>
                  <a:srgbClr val="003F82"/>
                </a:solidFill>
                <a:latin typeface="Myriad Pro"/>
              </a:rPr>
              <a:t>Если вкладчик положил на годовой депозит 1 млн. руб. под 12% с ежемесячной капитализаций процентов, то через год он получит 1 126,8 тыс. руб.</a:t>
            </a:r>
          </a:p>
        </p:txBody>
      </p:sp>
    </p:spTree>
    <p:extLst>
      <p:ext uri="{BB962C8B-B14F-4D97-AF65-F5344CB8AC3E}">
        <p14:creationId xmlns:p14="http://schemas.microsoft.com/office/powerpoint/2010/main" val="1638260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itle 1"/>
          <p:cNvSpPr txBox="1">
            <a:spLocks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/>
          <a:lstStyle/>
          <a:p>
            <a:r>
              <a:rPr lang="ru-RU" sz="2800" b="1">
                <a:solidFill>
                  <a:srgbClr val="003F82"/>
                </a:solidFill>
                <a:latin typeface="Myriad Pro"/>
              </a:rPr>
              <a:t>Возможности использования депозитов для управления личным капиталом</a:t>
            </a:r>
            <a:endParaRPr lang="en-US" sz="2800" b="1" dirty="0">
              <a:solidFill>
                <a:srgbClr val="003F82"/>
              </a:solidFill>
              <a:latin typeface="Myriad Pro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363488" y="1163759"/>
            <a:ext cx="8454097" cy="5467447"/>
            <a:chOff x="464024" y="1266612"/>
            <a:chExt cx="8454097" cy="5467447"/>
          </a:xfrm>
        </p:grpSpPr>
        <p:sp>
          <p:nvSpPr>
            <p:cNvPr id="9" name="Rectangle 5"/>
            <p:cNvSpPr>
              <a:spLocks noChangeArrowheads="1"/>
            </p:cNvSpPr>
            <p:nvPr/>
          </p:nvSpPr>
          <p:spPr bwMode="auto">
            <a:xfrm>
              <a:off x="4456653" y="2478778"/>
              <a:ext cx="2327205" cy="936000"/>
            </a:xfrm>
            <a:prstGeom prst="rect">
              <a:avLst/>
            </a:prstGeom>
            <a:solidFill>
              <a:schemeClr val="accent6">
                <a:lumMod val="75000"/>
                <a:alpha val="65000"/>
              </a:schemeClr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/>
              <a:r>
                <a:rPr lang="ru-RU" altLang="ru-RU" sz="2000" b="1" smtClean="0">
                  <a:solidFill>
                    <a:schemeClr val="tx1"/>
                  </a:solidFill>
                  <a:latin typeface="Myriad Pro"/>
                </a:rPr>
                <a:t>Резервный</a:t>
              </a:r>
            </a:p>
            <a:p>
              <a:pPr algn="ctr"/>
              <a:r>
                <a:rPr lang="ru-RU" altLang="ru-RU" sz="2000" b="1" smtClean="0">
                  <a:solidFill>
                    <a:schemeClr val="tx1"/>
                  </a:solidFill>
                  <a:latin typeface="Myriad Pro"/>
                </a:rPr>
                <a:t>капитал</a:t>
              </a:r>
              <a:endParaRPr lang="ru-RU" altLang="ru-RU" sz="1600" dirty="0">
                <a:solidFill>
                  <a:schemeClr val="tx1"/>
                </a:solidFill>
                <a:latin typeface="Myriad Pro"/>
              </a:endParaRPr>
            </a:p>
          </p:txBody>
        </p:sp>
        <p:sp>
          <p:nvSpPr>
            <p:cNvPr id="17" name="Rectangle 13"/>
            <p:cNvSpPr>
              <a:spLocks noChangeArrowheads="1"/>
            </p:cNvSpPr>
            <p:nvPr/>
          </p:nvSpPr>
          <p:spPr bwMode="auto">
            <a:xfrm>
              <a:off x="6919783" y="2479748"/>
              <a:ext cx="1998337" cy="936000"/>
            </a:xfrm>
            <a:prstGeom prst="rect">
              <a:avLst/>
            </a:prstGeom>
            <a:solidFill>
              <a:srgbClr val="CC3D3A">
                <a:alpha val="65000"/>
              </a:srgbClr>
            </a:solidFill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/>
              <a:r>
                <a:rPr lang="ru-RU" altLang="ru-RU" sz="2000" b="1" smtClean="0">
                  <a:solidFill>
                    <a:schemeClr val="tx1"/>
                  </a:solidFill>
                  <a:latin typeface="Myriad Pro"/>
                </a:rPr>
                <a:t>Инвестицион-</a:t>
              </a:r>
            </a:p>
            <a:p>
              <a:pPr algn="ctr"/>
              <a:r>
                <a:rPr lang="ru-RU" altLang="ru-RU" sz="2000" b="1" smtClean="0">
                  <a:solidFill>
                    <a:schemeClr val="tx1"/>
                  </a:solidFill>
                  <a:latin typeface="Myriad Pro"/>
                </a:rPr>
                <a:t>ный капитал</a:t>
              </a:r>
              <a:endParaRPr lang="ru-RU" altLang="ru-RU" sz="2000" b="1" dirty="0">
                <a:solidFill>
                  <a:schemeClr val="tx1"/>
                </a:solidFill>
                <a:latin typeface="Myriad Pro"/>
              </a:endParaRPr>
            </a:p>
          </p:txBody>
        </p:sp>
        <p:sp>
          <p:nvSpPr>
            <p:cNvPr id="28" name="Rectangle 9"/>
            <p:cNvSpPr>
              <a:spLocks noChangeArrowheads="1"/>
            </p:cNvSpPr>
            <p:nvPr/>
          </p:nvSpPr>
          <p:spPr bwMode="auto">
            <a:xfrm>
              <a:off x="464024" y="2478778"/>
              <a:ext cx="3862316" cy="936000"/>
            </a:xfrm>
            <a:prstGeom prst="rect">
              <a:avLst/>
            </a:prstGeom>
            <a:solidFill>
              <a:schemeClr val="accent1">
                <a:alpha val="70000"/>
              </a:schemeClr>
            </a:solidFill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lvl="0" algn="ctr"/>
              <a:r>
                <a:rPr lang="ru-RU" altLang="ru-RU" sz="2000" b="1">
                  <a:solidFill>
                    <a:schemeClr val="tx1"/>
                  </a:solidFill>
                  <a:latin typeface="Myriad Pro"/>
                </a:rPr>
                <a:t>Текущий</a:t>
              </a:r>
            </a:p>
            <a:p>
              <a:pPr lvl="0" algn="ctr"/>
              <a:r>
                <a:rPr lang="ru-RU" altLang="ru-RU" sz="2000" b="1">
                  <a:solidFill>
                    <a:schemeClr val="tx1"/>
                  </a:solidFill>
                  <a:latin typeface="Myriad Pro"/>
                </a:rPr>
                <a:t>капитал</a:t>
              </a:r>
              <a:endParaRPr lang="ru-RU" altLang="ru-RU" sz="2000" b="1" dirty="0">
                <a:solidFill>
                  <a:schemeClr val="tx1"/>
                </a:solidFill>
                <a:latin typeface="Myriad Pro"/>
              </a:endParaRPr>
            </a:p>
          </p:txBody>
        </p:sp>
        <p:sp>
          <p:nvSpPr>
            <p:cNvPr id="29" name="Rectangle 9"/>
            <p:cNvSpPr>
              <a:spLocks noChangeArrowheads="1"/>
            </p:cNvSpPr>
            <p:nvPr/>
          </p:nvSpPr>
          <p:spPr bwMode="auto">
            <a:xfrm>
              <a:off x="464024" y="3517637"/>
              <a:ext cx="3862316" cy="3216422"/>
            </a:xfrm>
            <a:prstGeom prst="rect">
              <a:avLst/>
            </a:prstGeom>
            <a:gradFill>
              <a:gsLst>
                <a:gs pos="100000">
                  <a:schemeClr val="accent1">
                    <a:tint val="37000"/>
                    <a:satMod val="300000"/>
                  </a:schemeClr>
                </a:gs>
                <a:gs pos="100000">
                  <a:schemeClr val="accent1">
                    <a:tint val="15000"/>
                    <a:satMod val="350000"/>
                  </a:schemeClr>
                </a:gs>
              </a:gsLst>
            </a:gradFill>
            <a:ln>
              <a:noFill/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288000" lvl="0">
                <a:spcAft>
                  <a:spcPts val="0"/>
                </a:spcAft>
              </a:pPr>
              <a:r>
                <a:rPr lang="ru-RU" altLang="ru-RU" b="1" dirty="0">
                  <a:solidFill>
                    <a:prstClr val="black"/>
                  </a:solidFill>
                  <a:latin typeface="Myriad Pro"/>
                </a:rPr>
                <a:t>Краткосрочные депозиты </a:t>
              </a:r>
              <a:endParaRPr lang="ru-RU" altLang="ru-RU" b="1" dirty="0" smtClean="0">
                <a:solidFill>
                  <a:prstClr val="black"/>
                </a:solidFill>
                <a:latin typeface="Myriad Pro"/>
              </a:endParaRPr>
            </a:p>
            <a:p>
              <a:pPr marL="288000" lvl="0">
                <a:spcAft>
                  <a:spcPts val="0"/>
                </a:spcAft>
              </a:pPr>
              <a:r>
                <a:rPr lang="ru-RU" altLang="ru-RU" b="1" dirty="0" smtClean="0">
                  <a:solidFill>
                    <a:prstClr val="black"/>
                  </a:solidFill>
                  <a:latin typeface="Myriad Pro"/>
                </a:rPr>
                <a:t>(</a:t>
              </a:r>
              <a:r>
                <a:rPr lang="ru-RU" altLang="ru-RU" b="1" dirty="0">
                  <a:solidFill>
                    <a:prstClr val="black"/>
                  </a:solidFill>
                  <a:latin typeface="Myriad Pro"/>
                </a:rPr>
                <a:t>до 1 </a:t>
              </a:r>
              <a:r>
                <a:rPr lang="ru-RU" altLang="ru-RU" b="1" dirty="0" smtClean="0">
                  <a:solidFill>
                    <a:prstClr val="black"/>
                  </a:solidFill>
                  <a:latin typeface="Myriad Pro"/>
                </a:rPr>
                <a:t>года) для </a:t>
              </a:r>
              <a:r>
                <a:rPr lang="ru-RU" altLang="ru-RU" b="1" dirty="0" err="1" smtClean="0">
                  <a:solidFill>
                    <a:prstClr val="black"/>
                  </a:solidFill>
                  <a:latin typeface="Myriad Pro"/>
                </a:rPr>
                <a:t>использова</a:t>
              </a:r>
              <a:r>
                <a:rPr lang="ru-RU" altLang="ru-RU" b="1" dirty="0" smtClean="0">
                  <a:solidFill>
                    <a:prstClr val="black"/>
                  </a:solidFill>
                  <a:latin typeface="Myriad Pro"/>
                </a:rPr>
                <a:t>-</a:t>
              </a:r>
            </a:p>
            <a:p>
              <a:pPr marL="288000" lvl="0">
                <a:spcAft>
                  <a:spcPts val="0"/>
                </a:spcAft>
              </a:pPr>
              <a:r>
                <a:rPr lang="ru-RU" altLang="ru-RU" b="1" dirty="0" err="1" smtClean="0">
                  <a:solidFill>
                    <a:prstClr val="black"/>
                  </a:solidFill>
                  <a:latin typeface="Myriad Pro"/>
                </a:rPr>
                <a:t>ния</a:t>
              </a:r>
              <a:r>
                <a:rPr lang="ru-RU" altLang="ru-RU" b="1" dirty="0" smtClean="0">
                  <a:solidFill>
                    <a:prstClr val="black"/>
                  </a:solidFill>
                  <a:latin typeface="Myriad Pro"/>
                </a:rPr>
                <a:t> средств </a:t>
              </a:r>
              <a:r>
                <a:rPr lang="ru-RU" altLang="ru-RU" b="1" dirty="0">
                  <a:solidFill>
                    <a:prstClr val="black"/>
                  </a:solidFill>
                  <a:latin typeface="Myriad Pro"/>
                </a:rPr>
                <a:t>в течение года</a:t>
              </a:r>
            </a:p>
            <a:p>
              <a:pPr marL="288000" lvl="0">
                <a:spcBef>
                  <a:spcPts val="600"/>
                </a:spcBef>
                <a:spcAft>
                  <a:spcPts val="0"/>
                </a:spcAft>
              </a:pPr>
              <a:r>
                <a:rPr lang="ru-RU" altLang="ru-RU" b="1" dirty="0">
                  <a:solidFill>
                    <a:prstClr val="black"/>
                  </a:solidFill>
                  <a:latin typeface="Myriad Pro"/>
                </a:rPr>
                <a:t>Долгосрочные депозиты </a:t>
              </a:r>
              <a:endParaRPr lang="ru-RU" altLang="ru-RU" b="1" dirty="0" smtClean="0">
                <a:solidFill>
                  <a:prstClr val="black"/>
                </a:solidFill>
                <a:latin typeface="Myriad Pro"/>
              </a:endParaRPr>
            </a:p>
            <a:p>
              <a:pPr marL="288000" lvl="0">
                <a:spcAft>
                  <a:spcPts val="0"/>
                </a:spcAft>
              </a:pPr>
              <a:r>
                <a:rPr lang="ru-RU" altLang="ru-RU" b="1" dirty="0" smtClean="0">
                  <a:solidFill>
                    <a:prstClr val="black"/>
                  </a:solidFill>
                  <a:latin typeface="Myriad Pro"/>
                </a:rPr>
                <a:t>(</a:t>
              </a:r>
              <a:r>
                <a:rPr lang="ru-RU" altLang="ru-RU" b="1" dirty="0">
                  <a:solidFill>
                    <a:prstClr val="black"/>
                  </a:solidFill>
                  <a:latin typeface="Myriad Pro"/>
                </a:rPr>
                <a:t>1-3 года) для накопления </a:t>
              </a:r>
              <a:endParaRPr lang="ru-RU" altLang="ru-RU" b="1" dirty="0" smtClean="0">
                <a:solidFill>
                  <a:prstClr val="black"/>
                </a:solidFill>
                <a:latin typeface="Myriad Pro"/>
              </a:endParaRPr>
            </a:p>
            <a:p>
              <a:pPr marL="288000" lvl="0">
                <a:spcAft>
                  <a:spcPts val="0"/>
                </a:spcAft>
              </a:pPr>
              <a:r>
                <a:rPr lang="ru-RU" altLang="ru-RU" b="1" dirty="0" smtClean="0">
                  <a:solidFill>
                    <a:prstClr val="black"/>
                  </a:solidFill>
                  <a:latin typeface="Myriad Pro"/>
                </a:rPr>
                <a:t>средств </a:t>
              </a:r>
              <a:r>
                <a:rPr lang="ru-RU" altLang="ru-RU" b="1" dirty="0">
                  <a:solidFill>
                    <a:prstClr val="black"/>
                  </a:solidFill>
                  <a:latin typeface="Myriad Pro"/>
                </a:rPr>
                <a:t>на крупные покупки</a:t>
              </a:r>
            </a:p>
            <a:p>
              <a:pPr marL="288000" lvl="0">
                <a:spcBef>
                  <a:spcPts val="600"/>
                </a:spcBef>
                <a:spcAft>
                  <a:spcPts val="0"/>
                </a:spcAft>
              </a:pPr>
              <a:r>
                <a:rPr lang="ru-RU" altLang="ru-RU" b="1" dirty="0">
                  <a:solidFill>
                    <a:prstClr val="black"/>
                  </a:solidFill>
                  <a:latin typeface="Myriad Pro"/>
                </a:rPr>
                <a:t>Депозиты с возможностью </a:t>
              </a:r>
              <a:endParaRPr lang="ru-RU" altLang="ru-RU" b="1" dirty="0" smtClean="0">
                <a:solidFill>
                  <a:prstClr val="black"/>
                </a:solidFill>
                <a:latin typeface="Myriad Pro"/>
              </a:endParaRPr>
            </a:p>
            <a:p>
              <a:pPr marL="288000" lvl="0">
                <a:spcAft>
                  <a:spcPts val="0"/>
                </a:spcAft>
              </a:pPr>
              <a:r>
                <a:rPr lang="ru-RU" altLang="ru-RU" b="1" dirty="0" smtClean="0">
                  <a:solidFill>
                    <a:prstClr val="black"/>
                  </a:solidFill>
                  <a:latin typeface="Myriad Pro"/>
                </a:rPr>
                <a:t>пополнения </a:t>
              </a:r>
              <a:r>
                <a:rPr lang="ru-RU" altLang="ru-RU" b="1" dirty="0">
                  <a:solidFill>
                    <a:prstClr val="black"/>
                  </a:solidFill>
                  <a:latin typeface="Myriad Pro"/>
                </a:rPr>
                <a:t>вклада </a:t>
              </a:r>
            </a:p>
            <a:p>
              <a:pPr marL="288000" lvl="0">
                <a:spcBef>
                  <a:spcPts val="600"/>
                </a:spcBef>
                <a:spcAft>
                  <a:spcPts val="0"/>
                </a:spcAft>
              </a:pPr>
              <a:r>
                <a:rPr lang="ru-RU" altLang="ru-RU" b="1" dirty="0">
                  <a:solidFill>
                    <a:prstClr val="black"/>
                  </a:solidFill>
                  <a:latin typeface="Myriad Pro"/>
                </a:rPr>
                <a:t>В</a:t>
              </a:r>
              <a:r>
                <a:rPr lang="ru-RU" altLang="ru-RU" b="1" dirty="0" smtClean="0">
                  <a:solidFill>
                    <a:prstClr val="black"/>
                  </a:solidFill>
                  <a:latin typeface="Myriad Pro"/>
                </a:rPr>
                <a:t>алютный </a:t>
              </a:r>
              <a:r>
                <a:rPr lang="ru-RU" altLang="ru-RU" b="1" dirty="0">
                  <a:solidFill>
                    <a:prstClr val="black"/>
                  </a:solidFill>
                  <a:latin typeface="Myriad Pro"/>
                </a:rPr>
                <a:t>вклад при </a:t>
              </a:r>
              <a:endParaRPr lang="ru-RU" altLang="ru-RU" b="1" dirty="0" smtClean="0">
                <a:solidFill>
                  <a:prstClr val="black"/>
                </a:solidFill>
                <a:latin typeface="Myriad Pro"/>
              </a:endParaRPr>
            </a:p>
            <a:p>
              <a:pPr marL="288000" lvl="0">
                <a:spcAft>
                  <a:spcPts val="0"/>
                </a:spcAft>
              </a:pPr>
              <a:r>
                <a:rPr lang="ru-RU" altLang="ru-RU" b="1" dirty="0" smtClean="0">
                  <a:solidFill>
                    <a:prstClr val="black"/>
                  </a:solidFill>
                  <a:latin typeface="Myriad Pro"/>
                </a:rPr>
                <a:t>поездке </a:t>
              </a:r>
              <a:r>
                <a:rPr lang="ru-RU" altLang="ru-RU" b="1" dirty="0">
                  <a:solidFill>
                    <a:prstClr val="black"/>
                  </a:solidFill>
                  <a:latin typeface="Myriad Pro"/>
                </a:rPr>
                <a:t>за рубеж </a:t>
              </a:r>
            </a:p>
          </p:txBody>
        </p:sp>
        <p:sp>
          <p:nvSpPr>
            <p:cNvPr id="30" name="Rectangle 5"/>
            <p:cNvSpPr>
              <a:spLocks noChangeArrowheads="1"/>
            </p:cNvSpPr>
            <p:nvPr/>
          </p:nvSpPr>
          <p:spPr bwMode="auto">
            <a:xfrm>
              <a:off x="4456654" y="3517637"/>
              <a:ext cx="2327204" cy="1882266"/>
            </a:xfrm>
            <a:prstGeom prst="rect">
              <a:avLst/>
            </a:prstGeom>
            <a:gradFill>
              <a:gsLst>
                <a:gs pos="100000">
                  <a:schemeClr val="accent6">
                    <a:tint val="37000"/>
                    <a:satMod val="300000"/>
                  </a:schemeClr>
                </a:gs>
                <a:gs pos="100000">
                  <a:schemeClr val="accent6">
                    <a:tint val="15000"/>
                    <a:satMod val="350000"/>
                  </a:schemeClr>
                </a:gs>
              </a:gsLst>
            </a:gradFill>
            <a:ln>
              <a:noFill/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288000"/>
              <a:r>
                <a:rPr lang="ru-RU" b="1" dirty="0">
                  <a:solidFill>
                    <a:prstClr val="black"/>
                  </a:solidFill>
                  <a:latin typeface="Myriad Pro"/>
                </a:rPr>
                <a:t>Депозиты с </a:t>
              </a:r>
            </a:p>
            <a:p>
              <a:pPr marL="288000"/>
              <a:r>
                <a:rPr lang="ru-RU" b="1" dirty="0">
                  <a:solidFill>
                    <a:prstClr val="black"/>
                  </a:solidFill>
                  <a:latin typeface="Myriad Pro"/>
                </a:rPr>
                <a:t>возможностью </a:t>
              </a:r>
            </a:p>
            <a:p>
              <a:pPr marL="288000"/>
              <a:r>
                <a:rPr lang="ru-RU" b="1" dirty="0">
                  <a:solidFill>
                    <a:prstClr val="black"/>
                  </a:solidFill>
                  <a:latin typeface="Myriad Pro"/>
                </a:rPr>
                <a:t>пополнения </a:t>
              </a:r>
            </a:p>
            <a:p>
              <a:pPr marL="288000"/>
              <a:r>
                <a:rPr lang="ru-RU" b="1" dirty="0">
                  <a:solidFill>
                    <a:prstClr val="black"/>
                  </a:solidFill>
                  <a:latin typeface="Myriad Pro"/>
                </a:rPr>
                <a:t>вклада и </a:t>
              </a:r>
              <a:endParaRPr lang="ru-RU" b="1" dirty="0" smtClean="0">
                <a:solidFill>
                  <a:prstClr val="black"/>
                </a:solidFill>
                <a:latin typeface="Myriad Pro"/>
              </a:endParaRPr>
            </a:p>
            <a:p>
              <a:pPr marL="288000"/>
              <a:r>
                <a:rPr lang="ru-RU" b="1" dirty="0">
                  <a:solidFill>
                    <a:prstClr val="black"/>
                  </a:solidFill>
                  <a:latin typeface="Myriad Pro"/>
                </a:rPr>
                <a:t>ч</a:t>
              </a:r>
              <a:r>
                <a:rPr lang="ru-RU" b="1" dirty="0" smtClean="0">
                  <a:solidFill>
                    <a:prstClr val="black"/>
                  </a:solidFill>
                  <a:latin typeface="Myriad Pro"/>
                </a:rPr>
                <a:t>астичного </a:t>
              </a:r>
            </a:p>
            <a:p>
              <a:pPr marL="288000"/>
              <a:r>
                <a:rPr lang="ru-RU" b="1" dirty="0" smtClean="0">
                  <a:solidFill>
                    <a:prstClr val="black"/>
                  </a:solidFill>
                  <a:latin typeface="Myriad Pro"/>
                </a:rPr>
                <a:t>снятия </a:t>
              </a:r>
              <a:r>
                <a:rPr lang="ru-RU" b="1" dirty="0" err="1" smtClean="0">
                  <a:solidFill>
                    <a:prstClr val="black"/>
                  </a:solidFill>
                  <a:latin typeface="Myriad Pro"/>
                </a:rPr>
                <a:t>денеж</a:t>
              </a:r>
              <a:r>
                <a:rPr lang="ru-RU" b="1" dirty="0" smtClean="0">
                  <a:solidFill>
                    <a:prstClr val="black"/>
                  </a:solidFill>
                  <a:latin typeface="Myriad Pro"/>
                </a:rPr>
                <a:t>-</a:t>
              </a:r>
            </a:p>
            <a:p>
              <a:pPr marL="288000"/>
              <a:r>
                <a:rPr lang="ru-RU" b="1" dirty="0" err="1" smtClean="0">
                  <a:solidFill>
                    <a:prstClr val="black"/>
                  </a:solidFill>
                  <a:latin typeface="Myriad Pro"/>
                </a:rPr>
                <a:t>ных</a:t>
              </a:r>
              <a:r>
                <a:rPr lang="ru-RU" b="1" dirty="0" smtClean="0">
                  <a:solidFill>
                    <a:prstClr val="black"/>
                  </a:solidFill>
                  <a:latin typeface="Myriad Pro"/>
                </a:rPr>
                <a:t> средств </a:t>
              </a:r>
              <a:endParaRPr lang="ru-RU" b="1" dirty="0">
                <a:solidFill>
                  <a:prstClr val="black"/>
                </a:solidFill>
                <a:latin typeface="Myriad Pro"/>
              </a:endParaRPr>
            </a:p>
          </p:txBody>
        </p:sp>
        <p:sp>
          <p:nvSpPr>
            <p:cNvPr id="31" name="Rectangle 13"/>
            <p:cNvSpPr>
              <a:spLocks noChangeArrowheads="1"/>
            </p:cNvSpPr>
            <p:nvPr/>
          </p:nvSpPr>
          <p:spPr bwMode="auto">
            <a:xfrm>
              <a:off x="6919783" y="3522297"/>
              <a:ext cx="1998338" cy="1299085"/>
            </a:xfrm>
            <a:prstGeom prst="rect">
              <a:avLst/>
            </a:prstGeom>
            <a:gradFill>
              <a:gsLst>
                <a:gs pos="100000">
                  <a:schemeClr val="accent2">
                    <a:tint val="37000"/>
                    <a:satMod val="300000"/>
                  </a:schemeClr>
                </a:gs>
                <a:gs pos="100000">
                  <a:schemeClr val="accent2">
                    <a:tint val="15000"/>
                    <a:satMod val="350000"/>
                  </a:schemeClr>
                </a:gs>
              </a:gsLst>
            </a:gradFill>
            <a:ln>
              <a:noFill/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288000"/>
              <a:r>
                <a:rPr lang="ru-RU" altLang="ru-RU" b="1">
                  <a:solidFill>
                    <a:prstClr val="black"/>
                  </a:solidFill>
                  <a:latin typeface="Myriad Pro"/>
                </a:rPr>
                <a:t>Депозиты </a:t>
              </a:r>
            </a:p>
            <a:p>
              <a:pPr marL="288000"/>
              <a:r>
                <a:rPr lang="ru-RU" altLang="ru-RU" b="1">
                  <a:solidFill>
                    <a:prstClr val="black"/>
                  </a:solidFill>
                  <a:latin typeface="Myriad Pro"/>
                </a:rPr>
                <a:t>практически </a:t>
              </a:r>
              <a:endParaRPr lang="ru-RU" altLang="ru-RU" b="1" smtClean="0">
                <a:solidFill>
                  <a:prstClr val="black"/>
                </a:solidFill>
                <a:latin typeface="Myriad Pro"/>
              </a:endParaRPr>
            </a:p>
            <a:p>
              <a:pPr marL="288000"/>
              <a:r>
                <a:rPr lang="ru-RU" altLang="ru-RU" b="1" smtClean="0">
                  <a:solidFill>
                    <a:prstClr val="black"/>
                  </a:solidFill>
                  <a:latin typeface="Myriad Pro"/>
                </a:rPr>
                <a:t>не исполь-</a:t>
              </a:r>
            </a:p>
            <a:p>
              <a:pPr marL="288000"/>
              <a:r>
                <a:rPr lang="ru-RU" altLang="ru-RU" b="1" smtClean="0">
                  <a:solidFill>
                    <a:prstClr val="black"/>
                  </a:solidFill>
                  <a:latin typeface="Myriad Pro"/>
                </a:rPr>
                <a:t>зуются</a:t>
              </a:r>
              <a:endParaRPr lang="ru-RU" altLang="ru-RU" b="1">
                <a:solidFill>
                  <a:prstClr val="black"/>
                </a:solidFill>
                <a:latin typeface="Myriad Pro"/>
              </a:endParaRPr>
            </a:p>
          </p:txBody>
        </p:sp>
        <p:pic>
          <p:nvPicPr>
            <p:cNvPr id="29698" name="Picture 2" descr="C:\Компьютер\Фондовый рынок\Проекты\Курсера\1 - Новое, on demand\Слайды к лекциям\Картинки\Текущий.jpe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6841" y="1549284"/>
              <a:ext cx="1276681" cy="84957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699" name="Picture 3" descr="C:\Компьютер\Фондовый рынок\Проекты\Курсера\1 - Новое, on demand\Слайды к лекциям\Картинки\I-09-KAPITAL-text-f11_640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00638" y="1266612"/>
              <a:ext cx="839234" cy="1172729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701" name="Picture 5" descr="C:\Компьютер\Фондовый рынок\Проекты\Курсера\1 - Новое, on demand\Слайды к лекциям\Картинки\8287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12780" y="1656443"/>
              <a:ext cx="1319222" cy="7424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Овал 17"/>
            <p:cNvSpPr/>
            <p:nvPr/>
          </p:nvSpPr>
          <p:spPr bwMode="auto">
            <a:xfrm>
              <a:off x="4590531" y="3704134"/>
              <a:ext cx="144000" cy="144016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19" name="Овал 18"/>
            <p:cNvSpPr/>
            <p:nvPr/>
          </p:nvSpPr>
          <p:spPr bwMode="auto">
            <a:xfrm>
              <a:off x="598480" y="3712518"/>
              <a:ext cx="144000" cy="144016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20" name="Овал 19"/>
            <p:cNvSpPr/>
            <p:nvPr/>
          </p:nvSpPr>
          <p:spPr bwMode="auto">
            <a:xfrm>
              <a:off x="598480" y="4610550"/>
              <a:ext cx="144000" cy="144016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21" name="Овал 20"/>
            <p:cNvSpPr/>
            <p:nvPr/>
          </p:nvSpPr>
          <p:spPr bwMode="auto">
            <a:xfrm>
              <a:off x="598480" y="5511393"/>
              <a:ext cx="144000" cy="144016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22" name="Овал 21"/>
            <p:cNvSpPr/>
            <p:nvPr/>
          </p:nvSpPr>
          <p:spPr bwMode="auto">
            <a:xfrm>
              <a:off x="598480" y="6118181"/>
              <a:ext cx="144000" cy="144016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23" name="Овал 22"/>
            <p:cNvSpPr/>
            <p:nvPr/>
          </p:nvSpPr>
          <p:spPr bwMode="auto">
            <a:xfrm>
              <a:off x="7059283" y="3700811"/>
              <a:ext cx="144000" cy="144016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</p:grpSp>
    </p:spTree>
    <p:extLst>
      <p:ext uri="{BB962C8B-B14F-4D97-AF65-F5344CB8AC3E}">
        <p14:creationId xmlns:p14="http://schemas.microsoft.com/office/powerpoint/2010/main" val="4236017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itle 1"/>
          <p:cNvSpPr txBox="1">
            <a:spLocks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003F82"/>
                </a:solidFill>
                <a:latin typeface="Myriad Pro"/>
              </a:rPr>
              <a:t>Принятие </a:t>
            </a:r>
            <a:r>
              <a:rPr lang="ru-RU" sz="2800" b="1" dirty="0">
                <a:solidFill>
                  <a:srgbClr val="003F82"/>
                </a:solidFill>
                <a:latin typeface="Myriad Pro"/>
              </a:rPr>
              <a:t>финансовых решений в условиях неопределенности</a:t>
            </a:r>
            <a:endParaRPr lang="en-US" sz="2800" b="1" dirty="0">
              <a:solidFill>
                <a:srgbClr val="003F82"/>
              </a:solidFill>
              <a:latin typeface="Myriad Pro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314375" y="1542414"/>
            <a:ext cx="8485802" cy="4902904"/>
            <a:chOff x="173214" y="1642080"/>
            <a:chExt cx="8804337" cy="4404766"/>
          </a:xfrm>
        </p:grpSpPr>
        <p:sp>
          <p:nvSpPr>
            <p:cNvPr id="6" name="Rectangle 2"/>
            <p:cNvSpPr>
              <a:spLocks noChangeArrowheads="1"/>
            </p:cNvSpPr>
            <p:nvPr/>
          </p:nvSpPr>
          <p:spPr bwMode="auto">
            <a:xfrm>
              <a:off x="173216" y="1971420"/>
              <a:ext cx="1568757" cy="646847"/>
            </a:xfrm>
            <a:prstGeom prst="rect">
              <a:avLst/>
            </a:prstGeom>
            <a:gradFill>
              <a:gsLst>
                <a:gs pos="100000">
                  <a:schemeClr val="accent3">
                    <a:tint val="37000"/>
                    <a:satMod val="300000"/>
                  </a:schemeClr>
                </a:gs>
                <a:gs pos="100000">
                  <a:schemeClr val="accent3">
                    <a:tint val="15000"/>
                    <a:satMod val="350000"/>
                  </a:schemeClr>
                </a:gs>
              </a:gsLst>
            </a:gradFill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dirty="0">
                  <a:solidFill>
                    <a:prstClr val="black"/>
                  </a:solidFill>
                  <a:latin typeface="Myriad Pro"/>
                </a:rPr>
                <a:t>Информация</a:t>
              </a:r>
            </a:p>
          </p:txBody>
        </p:sp>
        <p:sp>
          <p:nvSpPr>
            <p:cNvPr id="7" name="Rectangle 3"/>
            <p:cNvSpPr>
              <a:spLocks noChangeArrowheads="1"/>
            </p:cNvSpPr>
            <p:nvPr/>
          </p:nvSpPr>
          <p:spPr bwMode="auto">
            <a:xfrm>
              <a:off x="173215" y="3083161"/>
              <a:ext cx="1568757" cy="646847"/>
            </a:xfrm>
            <a:prstGeom prst="rect">
              <a:avLst/>
            </a:prstGeom>
            <a:gradFill>
              <a:gsLst>
                <a:gs pos="100000">
                  <a:schemeClr val="accent3">
                    <a:tint val="37000"/>
                    <a:satMod val="300000"/>
                  </a:schemeClr>
                </a:gs>
                <a:gs pos="100000">
                  <a:schemeClr val="accent3">
                    <a:tint val="15000"/>
                    <a:satMod val="350000"/>
                  </a:schemeClr>
                </a:gs>
              </a:gsLst>
            </a:gradFill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dirty="0">
                  <a:solidFill>
                    <a:prstClr val="black"/>
                  </a:solidFill>
                  <a:latin typeface="Myriad Pro"/>
                </a:rPr>
                <a:t>Знания</a:t>
              </a:r>
            </a:p>
          </p:txBody>
        </p:sp>
        <p:sp>
          <p:nvSpPr>
            <p:cNvPr id="8" name="Rectangle 4"/>
            <p:cNvSpPr>
              <a:spLocks noChangeArrowheads="1"/>
            </p:cNvSpPr>
            <p:nvPr/>
          </p:nvSpPr>
          <p:spPr bwMode="auto">
            <a:xfrm>
              <a:off x="173214" y="4221163"/>
              <a:ext cx="1568757" cy="646847"/>
            </a:xfrm>
            <a:prstGeom prst="rect">
              <a:avLst/>
            </a:prstGeom>
            <a:gradFill>
              <a:gsLst>
                <a:gs pos="100000">
                  <a:schemeClr val="accent3">
                    <a:tint val="37000"/>
                    <a:satMod val="300000"/>
                  </a:schemeClr>
                </a:gs>
                <a:gs pos="100000">
                  <a:schemeClr val="accent3">
                    <a:tint val="15000"/>
                    <a:satMod val="350000"/>
                  </a:schemeClr>
                </a:gs>
              </a:gsLst>
            </a:gradFill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dirty="0">
                  <a:solidFill>
                    <a:prstClr val="black"/>
                  </a:solidFill>
                  <a:latin typeface="Myriad Pro"/>
                </a:rPr>
                <a:t>Опыт</a:t>
              </a:r>
            </a:p>
          </p:txBody>
        </p:sp>
        <p:sp>
          <p:nvSpPr>
            <p:cNvPr id="9" name="Rectangle 5"/>
            <p:cNvSpPr>
              <a:spLocks noChangeArrowheads="1"/>
            </p:cNvSpPr>
            <p:nvPr/>
          </p:nvSpPr>
          <p:spPr bwMode="auto">
            <a:xfrm>
              <a:off x="2124300" y="2781301"/>
              <a:ext cx="1232595" cy="1250572"/>
            </a:xfrm>
            <a:prstGeom prst="rect">
              <a:avLst/>
            </a:prstGeom>
            <a:gradFill>
              <a:gsLst>
                <a:gs pos="100000">
                  <a:schemeClr val="accent6">
                    <a:tint val="37000"/>
                    <a:satMod val="300000"/>
                  </a:schemeClr>
                </a:gs>
                <a:gs pos="100000">
                  <a:schemeClr val="accent6">
                    <a:tint val="15000"/>
                    <a:satMod val="350000"/>
                  </a:schemeClr>
                </a:gs>
              </a:gsLst>
            </a:gradFill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b="1" dirty="0">
                  <a:solidFill>
                    <a:prstClr val="black"/>
                  </a:solidFill>
                  <a:latin typeface="Myriad Pro"/>
                </a:rPr>
                <a:t>Инвестор</a:t>
              </a:r>
            </a:p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dirty="0">
                  <a:solidFill>
                    <a:prstClr val="black"/>
                  </a:solidFill>
                  <a:latin typeface="Myriad Pro"/>
                </a:rPr>
                <a:t>(Ко)</a:t>
              </a:r>
            </a:p>
          </p:txBody>
        </p:sp>
        <p:cxnSp>
          <p:nvCxnSpPr>
            <p:cNvPr id="10" name="AutoShape 6"/>
            <p:cNvCxnSpPr>
              <a:cxnSpLocks noChangeShapeType="1"/>
              <a:stCxn id="7" idx="3"/>
              <a:endCxn id="9" idx="1"/>
            </p:cNvCxnSpPr>
            <p:nvPr/>
          </p:nvCxnSpPr>
          <p:spPr bwMode="auto">
            <a:xfrm>
              <a:off x="1741971" y="3406586"/>
              <a:ext cx="382329" cy="0"/>
            </a:xfrm>
            <a:prstGeom prst="straightConnector1">
              <a:avLst/>
            </a:prstGeom>
            <a:ln>
              <a:headEnd/>
              <a:tailEnd type="triangle" w="med" len="lg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AutoShape 7"/>
            <p:cNvCxnSpPr>
              <a:cxnSpLocks noChangeShapeType="1"/>
              <a:stCxn id="8" idx="3"/>
              <a:endCxn id="9" idx="2"/>
            </p:cNvCxnSpPr>
            <p:nvPr/>
          </p:nvCxnSpPr>
          <p:spPr bwMode="auto">
            <a:xfrm flipV="1">
              <a:off x="1741971" y="4031872"/>
              <a:ext cx="998628" cy="512714"/>
            </a:xfrm>
            <a:prstGeom prst="straightConnector1">
              <a:avLst/>
            </a:prstGeom>
            <a:ln>
              <a:headEnd/>
              <a:tailEnd type="triangle" w="med" len="lg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AutoShape 8"/>
            <p:cNvCxnSpPr>
              <a:cxnSpLocks noChangeShapeType="1"/>
              <a:stCxn id="6" idx="3"/>
              <a:endCxn id="9" idx="0"/>
            </p:cNvCxnSpPr>
            <p:nvPr/>
          </p:nvCxnSpPr>
          <p:spPr bwMode="auto">
            <a:xfrm>
              <a:off x="1741972" y="2294844"/>
              <a:ext cx="998627" cy="486457"/>
            </a:xfrm>
            <a:prstGeom prst="straightConnector1">
              <a:avLst/>
            </a:prstGeom>
            <a:ln>
              <a:headEnd/>
              <a:tailEnd type="triangle" w="med" len="lg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3" name="Rectangle 9"/>
            <p:cNvSpPr>
              <a:spLocks noChangeArrowheads="1"/>
            </p:cNvSpPr>
            <p:nvPr/>
          </p:nvSpPr>
          <p:spPr bwMode="auto">
            <a:xfrm>
              <a:off x="3708400" y="1642080"/>
              <a:ext cx="1873250" cy="3529013"/>
            </a:xfrm>
            <a:prstGeom prst="rect">
              <a:avLst/>
            </a:prstGeom>
            <a:gradFill>
              <a:gsLst>
                <a:gs pos="100000">
                  <a:schemeClr val="accent1">
                    <a:tint val="37000"/>
                    <a:satMod val="300000"/>
                  </a:schemeClr>
                </a:gs>
                <a:gs pos="100000">
                  <a:schemeClr val="accent1">
                    <a:tint val="15000"/>
                    <a:satMod val="350000"/>
                  </a:schemeClr>
                </a:gs>
              </a:gsLst>
            </a:gradFill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 defTabSz="457200" fontAlgn="base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1600" dirty="0">
                  <a:solidFill>
                    <a:prstClr val="black"/>
                  </a:solidFill>
                  <a:latin typeface="Myriad Pro"/>
                </a:rPr>
                <a:t>Оценка </a:t>
              </a:r>
            </a:p>
            <a:p>
              <a:pPr algn="ctr" defTabSz="457200" fontAlgn="base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1600" dirty="0">
                  <a:solidFill>
                    <a:prstClr val="black"/>
                  </a:solidFill>
                  <a:latin typeface="Myriad Pro"/>
                </a:rPr>
                <a:t>текущего </a:t>
              </a:r>
            </a:p>
            <a:p>
              <a:pPr algn="ctr" defTabSz="457200" fontAlgn="base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1600" dirty="0">
                  <a:solidFill>
                    <a:prstClr val="black"/>
                  </a:solidFill>
                  <a:latin typeface="Myriad Pro"/>
                </a:rPr>
                <a:t>состояния</a:t>
              </a:r>
            </a:p>
            <a:p>
              <a:pPr algn="ctr" defTabSz="457200" fontAlgn="base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</a:pPr>
              <a:endParaRPr lang="ru-RU" altLang="ru-RU" sz="1600" dirty="0">
                <a:solidFill>
                  <a:prstClr val="black"/>
                </a:solidFill>
                <a:latin typeface="Myriad Pro"/>
              </a:endParaRPr>
            </a:p>
            <a:p>
              <a:pPr algn="ctr" defTabSz="457200" fontAlgn="base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1600" dirty="0">
                  <a:solidFill>
                    <a:prstClr val="black"/>
                  </a:solidFill>
                  <a:latin typeface="Myriad Pro"/>
                </a:rPr>
                <a:t>Прогнозирование </a:t>
              </a:r>
            </a:p>
            <a:p>
              <a:pPr algn="ctr" defTabSz="457200" fontAlgn="base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1600" dirty="0">
                  <a:solidFill>
                    <a:prstClr val="black"/>
                  </a:solidFill>
                  <a:latin typeface="Myriad Pro"/>
                </a:rPr>
                <a:t>будущего</a:t>
              </a:r>
            </a:p>
            <a:p>
              <a:pPr algn="ctr" defTabSz="457200" fontAlgn="base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</a:pPr>
              <a:endParaRPr lang="ru-RU" altLang="ru-RU" sz="1600" dirty="0">
                <a:solidFill>
                  <a:prstClr val="black"/>
                </a:solidFill>
                <a:latin typeface="Myriad Pro"/>
              </a:endParaRPr>
            </a:p>
            <a:p>
              <a:pPr algn="ctr" defTabSz="457200" fontAlgn="base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1600" dirty="0">
                  <a:solidFill>
                    <a:prstClr val="black"/>
                  </a:solidFill>
                  <a:latin typeface="Myriad Pro"/>
                </a:rPr>
                <a:t>Учет вероятных</a:t>
              </a:r>
            </a:p>
            <a:p>
              <a:pPr algn="ctr" defTabSz="457200" fontAlgn="base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1600" dirty="0">
                  <a:solidFill>
                    <a:prstClr val="black"/>
                  </a:solidFill>
                  <a:latin typeface="Myriad Pro"/>
                </a:rPr>
                <a:t> изменений</a:t>
              </a:r>
            </a:p>
            <a:p>
              <a:pPr algn="ctr" defTabSz="457200" fontAlgn="base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</a:pPr>
              <a:endParaRPr lang="ru-RU" altLang="ru-RU" sz="1600" dirty="0">
                <a:solidFill>
                  <a:prstClr val="black"/>
                </a:solidFill>
                <a:latin typeface="Myriad Pro"/>
              </a:endParaRPr>
            </a:p>
            <a:p>
              <a:pPr algn="ctr" defTabSz="457200" fontAlgn="base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1600" dirty="0">
                  <a:solidFill>
                    <a:prstClr val="black"/>
                  </a:solidFill>
                  <a:latin typeface="Myriad Pro"/>
                </a:rPr>
                <a:t>Оценка будущего</a:t>
              </a:r>
            </a:p>
            <a:p>
              <a:pPr algn="ctr" defTabSz="457200" fontAlgn="base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1600" dirty="0">
                  <a:solidFill>
                    <a:prstClr val="black"/>
                  </a:solidFill>
                  <a:latin typeface="Myriad Pro"/>
                </a:rPr>
                <a:t> результата</a:t>
              </a:r>
            </a:p>
            <a:p>
              <a:pPr algn="ctr" defTabSz="457200" fontAlgn="base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1600" dirty="0">
                  <a:solidFill>
                    <a:prstClr val="black"/>
                  </a:solidFill>
                  <a:latin typeface="Myriad Pro"/>
                </a:rPr>
                <a:t>(Ко</a:t>
              </a:r>
              <a:r>
                <a:rPr lang="en-US" altLang="ru-RU" sz="1600" dirty="0">
                  <a:solidFill>
                    <a:prstClr val="black"/>
                  </a:solidFill>
                  <a:latin typeface="Myriad Pro"/>
                </a:rPr>
                <a:t>±</a:t>
              </a:r>
              <a:r>
                <a:rPr lang="el-GR" altLang="ru-RU" sz="1600">
                  <a:solidFill>
                    <a:prstClr val="black"/>
                  </a:solidFill>
                  <a:latin typeface="Myriad Pro"/>
                </a:rPr>
                <a:t>Δ</a:t>
              </a:r>
              <a:r>
                <a:rPr lang="ru-RU" altLang="ru-RU" sz="1600" dirty="0">
                  <a:solidFill>
                    <a:prstClr val="black"/>
                  </a:solidFill>
                  <a:latin typeface="Myriad Pro"/>
                </a:rPr>
                <a:t>К)</a:t>
              </a:r>
            </a:p>
          </p:txBody>
        </p:sp>
        <p:cxnSp>
          <p:nvCxnSpPr>
            <p:cNvPr id="14" name="AutoShape 10"/>
            <p:cNvCxnSpPr>
              <a:cxnSpLocks noChangeShapeType="1"/>
            </p:cNvCxnSpPr>
            <p:nvPr/>
          </p:nvCxnSpPr>
          <p:spPr bwMode="auto">
            <a:xfrm>
              <a:off x="3356895" y="3392489"/>
              <a:ext cx="343632" cy="0"/>
            </a:xfrm>
            <a:prstGeom prst="straightConnector1">
              <a:avLst/>
            </a:prstGeom>
            <a:ln>
              <a:headEnd/>
              <a:tailEnd type="triangle" w="med" len="lg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5" name="Rectangle 11"/>
            <p:cNvSpPr>
              <a:spLocks noChangeArrowheads="1"/>
            </p:cNvSpPr>
            <p:nvPr/>
          </p:nvSpPr>
          <p:spPr bwMode="auto">
            <a:xfrm>
              <a:off x="5931545" y="1779751"/>
              <a:ext cx="1382000" cy="862463"/>
            </a:xfrm>
            <a:prstGeom prst="rect">
              <a:avLst/>
            </a:prstGeom>
            <a:gradFill>
              <a:gsLst>
                <a:gs pos="100000">
                  <a:schemeClr val="accent2">
                    <a:tint val="37000"/>
                    <a:satMod val="300000"/>
                  </a:schemeClr>
                </a:gs>
                <a:gs pos="100000">
                  <a:schemeClr val="accent2">
                    <a:tint val="15000"/>
                    <a:satMod val="350000"/>
                  </a:schemeClr>
                </a:gs>
              </a:gsLst>
            </a:gradFill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 defTabSz="457200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1600" dirty="0">
                  <a:solidFill>
                    <a:prstClr val="black"/>
                  </a:solidFill>
                  <a:latin typeface="Myriad Pro"/>
                </a:rPr>
                <a:t>Изменение </a:t>
              </a:r>
            </a:p>
            <a:p>
              <a:pPr algn="ctr" defTabSz="457200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1600" dirty="0">
                  <a:solidFill>
                    <a:prstClr val="black"/>
                  </a:solidFill>
                  <a:latin typeface="Myriad Pro"/>
                </a:rPr>
                <a:t>внешней </a:t>
              </a:r>
            </a:p>
            <a:p>
              <a:pPr algn="ctr" defTabSz="457200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1600" dirty="0">
                  <a:solidFill>
                    <a:prstClr val="black"/>
                  </a:solidFill>
                  <a:latin typeface="Myriad Pro"/>
                </a:rPr>
                <a:t>среды</a:t>
              </a:r>
            </a:p>
          </p:txBody>
        </p:sp>
        <p:sp>
          <p:nvSpPr>
            <p:cNvPr id="16" name="Rectangle 12"/>
            <p:cNvSpPr>
              <a:spLocks noChangeArrowheads="1"/>
            </p:cNvSpPr>
            <p:nvPr/>
          </p:nvSpPr>
          <p:spPr bwMode="auto">
            <a:xfrm>
              <a:off x="5940425" y="3068639"/>
              <a:ext cx="1382000" cy="647700"/>
            </a:xfrm>
            <a:prstGeom prst="rect">
              <a:avLst/>
            </a:prstGeom>
            <a:gradFill>
              <a:gsLst>
                <a:gs pos="100000">
                  <a:schemeClr val="accent2">
                    <a:tint val="37000"/>
                    <a:satMod val="300000"/>
                  </a:schemeClr>
                </a:gs>
                <a:gs pos="100000">
                  <a:schemeClr val="accent2">
                    <a:tint val="15000"/>
                    <a:satMod val="350000"/>
                  </a:schemeClr>
                </a:gs>
              </a:gsLst>
            </a:gradFill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r>
                <a:rPr lang="ru-RU" altLang="ru-RU" sz="1600" dirty="0">
                  <a:solidFill>
                    <a:prstClr val="black"/>
                  </a:solidFill>
                  <a:latin typeface="Myriad Pro"/>
                </a:rPr>
                <a:t>Инвестиро-</a:t>
              </a:r>
            </a:p>
            <a:p>
              <a:pPr algn="ctr">
                <a:lnSpc>
                  <a:spcPct val="80000"/>
                </a:lnSpc>
              </a:pPr>
              <a:r>
                <a:rPr lang="ru-RU" altLang="ru-RU" sz="1600" dirty="0">
                  <a:solidFill>
                    <a:prstClr val="black"/>
                  </a:solidFill>
                  <a:latin typeface="Myriad Pro"/>
                </a:rPr>
                <a:t>вание</a:t>
              </a:r>
            </a:p>
          </p:txBody>
        </p:sp>
        <p:sp>
          <p:nvSpPr>
            <p:cNvPr id="17" name="Rectangle 13"/>
            <p:cNvSpPr>
              <a:spLocks noChangeArrowheads="1"/>
            </p:cNvSpPr>
            <p:nvPr/>
          </p:nvSpPr>
          <p:spPr bwMode="auto">
            <a:xfrm>
              <a:off x="5940425" y="4165773"/>
              <a:ext cx="1382000" cy="862463"/>
            </a:xfrm>
            <a:prstGeom prst="rect">
              <a:avLst/>
            </a:prstGeom>
            <a:gradFill>
              <a:gsLst>
                <a:gs pos="100000">
                  <a:schemeClr val="accent2">
                    <a:tint val="37000"/>
                    <a:satMod val="300000"/>
                  </a:schemeClr>
                </a:gs>
                <a:gs pos="100000">
                  <a:schemeClr val="accent2">
                    <a:tint val="15000"/>
                    <a:satMod val="350000"/>
                  </a:schemeClr>
                </a:gs>
              </a:gsLst>
            </a:gradFill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r>
                <a:rPr lang="ru-RU" altLang="ru-RU" sz="1600" dirty="0">
                  <a:solidFill>
                    <a:prstClr val="black"/>
                  </a:solidFill>
                  <a:latin typeface="Myriad Pro"/>
                </a:rPr>
                <a:t>Изменение</a:t>
              </a:r>
            </a:p>
            <a:p>
              <a:pPr algn="ctr">
                <a:lnSpc>
                  <a:spcPct val="80000"/>
                </a:lnSpc>
              </a:pPr>
              <a:r>
                <a:rPr lang="ru-RU" altLang="ru-RU" sz="1600" dirty="0">
                  <a:solidFill>
                    <a:prstClr val="black"/>
                  </a:solidFill>
                  <a:latin typeface="Myriad Pro"/>
                </a:rPr>
                <a:t>внутренних</a:t>
              </a:r>
            </a:p>
            <a:p>
              <a:pPr algn="ctr">
                <a:lnSpc>
                  <a:spcPct val="80000"/>
                </a:lnSpc>
              </a:pPr>
              <a:r>
                <a:rPr lang="ru-RU" altLang="ru-RU" sz="1600" dirty="0">
                  <a:solidFill>
                    <a:prstClr val="black"/>
                  </a:solidFill>
                  <a:latin typeface="Myriad Pro"/>
                </a:rPr>
                <a:t>факторов</a:t>
              </a:r>
            </a:p>
          </p:txBody>
        </p:sp>
        <p:cxnSp>
          <p:nvCxnSpPr>
            <p:cNvPr id="18" name="AutoShape 14"/>
            <p:cNvCxnSpPr>
              <a:cxnSpLocks noChangeShapeType="1"/>
            </p:cNvCxnSpPr>
            <p:nvPr/>
          </p:nvCxnSpPr>
          <p:spPr bwMode="auto">
            <a:xfrm flipV="1">
              <a:off x="5578475" y="3381375"/>
              <a:ext cx="358775" cy="1588"/>
            </a:xfrm>
            <a:prstGeom prst="straightConnector1">
              <a:avLst/>
            </a:prstGeom>
            <a:ln>
              <a:headEnd/>
              <a:tailEnd type="triangle" w="med" len="lg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9" name="Rectangle 15"/>
            <p:cNvSpPr>
              <a:spLocks noChangeArrowheads="1"/>
            </p:cNvSpPr>
            <p:nvPr/>
          </p:nvSpPr>
          <p:spPr bwMode="auto">
            <a:xfrm>
              <a:off x="7744957" y="2783471"/>
              <a:ext cx="1232594" cy="1250572"/>
            </a:xfrm>
            <a:prstGeom prst="rect">
              <a:avLst/>
            </a:prstGeom>
            <a:gradFill>
              <a:gsLst>
                <a:gs pos="100000">
                  <a:schemeClr val="accent6">
                    <a:tint val="37000"/>
                    <a:satMod val="300000"/>
                  </a:schemeClr>
                </a:gs>
                <a:gs pos="100000">
                  <a:schemeClr val="accent6">
                    <a:tint val="15000"/>
                    <a:satMod val="350000"/>
                  </a:schemeClr>
                </a:gs>
              </a:gsLst>
            </a:gradFill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lnSpc>
                  <a:spcPct val="80000"/>
                </a:lnSpc>
                <a:spcAft>
                  <a:spcPts val="600"/>
                </a:spcAft>
              </a:pPr>
              <a:r>
                <a:rPr lang="ru-RU" altLang="ru-RU" b="1" dirty="0">
                  <a:solidFill>
                    <a:prstClr val="black"/>
                  </a:solidFill>
                  <a:latin typeface="Myriad Pro"/>
                </a:rPr>
                <a:t>Результат</a:t>
              </a:r>
            </a:p>
            <a:p>
              <a:pPr algn="ctr">
                <a:lnSpc>
                  <a:spcPct val="80000"/>
                </a:lnSpc>
                <a:spcAft>
                  <a:spcPts val="600"/>
                </a:spcAft>
              </a:pPr>
              <a:r>
                <a:rPr lang="ru-RU" altLang="ru-RU" b="1" dirty="0">
                  <a:solidFill>
                    <a:prstClr val="black"/>
                  </a:solidFill>
                  <a:latin typeface="Myriad Pro"/>
                </a:rPr>
                <a:t>(Ко</a:t>
              </a:r>
              <a:r>
                <a:rPr lang="en-US" altLang="ru-RU" b="1" dirty="0">
                  <a:solidFill>
                    <a:prstClr val="black"/>
                  </a:solidFill>
                  <a:latin typeface="Myriad Pro"/>
                </a:rPr>
                <a:t>±∆</a:t>
              </a:r>
              <a:r>
                <a:rPr lang="ru-RU" altLang="ru-RU" b="1" dirty="0">
                  <a:solidFill>
                    <a:prstClr val="black"/>
                  </a:solidFill>
                  <a:latin typeface="Myriad Pro"/>
                </a:rPr>
                <a:t>К)</a:t>
              </a:r>
              <a:endParaRPr lang="en-US" altLang="ru-RU" b="1" dirty="0">
                <a:solidFill>
                  <a:prstClr val="black"/>
                </a:solidFill>
                <a:latin typeface="Myriad Pro"/>
              </a:endParaRPr>
            </a:p>
          </p:txBody>
        </p:sp>
        <p:cxnSp>
          <p:nvCxnSpPr>
            <p:cNvPr id="20" name="AutoShape 16"/>
            <p:cNvCxnSpPr>
              <a:cxnSpLocks noChangeShapeType="1"/>
            </p:cNvCxnSpPr>
            <p:nvPr/>
          </p:nvCxnSpPr>
          <p:spPr bwMode="auto">
            <a:xfrm flipV="1">
              <a:off x="6642136" y="3730009"/>
              <a:ext cx="0" cy="431232"/>
            </a:xfrm>
            <a:prstGeom prst="straightConnector1">
              <a:avLst/>
            </a:prstGeom>
            <a:ln>
              <a:headEnd/>
              <a:tailEnd type="triangle" w="med" len="lg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AutoShape 17"/>
            <p:cNvCxnSpPr>
              <a:cxnSpLocks noChangeShapeType="1"/>
            </p:cNvCxnSpPr>
            <p:nvPr/>
          </p:nvCxnSpPr>
          <p:spPr bwMode="auto">
            <a:xfrm>
              <a:off x="6638925" y="2636838"/>
              <a:ext cx="0" cy="431800"/>
            </a:xfrm>
            <a:prstGeom prst="straightConnector1">
              <a:avLst/>
            </a:prstGeom>
            <a:ln>
              <a:headEnd/>
              <a:tailEnd type="triangle" w="med" len="lg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AutoShape 18"/>
            <p:cNvCxnSpPr>
              <a:cxnSpLocks noChangeShapeType="1"/>
            </p:cNvCxnSpPr>
            <p:nvPr/>
          </p:nvCxnSpPr>
          <p:spPr bwMode="auto">
            <a:xfrm>
              <a:off x="7322425" y="3392489"/>
              <a:ext cx="422532" cy="0"/>
            </a:xfrm>
            <a:prstGeom prst="straightConnector1">
              <a:avLst/>
            </a:prstGeom>
            <a:ln>
              <a:headEnd/>
              <a:tailEnd type="triangle" w="med" len="lg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4" name="Rectangle 21"/>
            <p:cNvSpPr>
              <a:spLocks noChangeArrowheads="1"/>
            </p:cNvSpPr>
            <p:nvPr/>
          </p:nvSpPr>
          <p:spPr bwMode="auto">
            <a:xfrm>
              <a:off x="184150" y="5521484"/>
              <a:ext cx="8775700" cy="5253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defTabSz="457200" fontAlgn="base">
                <a:spcAft>
                  <a:spcPct val="0"/>
                </a:spcAft>
              </a:pPr>
              <a:r>
                <a:rPr lang="ru-RU" altLang="ru-RU" sz="1600" dirty="0">
                  <a:solidFill>
                    <a:prstClr val="black"/>
                  </a:solidFill>
                  <a:latin typeface="Myriad Pro"/>
                </a:rPr>
                <a:t>Цель инвестирования</a:t>
              </a:r>
              <a:r>
                <a:rPr lang="ru-RU" altLang="ru-RU" sz="1600">
                  <a:solidFill>
                    <a:prstClr val="black"/>
                  </a:solidFill>
                  <a:latin typeface="Myriad Pro"/>
                </a:rPr>
                <a:t>	</a:t>
              </a:r>
              <a:r>
                <a:rPr lang="ru-RU" altLang="ru-RU" sz="1600" smtClean="0">
                  <a:solidFill>
                    <a:prstClr val="black"/>
                  </a:solidFill>
                  <a:latin typeface="Myriad Pro"/>
                </a:rPr>
                <a:t>     получение </a:t>
              </a:r>
              <a:r>
                <a:rPr lang="ru-RU" altLang="ru-RU" sz="1600" dirty="0">
                  <a:solidFill>
                    <a:prstClr val="black"/>
                  </a:solidFill>
                  <a:latin typeface="Myriad Pro"/>
                </a:rPr>
                <a:t>дохода (+</a:t>
              </a:r>
              <a:r>
                <a:rPr lang="el-GR" altLang="ru-RU" sz="1600">
                  <a:solidFill>
                    <a:prstClr val="black"/>
                  </a:solidFill>
                  <a:latin typeface="Myriad Pro"/>
                </a:rPr>
                <a:t>Δ</a:t>
              </a:r>
              <a:r>
                <a:rPr lang="ru-RU" altLang="ru-RU" sz="1600" dirty="0">
                  <a:solidFill>
                    <a:prstClr val="black"/>
                  </a:solidFill>
                  <a:latin typeface="Myriad Pro"/>
                </a:rPr>
                <a:t> К)</a:t>
              </a:r>
            </a:p>
            <a:p>
              <a:pPr defTabSz="457200" fontAlgn="base">
                <a:spcAft>
                  <a:spcPct val="0"/>
                </a:spcAft>
              </a:pPr>
              <a:r>
                <a:rPr lang="ru-RU" altLang="ru-RU" sz="1600" dirty="0">
                  <a:solidFill>
                    <a:prstClr val="black"/>
                  </a:solidFill>
                  <a:latin typeface="Myriad Pro"/>
                </a:rPr>
                <a:t>Риск инвестирования</a:t>
              </a:r>
              <a:r>
                <a:rPr lang="ru-RU" altLang="ru-RU" sz="1600">
                  <a:solidFill>
                    <a:prstClr val="black"/>
                  </a:solidFill>
                  <a:latin typeface="Myriad Pro"/>
                </a:rPr>
                <a:t>	</a:t>
              </a:r>
              <a:r>
                <a:rPr lang="ru-RU" altLang="ru-RU" sz="1600" smtClean="0">
                  <a:solidFill>
                    <a:prstClr val="black"/>
                  </a:solidFill>
                  <a:latin typeface="Myriad Pro"/>
                </a:rPr>
                <a:t>     вероятность </a:t>
              </a:r>
              <a:r>
                <a:rPr lang="ru-RU" altLang="ru-RU" sz="1600" dirty="0">
                  <a:solidFill>
                    <a:prstClr val="black"/>
                  </a:solidFill>
                  <a:latin typeface="Myriad Pro"/>
                </a:rPr>
                <a:t>потерь (неполучения ожидаемого дохода)</a:t>
              </a:r>
            </a:p>
          </p:txBody>
        </p:sp>
      </p:grpSp>
      <p:cxnSp>
        <p:nvCxnSpPr>
          <p:cNvPr id="43" name="AutoShape 6"/>
          <p:cNvCxnSpPr>
            <a:cxnSpLocks noChangeShapeType="1"/>
          </p:cNvCxnSpPr>
          <p:nvPr/>
        </p:nvCxnSpPr>
        <p:spPr bwMode="auto">
          <a:xfrm>
            <a:off x="2574780" y="6055247"/>
            <a:ext cx="324000" cy="0"/>
          </a:xfrm>
          <a:prstGeom prst="straightConnector1">
            <a:avLst/>
          </a:prstGeom>
          <a:ln>
            <a:headEnd/>
            <a:tailEnd type="triangle" w="med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4" name="AutoShape 6"/>
          <p:cNvCxnSpPr>
            <a:cxnSpLocks noChangeShapeType="1"/>
          </p:cNvCxnSpPr>
          <p:nvPr/>
        </p:nvCxnSpPr>
        <p:spPr bwMode="auto">
          <a:xfrm>
            <a:off x="2581896" y="6291971"/>
            <a:ext cx="324000" cy="0"/>
          </a:xfrm>
          <a:prstGeom prst="straightConnector1">
            <a:avLst/>
          </a:prstGeom>
          <a:ln>
            <a:headEnd/>
            <a:tailEnd type="triangle" w="med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1652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itle 1"/>
          <p:cNvSpPr txBox="1">
            <a:spLocks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003F82"/>
                </a:solidFill>
                <a:latin typeface="Myriad Pro"/>
              </a:rPr>
              <a:t> </a:t>
            </a: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003F82"/>
                </a:solidFill>
                <a:latin typeface="Myriad Pro"/>
              </a:rPr>
              <a:t>ИЗМЕРЕНИЕ ДОХОДНОСТИ</a:t>
            </a:r>
            <a:endParaRPr lang="en-US" sz="2800" b="1" dirty="0">
              <a:solidFill>
                <a:srgbClr val="003F82"/>
              </a:solidFill>
              <a:latin typeface="Myriad Pro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965202" y="1500729"/>
            <a:ext cx="7423222" cy="3945171"/>
            <a:chOff x="27134" y="1125544"/>
            <a:chExt cx="5371083" cy="2958878"/>
          </a:xfrm>
        </p:grpSpPr>
        <p:sp>
          <p:nvSpPr>
            <p:cNvPr id="5" name="Rectangle 12"/>
            <p:cNvSpPr>
              <a:spLocks noChangeArrowheads="1"/>
            </p:cNvSpPr>
            <p:nvPr/>
          </p:nvSpPr>
          <p:spPr bwMode="auto">
            <a:xfrm>
              <a:off x="27134" y="1125544"/>
              <a:ext cx="5371083" cy="3000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defTabSz="457200" fontAlgn="base">
                <a:spcAft>
                  <a:spcPts val="600"/>
                </a:spcAft>
              </a:pPr>
              <a:r>
                <a:rPr lang="ru-RU" sz="2000" b="1" dirty="0">
                  <a:solidFill>
                    <a:srgbClr val="003F82"/>
                  </a:solidFill>
                  <a:latin typeface="Myriad Pro"/>
                </a:rPr>
                <a:t>Доходность по акциям рассчитывается по формуле:</a:t>
              </a:r>
            </a:p>
          </p:txBody>
        </p:sp>
        <p:sp>
          <p:nvSpPr>
            <p:cNvPr id="8" name="Rectangle 12"/>
            <p:cNvSpPr>
              <a:spLocks noChangeArrowheads="1"/>
            </p:cNvSpPr>
            <p:nvPr/>
          </p:nvSpPr>
          <p:spPr bwMode="auto">
            <a:xfrm>
              <a:off x="380344" y="3011051"/>
              <a:ext cx="5015817" cy="10733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defTabSz="457200" fontAlgn="base">
                <a:spcAft>
                  <a:spcPts val="600"/>
                </a:spcAft>
              </a:pPr>
              <a:r>
                <a:rPr lang="en-US" altLang="ru-RU" b="1" i="1" dirty="0">
                  <a:solidFill>
                    <a:srgbClr val="003F82"/>
                  </a:solidFill>
                  <a:latin typeface="Myriad Pro"/>
                </a:rPr>
                <a:t>r</a:t>
              </a:r>
              <a:r>
                <a:rPr lang="en-US" altLang="ru-RU" b="1" i="1" baseline="-25000" dirty="0">
                  <a:solidFill>
                    <a:srgbClr val="003F82"/>
                  </a:solidFill>
                  <a:latin typeface="Myriad Pro"/>
                </a:rPr>
                <a:t>i</a:t>
              </a:r>
              <a:r>
                <a:rPr lang="ru-RU" dirty="0">
                  <a:solidFill>
                    <a:srgbClr val="003F82"/>
                  </a:solidFill>
                  <a:latin typeface="Myriad Pro"/>
                </a:rPr>
                <a:t> –доходность за  i-тый период;</a:t>
              </a:r>
            </a:p>
            <a:p>
              <a:pPr defTabSz="457200" fontAlgn="base">
                <a:spcAft>
                  <a:spcPts val="600"/>
                </a:spcAft>
              </a:pPr>
              <a:r>
                <a:rPr lang="en-US" altLang="ru-RU" b="1" i="1" dirty="0">
                  <a:solidFill>
                    <a:srgbClr val="003F82"/>
                  </a:solidFill>
                  <a:latin typeface="Myriad Pro"/>
                </a:rPr>
                <a:t>d</a:t>
              </a:r>
              <a:r>
                <a:rPr lang="ru-RU" dirty="0">
                  <a:solidFill>
                    <a:srgbClr val="003F82"/>
                  </a:solidFill>
                  <a:latin typeface="Myriad Pro"/>
                </a:rPr>
                <a:t> – дивидендные выплаты в i-том периоде;</a:t>
              </a:r>
            </a:p>
            <a:p>
              <a:pPr defTabSz="457200" fontAlgn="base">
                <a:spcAft>
                  <a:spcPts val="600"/>
                </a:spcAft>
              </a:pPr>
              <a:r>
                <a:rPr lang="ru-RU" altLang="ru-RU" b="1" i="1" dirty="0">
                  <a:solidFill>
                    <a:srgbClr val="003F82"/>
                  </a:solidFill>
                  <a:latin typeface="Myriad Pro"/>
                </a:rPr>
                <a:t>Р</a:t>
              </a:r>
              <a:r>
                <a:rPr lang="en-US" altLang="ru-RU" b="1" i="1" baseline="-25000" dirty="0">
                  <a:solidFill>
                    <a:srgbClr val="003F82"/>
                  </a:solidFill>
                  <a:latin typeface="Myriad Pro"/>
                </a:rPr>
                <a:t>i</a:t>
              </a:r>
              <a:r>
                <a:rPr lang="ru-RU" dirty="0">
                  <a:solidFill>
                    <a:srgbClr val="003F82"/>
                  </a:solidFill>
                  <a:latin typeface="Myriad Pro"/>
                </a:rPr>
                <a:t> – цена акции в момент окончания i-того периода;</a:t>
              </a:r>
            </a:p>
            <a:p>
              <a:pPr defTabSz="457200" fontAlgn="base">
                <a:spcAft>
                  <a:spcPts val="600"/>
                </a:spcAft>
              </a:pPr>
              <a:r>
                <a:rPr lang="ru-RU" altLang="ru-RU" b="1" i="1" dirty="0">
                  <a:solidFill>
                    <a:srgbClr val="003F82"/>
                  </a:solidFill>
                  <a:latin typeface="Myriad Pro"/>
                </a:rPr>
                <a:t>Р</a:t>
              </a:r>
              <a:r>
                <a:rPr lang="ru-RU" altLang="ru-RU" b="1" i="1" baseline="-25000" dirty="0">
                  <a:solidFill>
                    <a:srgbClr val="003F82"/>
                  </a:solidFill>
                  <a:latin typeface="Myriad Pro"/>
                </a:rPr>
                <a:t>0</a:t>
              </a:r>
              <a:r>
                <a:rPr lang="ru-RU" dirty="0">
                  <a:solidFill>
                    <a:srgbClr val="003F82"/>
                  </a:solidFill>
                  <a:latin typeface="Myriad Pro"/>
                </a:rPr>
                <a:t> – цена акции в момент начала i-того периода.</a:t>
              </a:r>
            </a:p>
          </p:txBody>
        </p:sp>
        <p:grpSp>
          <p:nvGrpSpPr>
            <p:cNvPr id="4" name="Группа 3"/>
            <p:cNvGrpSpPr/>
            <p:nvPr/>
          </p:nvGrpSpPr>
          <p:grpSpPr>
            <a:xfrm>
              <a:off x="503252" y="1623585"/>
              <a:ext cx="4177036" cy="1080000"/>
              <a:chOff x="3921481" y="1464098"/>
              <a:chExt cx="4177036" cy="1080000"/>
            </a:xfrm>
          </p:grpSpPr>
          <p:sp>
            <p:nvSpPr>
              <p:cNvPr id="11" name="Прямоугольник 10"/>
              <p:cNvSpPr/>
              <p:nvPr/>
            </p:nvSpPr>
            <p:spPr>
              <a:xfrm>
                <a:off x="3921481" y="1464098"/>
                <a:ext cx="4177036" cy="1080000"/>
              </a:xfrm>
              <a:prstGeom prst="rect">
                <a:avLst/>
              </a:prstGeom>
              <a:gradFill>
                <a:gsLst>
                  <a:gs pos="100000">
                    <a:schemeClr val="accent1">
                      <a:tint val="37000"/>
                      <a:satMod val="300000"/>
                    </a:schemeClr>
                  </a:gs>
                  <a:gs pos="100000">
                    <a:schemeClr val="accent1">
                      <a:tint val="15000"/>
                      <a:satMod val="350000"/>
                    </a:schemeClr>
                  </a:gs>
                </a:gsLst>
              </a:gradFill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000" i="1" dirty="0">
                  <a:solidFill>
                    <a:prstClr val="black"/>
                  </a:solidFill>
                </a:endParaRPr>
              </a:p>
            </p:txBody>
          </p:sp>
          <p:graphicFrame>
            <p:nvGraphicFramePr>
              <p:cNvPr id="2" name="Объект 1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725709942"/>
                  </p:ext>
                </p:extLst>
              </p:nvPr>
            </p:nvGraphicFramePr>
            <p:xfrm>
              <a:off x="4827724" y="1623585"/>
              <a:ext cx="2478464" cy="86175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2792" name="Формула" r:id="rId3" imgW="1346040" imgH="431640" progId="Equation.3">
                      <p:embed/>
                    </p:oleObj>
                  </mc:Choice>
                  <mc:Fallback>
                    <p:oleObj name="Формула" r:id="rId3" imgW="1346040" imgH="43164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827724" y="1623585"/>
                            <a:ext cx="2478464" cy="861751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</p:spTree>
    <p:extLst>
      <p:ext uri="{BB962C8B-B14F-4D97-AF65-F5344CB8AC3E}">
        <p14:creationId xmlns:p14="http://schemas.microsoft.com/office/powerpoint/2010/main" val="1020340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itle 1"/>
          <p:cNvSpPr txBox="1">
            <a:spLocks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003F82"/>
                </a:solidFill>
                <a:latin typeface="Myriad Pro"/>
              </a:rPr>
              <a:t>Риск характеризуется волатильностью </a:t>
            </a:r>
            <a:r>
              <a:rPr lang="ru-RU" sz="2800" b="1" dirty="0">
                <a:solidFill>
                  <a:srgbClr val="003F82"/>
                </a:solidFill>
                <a:latin typeface="Myriad Pro"/>
              </a:rPr>
              <a:t>(</a:t>
            </a:r>
            <a:r>
              <a:rPr lang="ru-RU" sz="2800" b="1" dirty="0" smtClean="0">
                <a:solidFill>
                  <a:srgbClr val="003F82"/>
                </a:solidFill>
                <a:latin typeface="Myriad Pro"/>
              </a:rPr>
              <a:t>изменчивостью) </a:t>
            </a:r>
            <a:r>
              <a:rPr lang="ru-RU" sz="2800" b="1" dirty="0">
                <a:solidFill>
                  <a:srgbClr val="003F82"/>
                </a:solidFill>
                <a:latin typeface="Myriad Pro"/>
              </a:rPr>
              <a:t>курсовой стоимости акций</a:t>
            </a:r>
            <a:endParaRPr lang="en-US" sz="2800" b="1" dirty="0">
              <a:solidFill>
                <a:srgbClr val="003F82"/>
              </a:solidFill>
              <a:latin typeface="Myriad Pro"/>
            </a:endParaRPr>
          </a:p>
        </p:txBody>
      </p:sp>
      <p:grpSp>
        <p:nvGrpSpPr>
          <p:cNvPr id="60" name="Группа 26"/>
          <p:cNvGrpSpPr/>
          <p:nvPr/>
        </p:nvGrpSpPr>
        <p:grpSpPr>
          <a:xfrm>
            <a:off x="211954" y="1425791"/>
            <a:ext cx="7592728" cy="4763825"/>
            <a:chOff x="36558" y="1606151"/>
            <a:chExt cx="8659767" cy="4233045"/>
          </a:xfrm>
        </p:grpSpPr>
        <p:grpSp>
          <p:nvGrpSpPr>
            <p:cNvPr id="61" name="Группа 25"/>
            <p:cNvGrpSpPr/>
            <p:nvPr/>
          </p:nvGrpSpPr>
          <p:grpSpPr>
            <a:xfrm>
              <a:off x="819150" y="1989138"/>
              <a:ext cx="7877175" cy="3455987"/>
              <a:chOff x="819150" y="1989138"/>
              <a:chExt cx="7877175" cy="3455987"/>
            </a:xfrm>
          </p:grpSpPr>
          <p:grpSp>
            <p:nvGrpSpPr>
              <p:cNvPr id="65" name="Группа 24"/>
              <p:cNvGrpSpPr/>
              <p:nvPr/>
            </p:nvGrpSpPr>
            <p:grpSpPr>
              <a:xfrm>
                <a:off x="819150" y="1989138"/>
                <a:ext cx="7877175" cy="3455987"/>
                <a:chOff x="819150" y="1989138"/>
                <a:chExt cx="7877175" cy="3455987"/>
              </a:xfrm>
            </p:grpSpPr>
            <p:sp>
              <p:nvSpPr>
                <p:cNvPr id="68" name="Line 4"/>
                <p:cNvSpPr>
                  <a:spLocks noChangeShapeType="1"/>
                </p:cNvSpPr>
                <p:nvPr/>
              </p:nvSpPr>
              <p:spPr bwMode="auto">
                <a:xfrm flipV="1">
                  <a:off x="819150" y="1989138"/>
                  <a:ext cx="0" cy="3455987"/>
                </a:xfrm>
                <a:prstGeom prst="line">
                  <a:avLst/>
                </a:prstGeom>
                <a:ln>
                  <a:headEnd/>
                  <a:tailEnd type="triangle" w="med" len="med"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  <p:txBody>
                <a:bodyPr/>
                <a:lstStyle/>
                <a:p>
                  <a:pPr defTabSz="4572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9" name="Line 5"/>
                <p:cNvSpPr>
                  <a:spLocks noChangeShapeType="1"/>
                </p:cNvSpPr>
                <p:nvPr/>
              </p:nvSpPr>
              <p:spPr bwMode="auto">
                <a:xfrm>
                  <a:off x="819150" y="5445125"/>
                  <a:ext cx="7877175" cy="0"/>
                </a:xfrm>
                <a:prstGeom prst="line">
                  <a:avLst/>
                </a:prstGeom>
                <a:ln>
                  <a:headEnd/>
                  <a:tailEnd type="triangle" w="med" len="med"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  <p:txBody>
                <a:bodyPr/>
                <a:lstStyle/>
                <a:p>
                  <a:pPr defTabSz="4572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0" name="Freeform 6"/>
                <p:cNvSpPr>
                  <a:spLocks/>
                </p:cNvSpPr>
                <p:nvPr/>
              </p:nvSpPr>
              <p:spPr bwMode="auto">
                <a:xfrm>
                  <a:off x="819150" y="2636838"/>
                  <a:ext cx="7175500" cy="2014537"/>
                </a:xfrm>
                <a:custGeom>
                  <a:avLst/>
                  <a:gdLst>
                    <a:gd name="T0" fmla="*/ 0 w 4132"/>
                    <a:gd name="T1" fmla="*/ 2147483647 h 1252"/>
                    <a:gd name="T2" fmla="*/ 2147483647 w 4132"/>
                    <a:gd name="T3" fmla="*/ 0 h 1252"/>
                    <a:gd name="T4" fmla="*/ 0 60000 65536"/>
                    <a:gd name="T5" fmla="*/ 0 60000 65536"/>
                    <a:gd name="T6" fmla="*/ 0 w 4132"/>
                    <a:gd name="T7" fmla="*/ 0 h 1252"/>
                    <a:gd name="T8" fmla="*/ 4132 w 4132"/>
                    <a:gd name="T9" fmla="*/ 1252 h 1252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4132" h="1252">
                      <a:moveTo>
                        <a:pt x="0" y="1252"/>
                      </a:moveTo>
                      <a:lnTo>
                        <a:pt x="4132" y="0"/>
                      </a:lnTo>
                    </a:path>
                  </a:pathLst>
                </a:cu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  <p:txBody>
                <a:bodyPr/>
                <a:lstStyle/>
                <a:p>
                  <a:pPr defTabSz="4572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dirty="0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66" name="Freeform 7"/>
              <p:cNvSpPr>
                <a:spLocks/>
              </p:cNvSpPr>
              <p:nvPr/>
            </p:nvSpPr>
            <p:spPr bwMode="auto">
              <a:xfrm>
                <a:off x="819150" y="2708275"/>
                <a:ext cx="6881813" cy="1944688"/>
              </a:xfrm>
              <a:custGeom>
                <a:avLst/>
                <a:gdLst>
                  <a:gd name="T0" fmla="*/ 0 w 4002"/>
                  <a:gd name="T1" fmla="*/ 2147483647 h 1225"/>
                  <a:gd name="T2" fmla="*/ 2147483647 w 4002"/>
                  <a:gd name="T3" fmla="*/ 2147483647 h 1225"/>
                  <a:gd name="T4" fmla="*/ 2147483647 w 4002"/>
                  <a:gd name="T5" fmla="*/ 2147483647 h 1225"/>
                  <a:gd name="T6" fmla="*/ 2147483647 w 4002"/>
                  <a:gd name="T7" fmla="*/ 2147483647 h 1225"/>
                  <a:gd name="T8" fmla="*/ 2147483647 w 4002"/>
                  <a:gd name="T9" fmla="*/ 2147483647 h 1225"/>
                  <a:gd name="T10" fmla="*/ 2147483647 w 4002"/>
                  <a:gd name="T11" fmla="*/ 2147483647 h 1225"/>
                  <a:gd name="T12" fmla="*/ 2147483647 w 4002"/>
                  <a:gd name="T13" fmla="*/ 2147483647 h 1225"/>
                  <a:gd name="T14" fmla="*/ 2147483647 w 4002"/>
                  <a:gd name="T15" fmla="*/ 2147483647 h 1225"/>
                  <a:gd name="T16" fmla="*/ 2147483647 w 4002"/>
                  <a:gd name="T17" fmla="*/ 2147483647 h 1225"/>
                  <a:gd name="T18" fmla="*/ 2147483647 w 4002"/>
                  <a:gd name="T19" fmla="*/ 2147483647 h 1225"/>
                  <a:gd name="T20" fmla="*/ 2147483647 w 4002"/>
                  <a:gd name="T21" fmla="*/ 2147483647 h 1225"/>
                  <a:gd name="T22" fmla="*/ 2147483647 w 4002"/>
                  <a:gd name="T23" fmla="*/ 2147483647 h 1225"/>
                  <a:gd name="T24" fmla="*/ 2147483647 w 4002"/>
                  <a:gd name="T25" fmla="*/ 2147483647 h 1225"/>
                  <a:gd name="T26" fmla="*/ 2147483647 w 4002"/>
                  <a:gd name="T27" fmla="*/ 2147483647 h 1225"/>
                  <a:gd name="T28" fmla="*/ 2147483647 w 4002"/>
                  <a:gd name="T29" fmla="*/ 2147483647 h 1225"/>
                  <a:gd name="T30" fmla="*/ 2147483647 w 4002"/>
                  <a:gd name="T31" fmla="*/ 2147483647 h 1225"/>
                  <a:gd name="T32" fmla="*/ 2147483647 w 4002"/>
                  <a:gd name="T33" fmla="*/ 2147483647 h 1225"/>
                  <a:gd name="T34" fmla="*/ 2147483647 w 4002"/>
                  <a:gd name="T35" fmla="*/ 2147483647 h 1225"/>
                  <a:gd name="T36" fmla="*/ 2147483647 w 4002"/>
                  <a:gd name="T37" fmla="*/ 2147483647 h 1225"/>
                  <a:gd name="T38" fmla="*/ 2147483647 w 4002"/>
                  <a:gd name="T39" fmla="*/ 2147483647 h 1225"/>
                  <a:gd name="T40" fmla="*/ 2147483647 w 4002"/>
                  <a:gd name="T41" fmla="*/ 2147483647 h 1225"/>
                  <a:gd name="T42" fmla="*/ 2147483647 w 4002"/>
                  <a:gd name="T43" fmla="*/ 2147483647 h 1225"/>
                  <a:gd name="T44" fmla="*/ 2147483647 w 4002"/>
                  <a:gd name="T45" fmla="*/ 2147483647 h 1225"/>
                  <a:gd name="T46" fmla="*/ 2147483647 w 4002"/>
                  <a:gd name="T47" fmla="*/ 2147483647 h 1225"/>
                  <a:gd name="T48" fmla="*/ 2147483647 w 4002"/>
                  <a:gd name="T49" fmla="*/ 2147483647 h 1225"/>
                  <a:gd name="T50" fmla="*/ 2147483647 w 4002"/>
                  <a:gd name="T51" fmla="*/ 2147483647 h 1225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4002"/>
                  <a:gd name="T79" fmla="*/ 0 h 1225"/>
                  <a:gd name="T80" fmla="*/ 4002 w 4002"/>
                  <a:gd name="T81" fmla="*/ 1225 h 1225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4002" h="1225">
                    <a:moveTo>
                      <a:pt x="0" y="1225"/>
                    </a:moveTo>
                    <a:cubicBezTo>
                      <a:pt x="11" y="1198"/>
                      <a:pt x="34" y="1107"/>
                      <a:pt x="67" y="1065"/>
                    </a:cubicBezTo>
                    <a:cubicBezTo>
                      <a:pt x="100" y="1023"/>
                      <a:pt x="144" y="992"/>
                      <a:pt x="200" y="974"/>
                    </a:cubicBezTo>
                    <a:cubicBezTo>
                      <a:pt x="256" y="956"/>
                      <a:pt x="333" y="950"/>
                      <a:pt x="401" y="957"/>
                    </a:cubicBezTo>
                    <a:cubicBezTo>
                      <a:pt x="469" y="964"/>
                      <a:pt x="531" y="994"/>
                      <a:pt x="609" y="1015"/>
                    </a:cubicBezTo>
                    <a:cubicBezTo>
                      <a:pt x="687" y="1036"/>
                      <a:pt x="787" y="1071"/>
                      <a:pt x="868" y="1082"/>
                    </a:cubicBezTo>
                    <a:cubicBezTo>
                      <a:pt x="949" y="1093"/>
                      <a:pt x="1032" y="1102"/>
                      <a:pt x="1093" y="1082"/>
                    </a:cubicBezTo>
                    <a:cubicBezTo>
                      <a:pt x="1154" y="1062"/>
                      <a:pt x="1195" y="1007"/>
                      <a:pt x="1235" y="965"/>
                    </a:cubicBezTo>
                    <a:cubicBezTo>
                      <a:pt x="1275" y="923"/>
                      <a:pt x="1300" y="879"/>
                      <a:pt x="1335" y="832"/>
                    </a:cubicBezTo>
                    <a:cubicBezTo>
                      <a:pt x="1370" y="785"/>
                      <a:pt x="1399" y="721"/>
                      <a:pt x="1444" y="681"/>
                    </a:cubicBezTo>
                    <a:cubicBezTo>
                      <a:pt x="1489" y="641"/>
                      <a:pt x="1550" y="607"/>
                      <a:pt x="1603" y="590"/>
                    </a:cubicBezTo>
                    <a:cubicBezTo>
                      <a:pt x="1656" y="573"/>
                      <a:pt x="1704" y="576"/>
                      <a:pt x="1761" y="581"/>
                    </a:cubicBezTo>
                    <a:cubicBezTo>
                      <a:pt x="1818" y="586"/>
                      <a:pt x="1878" y="604"/>
                      <a:pt x="1945" y="623"/>
                    </a:cubicBezTo>
                    <a:cubicBezTo>
                      <a:pt x="2012" y="642"/>
                      <a:pt x="2083" y="684"/>
                      <a:pt x="2162" y="698"/>
                    </a:cubicBezTo>
                    <a:cubicBezTo>
                      <a:pt x="2241" y="712"/>
                      <a:pt x="2349" y="726"/>
                      <a:pt x="2421" y="707"/>
                    </a:cubicBezTo>
                    <a:cubicBezTo>
                      <a:pt x="2493" y="688"/>
                      <a:pt x="2547" y="631"/>
                      <a:pt x="2596" y="581"/>
                    </a:cubicBezTo>
                    <a:cubicBezTo>
                      <a:pt x="2645" y="531"/>
                      <a:pt x="2680" y="464"/>
                      <a:pt x="2713" y="406"/>
                    </a:cubicBezTo>
                    <a:cubicBezTo>
                      <a:pt x="2746" y="348"/>
                      <a:pt x="2753" y="278"/>
                      <a:pt x="2796" y="231"/>
                    </a:cubicBezTo>
                    <a:cubicBezTo>
                      <a:pt x="2839" y="184"/>
                      <a:pt x="2908" y="134"/>
                      <a:pt x="2972" y="122"/>
                    </a:cubicBezTo>
                    <a:cubicBezTo>
                      <a:pt x="3036" y="110"/>
                      <a:pt x="3122" y="139"/>
                      <a:pt x="3180" y="156"/>
                    </a:cubicBezTo>
                    <a:cubicBezTo>
                      <a:pt x="3238" y="173"/>
                      <a:pt x="3254" y="201"/>
                      <a:pt x="3322" y="222"/>
                    </a:cubicBezTo>
                    <a:cubicBezTo>
                      <a:pt x="3390" y="243"/>
                      <a:pt x="3511" y="280"/>
                      <a:pt x="3589" y="281"/>
                    </a:cubicBezTo>
                    <a:cubicBezTo>
                      <a:pt x="3667" y="282"/>
                      <a:pt x="3739" y="253"/>
                      <a:pt x="3790" y="231"/>
                    </a:cubicBezTo>
                    <a:cubicBezTo>
                      <a:pt x="3841" y="209"/>
                      <a:pt x="3865" y="182"/>
                      <a:pt x="3898" y="147"/>
                    </a:cubicBezTo>
                    <a:cubicBezTo>
                      <a:pt x="3931" y="112"/>
                      <a:pt x="3978" y="44"/>
                      <a:pt x="3990" y="22"/>
                    </a:cubicBezTo>
                    <a:cubicBezTo>
                      <a:pt x="4002" y="0"/>
                      <a:pt x="3977" y="16"/>
                      <a:pt x="3973" y="14"/>
                    </a:cubicBezTo>
                  </a:path>
                </a:pathLst>
              </a:custGeom>
              <a:ln>
                <a:headEnd type="oval" w="med" len="med"/>
                <a:tailEnd type="oval" w="med" len="med"/>
              </a:ln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67" name="Freeform 8"/>
              <p:cNvSpPr>
                <a:spLocks/>
              </p:cNvSpPr>
              <p:nvPr/>
            </p:nvSpPr>
            <p:spPr bwMode="auto">
              <a:xfrm>
                <a:off x="819150" y="2365375"/>
                <a:ext cx="6864350" cy="2376488"/>
              </a:xfrm>
              <a:custGeom>
                <a:avLst/>
                <a:gdLst>
                  <a:gd name="T0" fmla="*/ 0 w 3992"/>
                  <a:gd name="T1" fmla="*/ 2147483647 h 1497"/>
                  <a:gd name="T2" fmla="*/ 2147483647 w 3992"/>
                  <a:gd name="T3" fmla="*/ 2147483647 h 1497"/>
                  <a:gd name="T4" fmla="*/ 2147483647 w 3992"/>
                  <a:gd name="T5" fmla="*/ 2147483647 h 1497"/>
                  <a:gd name="T6" fmla="*/ 2147483647 w 3992"/>
                  <a:gd name="T7" fmla="*/ 2147483647 h 1497"/>
                  <a:gd name="T8" fmla="*/ 2147483647 w 3992"/>
                  <a:gd name="T9" fmla="*/ 2147483647 h 1497"/>
                  <a:gd name="T10" fmla="*/ 2147483647 w 3992"/>
                  <a:gd name="T11" fmla="*/ 2147483647 h 1497"/>
                  <a:gd name="T12" fmla="*/ 2147483647 w 3992"/>
                  <a:gd name="T13" fmla="*/ 2147483647 h 1497"/>
                  <a:gd name="T14" fmla="*/ 2147483647 w 3992"/>
                  <a:gd name="T15" fmla="*/ 2147483647 h 1497"/>
                  <a:gd name="T16" fmla="*/ 2147483647 w 3992"/>
                  <a:gd name="T17" fmla="*/ 2147483647 h 1497"/>
                  <a:gd name="T18" fmla="*/ 2147483647 w 3992"/>
                  <a:gd name="T19" fmla="*/ 2147483647 h 1497"/>
                  <a:gd name="T20" fmla="*/ 2147483647 w 3992"/>
                  <a:gd name="T21" fmla="*/ 2147483647 h 1497"/>
                  <a:gd name="T22" fmla="*/ 2147483647 w 3992"/>
                  <a:gd name="T23" fmla="*/ 2147483647 h 1497"/>
                  <a:gd name="T24" fmla="*/ 2147483647 w 3992"/>
                  <a:gd name="T25" fmla="*/ 2147483647 h 1497"/>
                  <a:gd name="T26" fmla="*/ 2147483647 w 3992"/>
                  <a:gd name="T27" fmla="*/ 2147483647 h 1497"/>
                  <a:gd name="T28" fmla="*/ 2147483647 w 3992"/>
                  <a:gd name="T29" fmla="*/ 2147483647 h 1497"/>
                  <a:gd name="T30" fmla="*/ 2147483647 w 3992"/>
                  <a:gd name="T31" fmla="*/ 2147483647 h 1497"/>
                  <a:gd name="T32" fmla="*/ 2147483647 w 3992"/>
                  <a:gd name="T33" fmla="*/ 2147483647 h 1497"/>
                  <a:gd name="T34" fmla="*/ 2147483647 w 3992"/>
                  <a:gd name="T35" fmla="*/ 2147483647 h 1497"/>
                  <a:gd name="T36" fmla="*/ 2147483647 w 3992"/>
                  <a:gd name="T37" fmla="*/ 2147483647 h 1497"/>
                  <a:gd name="T38" fmla="*/ 2147483647 w 3992"/>
                  <a:gd name="T39" fmla="*/ 2147483647 h 1497"/>
                  <a:gd name="T40" fmla="*/ 2147483647 w 3992"/>
                  <a:gd name="T41" fmla="*/ 2147483647 h 1497"/>
                  <a:gd name="T42" fmla="*/ 2147483647 w 3992"/>
                  <a:gd name="T43" fmla="*/ 2147483647 h 1497"/>
                  <a:gd name="T44" fmla="*/ 2147483647 w 3992"/>
                  <a:gd name="T45" fmla="*/ 2147483647 h 1497"/>
                  <a:gd name="T46" fmla="*/ 2147483647 w 3992"/>
                  <a:gd name="T47" fmla="*/ 2147483647 h 1497"/>
                  <a:gd name="T48" fmla="*/ 2147483647 w 3992"/>
                  <a:gd name="T49" fmla="*/ 2147483647 h 149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3992"/>
                  <a:gd name="T76" fmla="*/ 0 h 1497"/>
                  <a:gd name="T77" fmla="*/ 3992 w 3992"/>
                  <a:gd name="T78" fmla="*/ 1497 h 1497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3992" h="1497">
                    <a:moveTo>
                      <a:pt x="0" y="1441"/>
                    </a:moveTo>
                    <a:cubicBezTo>
                      <a:pt x="32" y="1321"/>
                      <a:pt x="132" y="864"/>
                      <a:pt x="192" y="722"/>
                    </a:cubicBezTo>
                    <a:cubicBezTo>
                      <a:pt x="252" y="580"/>
                      <a:pt x="328" y="610"/>
                      <a:pt x="359" y="589"/>
                    </a:cubicBezTo>
                    <a:cubicBezTo>
                      <a:pt x="390" y="568"/>
                      <a:pt x="351" y="576"/>
                      <a:pt x="375" y="597"/>
                    </a:cubicBezTo>
                    <a:cubicBezTo>
                      <a:pt x="399" y="618"/>
                      <a:pt x="436" y="613"/>
                      <a:pt x="501" y="714"/>
                    </a:cubicBezTo>
                    <a:cubicBezTo>
                      <a:pt x="566" y="815"/>
                      <a:pt x="694" y="1086"/>
                      <a:pt x="768" y="1206"/>
                    </a:cubicBezTo>
                    <a:cubicBezTo>
                      <a:pt x="842" y="1326"/>
                      <a:pt x="900" y="1385"/>
                      <a:pt x="943" y="1432"/>
                    </a:cubicBezTo>
                    <a:cubicBezTo>
                      <a:pt x="986" y="1479"/>
                      <a:pt x="984" y="1486"/>
                      <a:pt x="1027" y="1490"/>
                    </a:cubicBezTo>
                    <a:cubicBezTo>
                      <a:pt x="1070" y="1494"/>
                      <a:pt x="1158" y="1497"/>
                      <a:pt x="1202" y="1457"/>
                    </a:cubicBezTo>
                    <a:cubicBezTo>
                      <a:pt x="1246" y="1417"/>
                      <a:pt x="1272" y="1316"/>
                      <a:pt x="1294" y="1248"/>
                    </a:cubicBezTo>
                    <a:cubicBezTo>
                      <a:pt x="1316" y="1180"/>
                      <a:pt x="1303" y="1179"/>
                      <a:pt x="1335" y="1048"/>
                    </a:cubicBezTo>
                    <a:cubicBezTo>
                      <a:pt x="1367" y="917"/>
                      <a:pt x="1433" y="584"/>
                      <a:pt x="1486" y="463"/>
                    </a:cubicBezTo>
                    <a:cubicBezTo>
                      <a:pt x="1539" y="342"/>
                      <a:pt x="1599" y="329"/>
                      <a:pt x="1653" y="321"/>
                    </a:cubicBezTo>
                    <a:cubicBezTo>
                      <a:pt x="1707" y="313"/>
                      <a:pt x="1748" y="332"/>
                      <a:pt x="1811" y="413"/>
                    </a:cubicBezTo>
                    <a:cubicBezTo>
                      <a:pt x="1874" y="494"/>
                      <a:pt x="1957" y="702"/>
                      <a:pt x="2028" y="806"/>
                    </a:cubicBezTo>
                    <a:cubicBezTo>
                      <a:pt x="2099" y="910"/>
                      <a:pt x="2169" y="993"/>
                      <a:pt x="2237" y="1039"/>
                    </a:cubicBezTo>
                    <a:cubicBezTo>
                      <a:pt x="2305" y="1085"/>
                      <a:pt x="2381" y="1098"/>
                      <a:pt x="2437" y="1081"/>
                    </a:cubicBezTo>
                    <a:cubicBezTo>
                      <a:pt x="2493" y="1064"/>
                      <a:pt x="2501" y="1079"/>
                      <a:pt x="2571" y="939"/>
                    </a:cubicBezTo>
                    <a:cubicBezTo>
                      <a:pt x="2641" y="799"/>
                      <a:pt x="2790" y="388"/>
                      <a:pt x="2855" y="238"/>
                    </a:cubicBezTo>
                    <a:cubicBezTo>
                      <a:pt x="2920" y="88"/>
                      <a:pt x="2913" y="64"/>
                      <a:pt x="2963" y="38"/>
                    </a:cubicBezTo>
                    <a:cubicBezTo>
                      <a:pt x="3013" y="12"/>
                      <a:pt x="3066" y="0"/>
                      <a:pt x="3155" y="79"/>
                    </a:cubicBezTo>
                    <a:cubicBezTo>
                      <a:pt x="3244" y="158"/>
                      <a:pt x="3396" y="432"/>
                      <a:pt x="3498" y="513"/>
                    </a:cubicBezTo>
                    <a:cubicBezTo>
                      <a:pt x="3600" y="594"/>
                      <a:pt x="3696" y="581"/>
                      <a:pt x="3765" y="564"/>
                    </a:cubicBezTo>
                    <a:cubicBezTo>
                      <a:pt x="3834" y="547"/>
                      <a:pt x="3877" y="471"/>
                      <a:pt x="3915" y="413"/>
                    </a:cubicBezTo>
                    <a:cubicBezTo>
                      <a:pt x="3953" y="355"/>
                      <a:pt x="3976" y="257"/>
                      <a:pt x="3992" y="216"/>
                    </a:cubicBezTo>
                  </a:path>
                </a:pathLst>
              </a:custGeom>
              <a:ln>
                <a:prstDash val="sysDash"/>
                <a:headEnd type="none" w="med" len="med"/>
                <a:tailEnd type="none" w="med" len="med"/>
              </a:ln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62" name="Text Box 15"/>
            <p:cNvSpPr txBox="1">
              <a:spLocks noChangeArrowheads="1"/>
            </p:cNvSpPr>
            <p:nvPr/>
          </p:nvSpPr>
          <p:spPr bwMode="auto">
            <a:xfrm>
              <a:off x="36558" y="1606151"/>
              <a:ext cx="859105" cy="32818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b="1" dirty="0">
                  <a:solidFill>
                    <a:prstClr val="black"/>
                  </a:solidFill>
                  <a:latin typeface="Myriad Pro"/>
                </a:rPr>
                <a:t>Цена</a:t>
              </a:r>
            </a:p>
          </p:txBody>
        </p:sp>
        <p:sp>
          <p:nvSpPr>
            <p:cNvPr id="63" name="Text Box 16"/>
            <p:cNvSpPr txBox="1">
              <a:spLocks noChangeArrowheads="1"/>
            </p:cNvSpPr>
            <p:nvPr/>
          </p:nvSpPr>
          <p:spPr bwMode="auto">
            <a:xfrm>
              <a:off x="551826" y="5511015"/>
              <a:ext cx="534648" cy="32818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>
                  <a:solidFill>
                    <a:prstClr val="black"/>
                  </a:solidFill>
                  <a:latin typeface="Myriad Pro"/>
                </a:rPr>
                <a:t>t</a:t>
              </a:r>
              <a:r>
                <a:rPr lang="ru-RU" sz="1400" b="1" baseline="-25000" dirty="0">
                  <a:solidFill>
                    <a:prstClr val="black"/>
                  </a:solidFill>
                  <a:latin typeface="Myriad Pro"/>
                </a:rPr>
                <a:t>0</a:t>
              </a:r>
              <a:endParaRPr lang="en-US" sz="1400" b="1" baseline="-25000" dirty="0">
                <a:solidFill>
                  <a:prstClr val="black"/>
                </a:solidFill>
                <a:latin typeface="Myriad Pro"/>
                <a:cs typeface="Arial" charset="0"/>
              </a:endParaRPr>
            </a:p>
          </p:txBody>
        </p:sp>
        <p:sp>
          <p:nvSpPr>
            <p:cNvPr id="64" name="Text Box 17"/>
            <p:cNvSpPr txBox="1">
              <a:spLocks noChangeArrowheads="1"/>
            </p:cNvSpPr>
            <p:nvPr/>
          </p:nvSpPr>
          <p:spPr bwMode="auto">
            <a:xfrm>
              <a:off x="7549361" y="5511015"/>
              <a:ext cx="395274" cy="32818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>
                  <a:solidFill>
                    <a:prstClr val="black"/>
                  </a:solidFill>
                  <a:latin typeface="Myriad Pro"/>
                </a:rPr>
                <a:t>t</a:t>
              </a:r>
              <a:r>
                <a:rPr lang="ru-RU" b="1" baseline="-25000" dirty="0">
                  <a:solidFill>
                    <a:prstClr val="black"/>
                  </a:solidFill>
                  <a:latin typeface="Myriad Pro"/>
                </a:rPr>
                <a:t>1</a:t>
              </a:r>
              <a:endParaRPr lang="en-US" b="1" baseline="-25000" dirty="0">
                <a:solidFill>
                  <a:prstClr val="black"/>
                </a:solidFill>
                <a:latin typeface="Myriad Pro"/>
                <a:cs typeface="Arial" charset="0"/>
              </a:endParaRPr>
            </a:p>
          </p:txBody>
        </p:sp>
      </p:grpSp>
      <p:sp>
        <p:nvSpPr>
          <p:cNvPr id="49" name="Text Box 20"/>
          <p:cNvSpPr txBox="1">
            <a:spLocks noChangeArrowheads="1"/>
          </p:cNvSpPr>
          <p:nvPr/>
        </p:nvSpPr>
        <p:spPr bwMode="auto">
          <a:xfrm>
            <a:off x="6052871" y="1504856"/>
            <a:ext cx="2943784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457200" fontAlgn="base">
              <a:spcBef>
                <a:spcPct val="50000"/>
              </a:spcBef>
              <a:spcAft>
                <a:spcPct val="0"/>
              </a:spcAft>
            </a:pPr>
            <a:r>
              <a:rPr lang="ru-RU" sz="1600" dirty="0">
                <a:solidFill>
                  <a:prstClr val="black"/>
                </a:solidFill>
                <a:latin typeface="Myriad Pro"/>
              </a:rPr>
              <a:t>Изменение цены акции «А»</a:t>
            </a:r>
          </a:p>
        </p:txBody>
      </p:sp>
      <p:sp>
        <p:nvSpPr>
          <p:cNvPr id="50" name="Text Box 24"/>
          <p:cNvSpPr txBox="1">
            <a:spLocks noChangeArrowheads="1"/>
          </p:cNvSpPr>
          <p:nvPr/>
        </p:nvSpPr>
        <p:spPr bwMode="auto">
          <a:xfrm>
            <a:off x="6529331" y="2208630"/>
            <a:ext cx="886015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457200" fontAlgn="base">
              <a:spcBef>
                <a:spcPct val="50000"/>
              </a:spcBef>
              <a:spcAft>
                <a:spcPct val="0"/>
              </a:spcAft>
            </a:pPr>
            <a:r>
              <a:rPr lang="ru-RU" sz="1600" dirty="0">
                <a:solidFill>
                  <a:prstClr val="black"/>
                </a:solidFill>
                <a:ea typeface="ＭＳ Ｐゴシック"/>
              </a:rPr>
              <a:t>Тренд</a:t>
            </a:r>
          </a:p>
        </p:txBody>
      </p:sp>
      <p:sp>
        <p:nvSpPr>
          <p:cNvPr id="51" name="Text Box 20"/>
          <p:cNvSpPr txBox="1">
            <a:spLocks noChangeArrowheads="1"/>
          </p:cNvSpPr>
          <p:nvPr/>
        </p:nvSpPr>
        <p:spPr bwMode="auto">
          <a:xfrm>
            <a:off x="6014719" y="1863375"/>
            <a:ext cx="3020109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457200" fontAlgn="base">
              <a:spcBef>
                <a:spcPct val="50000"/>
              </a:spcBef>
              <a:spcAft>
                <a:spcPct val="0"/>
              </a:spcAft>
            </a:pPr>
            <a:r>
              <a:rPr lang="ru-RU" sz="1600" dirty="0">
                <a:solidFill>
                  <a:prstClr val="black"/>
                </a:solidFill>
                <a:latin typeface="Myriad Pro"/>
              </a:rPr>
              <a:t>Изменение цены акции «В»</a:t>
            </a:r>
          </a:p>
        </p:txBody>
      </p:sp>
      <p:cxnSp>
        <p:nvCxnSpPr>
          <p:cNvPr id="54" name="Прямая со стрелкой 53"/>
          <p:cNvCxnSpPr/>
          <p:nvPr/>
        </p:nvCxnSpPr>
        <p:spPr bwMode="auto">
          <a:xfrm flipH="1">
            <a:off x="6200216" y="2448155"/>
            <a:ext cx="348200" cy="432871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9" name="Прямая со стрелкой 78"/>
          <p:cNvCxnSpPr/>
          <p:nvPr/>
        </p:nvCxnSpPr>
        <p:spPr bwMode="auto">
          <a:xfrm flipH="1">
            <a:off x="5695068" y="2191905"/>
            <a:ext cx="505149" cy="689119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0" name="Прямая со стрелкой 79"/>
          <p:cNvCxnSpPr/>
          <p:nvPr/>
        </p:nvCxnSpPr>
        <p:spPr bwMode="auto">
          <a:xfrm flipH="1">
            <a:off x="5695076" y="1742698"/>
            <a:ext cx="471998" cy="705457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14351" name="Группа 14350"/>
          <p:cNvGrpSpPr/>
          <p:nvPr/>
        </p:nvGrpSpPr>
        <p:grpSpPr>
          <a:xfrm>
            <a:off x="898117" y="1555605"/>
            <a:ext cx="6166692" cy="4130685"/>
            <a:chOff x="898117" y="1166698"/>
            <a:chExt cx="6166692" cy="3098012"/>
          </a:xfrm>
        </p:grpSpPr>
        <p:grpSp>
          <p:nvGrpSpPr>
            <p:cNvPr id="14350" name="Группа 14349"/>
            <p:cNvGrpSpPr/>
            <p:nvPr/>
          </p:nvGrpSpPr>
          <p:grpSpPr>
            <a:xfrm>
              <a:off x="2050603" y="1166698"/>
              <a:ext cx="5014206" cy="3098012"/>
              <a:chOff x="2050603" y="1166698"/>
              <a:chExt cx="5014206" cy="3098012"/>
            </a:xfrm>
          </p:grpSpPr>
          <p:sp>
            <p:nvSpPr>
              <p:cNvPr id="55" name="Text Box 10"/>
              <p:cNvSpPr txBox="1">
                <a:spLocks noChangeArrowheads="1"/>
              </p:cNvSpPr>
              <p:nvPr/>
            </p:nvSpPr>
            <p:spPr bwMode="auto">
              <a:xfrm>
                <a:off x="2755558" y="1560206"/>
                <a:ext cx="1159484" cy="669414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1600" b="1" dirty="0">
                    <a:solidFill>
                      <a:srgbClr val="C00000"/>
                    </a:solidFill>
                    <a:effectLst>
                      <a:outerShdw blurRad="63500" sx="102000" sy="102000" algn="ctr" rotWithShape="0">
                        <a:prstClr val="black">
                          <a:alpha val="40000"/>
                        </a:prstClr>
                      </a:outerShdw>
                    </a:effectLst>
                    <a:latin typeface="Myriad Pro"/>
                  </a:rPr>
                  <a:t>Продажа</a:t>
                </a:r>
              </a:p>
              <a:p>
                <a:pPr algn="ctr"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b="1" dirty="0">
                  <a:solidFill>
                    <a:srgbClr val="C00000"/>
                  </a:solidFill>
                  <a:ea typeface="ＭＳ Ｐゴシック"/>
                  <a:cs typeface="Arial" charset="0"/>
                </a:endParaRPr>
              </a:p>
              <a:p>
                <a:pPr algn="ctr"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b="1" dirty="0">
                  <a:solidFill>
                    <a:srgbClr val="C00000"/>
                  </a:solidFill>
                  <a:ea typeface="ＭＳ Ｐゴシック"/>
                </a:endParaRPr>
              </a:p>
            </p:txBody>
          </p:sp>
          <p:sp>
            <p:nvSpPr>
              <p:cNvPr id="56" name="Text Box 11"/>
              <p:cNvSpPr txBox="1">
                <a:spLocks noChangeArrowheads="1"/>
              </p:cNvSpPr>
              <p:nvPr/>
            </p:nvSpPr>
            <p:spPr bwMode="auto">
              <a:xfrm>
                <a:off x="4937825" y="1166698"/>
                <a:ext cx="1078115" cy="669414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1600" b="1" dirty="0">
                    <a:solidFill>
                      <a:srgbClr val="C00000"/>
                    </a:solidFill>
                    <a:effectLst>
                      <a:outerShdw blurRad="63500" sx="102000" sy="102000" algn="ctr" rotWithShape="0">
                        <a:prstClr val="black">
                          <a:alpha val="40000"/>
                        </a:prstClr>
                      </a:outerShdw>
                    </a:effectLst>
                    <a:latin typeface="Myriad Pro"/>
                  </a:rPr>
                  <a:t>Продажа</a:t>
                </a:r>
              </a:p>
              <a:p>
                <a:pPr algn="ctr"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b="1" dirty="0">
                  <a:solidFill>
                    <a:srgbClr val="C00000"/>
                  </a:solidFill>
                  <a:ea typeface="ＭＳ Ｐゴシック"/>
                  <a:cs typeface="Arial" charset="0"/>
                </a:endParaRPr>
              </a:p>
              <a:p>
                <a:pPr algn="ctr"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b="1" dirty="0">
                  <a:solidFill>
                    <a:srgbClr val="C00000"/>
                  </a:solidFill>
                  <a:ea typeface="ＭＳ Ｐゴシック"/>
                </a:endParaRPr>
              </a:p>
            </p:txBody>
          </p:sp>
          <p:sp>
            <p:nvSpPr>
              <p:cNvPr id="57" name="Text Box 12"/>
              <p:cNvSpPr txBox="1">
                <a:spLocks noChangeArrowheads="1"/>
              </p:cNvSpPr>
              <p:nvPr/>
            </p:nvSpPr>
            <p:spPr bwMode="auto">
              <a:xfrm>
                <a:off x="2050603" y="4010795"/>
                <a:ext cx="1088013" cy="253915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defTabSz="4572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sz="1600" b="1" smtClean="0">
                    <a:solidFill>
                      <a:srgbClr val="00B050"/>
                    </a:solidFill>
                    <a:effectLst>
                      <a:outerShdw blurRad="63500" sx="102000" sy="102000" algn="ctr" rotWithShape="0">
                        <a:prstClr val="black">
                          <a:alpha val="40000"/>
                        </a:prstClr>
                      </a:outerShdw>
                    </a:effectLst>
                    <a:latin typeface="Myriad Pro"/>
                  </a:rPr>
                  <a:t>Покупка</a:t>
                </a:r>
                <a:endParaRPr lang="ru-RU" sz="1600" b="1" dirty="0">
                  <a:solidFill>
                    <a:srgbClr val="00B050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Myriad Pro"/>
                </a:endParaRPr>
              </a:p>
            </p:txBody>
          </p:sp>
          <p:sp>
            <p:nvSpPr>
              <p:cNvPr id="58" name="Text Box 13"/>
              <p:cNvSpPr txBox="1">
                <a:spLocks noChangeArrowheads="1"/>
              </p:cNvSpPr>
              <p:nvPr/>
            </p:nvSpPr>
            <p:spPr bwMode="auto">
              <a:xfrm>
                <a:off x="4054927" y="3442838"/>
                <a:ext cx="1060770" cy="253915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defTabSz="4572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sz="1600" b="1" smtClean="0">
                    <a:solidFill>
                      <a:srgbClr val="00B050"/>
                    </a:solidFill>
                    <a:effectLst>
                      <a:outerShdw blurRad="63500" sx="102000" sy="102000" algn="ctr" rotWithShape="0">
                        <a:prstClr val="black">
                          <a:alpha val="40000"/>
                        </a:prstClr>
                      </a:outerShdw>
                    </a:effectLst>
                    <a:latin typeface="Myriad Pro"/>
                  </a:rPr>
                  <a:t>Покупка</a:t>
                </a:r>
                <a:endParaRPr lang="ru-RU" sz="1600" b="1" dirty="0">
                  <a:solidFill>
                    <a:srgbClr val="00B050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Myriad Pro"/>
                </a:endParaRPr>
              </a:p>
            </p:txBody>
          </p:sp>
          <p:sp>
            <p:nvSpPr>
              <p:cNvPr id="59" name="Text Box 14"/>
              <p:cNvSpPr txBox="1">
                <a:spLocks noChangeArrowheads="1"/>
              </p:cNvSpPr>
              <p:nvPr/>
            </p:nvSpPr>
            <p:spPr bwMode="auto">
              <a:xfrm>
                <a:off x="5935507" y="2777885"/>
                <a:ext cx="1129302" cy="253915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defTabSz="4572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sz="1600" b="1" smtClean="0">
                    <a:solidFill>
                      <a:srgbClr val="00B050"/>
                    </a:solidFill>
                    <a:effectLst>
                      <a:outerShdw blurRad="63500" sx="102000" sy="102000" algn="ctr" rotWithShape="0">
                        <a:prstClr val="black">
                          <a:alpha val="40000"/>
                        </a:prstClr>
                      </a:outerShdw>
                    </a:effectLst>
                    <a:latin typeface="Myriad Pro"/>
                  </a:rPr>
                  <a:t>Покупка</a:t>
                </a:r>
                <a:endParaRPr lang="ru-RU" sz="1600" b="1" dirty="0">
                  <a:solidFill>
                    <a:srgbClr val="00B050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Myriad Pro"/>
                </a:endParaRPr>
              </a:p>
            </p:txBody>
          </p:sp>
          <p:sp>
            <p:nvSpPr>
              <p:cNvPr id="44" name="Стрелка вниз 43"/>
              <p:cNvSpPr/>
              <p:nvPr/>
            </p:nvSpPr>
            <p:spPr bwMode="auto">
              <a:xfrm>
                <a:off x="3253197" y="1836111"/>
                <a:ext cx="200432" cy="257264"/>
              </a:xfrm>
              <a:prstGeom prst="downArrow">
                <a:avLst/>
              </a:prstGeom>
              <a:solidFill>
                <a:srgbClr val="FF9B9B"/>
              </a:solidFill>
              <a:ln w="222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lnSpc>
                    <a:spcPct val="8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ru-RU" sz="1000" b="1" dirty="0">
                  <a:solidFill>
                    <a:prstClr val="black"/>
                  </a:solidFill>
                  <a:latin typeface="Arial" charset="0"/>
                  <a:ea typeface="ＭＳ Ｐゴシック"/>
                </a:endParaRPr>
              </a:p>
            </p:txBody>
          </p:sp>
          <p:sp>
            <p:nvSpPr>
              <p:cNvPr id="45" name="Стрелка вверх 44"/>
              <p:cNvSpPr/>
              <p:nvPr/>
            </p:nvSpPr>
            <p:spPr bwMode="auto">
              <a:xfrm>
                <a:off x="2451468" y="3765591"/>
                <a:ext cx="200432" cy="257264"/>
              </a:xfrm>
              <a:prstGeom prst="upArrow">
                <a:avLst/>
              </a:prstGeom>
              <a:solidFill>
                <a:srgbClr val="8BFF8B"/>
              </a:solidFill>
              <a:ln w="22225" cap="flat" cmpd="sng" algn="ctr">
                <a:solidFill>
                  <a:srgbClr val="00B05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lnSpc>
                    <a:spcPct val="8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ru-RU" sz="1000" b="1" dirty="0">
                  <a:solidFill>
                    <a:prstClr val="black"/>
                  </a:solidFill>
                  <a:latin typeface="Arial" charset="0"/>
                  <a:ea typeface="ＭＳ Ｐゴシック"/>
                </a:endParaRPr>
              </a:p>
            </p:txBody>
          </p:sp>
          <p:sp>
            <p:nvSpPr>
              <p:cNvPr id="46" name="Стрелка вверх 45"/>
              <p:cNvSpPr/>
              <p:nvPr/>
            </p:nvSpPr>
            <p:spPr bwMode="auto">
              <a:xfrm>
                <a:off x="4455791" y="3186747"/>
                <a:ext cx="200432" cy="257264"/>
              </a:xfrm>
              <a:prstGeom prst="upArrow">
                <a:avLst/>
              </a:prstGeom>
              <a:solidFill>
                <a:srgbClr val="8BFF8B"/>
              </a:solidFill>
              <a:ln w="22225" cap="flat" cmpd="sng" algn="ctr">
                <a:solidFill>
                  <a:srgbClr val="00B05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lnSpc>
                    <a:spcPct val="8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ru-RU" sz="1000" b="1" dirty="0">
                  <a:solidFill>
                    <a:prstClr val="black"/>
                  </a:solidFill>
                  <a:latin typeface="Arial" charset="0"/>
                  <a:ea typeface="ＭＳ Ｐゴシック"/>
                </a:endParaRPr>
              </a:p>
            </p:txBody>
          </p:sp>
          <p:sp>
            <p:nvSpPr>
              <p:cNvPr id="47" name="Стрелка вниз 46"/>
              <p:cNvSpPr/>
              <p:nvPr/>
            </p:nvSpPr>
            <p:spPr bwMode="auto">
              <a:xfrm>
                <a:off x="5391142" y="1450215"/>
                <a:ext cx="200432" cy="257264"/>
              </a:xfrm>
              <a:prstGeom prst="downArrow">
                <a:avLst/>
              </a:prstGeom>
              <a:solidFill>
                <a:srgbClr val="FF9B9B"/>
              </a:solidFill>
              <a:ln w="222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lnSpc>
                    <a:spcPct val="8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ru-RU" sz="1000" b="1" dirty="0">
                  <a:solidFill>
                    <a:prstClr val="black"/>
                  </a:solidFill>
                  <a:latin typeface="Arial" charset="0"/>
                  <a:ea typeface="ＭＳ Ｐゴシック"/>
                </a:endParaRPr>
              </a:p>
            </p:txBody>
          </p:sp>
          <p:sp>
            <p:nvSpPr>
              <p:cNvPr id="48" name="Стрелка вверх 47"/>
              <p:cNvSpPr/>
              <p:nvPr/>
            </p:nvSpPr>
            <p:spPr bwMode="auto">
              <a:xfrm>
                <a:off x="6393304" y="2543587"/>
                <a:ext cx="200432" cy="257264"/>
              </a:xfrm>
              <a:prstGeom prst="upArrow">
                <a:avLst/>
              </a:prstGeom>
              <a:solidFill>
                <a:srgbClr val="8BFF8B"/>
              </a:solidFill>
              <a:ln w="22225" cap="flat" cmpd="sng" algn="ctr">
                <a:solidFill>
                  <a:srgbClr val="00B05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lnSpc>
                    <a:spcPct val="8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ru-RU" sz="1000" b="1" dirty="0">
                  <a:solidFill>
                    <a:prstClr val="black"/>
                  </a:solidFill>
                  <a:latin typeface="Arial" charset="0"/>
                  <a:ea typeface="ＭＳ Ｐゴシック"/>
                </a:endParaRPr>
              </a:p>
            </p:txBody>
          </p:sp>
        </p:grpSp>
        <p:sp>
          <p:nvSpPr>
            <p:cNvPr id="88" name="Text Box 10"/>
            <p:cNvSpPr txBox="1">
              <a:spLocks noChangeArrowheads="1"/>
            </p:cNvSpPr>
            <p:nvPr/>
          </p:nvSpPr>
          <p:spPr bwMode="auto">
            <a:xfrm>
              <a:off x="898117" y="1902341"/>
              <a:ext cx="1100663" cy="25391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600" b="1" smtClean="0">
                  <a:solidFill>
                    <a:srgbClr val="C00000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Myriad Pro"/>
                </a:rPr>
                <a:t>Продажа</a:t>
              </a:r>
              <a:endParaRPr lang="ru-RU" sz="1600" b="1" dirty="0">
                <a:solidFill>
                  <a:srgbClr val="C000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Myriad Pro"/>
              </a:endParaRPr>
            </a:p>
          </p:txBody>
        </p:sp>
        <p:sp>
          <p:nvSpPr>
            <p:cNvPr id="89" name="Стрелка вниз 88"/>
            <p:cNvSpPr/>
            <p:nvPr/>
          </p:nvSpPr>
          <p:spPr bwMode="auto">
            <a:xfrm>
              <a:off x="1322967" y="2203592"/>
              <a:ext cx="200432" cy="257264"/>
            </a:xfrm>
            <a:prstGeom prst="downArrow">
              <a:avLst/>
            </a:prstGeom>
            <a:solidFill>
              <a:srgbClr val="FF9B9B"/>
            </a:solidFill>
            <a:ln w="222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</a:pPr>
              <a:endParaRPr lang="ru-RU" sz="1000" b="1" dirty="0">
                <a:solidFill>
                  <a:prstClr val="black"/>
                </a:solidFill>
                <a:latin typeface="Arial" charset="0"/>
                <a:ea typeface="ＭＳ Ｐゴシック"/>
              </a:endParaRPr>
            </a:p>
          </p:txBody>
        </p:sp>
      </p:grpSp>
      <p:cxnSp>
        <p:nvCxnSpPr>
          <p:cNvPr id="3" name="Прямая соединительная линия 2"/>
          <p:cNvCxnSpPr/>
          <p:nvPr/>
        </p:nvCxnSpPr>
        <p:spPr>
          <a:xfrm>
            <a:off x="6916657" y="2684327"/>
            <a:ext cx="55675" cy="3061804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 Box 15"/>
          <p:cNvSpPr txBox="1">
            <a:spLocks noChangeArrowheads="1"/>
          </p:cNvSpPr>
          <p:nvPr/>
        </p:nvSpPr>
        <p:spPr bwMode="auto">
          <a:xfrm>
            <a:off x="7489894" y="5851061"/>
            <a:ext cx="1036268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ru-RU" b="1" smtClean="0">
                <a:solidFill>
                  <a:prstClr val="black"/>
                </a:solidFill>
                <a:latin typeface="Myriad Pro"/>
              </a:rPr>
              <a:t>Время</a:t>
            </a:r>
            <a:endParaRPr lang="ru-RU" b="1" dirty="0">
              <a:solidFill>
                <a:prstClr val="black"/>
              </a:solidFill>
              <a:latin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2165633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itle 1"/>
          <p:cNvSpPr txBox="1">
            <a:spLocks/>
          </p:cNvSpPr>
          <p:nvPr/>
        </p:nvSpPr>
        <p:spPr bwMode="auto">
          <a:xfrm>
            <a:off x="-14392" y="0"/>
            <a:ext cx="915839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/>
          <a:lstStyle/>
          <a:p>
            <a:endParaRPr lang="ru-RU" sz="2400" b="1" dirty="0" smtClean="0">
              <a:solidFill>
                <a:srgbClr val="003F82"/>
              </a:solidFill>
              <a:latin typeface="Myriad Pro"/>
            </a:endParaRPr>
          </a:p>
          <a:p>
            <a:pPr algn="ctr"/>
            <a:r>
              <a:rPr lang="ru-RU" sz="2400" b="1" dirty="0" smtClean="0">
                <a:solidFill>
                  <a:srgbClr val="003F82"/>
                </a:solidFill>
                <a:latin typeface="Myriad Pro"/>
              </a:rPr>
              <a:t> ФИНАНСЫ В ЖИЗНИ ЧЕЛОВЕКА</a:t>
            </a:r>
            <a:endParaRPr lang="en-US" sz="2400" b="1" dirty="0">
              <a:solidFill>
                <a:srgbClr val="003F82"/>
              </a:solidFill>
              <a:latin typeface="Myriad Pro"/>
            </a:endParaRPr>
          </a:p>
        </p:txBody>
      </p:sp>
      <p:grpSp>
        <p:nvGrpSpPr>
          <p:cNvPr id="23" name="Группа 22"/>
          <p:cNvGrpSpPr/>
          <p:nvPr/>
        </p:nvGrpSpPr>
        <p:grpSpPr>
          <a:xfrm>
            <a:off x="854193" y="1428991"/>
            <a:ext cx="7042258" cy="4829588"/>
            <a:chOff x="854193" y="1428991"/>
            <a:chExt cx="7042258" cy="4829588"/>
          </a:xfrm>
        </p:grpSpPr>
        <p:grpSp>
          <p:nvGrpSpPr>
            <p:cNvPr id="22" name="Группа 21"/>
            <p:cNvGrpSpPr/>
            <p:nvPr/>
          </p:nvGrpSpPr>
          <p:grpSpPr>
            <a:xfrm>
              <a:off x="854193" y="1428991"/>
              <a:ext cx="7042258" cy="4829588"/>
              <a:chOff x="898118" y="1564412"/>
              <a:chExt cx="7453846" cy="4829588"/>
            </a:xfrm>
          </p:grpSpPr>
          <p:sp>
            <p:nvSpPr>
              <p:cNvPr id="38" name="Text Box 15"/>
              <p:cNvSpPr txBox="1">
                <a:spLocks noChangeArrowheads="1"/>
              </p:cNvSpPr>
              <p:nvPr/>
            </p:nvSpPr>
            <p:spPr bwMode="auto">
              <a:xfrm>
                <a:off x="978098" y="5830769"/>
                <a:ext cx="1169360" cy="563231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ru-RU" sz="1700">
                    <a:latin typeface="Myriad Pro"/>
                  </a:rPr>
                  <a:t>Детство </a:t>
                </a:r>
                <a:r>
                  <a:rPr lang="ru-RU" sz="1700" smtClean="0">
                    <a:latin typeface="Myriad Pro"/>
                  </a:rPr>
                  <a:t>и</a:t>
                </a:r>
              </a:p>
              <a:p>
                <a:pPr algn="ctr">
                  <a:lnSpc>
                    <a:spcPct val="90000"/>
                  </a:lnSpc>
                </a:pPr>
                <a:r>
                  <a:rPr lang="ru-RU" sz="1700" smtClean="0">
                    <a:latin typeface="Myriad Pro"/>
                  </a:rPr>
                  <a:t>юность</a:t>
                </a:r>
                <a:endParaRPr lang="ru-RU" sz="1700" dirty="0">
                  <a:latin typeface="Myriad Pro"/>
                </a:endParaRPr>
              </a:p>
            </p:txBody>
          </p:sp>
          <p:sp>
            <p:nvSpPr>
              <p:cNvPr id="39" name="Text Box 15"/>
              <p:cNvSpPr txBox="1">
                <a:spLocks noChangeArrowheads="1"/>
              </p:cNvSpPr>
              <p:nvPr/>
            </p:nvSpPr>
            <p:spPr bwMode="auto">
              <a:xfrm>
                <a:off x="2305659" y="5961575"/>
                <a:ext cx="1315275" cy="301621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ru-RU" sz="1700" smtClean="0">
                    <a:latin typeface="Myriad Pro"/>
                  </a:rPr>
                  <a:t>Молодость</a:t>
                </a:r>
                <a:endParaRPr lang="ru-RU" sz="1700" dirty="0">
                  <a:latin typeface="Myriad Pro"/>
                </a:endParaRPr>
              </a:p>
            </p:txBody>
          </p:sp>
          <p:sp>
            <p:nvSpPr>
              <p:cNvPr id="40" name="Text Box 15"/>
              <p:cNvSpPr txBox="1">
                <a:spLocks noChangeArrowheads="1"/>
              </p:cNvSpPr>
              <p:nvPr/>
            </p:nvSpPr>
            <p:spPr bwMode="auto">
              <a:xfrm>
                <a:off x="4068356" y="5961575"/>
                <a:ext cx="1113368" cy="301621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ru-RU" sz="1700">
                    <a:latin typeface="Myriad Pro"/>
                  </a:rPr>
                  <a:t>Зрелость</a:t>
                </a:r>
                <a:endParaRPr lang="ru-RU" sz="1700" dirty="0">
                  <a:latin typeface="Myriad Pro"/>
                </a:endParaRPr>
              </a:p>
            </p:txBody>
          </p:sp>
          <p:sp>
            <p:nvSpPr>
              <p:cNvPr id="41" name="Text Box 15"/>
              <p:cNvSpPr txBox="1">
                <a:spLocks noChangeArrowheads="1"/>
              </p:cNvSpPr>
              <p:nvPr/>
            </p:nvSpPr>
            <p:spPr bwMode="auto">
              <a:xfrm>
                <a:off x="6094243" y="5961575"/>
                <a:ext cx="1108279" cy="301621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ru-RU" sz="1700">
                    <a:latin typeface="Myriad Pro"/>
                  </a:rPr>
                  <a:t>Старость</a:t>
                </a:r>
                <a:endParaRPr lang="ru-RU" sz="1700" dirty="0">
                  <a:latin typeface="Myriad Pro"/>
                </a:endParaRPr>
              </a:p>
            </p:txBody>
          </p:sp>
          <p:grpSp>
            <p:nvGrpSpPr>
              <p:cNvPr id="17" name="Группа 16"/>
              <p:cNvGrpSpPr/>
              <p:nvPr/>
            </p:nvGrpSpPr>
            <p:grpSpPr>
              <a:xfrm>
                <a:off x="898118" y="1564412"/>
                <a:ext cx="7453846" cy="4181720"/>
                <a:chOff x="898118" y="1564412"/>
                <a:chExt cx="7453846" cy="4181720"/>
              </a:xfrm>
            </p:grpSpPr>
            <p:grpSp>
              <p:nvGrpSpPr>
                <p:cNvPr id="65" name="Группа 24"/>
                <p:cNvGrpSpPr/>
                <p:nvPr/>
              </p:nvGrpSpPr>
              <p:grpSpPr>
                <a:xfrm>
                  <a:off x="898118" y="1856800"/>
                  <a:ext cx="7453846" cy="3889332"/>
                  <a:chOff x="819150" y="1989138"/>
                  <a:chExt cx="8501369" cy="3455987"/>
                </a:xfrm>
              </p:grpSpPr>
              <p:sp>
                <p:nvSpPr>
                  <p:cNvPr id="68" name="Line 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819150" y="1989138"/>
                    <a:ext cx="0" cy="3455987"/>
                  </a:xfrm>
                  <a:prstGeom prst="line">
                    <a:avLst/>
                  </a:prstGeom>
                  <a:ln>
                    <a:headEnd/>
                    <a:tailEnd type="triangle" w="med" len="med"/>
                  </a:ln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69" name="Line 5"/>
                  <p:cNvSpPr>
                    <a:spLocks noChangeShapeType="1"/>
                  </p:cNvSpPr>
                  <p:nvPr/>
                </p:nvSpPr>
                <p:spPr bwMode="auto">
                  <a:xfrm>
                    <a:off x="819150" y="5445125"/>
                    <a:ext cx="8501369" cy="0"/>
                  </a:xfrm>
                  <a:prstGeom prst="line">
                    <a:avLst/>
                  </a:prstGeom>
                  <a:ln>
                    <a:headEnd/>
                    <a:tailEnd type="triangle" w="med" len="med"/>
                  </a:ln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  <p:txBody>
                  <a:bodyPr/>
                  <a:lstStyle/>
                  <a:p>
                    <a:endParaRPr lang="ru-RU" dirty="0"/>
                  </a:p>
                </p:txBody>
              </p:sp>
            </p:grpSp>
            <p:sp>
              <p:nvSpPr>
                <p:cNvPr id="62" name="Text Box 15"/>
                <p:cNvSpPr txBox="1">
                  <a:spLocks noChangeArrowheads="1"/>
                </p:cNvSpPr>
                <p:nvPr/>
              </p:nvSpPr>
              <p:spPr bwMode="auto">
                <a:xfrm>
                  <a:off x="1071301" y="1564412"/>
                  <a:ext cx="1837856" cy="584775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ru-RU" sz="1600" smtClean="0">
                      <a:latin typeface="Myriad Pro"/>
                    </a:rPr>
                    <a:t>Финансирование</a:t>
                  </a:r>
                </a:p>
                <a:p>
                  <a:pPr algn="ctr"/>
                  <a:r>
                    <a:rPr lang="ru-RU" sz="1600" smtClean="0">
                      <a:latin typeface="Myriad Pro"/>
                    </a:rPr>
                    <a:t>потребностей</a:t>
                  </a:r>
                  <a:endParaRPr lang="ru-RU" sz="1600" dirty="0">
                    <a:latin typeface="Myriad Pro"/>
                  </a:endParaRPr>
                </a:p>
              </p:txBody>
            </p:sp>
            <p:cxnSp>
              <p:nvCxnSpPr>
                <p:cNvPr id="3" name="Прямая соединительная линия 2"/>
                <p:cNvCxnSpPr/>
                <p:nvPr/>
              </p:nvCxnSpPr>
              <p:spPr>
                <a:xfrm flipH="1">
                  <a:off x="7615824" y="1796904"/>
                  <a:ext cx="2520" cy="394922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prstDash val="lg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" name="Прямоугольник 1"/>
                <p:cNvSpPr/>
                <p:nvPr/>
              </p:nvSpPr>
              <p:spPr>
                <a:xfrm>
                  <a:off x="5856348" y="3460443"/>
                  <a:ext cx="1584071" cy="432000"/>
                </a:xfrm>
                <a:prstGeom prst="rect">
                  <a:avLst/>
                </a:prstGeom>
                <a:solidFill>
                  <a:srgbClr val="FF9B9B">
                    <a:alpha val="80000"/>
                  </a:srgbClr>
                </a:solidFill>
                <a:ln w="22225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algn="ctr" defTabSz="914400" eaLnBrk="0" hangingPunct="0">
                    <a:lnSpc>
                      <a:spcPct val="80000"/>
                    </a:lnSpc>
                  </a:pPr>
                  <a:endParaRPr lang="ru-RU" b="1">
                    <a:solidFill>
                      <a:srgbClr val="820000"/>
                    </a:solidFill>
                    <a:effectLst>
                      <a:outerShdw blurRad="63500" sx="102000" sy="102000" algn="ctr" rotWithShape="0">
                        <a:prstClr val="black">
                          <a:alpha val="40000"/>
                        </a:prstClr>
                      </a:outerShdw>
                    </a:effectLst>
                    <a:latin typeface="Myriad Pro"/>
                  </a:endParaRPr>
                </a:p>
              </p:txBody>
            </p:sp>
            <p:sp>
              <p:nvSpPr>
                <p:cNvPr id="36" name="Прямоугольник 35"/>
                <p:cNvSpPr/>
                <p:nvPr/>
              </p:nvSpPr>
              <p:spPr>
                <a:xfrm>
                  <a:off x="3779965" y="3437498"/>
                  <a:ext cx="1584071" cy="432000"/>
                </a:xfrm>
                <a:prstGeom prst="rect">
                  <a:avLst/>
                </a:prstGeom>
                <a:solidFill>
                  <a:srgbClr val="8BFF8B">
                    <a:alpha val="80000"/>
                  </a:srgbClr>
                </a:solidFill>
                <a:ln w="22225" cap="flat" cmpd="sng" algn="ctr">
                  <a:solidFill>
                    <a:srgbClr val="00B05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algn="ctr" defTabSz="914400" eaLnBrk="0" hangingPunct="0">
                    <a:lnSpc>
                      <a:spcPct val="80000"/>
                    </a:lnSpc>
                  </a:pPr>
                  <a:endParaRPr lang="ru-RU" b="1">
                    <a:solidFill>
                      <a:srgbClr val="004821"/>
                    </a:solidFill>
                    <a:effectLst>
                      <a:outerShdw blurRad="63500" sx="102000" sy="102000" algn="ctr" rotWithShape="0">
                        <a:prstClr val="black">
                          <a:alpha val="40000"/>
                        </a:prstClr>
                      </a:outerShdw>
                    </a:effectLst>
                    <a:latin typeface="Myriad Pro"/>
                  </a:endParaRPr>
                </a:p>
              </p:txBody>
            </p:sp>
            <p:sp>
              <p:nvSpPr>
                <p:cNvPr id="7" name="Полилиния 6"/>
                <p:cNvSpPr/>
                <p:nvPr/>
              </p:nvSpPr>
              <p:spPr>
                <a:xfrm>
                  <a:off x="1472282" y="2947690"/>
                  <a:ext cx="6135048" cy="2798017"/>
                </a:xfrm>
                <a:custGeom>
                  <a:avLst/>
                  <a:gdLst>
                    <a:gd name="connsiteX0" fmla="*/ 0 w 5500048"/>
                    <a:gd name="connsiteY0" fmla="*/ 2798017 h 2798017"/>
                    <a:gd name="connsiteX1" fmla="*/ 873457 w 5500048"/>
                    <a:gd name="connsiteY1" fmla="*/ 2593301 h 2798017"/>
                    <a:gd name="connsiteX2" fmla="*/ 1296537 w 5500048"/>
                    <a:gd name="connsiteY2" fmla="*/ 2429528 h 2798017"/>
                    <a:gd name="connsiteX3" fmla="*/ 1596788 w 5500048"/>
                    <a:gd name="connsiteY3" fmla="*/ 2047391 h 2798017"/>
                    <a:gd name="connsiteX4" fmla="*/ 1869743 w 5500048"/>
                    <a:gd name="connsiteY4" fmla="*/ 1460537 h 2798017"/>
                    <a:gd name="connsiteX5" fmla="*/ 2019869 w 5500048"/>
                    <a:gd name="connsiteY5" fmla="*/ 873683 h 2798017"/>
                    <a:gd name="connsiteX6" fmla="*/ 2142698 w 5500048"/>
                    <a:gd name="connsiteY6" fmla="*/ 587080 h 2798017"/>
                    <a:gd name="connsiteX7" fmla="*/ 2292824 w 5500048"/>
                    <a:gd name="connsiteY7" fmla="*/ 382364 h 2798017"/>
                    <a:gd name="connsiteX8" fmla="*/ 2579427 w 5500048"/>
                    <a:gd name="connsiteY8" fmla="*/ 109409 h 2798017"/>
                    <a:gd name="connsiteX9" fmla="*/ 3125337 w 5500048"/>
                    <a:gd name="connsiteY9" fmla="*/ 226 h 2798017"/>
                    <a:gd name="connsiteX10" fmla="*/ 3643952 w 5500048"/>
                    <a:gd name="connsiteY10" fmla="*/ 95761 h 2798017"/>
                    <a:gd name="connsiteX11" fmla="*/ 4039737 w 5500048"/>
                    <a:gd name="connsiteY11" fmla="*/ 505194 h 2798017"/>
                    <a:gd name="connsiteX12" fmla="*/ 4271749 w 5500048"/>
                    <a:gd name="connsiteY12" fmla="*/ 1010161 h 2798017"/>
                    <a:gd name="connsiteX13" fmla="*/ 4490113 w 5500048"/>
                    <a:gd name="connsiteY13" fmla="*/ 1419594 h 2798017"/>
                    <a:gd name="connsiteX14" fmla="*/ 4612943 w 5500048"/>
                    <a:gd name="connsiteY14" fmla="*/ 1610662 h 2798017"/>
                    <a:gd name="connsiteX15" fmla="*/ 4735773 w 5500048"/>
                    <a:gd name="connsiteY15" fmla="*/ 1733492 h 2798017"/>
                    <a:gd name="connsiteX16" fmla="*/ 4858603 w 5500048"/>
                    <a:gd name="connsiteY16" fmla="*/ 1829026 h 2798017"/>
                    <a:gd name="connsiteX17" fmla="*/ 5199797 w 5500048"/>
                    <a:gd name="connsiteY17" fmla="*/ 1992800 h 2798017"/>
                    <a:gd name="connsiteX18" fmla="*/ 5500048 w 5500048"/>
                    <a:gd name="connsiteY18" fmla="*/ 2033743 h 2798017"/>
                    <a:gd name="connsiteX19" fmla="*/ 5500048 w 5500048"/>
                    <a:gd name="connsiteY19" fmla="*/ 2033743 h 2798017"/>
                    <a:gd name="connsiteX20" fmla="*/ 5500048 w 5500048"/>
                    <a:gd name="connsiteY20" fmla="*/ 2033743 h 2798017"/>
                    <a:gd name="connsiteX0" fmla="*/ 0 w 5500048"/>
                    <a:gd name="connsiteY0" fmla="*/ 2798017 h 2798017"/>
                    <a:gd name="connsiteX1" fmla="*/ 873457 w 5500048"/>
                    <a:gd name="connsiteY1" fmla="*/ 2593301 h 2798017"/>
                    <a:gd name="connsiteX2" fmla="*/ 1296537 w 5500048"/>
                    <a:gd name="connsiteY2" fmla="*/ 2429528 h 2798017"/>
                    <a:gd name="connsiteX3" fmla="*/ 1596788 w 5500048"/>
                    <a:gd name="connsiteY3" fmla="*/ 2047391 h 2798017"/>
                    <a:gd name="connsiteX4" fmla="*/ 1869743 w 5500048"/>
                    <a:gd name="connsiteY4" fmla="*/ 1460537 h 2798017"/>
                    <a:gd name="connsiteX5" fmla="*/ 2019869 w 5500048"/>
                    <a:gd name="connsiteY5" fmla="*/ 873683 h 2798017"/>
                    <a:gd name="connsiteX6" fmla="*/ 2142698 w 5500048"/>
                    <a:gd name="connsiteY6" fmla="*/ 587080 h 2798017"/>
                    <a:gd name="connsiteX7" fmla="*/ 2286000 w 5500048"/>
                    <a:gd name="connsiteY7" fmla="*/ 361892 h 2798017"/>
                    <a:gd name="connsiteX8" fmla="*/ 2579427 w 5500048"/>
                    <a:gd name="connsiteY8" fmla="*/ 109409 h 2798017"/>
                    <a:gd name="connsiteX9" fmla="*/ 3125337 w 5500048"/>
                    <a:gd name="connsiteY9" fmla="*/ 226 h 2798017"/>
                    <a:gd name="connsiteX10" fmla="*/ 3643952 w 5500048"/>
                    <a:gd name="connsiteY10" fmla="*/ 95761 h 2798017"/>
                    <a:gd name="connsiteX11" fmla="*/ 4039737 w 5500048"/>
                    <a:gd name="connsiteY11" fmla="*/ 505194 h 2798017"/>
                    <a:gd name="connsiteX12" fmla="*/ 4271749 w 5500048"/>
                    <a:gd name="connsiteY12" fmla="*/ 1010161 h 2798017"/>
                    <a:gd name="connsiteX13" fmla="*/ 4490113 w 5500048"/>
                    <a:gd name="connsiteY13" fmla="*/ 1419594 h 2798017"/>
                    <a:gd name="connsiteX14" fmla="*/ 4612943 w 5500048"/>
                    <a:gd name="connsiteY14" fmla="*/ 1610662 h 2798017"/>
                    <a:gd name="connsiteX15" fmla="*/ 4735773 w 5500048"/>
                    <a:gd name="connsiteY15" fmla="*/ 1733492 h 2798017"/>
                    <a:gd name="connsiteX16" fmla="*/ 4858603 w 5500048"/>
                    <a:gd name="connsiteY16" fmla="*/ 1829026 h 2798017"/>
                    <a:gd name="connsiteX17" fmla="*/ 5199797 w 5500048"/>
                    <a:gd name="connsiteY17" fmla="*/ 1992800 h 2798017"/>
                    <a:gd name="connsiteX18" fmla="*/ 5500048 w 5500048"/>
                    <a:gd name="connsiteY18" fmla="*/ 2033743 h 2798017"/>
                    <a:gd name="connsiteX19" fmla="*/ 5500048 w 5500048"/>
                    <a:gd name="connsiteY19" fmla="*/ 2033743 h 2798017"/>
                    <a:gd name="connsiteX20" fmla="*/ 5500048 w 5500048"/>
                    <a:gd name="connsiteY20" fmla="*/ 2033743 h 2798017"/>
                    <a:gd name="connsiteX0" fmla="*/ 0 w 5500048"/>
                    <a:gd name="connsiteY0" fmla="*/ 2798017 h 2798017"/>
                    <a:gd name="connsiteX1" fmla="*/ 873457 w 5500048"/>
                    <a:gd name="connsiteY1" fmla="*/ 2593301 h 2798017"/>
                    <a:gd name="connsiteX2" fmla="*/ 1276066 w 5500048"/>
                    <a:gd name="connsiteY2" fmla="*/ 2409056 h 2798017"/>
                    <a:gd name="connsiteX3" fmla="*/ 1596788 w 5500048"/>
                    <a:gd name="connsiteY3" fmla="*/ 2047391 h 2798017"/>
                    <a:gd name="connsiteX4" fmla="*/ 1869743 w 5500048"/>
                    <a:gd name="connsiteY4" fmla="*/ 1460537 h 2798017"/>
                    <a:gd name="connsiteX5" fmla="*/ 2019869 w 5500048"/>
                    <a:gd name="connsiteY5" fmla="*/ 873683 h 2798017"/>
                    <a:gd name="connsiteX6" fmla="*/ 2142698 w 5500048"/>
                    <a:gd name="connsiteY6" fmla="*/ 587080 h 2798017"/>
                    <a:gd name="connsiteX7" fmla="*/ 2286000 w 5500048"/>
                    <a:gd name="connsiteY7" fmla="*/ 361892 h 2798017"/>
                    <a:gd name="connsiteX8" fmla="*/ 2579427 w 5500048"/>
                    <a:gd name="connsiteY8" fmla="*/ 109409 h 2798017"/>
                    <a:gd name="connsiteX9" fmla="*/ 3125337 w 5500048"/>
                    <a:gd name="connsiteY9" fmla="*/ 226 h 2798017"/>
                    <a:gd name="connsiteX10" fmla="*/ 3643952 w 5500048"/>
                    <a:gd name="connsiteY10" fmla="*/ 95761 h 2798017"/>
                    <a:gd name="connsiteX11" fmla="*/ 4039737 w 5500048"/>
                    <a:gd name="connsiteY11" fmla="*/ 505194 h 2798017"/>
                    <a:gd name="connsiteX12" fmla="*/ 4271749 w 5500048"/>
                    <a:gd name="connsiteY12" fmla="*/ 1010161 h 2798017"/>
                    <a:gd name="connsiteX13" fmla="*/ 4490113 w 5500048"/>
                    <a:gd name="connsiteY13" fmla="*/ 1419594 h 2798017"/>
                    <a:gd name="connsiteX14" fmla="*/ 4612943 w 5500048"/>
                    <a:gd name="connsiteY14" fmla="*/ 1610662 h 2798017"/>
                    <a:gd name="connsiteX15" fmla="*/ 4735773 w 5500048"/>
                    <a:gd name="connsiteY15" fmla="*/ 1733492 h 2798017"/>
                    <a:gd name="connsiteX16" fmla="*/ 4858603 w 5500048"/>
                    <a:gd name="connsiteY16" fmla="*/ 1829026 h 2798017"/>
                    <a:gd name="connsiteX17" fmla="*/ 5199797 w 5500048"/>
                    <a:gd name="connsiteY17" fmla="*/ 1992800 h 2798017"/>
                    <a:gd name="connsiteX18" fmla="*/ 5500048 w 5500048"/>
                    <a:gd name="connsiteY18" fmla="*/ 2033743 h 2798017"/>
                    <a:gd name="connsiteX19" fmla="*/ 5500048 w 5500048"/>
                    <a:gd name="connsiteY19" fmla="*/ 2033743 h 2798017"/>
                    <a:gd name="connsiteX20" fmla="*/ 5500048 w 5500048"/>
                    <a:gd name="connsiteY20" fmla="*/ 2033743 h 2798017"/>
                    <a:gd name="connsiteX0" fmla="*/ 0 w 5500048"/>
                    <a:gd name="connsiteY0" fmla="*/ 2798017 h 2798017"/>
                    <a:gd name="connsiteX1" fmla="*/ 873457 w 5500048"/>
                    <a:gd name="connsiteY1" fmla="*/ 2593301 h 2798017"/>
                    <a:gd name="connsiteX2" fmla="*/ 1276066 w 5500048"/>
                    <a:gd name="connsiteY2" fmla="*/ 2409056 h 2798017"/>
                    <a:gd name="connsiteX3" fmla="*/ 1596788 w 5500048"/>
                    <a:gd name="connsiteY3" fmla="*/ 2047391 h 2798017"/>
                    <a:gd name="connsiteX4" fmla="*/ 1869743 w 5500048"/>
                    <a:gd name="connsiteY4" fmla="*/ 1460537 h 2798017"/>
                    <a:gd name="connsiteX5" fmla="*/ 2040340 w 5500048"/>
                    <a:gd name="connsiteY5" fmla="*/ 860036 h 2798017"/>
                    <a:gd name="connsiteX6" fmla="*/ 2142698 w 5500048"/>
                    <a:gd name="connsiteY6" fmla="*/ 587080 h 2798017"/>
                    <a:gd name="connsiteX7" fmla="*/ 2286000 w 5500048"/>
                    <a:gd name="connsiteY7" fmla="*/ 361892 h 2798017"/>
                    <a:gd name="connsiteX8" fmla="*/ 2579427 w 5500048"/>
                    <a:gd name="connsiteY8" fmla="*/ 109409 h 2798017"/>
                    <a:gd name="connsiteX9" fmla="*/ 3125337 w 5500048"/>
                    <a:gd name="connsiteY9" fmla="*/ 226 h 2798017"/>
                    <a:gd name="connsiteX10" fmla="*/ 3643952 w 5500048"/>
                    <a:gd name="connsiteY10" fmla="*/ 95761 h 2798017"/>
                    <a:gd name="connsiteX11" fmla="*/ 4039737 w 5500048"/>
                    <a:gd name="connsiteY11" fmla="*/ 505194 h 2798017"/>
                    <a:gd name="connsiteX12" fmla="*/ 4271749 w 5500048"/>
                    <a:gd name="connsiteY12" fmla="*/ 1010161 h 2798017"/>
                    <a:gd name="connsiteX13" fmla="*/ 4490113 w 5500048"/>
                    <a:gd name="connsiteY13" fmla="*/ 1419594 h 2798017"/>
                    <a:gd name="connsiteX14" fmla="*/ 4612943 w 5500048"/>
                    <a:gd name="connsiteY14" fmla="*/ 1610662 h 2798017"/>
                    <a:gd name="connsiteX15" fmla="*/ 4735773 w 5500048"/>
                    <a:gd name="connsiteY15" fmla="*/ 1733492 h 2798017"/>
                    <a:gd name="connsiteX16" fmla="*/ 4858603 w 5500048"/>
                    <a:gd name="connsiteY16" fmla="*/ 1829026 h 2798017"/>
                    <a:gd name="connsiteX17" fmla="*/ 5199797 w 5500048"/>
                    <a:gd name="connsiteY17" fmla="*/ 1992800 h 2798017"/>
                    <a:gd name="connsiteX18" fmla="*/ 5500048 w 5500048"/>
                    <a:gd name="connsiteY18" fmla="*/ 2033743 h 2798017"/>
                    <a:gd name="connsiteX19" fmla="*/ 5500048 w 5500048"/>
                    <a:gd name="connsiteY19" fmla="*/ 2033743 h 2798017"/>
                    <a:gd name="connsiteX20" fmla="*/ 5500048 w 5500048"/>
                    <a:gd name="connsiteY20" fmla="*/ 2033743 h 2798017"/>
                    <a:gd name="connsiteX0" fmla="*/ 0 w 6135048"/>
                    <a:gd name="connsiteY0" fmla="*/ 2798017 h 2798017"/>
                    <a:gd name="connsiteX1" fmla="*/ 873457 w 6135048"/>
                    <a:gd name="connsiteY1" fmla="*/ 2593301 h 2798017"/>
                    <a:gd name="connsiteX2" fmla="*/ 1276066 w 6135048"/>
                    <a:gd name="connsiteY2" fmla="*/ 2409056 h 2798017"/>
                    <a:gd name="connsiteX3" fmla="*/ 1596788 w 6135048"/>
                    <a:gd name="connsiteY3" fmla="*/ 2047391 h 2798017"/>
                    <a:gd name="connsiteX4" fmla="*/ 1869743 w 6135048"/>
                    <a:gd name="connsiteY4" fmla="*/ 1460537 h 2798017"/>
                    <a:gd name="connsiteX5" fmla="*/ 2040340 w 6135048"/>
                    <a:gd name="connsiteY5" fmla="*/ 860036 h 2798017"/>
                    <a:gd name="connsiteX6" fmla="*/ 2142698 w 6135048"/>
                    <a:gd name="connsiteY6" fmla="*/ 587080 h 2798017"/>
                    <a:gd name="connsiteX7" fmla="*/ 2286000 w 6135048"/>
                    <a:gd name="connsiteY7" fmla="*/ 361892 h 2798017"/>
                    <a:gd name="connsiteX8" fmla="*/ 2579427 w 6135048"/>
                    <a:gd name="connsiteY8" fmla="*/ 109409 h 2798017"/>
                    <a:gd name="connsiteX9" fmla="*/ 3125337 w 6135048"/>
                    <a:gd name="connsiteY9" fmla="*/ 226 h 2798017"/>
                    <a:gd name="connsiteX10" fmla="*/ 3643952 w 6135048"/>
                    <a:gd name="connsiteY10" fmla="*/ 95761 h 2798017"/>
                    <a:gd name="connsiteX11" fmla="*/ 4039737 w 6135048"/>
                    <a:gd name="connsiteY11" fmla="*/ 505194 h 2798017"/>
                    <a:gd name="connsiteX12" fmla="*/ 4271749 w 6135048"/>
                    <a:gd name="connsiteY12" fmla="*/ 1010161 h 2798017"/>
                    <a:gd name="connsiteX13" fmla="*/ 4490113 w 6135048"/>
                    <a:gd name="connsiteY13" fmla="*/ 1419594 h 2798017"/>
                    <a:gd name="connsiteX14" fmla="*/ 4612943 w 6135048"/>
                    <a:gd name="connsiteY14" fmla="*/ 1610662 h 2798017"/>
                    <a:gd name="connsiteX15" fmla="*/ 4735773 w 6135048"/>
                    <a:gd name="connsiteY15" fmla="*/ 1733492 h 2798017"/>
                    <a:gd name="connsiteX16" fmla="*/ 4858603 w 6135048"/>
                    <a:gd name="connsiteY16" fmla="*/ 1829026 h 2798017"/>
                    <a:gd name="connsiteX17" fmla="*/ 5199797 w 6135048"/>
                    <a:gd name="connsiteY17" fmla="*/ 1992800 h 2798017"/>
                    <a:gd name="connsiteX18" fmla="*/ 5500048 w 6135048"/>
                    <a:gd name="connsiteY18" fmla="*/ 2033743 h 2798017"/>
                    <a:gd name="connsiteX19" fmla="*/ 5500048 w 6135048"/>
                    <a:gd name="connsiteY19" fmla="*/ 2033743 h 2798017"/>
                    <a:gd name="connsiteX20" fmla="*/ 6135048 w 6135048"/>
                    <a:gd name="connsiteY20" fmla="*/ 2116293 h 2798017"/>
                    <a:gd name="connsiteX0" fmla="*/ 0 w 6135048"/>
                    <a:gd name="connsiteY0" fmla="*/ 2798017 h 2798017"/>
                    <a:gd name="connsiteX1" fmla="*/ 873457 w 6135048"/>
                    <a:gd name="connsiteY1" fmla="*/ 2593301 h 2798017"/>
                    <a:gd name="connsiteX2" fmla="*/ 1276066 w 6135048"/>
                    <a:gd name="connsiteY2" fmla="*/ 2409056 h 2798017"/>
                    <a:gd name="connsiteX3" fmla="*/ 1596788 w 6135048"/>
                    <a:gd name="connsiteY3" fmla="*/ 2047391 h 2798017"/>
                    <a:gd name="connsiteX4" fmla="*/ 1869743 w 6135048"/>
                    <a:gd name="connsiteY4" fmla="*/ 1460537 h 2798017"/>
                    <a:gd name="connsiteX5" fmla="*/ 2040340 w 6135048"/>
                    <a:gd name="connsiteY5" fmla="*/ 860036 h 2798017"/>
                    <a:gd name="connsiteX6" fmla="*/ 2142698 w 6135048"/>
                    <a:gd name="connsiteY6" fmla="*/ 587080 h 2798017"/>
                    <a:gd name="connsiteX7" fmla="*/ 2286000 w 6135048"/>
                    <a:gd name="connsiteY7" fmla="*/ 361892 h 2798017"/>
                    <a:gd name="connsiteX8" fmla="*/ 2579427 w 6135048"/>
                    <a:gd name="connsiteY8" fmla="*/ 109409 h 2798017"/>
                    <a:gd name="connsiteX9" fmla="*/ 3125337 w 6135048"/>
                    <a:gd name="connsiteY9" fmla="*/ 226 h 2798017"/>
                    <a:gd name="connsiteX10" fmla="*/ 3643952 w 6135048"/>
                    <a:gd name="connsiteY10" fmla="*/ 95761 h 2798017"/>
                    <a:gd name="connsiteX11" fmla="*/ 4039737 w 6135048"/>
                    <a:gd name="connsiteY11" fmla="*/ 505194 h 2798017"/>
                    <a:gd name="connsiteX12" fmla="*/ 4271749 w 6135048"/>
                    <a:gd name="connsiteY12" fmla="*/ 1010161 h 2798017"/>
                    <a:gd name="connsiteX13" fmla="*/ 4490113 w 6135048"/>
                    <a:gd name="connsiteY13" fmla="*/ 1419594 h 2798017"/>
                    <a:gd name="connsiteX14" fmla="*/ 4612943 w 6135048"/>
                    <a:gd name="connsiteY14" fmla="*/ 1610662 h 2798017"/>
                    <a:gd name="connsiteX15" fmla="*/ 4735773 w 6135048"/>
                    <a:gd name="connsiteY15" fmla="*/ 1733492 h 2798017"/>
                    <a:gd name="connsiteX16" fmla="*/ 4858603 w 6135048"/>
                    <a:gd name="connsiteY16" fmla="*/ 1829026 h 2798017"/>
                    <a:gd name="connsiteX17" fmla="*/ 5212497 w 6135048"/>
                    <a:gd name="connsiteY17" fmla="*/ 1973750 h 2798017"/>
                    <a:gd name="connsiteX18" fmla="*/ 5500048 w 6135048"/>
                    <a:gd name="connsiteY18" fmla="*/ 2033743 h 2798017"/>
                    <a:gd name="connsiteX19" fmla="*/ 5500048 w 6135048"/>
                    <a:gd name="connsiteY19" fmla="*/ 2033743 h 2798017"/>
                    <a:gd name="connsiteX20" fmla="*/ 6135048 w 6135048"/>
                    <a:gd name="connsiteY20" fmla="*/ 2116293 h 27980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6135048" h="2798017">
                      <a:moveTo>
                        <a:pt x="0" y="2798017"/>
                      </a:moveTo>
                      <a:cubicBezTo>
                        <a:pt x="328684" y="2726366"/>
                        <a:pt x="660779" y="2658128"/>
                        <a:pt x="873457" y="2593301"/>
                      </a:cubicBezTo>
                      <a:cubicBezTo>
                        <a:pt x="1086135" y="2528474"/>
                        <a:pt x="1155511" y="2500041"/>
                        <a:pt x="1276066" y="2409056"/>
                      </a:cubicBezTo>
                      <a:cubicBezTo>
                        <a:pt x="1396621" y="2318071"/>
                        <a:pt x="1497842" y="2205478"/>
                        <a:pt x="1596788" y="2047391"/>
                      </a:cubicBezTo>
                      <a:cubicBezTo>
                        <a:pt x="1695734" y="1889305"/>
                        <a:pt x="1795818" y="1658430"/>
                        <a:pt x="1869743" y="1460537"/>
                      </a:cubicBezTo>
                      <a:cubicBezTo>
                        <a:pt x="1943668" y="1262645"/>
                        <a:pt x="1994848" y="1005612"/>
                        <a:pt x="2040340" y="860036"/>
                      </a:cubicBezTo>
                      <a:cubicBezTo>
                        <a:pt x="2085832" y="714460"/>
                        <a:pt x="2101755" y="670104"/>
                        <a:pt x="2142698" y="587080"/>
                      </a:cubicBezTo>
                      <a:cubicBezTo>
                        <a:pt x="2183641" y="504056"/>
                        <a:pt x="2213212" y="441504"/>
                        <a:pt x="2286000" y="361892"/>
                      </a:cubicBezTo>
                      <a:cubicBezTo>
                        <a:pt x="2358788" y="282280"/>
                        <a:pt x="2439538" y="169687"/>
                        <a:pt x="2579427" y="109409"/>
                      </a:cubicBezTo>
                      <a:cubicBezTo>
                        <a:pt x="2719317" y="49131"/>
                        <a:pt x="2947916" y="2501"/>
                        <a:pt x="3125337" y="226"/>
                      </a:cubicBezTo>
                      <a:cubicBezTo>
                        <a:pt x="3302758" y="-2049"/>
                        <a:pt x="3491552" y="11600"/>
                        <a:pt x="3643952" y="95761"/>
                      </a:cubicBezTo>
                      <a:cubicBezTo>
                        <a:pt x="3796352" y="179922"/>
                        <a:pt x="3935104" y="352794"/>
                        <a:pt x="4039737" y="505194"/>
                      </a:cubicBezTo>
                      <a:cubicBezTo>
                        <a:pt x="4144370" y="657594"/>
                        <a:pt x="4196686" y="857761"/>
                        <a:pt x="4271749" y="1010161"/>
                      </a:cubicBezTo>
                      <a:cubicBezTo>
                        <a:pt x="4346812" y="1162561"/>
                        <a:pt x="4433247" y="1319510"/>
                        <a:pt x="4490113" y="1419594"/>
                      </a:cubicBezTo>
                      <a:cubicBezTo>
                        <a:pt x="4546979" y="1519677"/>
                        <a:pt x="4572000" y="1558346"/>
                        <a:pt x="4612943" y="1610662"/>
                      </a:cubicBezTo>
                      <a:cubicBezTo>
                        <a:pt x="4653886" y="1662978"/>
                        <a:pt x="4694830" y="1697098"/>
                        <a:pt x="4735773" y="1733492"/>
                      </a:cubicBezTo>
                      <a:cubicBezTo>
                        <a:pt x="4776716" y="1769886"/>
                        <a:pt x="4779149" y="1788983"/>
                        <a:pt x="4858603" y="1829026"/>
                      </a:cubicBezTo>
                      <a:cubicBezTo>
                        <a:pt x="4938057" y="1869069"/>
                        <a:pt x="5105590" y="1939631"/>
                        <a:pt x="5212497" y="1973750"/>
                      </a:cubicBezTo>
                      <a:cubicBezTo>
                        <a:pt x="5319404" y="2007869"/>
                        <a:pt x="5452123" y="2023744"/>
                        <a:pt x="5500048" y="2033743"/>
                      </a:cubicBezTo>
                      <a:lnTo>
                        <a:pt x="5500048" y="2033743"/>
                      </a:lnTo>
                      <a:lnTo>
                        <a:pt x="6135048" y="2116293"/>
                      </a:lnTo>
                    </a:path>
                  </a:pathLst>
                </a:custGeom>
                <a:ln>
                  <a:prstDash val="sysDash"/>
                  <a:headEnd type="none" w="med" len="med"/>
                  <a:tailEnd type="none" w="med" len="med"/>
                </a:ln>
              </p:spPr>
              <p:style>
                <a:lnRef idx="2">
                  <a:schemeClr val="accent5"/>
                </a:lnRef>
                <a:fillRef idx="0">
                  <a:schemeClr val="accent5"/>
                </a:fillRef>
                <a:effectRef idx="1">
                  <a:schemeClr val="accent5"/>
                </a:effectRef>
                <a:fontRef idx="minor">
                  <a:schemeClr val="tx1"/>
                </a:fontRef>
              </p:style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2" name="Прямоугольник 51"/>
                <p:cNvSpPr/>
                <p:nvPr/>
              </p:nvSpPr>
              <p:spPr>
                <a:xfrm>
                  <a:off x="1572354" y="3460443"/>
                  <a:ext cx="1584071" cy="432000"/>
                </a:xfrm>
                <a:prstGeom prst="rect">
                  <a:avLst/>
                </a:prstGeom>
                <a:solidFill>
                  <a:srgbClr val="FF9B9B">
                    <a:alpha val="80000"/>
                  </a:srgbClr>
                </a:solidFill>
                <a:ln w="22225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algn="ctr" defTabSz="914400" eaLnBrk="0" hangingPunct="0">
                    <a:lnSpc>
                      <a:spcPct val="80000"/>
                    </a:lnSpc>
                  </a:pPr>
                  <a:endParaRPr lang="ru-RU" b="1">
                    <a:solidFill>
                      <a:srgbClr val="820000"/>
                    </a:solidFill>
                    <a:effectLst>
                      <a:outerShdw blurRad="63500" sx="102000" sy="102000" algn="ctr" rotWithShape="0">
                        <a:prstClr val="black">
                          <a:alpha val="40000"/>
                        </a:prstClr>
                      </a:outerShdw>
                    </a:effectLst>
                    <a:latin typeface="Myriad Pro"/>
                  </a:endParaRPr>
                </a:p>
              </p:txBody>
            </p:sp>
            <p:cxnSp>
              <p:nvCxnSpPr>
                <p:cNvPr id="53" name="Прямая соединительная линия 52"/>
                <p:cNvCxnSpPr/>
                <p:nvPr/>
              </p:nvCxnSpPr>
              <p:spPr>
                <a:xfrm>
                  <a:off x="3491484" y="4023397"/>
                  <a:ext cx="0" cy="1722735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  <a:prstDash val="sysDash"/>
                  <a:headEnd/>
                  <a:tailEnd type="none" w="med" len="lg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71" name="Прямая соединительная линия 70"/>
                <p:cNvCxnSpPr>
                  <a:stCxn id="7" idx="12"/>
                </p:cNvCxnSpPr>
                <p:nvPr/>
              </p:nvCxnSpPr>
              <p:spPr>
                <a:xfrm>
                  <a:off x="5744031" y="3957851"/>
                  <a:ext cx="1601" cy="1787856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  <a:prstDash val="sysDash"/>
                  <a:headEnd/>
                  <a:tailEnd type="none" w="med" len="lg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72" name="Прямая соединительная линия 71"/>
                <p:cNvCxnSpPr/>
                <p:nvPr/>
              </p:nvCxnSpPr>
              <p:spPr>
                <a:xfrm>
                  <a:off x="2364389" y="5583102"/>
                  <a:ext cx="0" cy="144000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  <a:prstDash val="sysDash"/>
                  <a:headEnd/>
                  <a:tailEnd type="none" w="med" len="lg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74" name="Прямоугольник 73"/>
            <p:cNvSpPr/>
            <p:nvPr/>
          </p:nvSpPr>
          <p:spPr>
            <a:xfrm>
              <a:off x="3645098" y="3363277"/>
              <a:ext cx="1360223" cy="309600"/>
            </a:xfrm>
            <a:prstGeom prst="rect">
              <a:avLst/>
            </a:prstGeom>
            <a:noFill/>
            <a:ln w="222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914400" eaLnBrk="0" hangingPunct="0">
                <a:lnSpc>
                  <a:spcPct val="80000"/>
                </a:lnSpc>
              </a:pPr>
              <a:r>
                <a:rPr lang="ru-RU" b="1">
                  <a:solidFill>
                    <a:srgbClr val="00482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Myriad Pro"/>
                </a:rPr>
                <a:t>Избыток</a:t>
              </a:r>
            </a:p>
          </p:txBody>
        </p:sp>
        <p:sp>
          <p:nvSpPr>
            <p:cNvPr id="75" name="Прямоугольник 74"/>
            <p:cNvSpPr/>
            <p:nvPr/>
          </p:nvSpPr>
          <p:spPr>
            <a:xfrm>
              <a:off x="5533332" y="3375058"/>
              <a:ext cx="1496601" cy="311073"/>
            </a:xfrm>
            <a:prstGeom prst="rect">
              <a:avLst/>
            </a:prstGeom>
            <a:noFill/>
            <a:ln w="222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914400" eaLnBrk="0" hangingPunct="0">
                <a:lnSpc>
                  <a:spcPct val="80000"/>
                </a:lnSpc>
              </a:pPr>
              <a:r>
                <a:rPr lang="ru-RU" b="1">
                  <a:solidFill>
                    <a:srgbClr val="820000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Myriad Pro"/>
                </a:rPr>
                <a:t>Недостаток</a:t>
              </a:r>
            </a:p>
          </p:txBody>
        </p:sp>
        <p:sp>
          <p:nvSpPr>
            <p:cNvPr id="76" name="Прямоугольник 75"/>
            <p:cNvSpPr/>
            <p:nvPr/>
          </p:nvSpPr>
          <p:spPr>
            <a:xfrm>
              <a:off x="1491198" y="3375058"/>
              <a:ext cx="1496601" cy="311073"/>
            </a:xfrm>
            <a:prstGeom prst="rect">
              <a:avLst/>
            </a:prstGeom>
            <a:noFill/>
            <a:ln w="222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914400" eaLnBrk="0" hangingPunct="0">
                <a:lnSpc>
                  <a:spcPct val="80000"/>
                </a:lnSpc>
              </a:pPr>
              <a:r>
                <a:rPr lang="ru-RU" b="1">
                  <a:solidFill>
                    <a:srgbClr val="820000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Myriad Pro"/>
                </a:rPr>
                <a:t>Недостаток</a:t>
              </a:r>
            </a:p>
          </p:txBody>
        </p:sp>
      </p:grpSp>
      <p:pic>
        <p:nvPicPr>
          <p:cNvPr id="26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8372" y="5617084"/>
            <a:ext cx="1019755" cy="1014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Полилиния 1"/>
          <p:cNvSpPr>
            <a:spLocks/>
          </p:cNvSpPr>
          <p:nvPr/>
        </p:nvSpPr>
        <p:spPr bwMode="auto">
          <a:xfrm>
            <a:off x="1108427" y="3839813"/>
            <a:ext cx="6090779" cy="1439758"/>
          </a:xfrm>
          <a:custGeom>
            <a:avLst/>
            <a:gdLst>
              <a:gd name="T0" fmla="*/ 0 w 7094202"/>
              <a:gd name="T1" fmla="*/ 1936332 h 1627403"/>
              <a:gd name="T2" fmla="*/ 1168063 w 7094202"/>
              <a:gd name="T3" fmla="*/ 1693478 h 1627403"/>
              <a:gd name="T4" fmla="*/ 2104717 w 7094202"/>
              <a:gd name="T5" fmla="*/ 266706 h 1627403"/>
              <a:gd name="T6" fmla="*/ 4859584 w 7094202"/>
              <a:gd name="T7" fmla="*/ 84565 h 1627403"/>
              <a:gd name="T8" fmla="*/ 6027646 w 7094202"/>
              <a:gd name="T9" fmla="*/ 1238125 h 1627403"/>
              <a:gd name="T10" fmla="*/ 6071724 w 7094202"/>
              <a:gd name="T11" fmla="*/ 1359552 h 162740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connsiteX0" fmla="*/ 0 w 7101450"/>
              <a:gd name="connsiteY0" fmla="*/ 1620156 h 1627403"/>
              <a:gd name="connsiteX1" fmla="*/ 1346200 w 7101450"/>
              <a:gd name="connsiteY1" fmla="*/ 1416956 h 1627403"/>
              <a:gd name="connsiteX2" fmla="*/ 2425700 w 7101450"/>
              <a:gd name="connsiteY2" fmla="*/ 223156 h 1627403"/>
              <a:gd name="connsiteX3" fmla="*/ 5600700 w 7101450"/>
              <a:gd name="connsiteY3" fmla="*/ 70756 h 1627403"/>
              <a:gd name="connsiteX4" fmla="*/ 6946900 w 7101450"/>
              <a:gd name="connsiteY4" fmla="*/ 1035956 h 1627403"/>
              <a:gd name="connsiteX5" fmla="*/ 7013061 w 7101450"/>
              <a:gd name="connsiteY5" fmla="*/ 1114425 h 1627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01450" h="1627403">
                <a:moveTo>
                  <a:pt x="0" y="1620156"/>
                </a:moveTo>
                <a:cubicBezTo>
                  <a:pt x="470958" y="1634972"/>
                  <a:pt x="941917" y="1649789"/>
                  <a:pt x="1346200" y="1416956"/>
                </a:cubicBezTo>
                <a:cubicBezTo>
                  <a:pt x="1750483" y="1184123"/>
                  <a:pt x="1716617" y="447523"/>
                  <a:pt x="2425700" y="223156"/>
                </a:cubicBezTo>
                <a:cubicBezTo>
                  <a:pt x="3134783" y="-1211"/>
                  <a:pt x="4847167" y="-64711"/>
                  <a:pt x="5600700" y="70756"/>
                </a:cubicBezTo>
                <a:cubicBezTo>
                  <a:pt x="6354233" y="206223"/>
                  <a:pt x="6714067" y="858156"/>
                  <a:pt x="6946900" y="1035956"/>
                </a:cubicBezTo>
                <a:cubicBezTo>
                  <a:pt x="7179733" y="1213756"/>
                  <a:pt x="7104077" y="1152525"/>
                  <a:pt x="7013061" y="1114425"/>
                </a:cubicBezTo>
              </a:path>
            </a:pathLst>
          </a:custGeom>
          <a:ln>
            <a:headEnd type="none" w="med" len="med"/>
            <a:tailEnd type="none" w="med" len="lg"/>
          </a:ln>
          <a:extLst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wrap="square" lIns="89959" tIns="46778" rIns="89959" bIns="46778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8" name="TextBox 2"/>
          <p:cNvSpPr txBox="1">
            <a:spLocks noChangeArrowheads="1"/>
          </p:cNvSpPr>
          <p:nvPr/>
        </p:nvSpPr>
        <p:spPr bwMode="auto">
          <a:xfrm>
            <a:off x="1059827" y="4580087"/>
            <a:ext cx="936390" cy="33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98" tIns="45699" rIns="91398" bIns="4569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ru-RU" altLang="ru-RU" sz="1600">
                <a:latin typeface="Myriad Pro"/>
              </a:rPr>
              <a:t>Расходы</a:t>
            </a:r>
          </a:p>
        </p:txBody>
      </p:sp>
      <p:cxnSp>
        <p:nvCxnSpPr>
          <p:cNvPr id="29" name="Прямая со стрелкой 4"/>
          <p:cNvCxnSpPr>
            <a:cxnSpLocks noChangeShapeType="1"/>
          </p:cNvCxnSpPr>
          <p:nvPr/>
        </p:nvCxnSpPr>
        <p:spPr bwMode="auto">
          <a:xfrm>
            <a:off x="1901206" y="4580087"/>
            <a:ext cx="646057" cy="0"/>
          </a:xfrm>
          <a:prstGeom prst="straightConnector1">
            <a:avLst/>
          </a:prstGeom>
          <a:ln>
            <a:headEnd/>
            <a:tailEnd type="arrow" w="med" len="med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6"/>
          <p:cNvCxnSpPr>
            <a:cxnSpLocks noChangeShapeType="1"/>
          </p:cNvCxnSpPr>
          <p:nvPr/>
        </p:nvCxnSpPr>
        <p:spPr bwMode="auto">
          <a:xfrm flipH="1">
            <a:off x="1108428" y="4580087"/>
            <a:ext cx="792774" cy="0"/>
          </a:xfrm>
          <a:prstGeom prst="line">
            <a:avLst/>
          </a:prstGeom>
          <a:ln>
            <a:headEnd/>
            <a:tailEnd type="none" w="med" len="lg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TextBox 7"/>
          <p:cNvSpPr txBox="1">
            <a:spLocks noChangeArrowheads="1"/>
          </p:cNvSpPr>
          <p:nvPr/>
        </p:nvSpPr>
        <p:spPr bwMode="auto">
          <a:xfrm>
            <a:off x="1919444" y="2149495"/>
            <a:ext cx="878682" cy="33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98" tIns="45699" rIns="91398" bIns="4569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600">
                <a:latin typeface="Myriad Pro"/>
              </a:rPr>
              <a:t>Доходы</a:t>
            </a:r>
          </a:p>
        </p:txBody>
      </p:sp>
      <p:cxnSp>
        <p:nvCxnSpPr>
          <p:cNvPr id="32" name="Прямая соединительная линия 9"/>
          <p:cNvCxnSpPr>
            <a:cxnSpLocks noChangeShapeType="1"/>
          </p:cNvCxnSpPr>
          <p:nvPr/>
        </p:nvCxnSpPr>
        <p:spPr bwMode="auto">
          <a:xfrm>
            <a:off x="1894251" y="2517780"/>
            <a:ext cx="1059474" cy="0"/>
          </a:xfrm>
          <a:prstGeom prst="line">
            <a:avLst/>
          </a:prstGeom>
          <a:ln>
            <a:headEnd/>
            <a:tailEnd type="none" w="med" len="lg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Прямая со стрелкой 11"/>
          <p:cNvCxnSpPr>
            <a:cxnSpLocks noChangeShapeType="1"/>
          </p:cNvCxnSpPr>
          <p:nvPr/>
        </p:nvCxnSpPr>
        <p:spPr bwMode="auto">
          <a:xfrm>
            <a:off x="2953730" y="2517793"/>
            <a:ext cx="880696" cy="422275"/>
          </a:xfrm>
          <a:prstGeom prst="straightConnector1">
            <a:avLst/>
          </a:prstGeom>
          <a:ln>
            <a:headEnd/>
            <a:tailEnd type="arrow" w="med" len="med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7618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itle 1"/>
          <p:cNvSpPr txBox="1">
            <a:spLocks/>
          </p:cNvSpPr>
          <p:nvPr/>
        </p:nvSpPr>
        <p:spPr bwMode="auto">
          <a:xfrm>
            <a:off x="965202" y="428629"/>
            <a:ext cx="7213599" cy="412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800" b="1">
                <a:solidFill>
                  <a:srgbClr val="003F82"/>
                </a:solidFill>
                <a:latin typeface="Myriad Pro"/>
              </a:rPr>
              <a:t>Демографические тенденции</a:t>
            </a:r>
            <a:br>
              <a:rPr lang="ru-RU" sz="2800" b="1">
                <a:solidFill>
                  <a:srgbClr val="003F82"/>
                </a:solidFill>
                <a:latin typeface="Myriad Pro"/>
              </a:rPr>
            </a:br>
            <a:r>
              <a:rPr lang="ru-RU" sz="2400">
                <a:solidFill>
                  <a:srgbClr val="003F82"/>
                </a:solidFill>
                <a:latin typeface="Myriad Pro"/>
              </a:rPr>
              <a:t>(Численность населения в 1995 г. = 100%)</a:t>
            </a:r>
            <a:endParaRPr lang="en-US" sz="2400" dirty="0">
              <a:solidFill>
                <a:srgbClr val="003F82"/>
              </a:solidFill>
              <a:latin typeface="Myriad Pro"/>
            </a:endParaRPr>
          </a:p>
        </p:txBody>
      </p:sp>
      <p:pic>
        <p:nvPicPr>
          <p:cNvPr id="15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8369" y="5617082"/>
            <a:ext cx="1019755" cy="1014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Группа 1"/>
          <p:cNvGrpSpPr/>
          <p:nvPr/>
        </p:nvGrpSpPr>
        <p:grpSpPr>
          <a:xfrm>
            <a:off x="1553313" y="5133249"/>
            <a:ext cx="6184969" cy="1200330"/>
            <a:chOff x="1730733" y="4874478"/>
            <a:chExt cx="6184969" cy="1200328"/>
          </a:xfrm>
        </p:grpSpPr>
        <p:sp>
          <p:nvSpPr>
            <p:cNvPr id="26" name="Rectangle 7"/>
            <p:cNvSpPr>
              <a:spLocks noChangeArrowheads="1"/>
            </p:cNvSpPr>
            <p:nvPr/>
          </p:nvSpPr>
          <p:spPr bwMode="auto">
            <a:xfrm>
              <a:off x="1874733" y="4874478"/>
              <a:ext cx="6040969" cy="12003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ts val="0"/>
                </a:spcBef>
                <a:spcAft>
                  <a:spcPts val="500"/>
                </a:spcAft>
                <a:buClr>
                  <a:srgbClr val="4F4C06"/>
                </a:buClr>
              </a:pPr>
              <a:r>
                <a:rPr lang="ru-RU" altLang="ru-RU" sz="1800">
                  <a:solidFill>
                    <a:srgbClr val="003F82"/>
                  </a:solidFill>
                  <a:latin typeface="Myriad Pro"/>
                </a:rPr>
                <a:t>Демографическая нагрузка определяется как соотношение численности населения в возрасте 65 лет и старше к </a:t>
              </a:r>
              <a:r>
                <a:rPr lang="ru-RU" altLang="ru-RU" sz="1800" smtClean="0">
                  <a:solidFill>
                    <a:srgbClr val="003F82"/>
                  </a:solidFill>
                  <a:latin typeface="Myriad Pro"/>
                </a:rPr>
                <a:t>численности населения </a:t>
              </a:r>
              <a:r>
                <a:rPr lang="ru-RU" altLang="ru-RU" sz="1800">
                  <a:solidFill>
                    <a:srgbClr val="003F82"/>
                  </a:solidFill>
                  <a:latin typeface="Myriad Pro"/>
                </a:rPr>
                <a:t>в возрасте 15-64 </a:t>
              </a:r>
              <a:r>
                <a:rPr lang="ru-RU" altLang="ru-RU" sz="1800" smtClean="0">
                  <a:solidFill>
                    <a:srgbClr val="003F82"/>
                  </a:solidFill>
                  <a:latin typeface="Myriad Pro"/>
                </a:rPr>
                <a:t>лет. </a:t>
              </a:r>
              <a:r>
                <a:rPr lang="ru-RU" altLang="ru-RU" sz="1800" b="0">
                  <a:solidFill>
                    <a:srgbClr val="003F82"/>
                  </a:solidFill>
                  <a:latin typeface="Myriad Pro"/>
                </a:rPr>
                <a:t>(Источник: МВФ)</a:t>
              </a:r>
            </a:p>
          </p:txBody>
        </p:sp>
        <p:sp>
          <p:nvSpPr>
            <p:cNvPr id="27" name="Овал 26"/>
            <p:cNvSpPr/>
            <p:nvPr/>
          </p:nvSpPr>
          <p:spPr bwMode="auto">
            <a:xfrm>
              <a:off x="1730733" y="4989226"/>
              <a:ext cx="144000" cy="144016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>
                <a:solidFill>
                  <a:prstClr val="white"/>
                </a:solidFill>
              </a:endParaRPr>
            </a:p>
          </p:txBody>
        </p:sp>
      </p:grp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4548428"/>
              </p:ext>
            </p:extLst>
          </p:nvPr>
        </p:nvGraphicFramePr>
        <p:xfrm>
          <a:off x="554232" y="1412795"/>
          <a:ext cx="7992888" cy="3663623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2674638"/>
                <a:gridCol w="1326977"/>
                <a:gridCol w="1326977"/>
                <a:gridCol w="1188864"/>
                <a:gridCol w="1475432"/>
              </a:tblGrid>
              <a:tr h="960120">
                <a:tc rowSpan="2">
                  <a:txBody>
                    <a:bodyPr/>
                    <a:lstStyle/>
                    <a:p>
                      <a:pPr algn="ctr"/>
                      <a:endParaRPr lang="ru-RU" sz="1900" b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ru-RU" sz="2400" b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Страна</a:t>
                      </a:r>
                      <a:endParaRPr lang="ru-RU" sz="2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000" b="1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Ч</a:t>
                      </a:r>
                      <a:r>
                        <a:rPr lang="ru-RU" sz="20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исленность</a:t>
                      </a:r>
                      <a:r>
                        <a:rPr lang="ru-RU" sz="2000" b="1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ru-RU" sz="20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населения, %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9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Коэффициент демографической нагрузки, %</a:t>
                      </a:r>
                      <a:endParaRPr lang="ru-RU" sz="19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17503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1995г.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2050г.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1995г.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2050г.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r>
                        <a:rPr lang="ru-RU" sz="1900" dirty="0" smtClean="0"/>
                        <a:t>Германия</a:t>
                      </a:r>
                      <a:endParaRPr lang="ru-RU" sz="1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dirty="0" smtClean="0"/>
                        <a:t>100,0</a:t>
                      </a:r>
                      <a:endParaRPr lang="ru-RU" sz="1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dirty="0" smtClean="0"/>
                        <a:t>81,2</a:t>
                      </a:r>
                      <a:endParaRPr lang="ru-RU" sz="1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dirty="0" smtClean="0"/>
                        <a:t>22,3</a:t>
                      </a:r>
                      <a:endParaRPr lang="ru-RU" sz="1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398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900" dirty="0" smtClean="0"/>
                        <a:t>51,0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r>
                        <a:rPr lang="ru-RU" sz="1900" dirty="0" smtClean="0"/>
                        <a:t>Франция</a:t>
                      </a:r>
                      <a:endParaRPr lang="ru-RU" sz="1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dirty="0" smtClean="0"/>
                        <a:t>100,0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dirty="0" smtClean="0"/>
                        <a:t>106,1</a:t>
                      </a:r>
                      <a:endParaRPr lang="ru-RU" sz="1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dirty="0" smtClean="0"/>
                        <a:t>22,1</a:t>
                      </a:r>
                      <a:endParaRPr lang="ru-RU" sz="1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dirty="0" smtClean="0"/>
                        <a:t>43,5</a:t>
                      </a:r>
                      <a:endParaRPr lang="ru-RU" sz="1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r>
                        <a:rPr lang="ru-RU" sz="1900" dirty="0" smtClean="0"/>
                        <a:t>Великобритания</a:t>
                      </a:r>
                      <a:endParaRPr lang="ru-RU" sz="1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dirty="0" smtClean="0"/>
                        <a:t>100,0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dirty="0" smtClean="0"/>
                        <a:t>102,0</a:t>
                      </a:r>
                      <a:endParaRPr lang="ru-RU" sz="1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dirty="0" smtClean="0"/>
                        <a:t>24,3</a:t>
                      </a:r>
                      <a:endParaRPr lang="ru-RU" sz="1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dirty="0" smtClean="0"/>
                        <a:t>41,2</a:t>
                      </a:r>
                      <a:endParaRPr lang="ru-RU" sz="1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r>
                        <a:rPr lang="ru-RU" sz="1900" dirty="0" smtClean="0"/>
                        <a:t>Япония</a:t>
                      </a:r>
                      <a:endParaRPr lang="ru-RU" sz="1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398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100,0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dirty="0" smtClean="0"/>
                        <a:t>91,6</a:t>
                      </a:r>
                      <a:endParaRPr lang="ru-RU" sz="1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dirty="0" smtClean="0"/>
                        <a:t>20,3</a:t>
                      </a:r>
                      <a:endParaRPr lang="ru-RU" sz="1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dirty="0" smtClean="0"/>
                        <a:t>54,0</a:t>
                      </a:r>
                      <a:endParaRPr lang="ru-RU" sz="1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r>
                        <a:rPr lang="ru-RU" sz="1900" dirty="0" smtClean="0"/>
                        <a:t>Швеция</a:t>
                      </a:r>
                      <a:endParaRPr lang="ru-RU" sz="1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398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100,0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dirty="0" smtClean="0"/>
                        <a:t>107,0</a:t>
                      </a:r>
                      <a:endParaRPr lang="ru-RU" sz="1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dirty="0" smtClean="0"/>
                        <a:t>17,5</a:t>
                      </a:r>
                      <a:endParaRPr lang="ru-RU" sz="1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dirty="0" smtClean="0"/>
                        <a:t>38,6</a:t>
                      </a:r>
                      <a:endParaRPr lang="ru-RU" sz="1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r>
                        <a:rPr lang="ru-RU" sz="1900" dirty="0" smtClean="0"/>
                        <a:t>Италия</a:t>
                      </a:r>
                      <a:endParaRPr lang="ru-RU" sz="1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dirty="0" smtClean="0"/>
                        <a:t>100,0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dirty="0" smtClean="0"/>
                        <a:t>82,6</a:t>
                      </a:r>
                      <a:endParaRPr lang="ru-RU" sz="1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dirty="0" smtClean="0"/>
                        <a:t>23,8</a:t>
                      </a:r>
                      <a:endParaRPr lang="ru-RU" sz="1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dirty="0" smtClean="0"/>
                        <a:t>60,0</a:t>
                      </a:r>
                      <a:endParaRPr lang="ru-RU" sz="1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87586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itle 1"/>
          <p:cNvSpPr txBox="1">
            <a:spLocks/>
          </p:cNvSpPr>
          <p:nvPr/>
        </p:nvSpPr>
        <p:spPr bwMode="auto">
          <a:xfrm>
            <a:off x="965202" y="428629"/>
            <a:ext cx="7213599" cy="412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800" b="1">
                <a:solidFill>
                  <a:srgbClr val="003F82"/>
                </a:solidFill>
                <a:latin typeface="Myriad Pro"/>
              </a:rPr>
              <a:t>Прогноз демографических показателей России (на конец года)</a:t>
            </a:r>
          </a:p>
        </p:txBody>
      </p:sp>
      <p:pic>
        <p:nvPicPr>
          <p:cNvPr id="15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8369" y="5617082"/>
            <a:ext cx="1019755" cy="1014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7"/>
          <p:cNvSpPr>
            <a:spLocks noChangeArrowheads="1"/>
          </p:cNvSpPr>
          <p:nvPr/>
        </p:nvSpPr>
        <p:spPr bwMode="auto">
          <a:xfrm>
            <a:off x="3266807" y="5328888"/>
            <a:ext cx="604096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ts val="0"/>
              </a:spcBef>
              <a:spcAft>
                <a:spcPts val="500"/>
              </a:spcAft>
              <a:buClr>
                <a:srgbClr val="4F4C06"/>
              </a:buClr>
            </a:pPr>
            <a:r>
              <a:rPr lang="ru-RU" altLang="ru-RU" sz="1800" b="0" i="1">
                <a:solidFill>
                  <a:srgbClr val="003F82"/>
                </a:solidFill>
                <a:latin typeface="Myriad Pro"/>
              </a:rPr>
              <a:t>Расчеты Экспертной экономической группы 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6444551"/>
              </p:ext>
            </p:extLst>
          </p:nvPr>
        </p:nvGraphicFramePr>
        <p:xfrm>
          <a:off x="711609" y="1691183"/>
          <a:ext cx="7733248" cy="3514231"/>
        </p:xfrm>
        <a:graphic>
          <a:graphicData uri="http://schemas.openxmlformats.org/drawingml/2006/table">
            <a:tbl>
              <a:tblPr/>
              <a:tblGrid>
                <a:gridCol w="4702758"/>
                <a:gridCol w="910717"/>
                <a:gridCol w="926420"/>
                <a:gridCol w="1193353"/>
              </a:tblGrid>
              <a:tr h="75234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Показатели</a:t>
                      </a:r>
                    </a:p>
                  </a:txBody>
                  <a:tcPr marL="9525" marR="9525" marT="12700" marB="0" anchor="ctr">
                    <a:lnL w="12700" cap="flat" cmpd="sng" algn="ctr">
                      <a:solidFill>
                        <a:srgbClr val="9CB8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B8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B8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D1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2006 год</a:t>
                      </a:r>
                    </a:p>
                  </a:txBody>
                  <a:tcPr marL="9525" marR="9525" marT="12700" marB="0" anchor="ctr">
                    <a:lnL w="12700" cap="flat" cmpd="sng" algn="ctr">
                      <a:solidFill>
                        <a:srgbClr val="9CB8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B8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B8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D1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2050 год</a:t>
                      </a:r>
                    </a:p>
                  </a:txBody>
                  <a:tcPr marL="9525" marR="9525" marT="12700" marB="0" anchor="ctr">
                    <a:lnL w="12700" cap="flat" cmpd="sng" algn="ctr">
                      <a:solidFill>
                        <a:srgbClr val="9CB8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B8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B8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D1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Измене-ние</a:t>
                      </a:r>
                      <a:r>
                        <a:rPr lang="ru-RU" sz="2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, %</a:t>
                      </a:r>
                    </a:p>
                  </a:txBody>
                  <a:tcPr marL="9525" marR="9525" marT="12700" marB="0" anchor="ctr">
                    <a:lnL w="12700" cap="flat" cmpd="sng" algn="ctr">
                      <a:solidFill>
                        <a:srgbClr val="9CB8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B8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B8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D1E3"/>
                    </a:solidFill>
                  </a:tcPr>
                </a:tc>
              </a:tr>
              <a:tr h="50483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2100" b="1" i="0" u="none" strike="noStrike" dirty="0">
                          <a:solidFill>
                            <a:srgbClr val="4A4A4A"/>
                          </a:solidFill>
                          <a:effectLst/>
                          <a:latin typeface="Calibri"/>
                        </a:rPr>
                        <a:t>Численность населения, млн. чел.</a:t>
                      </a:r>
                    </a:p>
                  </a:txBody>
                  <a:tcPr marL="85725" marR="9525" marT="12700" marB="0" anchor="ctr">
                    <a:lnL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900" b="0" i="0" u="none" strike="noStrike" dirty="0">
                          <a:solidFill>
                            <a:srgbClr val="4A4A4A"/>
                          </a:solidFill>
                          <a:effectLst/>
                          <a:latin typeface="Calibri"/>
                        </a:rPr>
                        <a:t>142</a:t>
                      </a:r>
                    </a:p>
                  </a:txBody>
                  <a:tcPr marL="9525" marR="9525" marT="12700" marB="0" anchor="ctr">
                    <a:lnL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900" b="0" i="0" u="none" strike="noStrike" dirty="0" smtClean="0">
                          <a:solidFill>
                            <a:srgbClr val="4A4A4A"/>
                          </a:solidFill>
                          <a:effectLst/>
                          <a:latin typeface="Calibri"/>
                        </a:rPr>
                        <a:t>112</a:t>
                      </a:r>
                      <a:endParaRPr lang="ru-RU" sz="1900" b="0" i="0" u="none" strike="noStrike" dirty="0">
                        <a:solidFill>
                          <a:srgbClr val="4A4A4A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12700" marB="0" anchor="ctr">
                    <a:lnL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900" b="0" i="0" u="none" strike="noStrike" dirty="0">
                          <a:solidFill>
                            <a:srgbClr val="4A4A4A"/>
                          </a:solidFill>
                          <a:effectLst/>
                          <a:latin typeface="Calibri"/>
                        </a:rPr>
                        <a:t>-21%</a:t>
                      </a:r>
                    </a:p>
                  </a:txBody>
                  <a:tcPr marL="9525" marR="9525" marT="12700" marB="0" anchor="ctr">
                    <a:lnL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234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2100" b="1" i="0" u="none" strike="noStrike" dirty="0">
                          <a:solidFill>
                            <a:srgbClr val="4A4A4A"/>
                          </a:solidFill>
                          <a:effectLst/>
                          <a:latin typeface="Calibri"/>
                        </a:rPr>
                        <a:t>Численность лиц пенсионного возраста, млн. чел.</a:t>
                      </a:r>
                    </a:p>
                  </a:txBody>
                  <a:tcPr marL="85725" marR="9525" marT="12700" marB="0" anchor="ctr">
                    <a:lnL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900" b="0" i="0" u="none" strike="noStrike" dirty="0">
                          <a:solidFill>
                            <a:srgbClr val="4A4A4A"/>
                          </a:solidFill>
                          <a:effectLst/>
                          <a:latin typeface="Calibri"/>
                        </a:rPr>
                        <a:t>29</a:t>
                      </a:r>
                    </a:p>
                  </a:txBody>
                  <a:tcPr marL="9525" marR="9525" marT="12700" marB="0" anchor="ctr">
                    <a:lnL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900" b="0" i="0" u="none" strike="noStrike" dirty="0">
                          <a:solidFill>
                            <a:srgbClr val="4A4A4A"/>
                          </a:solidFill>
                          <a:effectLst/>
                          <a:latin typeface="Calibri"/>
                        </a:rPr>
                        <a:t>35</a:t>
                      </a:r>
                    </a:p>
                  </a:txBody>
                  <a:tcPr marL="9525" marR="9525" marT="12700" marB="0" anchor="ctr">
                    <a:lnL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900" b="0" i="0" u="none" strike="noStrike" dirty="0" smtClean="0">
                          <a:solidFill>
                            <a:srgbClr val="4A4A4A"/>
                          </a:solidFill>
                          <a:effectLst/>
                          <a:latin typeface="Calibri"/>
                        </a:rPr>
                        <a:t>+20</a:t>
                      </a:r>
                      <a:r>
                        <a:rPr lang="ru-RU" sz="1900" b="0" i="0" u="none" strike="noStrike" dirty="0">
                          <a:solidFill>
                            <a:srgbClr val="4A4A4A"/>
                          </a:solidFill>
                          <a:effectLst/>
                          <a:latin typeface="Calibri"/>
                        </a:rPr>
                        <a:t>%</a:t>
                      </a:r>
                    </a:p>
                  </a:txBody>
                  <a:tcPr marL="9525" marR="9525" marT="12700" marB="0" anchor="ctr">
                    <a:lnL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234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2100" b="1" i="0" u="none" strike="noStrike" dirty="0">
                          <a:solidFill>
                            <a:srgbClr val="4A4A4A"/>
                          </a:solidFill>
                          <a:effectLst/>
                          <a:latin typeface="Calibri"/>
                        </a:rPr>
                        <a:t>Численность населения в трудоспособном возрасте, млн. чел.</a:t>
                      </a:r>
                    </a:p>
                  </a:txBody>
                  <a:tcPr marL="85725" marR="9525" marT="12700" marB="0" anchor="ctr">
                    <a:lnL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900" b="0" i="0" u="none" strike="noStrike" dirty="0">
                          <a:solidFill>
                            <a:srgbClr val="4A4A4A"/>
                          </a:solidFill>
                          <a:effectLst/>
                          <a:latin typeface="Calibri"/>
                        </a:rPr>
                        <a:t>90</a:t>
                      </a:r>
                    </a:p>
                  </a:txBody>
                  <a:tcPr marL="9525" marR="9525" marT="12700" marB="0" anchor="ctr">
                    <a:lnL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900" b="0" i="0" u="none" strike="noStrike" dirty="0">
                          <a:solidFill>
                            <a:srgbClr val="4A4A4A"/>
                          </a:solidFill>
                          <a:effectLst/>
                          <a:latin typeface="Calibri"/>
                        </a:rPr>
                        <a:t>57</a:t>
                      </a:r>
                    </a:p>
                  </a:txBody>
                  <a:tcPr marL="9525" marR="9525" marT="12700" marB="0" anchor="ctr">
                    <a:lnL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900" b="0" i="0" u="none" strike="noStrike" dirty="0">
                          <a:solidFill>
                            <a:srgbClr val="4A4A4A"/>
                          </a:solidFill>
                          <a:effectLst/>
                          <a:latin typeface="Calibri"/>
                        </a:rPr>
                        <a:t>-37%</a:t>
                      </a:r>
                    </a:p>
                  </a:txBody>
                  <a:tcPr marL="9525" marR="9525" marT="12700" marB="0" anchor="ctr">
                    <a:lnL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234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2100" b="1" i="0" u="none" strike="noStrike" dirty="0">
                          <a:solidFill>
                            <a:srgbClr val="4A4A4A"/>
                          </a:solidFill>
                          <a:effectLst/>
                          <a:latin typeface="Calibri"/>
                        </a:rPr>
                        <a:t>Коэффициент демографической нагрузки, % </a:t>
                      </a:r>
                    </a:p>
                  </a:txBody>
                  <a:tcPr marL="85725" marR="9525" marT="12700" marB="0" anchor="ctr">
                    <a:lnL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900" b="0" i="0" u="none" strike="noStrike" dirty="0">
                          <a:solidFill>
                            <a:srgbClr val="4A4A4A"/>
                          </a:solidFill>
                          <a:effectLst/>
                          <a:latin typeface="Calibri"/>
                        </a:rPr>
                        <a:t>32%</a:t>
                      </a:r>
                    </a:p>
                  </a:txBody>
                  <a:tcPr marL="9525" marR="9525" marT="12700" marB="0" anchor="ctr">
                    <a:lnL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900" b="0" i="0" u="none" strike="noStrike" dirty="0">
                          <a:solidFill>
                            <a:srgbClr val="4A4A4A"/>
                          </a:solidFill>
                          <a:effectLst/>
                          <a:latin typeface="Calibri"/>
                        </a:rPr>
                        <a:t>61%</a:t>
                      </a:r>
                    </a:p>
                  </a:txBody>
                  <a:tcPr marL="9525" marR="9525" marT="12700" marB="0" anchor="ctr">
                    <a:lnL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900" b="0" i="0" u="none" strike="noStrike" dirty="0">
                          <a:solidFill>
                            <a:srgbClr val="4A4A4A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12700" marB="0" anchor="ctr">
                    <a:lnL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45105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3E82"/>
                </a:solidFill>
              </a:rPr>
              <a:t>Средняя продолжительность жизни в России</a:t>
            </a:r>
            <a:endParaRPr lang="ru-RU" sz="3200" b="1" dirty="0">
              <a:solidFill>
                <a:srgbClr val="003E82"/>
              </a:solidFill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3729083821"/>
              </p:ext>
            </p:extLst>
          </p:nvPr>
        </p:nvGraphicFramePr>
        <p:xfrm>
          <a:off x="1524000" y="1397000"/>
          <a:ext cx="6858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78750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3E82"/>
                </a:solidFill>
              </a:rPr>
              <a:t>Ожидаемая продолжительность жизни после выхода на пенсию</a:t>
            </a:r>
            <a:endParaRPr lang="ru-RU" sz="3200" b="1" dirty="0">
              <a:solidFill>
                <a:srgbClr val="003E82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8562992"/>
              </p:ext>
            </p:extLst>
          </p:nvPr>
        </p:nvGraphicFramePr>
        <p:xfrm>
          <a:off x="2188029" y="2354943"/>
          <a:ext cx="5105400" cy="22823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01800"/>
                <a:gridCol w="1701800"/>
                <a:gridCol w="1701800"/>
              </a:tblGrid>
              <a:tr h="1276580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Женщин, достигших 55 лет</a:t>
                      </a:r>
                      <a:endParaRPr lang="ru-RU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Мужчин,</a:t>
                      </a:r>
                      <a:r>
                        <a:rPr lang="ru-RU" sz="2000" baseline="0" dirty="0" smtClean="0"/>
                        <a:t> достигших 60 лет</a:t>
                      </a:r>
                      <a:endParaRPr lang="ru-RU" sz="2000" dirty="0"/>
                    </a:p>
                  </a:txBody>
                  <a:tcPr anchor="ctr"/>
                </a:tc>
              </a:tr>
              <a:tr h="502895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3E82"/>
                          </a:solidFill>
                        </a:rPr>
                        <a:t>2010 год</a:t>
                      </a:r>
                      <a:endParaRPr lang="ru-RU" sz="2000" b="1" dirty="0">
                        <a:solidFill>
                          <a:srgbClr val="003E8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3E82"/>
                          </a:solidFill>
                        </a:rPr>
                        <a:t>24,2</a:t>
                      </a:r>
                      <a:endParaRPr lang="ru-RU" sz="2000" b="1" dirty="0">
                        <a:solidFill>
                          <a:srgbClr val="003E8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3E82"/>
                          </a:solidFill>
                        </a:rPr>
                        <a:t>14,6</a:t>
                      </a:r>
                      <a:endParaRPr lang="ru-RU" sz="2000" b="1" dirty="0">
                        <a:solidFill>
                          <a:srgbClr val="003E82"/>
                        </a:solidFill>
                      </a:endParaRPr>
                    </a:p>
                  </a:txBody>
                  <a:tcPr anchor="ctr"/>
                </a:tc>
              </a:tr>
              <a:tr h="502895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3E82"/>
                          </a:solidFill>
                        </a:rPr>
                        <a:t>2014 год</a:t>
                      </a:r>
                      <a:endParaRPr lang="ru-RU" sz="2000" b="1" dirty="0">
                        <a:solidFill>
                          <a:srgbClr val="003E8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3E82"/>
                          </a:solidFill>
                        </a:rPr>
                        <a:t>25,5</a:t>
                      </a:r>
                      <a:endParaRPr lang="ru-RU" sz="2000" b="1" dirty="0">
                        <a:solidFill>
                          <a:srgbClr val="003E8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3E82"/>
                          </a:solidFill>
                        </a:rPr>
                        <a:t>15,9</a:t>
                      </a:r>
                      <a:endParaRPr lang="ru-RU" sz="2000" b="1" dirty="0">
                        <a:solidFill>
                          <a:srgbClr val="003E82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7832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itle 1"/>
          <p:cNvSpPr txBox="1">
            <a:spLocks/>
          </p:cNvSpPr>
          <p:nvPr/>
        </p:nvSpPr>
        <p:spPr bwMode="auto">
          <a:xfrm>
            <a:off x="965202" y="428629"/>
            <a:ext cx="7213599" cy="412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800" b="1" smtClean="0">
                <a:solidFill>
                  <a:srgbClr val="003F82"/>
                </a:solidFill>
                <a:latin typeface="Myriad Pro"/>
              </a:rPr>
              <a:t>Отношение средней трудовой пенсии к средней зарплате, </a:t>
            </a:r>
            <a:r>
              <a:rPr lang="ru-RU" sz="2800" b="1">
                <a:solidFill>
                  <a:srgbClr val="003F82"/>
                </a:solidFill>
                <a:latin typeface="Myriad Pro"/>
              </a:rPr>
              <a:t>(%)</a:t>
            </a:r>
          </a:p>
        </p:txBody>
      </p:sp>
      <p:pic>
        <p:nvPicPr>
          <p:cNvPr id="15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8369" y="5617082"/>
            <a:ext cx="1019755" cy="1014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7"/>
          <p:cNvSpPr>
            <a:spLocks noChangeArrowheads="1"/>
          </p:cNvSpPr>
          <p:nvPr/>
        </p:nvSpPr>
        <p:spPr bwMode="auto">
          <a:xfrm>
            <a:off x="542123" y="6155675"/>
            <a:ext cx="547654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ts val="0"/>
              </a:spcBef>
              <a:spcAft>
                <a:spcPts val="500"/>
              </a:spcAft>
              <a:buClr>
                <a:srgbClr val="4F4C06"/>
              </a:buClr>
            </a:pPr>
            <a:r>
              <a:rPr lang="ru-RU" altLang="ru-RU" sz="1800" b="0" i="1">
                <a:solidFill>
                  <a:srgbClr val="003F82"/>
                </a:solidFill>
                <a:latin typeface="Myriad Pro"/>
              </a:rPr>
              <a:t>Расчеты Экспертной экономической группы </a:t>
            </a:r>
          </a:p>
        </p:txBody>
      </p:sp>
      <p:graphicFrame>
        <p:nvGraphicFramePr>
          <p:cNvPr id="6" name="Group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95541896"/>
              </p:ext>
            </p:extLst>
          </p:nvPr>
        </p:nvGraphicFramePr>
        <p:xfrm>
          <a:off x="965202" y="1396560"/>
          <a:ext cx="4115246" cy="4693751"/>
        </p:xfrm>
        <a:graphic>
          <a:graphicData uri="http://schemas.openxmlformats.org/drawingml/2006/table">
            <a:tbl>
              <a:tblPr>
                <a:tableStyleId>{0505E3EF-67EA-436B-97B2-0124C06EBD24}</a:tableStyleId>
              </a:tblPr>
              <a:tblGrid>
                <a:gridCol w="1905868"/>
                <a:gridCol w="2209378"/>
              </a:tblGrid>
              <a:tr h="67054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9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Годы</a:t>
                      </a:r>
                      <a:endParaRPr kumimoji="0" lang="ru-RU" sz="1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Pro"/>
                      </a:endParaRPr>
                    </a:p>
                  </a:txBody>
                  <a:tcPr marL="85697" marR="85697" marT="45713" marB="45713" anchor="ctr" horzOverflow="overflow">
                    <a:solidFill>
                      <a:srgbClr val="B0DD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9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В целом по стране</a:t>
                      </a:r>
                      <a:endParaRPr kumimoji="0" lang="ru-RU" sz="1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Pro"/>
                      </a:endParaRPr>
                    </a:p>
                  </a:txBody>
                  <a:tcPr marL="85697" marR="85697" marT="45713" marB="45713" anchor="ctr" horzOverflow="overflow">
                    <a:solidFill>
                      <a:srgbClr val="B0DD7F"/>
                    </a:solidFill>
                  </a:tcPr>
                </a:tc>
              </a:tr>
              <a:tr h="33526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2000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Pro"/>
                      </a:endParaRPr>
                    </a:p>
                  </a:txBody>
                  <a:tcPr marL="85697" marR="85697" marT="45713" marB="4571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32,9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Pro"/>
                      </a:endParaRPr>
                    </a:p>
                  </a:txBody>
                  <a:tcPr marL="85697" marR="85697" marT="45713" marB="45713" horzOverflow="overflow"/>
                </a:tc>
              </a:tr>
              <a:tr h="33526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2006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Pro"/>
                      </a:endParaRPr>
                    </a:p>
                  </a:txBody>
                  <a:tcPr marL="85697" marR="85697" marT="45713" marB="4571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25,8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Pro"/>
                      </a:endParaRPr>
                    </a:p>
                  </a:txBody>
                  <a:tcPr marL="85697" marR="85697" marT="45713" marB="45713" horzOverflow="overflow"/>
                </a:tc>
              </a:tr>
              <a:tr h="33526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2007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Pro"/>
                      </a:endParaRPr>
                    </a:p>
                  </a:txBody>
                  <a:tcPr marL="85697" marR="85697" marT="45713" marB="4571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25,9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Pro"/>
                      </a:endParaRPr>
                    </a:p>
                  </a:txBody>
                  <a:tcPr marL="85697" marR="85697" marT="45713" marB="45713" horzOverflow="overflow"/>
                </a:tc>
              </a:tr>
              <a:tr h="33526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2010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Pro"/>
                      </a:endParaRPr>
                    </a:p>
                  </a:txBody>
                  <a:tcPr marL="85697" marR="85697" marT="45713" marB="4571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25,9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Pro"/>
                      </a:endParaRPr>
                    </a:p>
                  </a:txBody>
                  <a:tcPr marL="85697" marR="85697" marT="45713" marB="45713" horzOverflow="overflow"/>
                </a:tc>
              </a:tr>
              <a:tr h="33526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2015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Pro"/>
                      </a:endParaRPr>
                    </a:p>
                  </a:txBody>
                  <a:tcPr marL="85697" marR="85697" marT="45713" marB="4571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21,9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Pro"/>
                      </a:endParaRPr>
                    </a:p>
                  </a:txBody>
                  <a:tcPr marL="85697" marR="85697" marT="45713" marB="45713" horzOverflow="overflow"/>
                </a:tc>
              </a:tr>
              <a:tr h="33526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2020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Pro"/>
                      </a:endParaRPr>
                    </a:p>
                  </a:txBody>
                  <a:tcPr marL="85697" marR="85697" marT="45713" marB="4571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18,7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Pro"/>
                      </a:endParaRPr>
                    </a:p>
                  </a:txBody>
                  <a:tcPr marL="85697" marR="85697" marT="45713" marB="45713" horzOverflow="overflow"/>
                </a:tc>
              </a:tr>
              <a:tr h="33526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2025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Pro"/>
                      </a:endParaRPr>
                    </a:p>
                  </a:txBody>
                  <a:tcPr marL="85697" marR="85697" marT="45713" marB="4571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16,7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Pro"/>
                      </a:endParaRPr>
                    </a:p>
                  </a:txBody>
                  <a:tcPr marL="85697" marR="85697" marT="45713" marB="45713" horzOverflow="overflow"/>
                </a:tc>
              </a:tr>
              <a:tr h="33526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2030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Pro"/>
                      </a:endParaRPr>
                    </a:p>
                  </a:txBody>
                  <a:tcPr marL="85697" marR="85697" marT="45713" marB="4571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16,8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Pro"/>
                      </a:endParaRPr>
                    </a:p>
                  </a:txBody>
                  <a:tcPr marL="85697" marR="85697" marT="45713" marB="45713" horzOverflow="overflow"/>
                </a:tc>
              </a:tr>
              <a:tr h="33526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2035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Pro"/>
                      </a:endParaRPr>
                    </a:p>
                  </a:txBody>
                  <a:tcPr marL="85697" marR="85697" marT="45713" marB="4571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17,9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Pro"/>
                      </a:endParaRPr>
                    </a:p>
                  </a:txBody>
                  <a:tcPr marL="85697" marR="85697" marT="45713" marB="45713" horzOverflow="overflow"/>
                </a:tc>
              </a:tr>
              <a:tr h="33526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2040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Pro"/>
                      </a:endParaRPr>
                    </a:p>
                  </a:txBody>
                  <a:tcPr marL="85697" marR="85697" marT="45713" marB="4571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19,5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Pro"/>
                      </a:endParaRPr>
                    </a:p>
                  </a:txBody>
                  <a:tcPr marL="85697" marR="85697" marT="45713" marB="45713" horzOverflow="overflow"/>
                </a:tc>
              </a:tr>
              <a:tr h="33526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2045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Pro"/>
                      </a:endParaRPr>
                    </a:p>
                  </a:txBody>
                  <a:tcPr marL="85697" marR="85697" marT="45713" marB="4571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20,8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Pro"/>
                      </a:endParaRPr>
                    </a:p>
                  </a:txBody>
                  <a:tcPr marL="85697" marR="85697" marT="45713" marB="45713" horzOverflow="overflow"/>
                </a:tc>
              </a:tr>
              <a:tr h="33526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2050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Pro"/>
                      </a:endParaRPr>
                    </a:p>
                  </a:txBody>
                  <a:tcPr marL="85697" marR="85697" marT="45713" marB="4571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22,1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Pro"/>
                      </a:endParaRPr>
                    </a:p>
                  </a:txBody>
                  <a:tcPr marL="85697" marR="85697" marT="45713" marB="45713" horzOverflow="overflow"/>
                </a:tc>
              </a:tr>
            </a:tbl>
          </a:graphicData>
        </a:graphic>
      </p:graphicFrame>
      <p:grpSp>
        <p:nvGrpSpPr>
          <p:cNvPr id="2" name="Группа 1"/>
          <p:cNvGrpSpPr/>
          <p:nvPr/>
        </p:nvGrpSpPr>
        <p:grpSpPr>
          <a:xfrm>
            <a:off x="5495151" y="2076143"/>
            <a:ext cx="3359882" cy="2990563"/>
            <a:chOff x="5495151" y="2076143"/>
            <a:chExt cx="3359882" cy="2990561"/>
          </a:xfrm>
        </p:grpSpPr>
        <p:grpSp>
          <p:nvGrpSpPr>
            <p:cNvPr id="7" name="Группа 6"/>
            <p:cNvGrpSpPr/>
            <p:nvPr/>
          </p:nvGrpSpPr>
          <p:grpSpPr>
            <a:xfrm>
              <a:off x="5495151" y="2076143"/>
              <a:ext cx="3359882" cy="2990561"/>
              <a:chOff x="1730733" y="4874478"/>
              <a:chExt cx="3359882" cy="2990561"/>
            </a:xfrm>
          </p:grpSpPr>
          <p:sp>
            <p:nvSpPr>
              <p:cNvPr id="9" name="Rectangle 7"/>
              <p:cNvSpPr>
                <a:spLocks noChangeArrowheads="1"/>
              </p:cNvSpPr>
              <p:nvPr/>
            </p:nvSpPr>
            <p:spPr bwMode="auto">
              <a:xfrm>
                <a:off x="1874734" y="4874478"/>
                <a:ext cx="3215881" cy="299056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ts val="0"/>
                  </a:spcBef>
                  <a:spcAft>
                    <a:spcPts val="500"/>
                  </a:spcAft>
                  <a:buClr>
                    <a:srgbClr val="4F4C06"/>
                  </a:buClr>
                </a:pPr>
                <a:r>
                  <a:rPr lang="ru-RU" altLang="ru-RU" sz="1800" u="sng" smtClean="0">
                    <a:solidFill>
                      <a:srgbClr val="003F82"/>
                    </a:solidFill>
                    <a:latin typeface="Myriad Pro"/>
                  </a:rPr>
                  <a:t>Справочно</a:t>
                </a:r>
                <a:r>
                  <a:rPr lang="ru-RU" altLang="ru-RU" sz="1800" smtClean="0">
                    <a:solidFill>
                      <a:srgbClr val="003F82"/>
                    </a:solidFill>
                    <a:latin typeface="Myriad Pro"/>
                  </a:rPr>
                  <a:t>:</a:t>
                </a:r>
              </a:p>
              <a:p>
                <a:pPr eaLnBrk="1" hangingPunct="1">
                  <a:spcBef>
                    <a:spcPts val="0"/>
                  </a:spcBef>
                  <a:spcAft>
                    <a:spcPts val="500"/>
                  </a:spcAft>
                  <a:buClr>
                    <a:srgbClr val="4F4C06"/>
                  </a:buClr>
                </a:pPr>
                <a:r>
                  <a:rPr lang="ru-RU" altLang="ru-RU" sz="1800" smtClean="0">
                    <a:solidFill>
                      <a:srgbClr val="003F82"/>
                    </a:solidFill>
                    <a:latin typeface="Myriad Pro"/>
                  </a:rPr>
                  <a:t>Международная организация труда (МОТ) рекомендует индекс замещения поддерживать на уровне не ниже 40%</a:t>
                </a:r>
              </a:p>
              <a:p>
                <a:pPr eaLnBrk="1" hangingPunct="1">
                  <a:spcBef>
                    <a:spcPts val="0"/>
                  </a:spcBef>
                  <a:spcAft>
                    <a:spcPts val="500"/>
                  </a:spcAft>
                  <a:buClr>
                    <a:srgbClr val="4F4C06"/>
                  </a:buClr>
                </a:pPr>
                <a:r>
                  <a:rPr lang="ru-RU" altLang="ru-RU" sz="1800" smtClean="0">
                    <a:solidFill>
                      <a:srgbClr val="003F82"/>
                    </a:solidFill>
                    <a:latin typeface="Myriad Pro"/>
                  </a:rPr>
                  <a:t>Индекс </a:t>
                </a:r>
                <a:r>
                  <a:rPr lang="ru-RU" altLang="ru-RU" sz="1800">
                    <a:solidFill>
                      <a:srgbClr val="003F82"/>
                    </a:solidFill>
                    <a:latin typeface="Myriad Pro"/>
                  </a:rPr>
                  <a:t>замещения по странам ОЭСР и Восточной Европы в 2002г. составил 56% </a:t>
                </a:r>
              </a:p>
            </p:txBody>
          </p:sp>
          <p:sp>
            <p:nvSpPr>
              <p:cNvPr id="10" name="Овал 9"/>
              <p:cNvSpPr/>
              <p:nvPr/>
            </p:nvSpPr>
            <p:spPr bwMode="auto">
              <a:xfrm>
                <a:off x="1730733" y="5320118"/>
                <a:ext cx="144000" cy="144016"/>
              </a:xfrm>
              <a:prstGeom prst="ellipse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1" name="Овал 10"/>
            <p:cNvSpPr/>
            <p:nvPr/>
          </p:nvSpPr>
          <p:spPr bwMode="auto">
            <a:xfrm>
              <a:off x="5495151" y="3961604"/>
              <a:ext cx="144000" cy="144016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22420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/>
              <a:t>Динамика объемов дефицита (профицита) </a:t>
            </a:r>
            <a:r>
              <a:rPr lang="ru-RU" sz="2800" dirty="0" smtClean="0"/>
              <a:t>Федерального </a:t>
            </a:r>
            <a:r>
              <a:rPr lang="ru-RU" sz="2800" dirty="0"/>
              <a:t>бюджета </a:t>
            </a:r>
            <a:r>
              <a:rPr lang="ru-RU" sz="2800" dirty="0" smtClean="0"/>
              <a:t> РФ за 20</a:t>
            </a:r>
            <a:r>
              <a:rPr lang="en-US" sz="2800" dirty="0" smtClean="0"/>
              <a:t>09</a:t>
            </a:r>
            <a:r>
              <a:rPr lang="ru-RU" sz="2800" dirty="0"/>
              <a:t> – </a:t>
            </a:r>
            <a:r>
              <a:rPr lang="ru-RU" sz="2800" dirty="0" smtClean="0"/>
              <a:t>2016 гг. </a:t>
            </a:r>
            <a:endParaRPr lang="ru-RU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7164288" y="2202230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м</a:t>
            </a:r>
            <a:r>
              <a:rPr lang="ru-RU" dirty="0" smtClean="0"/>
              <a:t>лрд, руб.</a:t>
            </a:r>
            <a:endParaRPr lang="ru-RU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88529173"/>
              </p:ext>
            </p:extLst>
          </p:nvPr>
        </p:nvGraphicFramePr>
        <p:xfrm>
          <a:off x="539556" y="2564904"/>
          <a:ext cx="7920881" cy="187220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12164"/>
                <a:gridCol w="721931"/>
                <a:gridCol w="812398"/>
                <a:gridCol w="812398"/>
                <a:gridCol w="812398"/>
                <a:gridCol w="812398"/>
                <a:gridCol w="812398"/>
                <a:gridCol w="812398"/>
                <a:gridCol w="812398"/>
              </a:tblGrid>
              <a:tr h="693410"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effectLst/>
                        </a:rPr>
                        <a:t>2009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effectLst/>
                        </a:rPr>
                        <a:t>2010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effectLst/>
                        </a:rPr>
                        <a:t>2011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effectLst/>
                        </a:rPr>
                        <a:t>2012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effectLst/>
                        </a:rPr>
                        <a:t>2013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effectLst/>
                        </a:rPr>
                        <a:t>2014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effectLst/>
                        </a:rPr>
                        <a:t>2015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effectLst/>
                        </a:rPr>
                        <a:t>2016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1178798"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b="1" u="none" strike="noStrike" dirty="0">
                          <a:effectLst/>
                        </a:rPr>
                        <a:t>Дефицит </a:t>
                      </a:r>
                      <a:r>
                        <a:rPr lang="ru-RU" sz="2000" b="1" u="none" strike="noStrike" dirty="0" smtClean="0">
                          <a:effectLst/>
                        </a:rPr>
                        <a:t>(-),</a:t>
                      </a:r>
                      <a:r>
                        <a:rPr lang="ru-RU" sz="2000" b="1" u="none" strike="noStrike" baseline="0" dirty="0" smtClean="0">
                          <a:effectLst/>
                        </a:rPr>
                        <a:t> </a:t>
                      </a:r>
                      <a:r>
                        <a:rPr lang="ru-RU" sz="2000" b="1" u="none" strike="noStrike" dirty="0" smtClean="0">
                          <a:effectLst/>
                        </a:rPr>
                        <a:t>профицит </a:t>
                      </a:r>
                      <a:r>
                        <a:rPr lang="ru-RU" sz="2000" b="1" u="none" strike="noStrike" dirty="0">
                          <a:effectLst/>
                        </a:rPr>
                        <a:t>(+)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</a:rPr>
                        <a:t>-2 </a:t>
                      </a:r>
                      <a:r>
                        <a:rPr lang="ru-RU" sz="1800" u="none" strike="noStrike" dirty="0" smtClean="0">
                          <a:effectLst/>
                        </a:rPr>
                        <a:t>322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</a:rPr>
                        <a:t>-1 </a:t>
                      </a:r>
                      <a:r>
                        <a:rPr lang="ru-RU" sz="1800" u="none" strike="noStrike" dirty="0" smtClean="0">
                          <a:effectLst/>
                        </a:rPr>
                        <a:t>812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 smtClean="0">
                          <a:effectLst/>
                        </a:rPr>
                        <a:t>442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 smtClean="0">
                          <a:effectLst/>
                        </a:rPr>
                        <a:t>-40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</a:rPr>
                        <a:t>-</a:t>
                      </a:r>
                      <a:r>
                        <a:rPr lang="ru-RU" sz="1800" u="none" strike="noStrike" dirty="0" smtClean="0">
                          <a:effectLst/>
                        </a:rPr>
                        <a:t>323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</a:rPr>
                        <a:t>-</a:t>
                      </a:r>
                      <a:r>
                        <a:rPr lang="ru-RU" sz="1800" u="none" strike="noStrike" dirty="0" smtClean="0">
                          <a:effectLst/>
                        </a:rPr>
                        <a:t>335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</a:rPr>
                        <a:t>-1 </a:t>
                      </a:r>
                      <a:r>
                        <a:rPr lang="ru-RU" sz="1800" u="none" strike="noStrike" dirty="0" smtClean="0">
                          <a:effectLst/>
                        </a:rPr>
                        <a:t>961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</a:rPr>
                        <a:t>-2 </a:t>
                      </a:r>
                      <a:r>
                        <a:rPr lang="ru-RU" sz="1800" u="none" strike="noStrike" dirty="0" smtClean="0">
                          <a:effectLst/>
                        </a:rPr>
                        <a:t>956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41270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>
              <a:spcBef>
                <a:spcPts val="0"/>
              </a:spcBef>
            </a:pPr>
            <a:r>
              <a:rPr lang="ru-RU" sz="2800" b="1" dirty="0" smtClean="0">
                <a:solidFill>
                  <a:prstClr val="black"/>
                </a:solidFill>
                <a:ea typeface="+mn-ea"/>
                <a:cs typeface="+mn-cs"/>
              </a:rPr>
              <a:t>Динамика объемов дефицита (профицита) федерального бюджета РФ за 2003 – 2016 г.</a:t>
            </a:r>
            <a:br>
              <a:rPr lang="ru-RU" sz="2800" b="1" dirty="0" smtClean="0">
                <a:solidFill>
                  <a:prstClr val="black"/>
                </a:solidFill>
                <a:ea typeface="+mn-ea"/>
                <a:cs typeface="+mn-cs"/>
              </a:rPr>
            </a:br>
            <a:endParaRPr lang="ru-RU" sz="28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1045959"/>
              </p:ext>
            </p:extLst>
          </p:nvPr>
        </p:nvGraphicFramePr>
        <p:xfrm>
          <a:off x="827584" y="1136647"/>
          <a:ext cx="7869560" cy="49566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9491" y="3140968"/>
            <a:ext cx="1584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Млрд. </a:t>
            </a:r>
          </a:p>
          <a:p>
            <a:r>
              <a:rPr lang="ru-RU" dirty="0" smtClean="0"/>
              <a:t>руб.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7337049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74638"/>
            <a:ext cx="7931224" cy="418058"/>
          </a:xfrm>
        </p:spPr>
        <p:txBody>
          <a:bodyPr>
            <a:noAutofit/>
          </a:bodyPr>
          <a:lstStyle/>
          <a:p>
            <a:r>
              <a:rPr lang="ru-RU" sz="3200" dirty="0" smtClean="0"/>
              <a:t>Федеральный бюджет РФ 2016 год, </a:t>
            </a:r>
            <a:br>
              <a:rPr lang="ru-RU" sz="3200" dirty="0" smtClean="0"/>
            </a:br>
            <a:r>
              <a:rPr lang="ru-RU" sz="3200" dirty="0" smtClean="0"/>
              <a:t>млрд. руб.</a:t>
            </a:r>
            <a:endParaRPr lang="ru-RU" sz="32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86096197"/>
              </p:ext>
            </p:extLst>
          </p:nvPr>
        </p:nvGraphicFramePr>
        <p:xfrm>
          <a:off x="539552" y="1052741"/>
          <a:ext cx="8208912" cy="521003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818656"/>
                <a:gridCol w="1033076"/>
                <a:gridCol w="1357180"/>
              </a:tblGrid>
              <a:tr h="344082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/>
                        </a:rPr>
                        <a:t>Доходы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1" u="none" strike="noStrike" dirty="0">
                          <a:effectLst/>
                        </a:rPr>
                        <a:t>13 460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1" u="none" strike="noStrike" dirty="0">
                          <a:effectLst/>
                        </a:rPr>
                        <a:t>100%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277351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u="none" strike="noStrike" dirty="0">
                          <a:effectLst/>
                        </a:rPr>
                        <a:t>Нефтегазовые доходы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1" u="none" strike="noStrike" dirty="0">
                          <a:effectLst/>
                        </a:rPr>
                        <a:t>4 844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1" u="none" strike="noStrike" dirty="0">
                          <a:effectLst/>
                        </a:rPr>
                        <a:t>36%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277351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u="none" strike="noStrike" dirty="0" err="1">
                          <a:effectLst/>
                        </a:rPr>
                        <a:t>Ненефтегазовые</a:t>
                      </a:r>
                      <a:r>
                        <a:rPr lang="ru-RU" sz="1800" b="1" u="none" strike="noStrike" dirty="0">
                          <a:effectLst/>
                        </a:rPr>
                        <a:t> доходы: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1" u="none" strike="noStrike" dirty="0">
                          <a:effectLst/>
                        </a:rPr>
                        <a:t>8 616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1" u="none" strike="noStrike" dirty="0">
                          <a:effectLst/>
                        </a:rPr>
                        <a:t>64%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494753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 dirty="0">
                          <a:effectLst/>
                        </a:rPr>
                        <a:t>  -Налоги, связанные с внутренним производством(НДС, акцизы, налог на прибыль )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 dirty="0">
                          <a:effectLst/>
                        </a:rPr>
                        <a:t>3 781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>
                          <a:effectLst/>
                        </a:rPr>
                        <a:t>28%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247376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 dirty="0">
                          <a:effectLst/>
                        </a:rPr>
                        <a:t>  -НДС, акцизы , пошлины , связанные с импортом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 dirty="0">
                          <a:effectLst/>
                        </a:rPr>
                        <a:t>2 540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 dirty="0">
                          <a:effectLst/>
                        </a:rPr>
                        <a:t>19%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247376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 dirty="0">
                          <a:effectLst/>
                        </a:rPr>
                        <a:t>  -Прочие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 dirty="0">
                          <a:effectLst/>
                        </a:rPr>
                        <a:t>2 296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 dirty="0">
                          <a:effectLst/>
                        </a:rPr>
                        <a:t>17%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333959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/>
                        </a:rPr>
                        <a:t>Расходы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1" u="none" strike="noStrike" dirty="0">
                          <a:effectLst/>
                        </a:rPr>
                        <a:t>16 416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1" u="none" strike="noStrike" dirty="0">
                          <a:effectLst/>
                        </a:rPr>
                        <a:t>100%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277351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 dirty="0">
                          <a:effectLst/>
                        </a:rPr>
                        <a:t>Национальная оборона ,  безопасность 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>
                          <a:effectLst/>
                        </a:rPr>
                        <a:t>5 674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>
                          <a:effectLst/>
                        </a:rPr>
                        <a:t>35%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277351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 dirty="0">
                          <a:effectLst/>
                        </a:rPr>
                        <a:t>Социальная политика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>
                          <a:effectLst/>
                        </a:rPr>
                        <a:t>4 588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>
                          <a:effectLst/>
                        </a:rPr>
                        <a:t>28%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277351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 dirty="0">
                          <a:effectLst/>
                        </a:rPr>
                        <a:t>Национальная экономика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>
                          <a:effectLst/>
                        </a:rPr>
                        <a:t>2 302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>
                          <a:effectLst/>
                        </a:rPr>
                        <a:t>14%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277351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 dirty="0">
                          <a:effectLst/>
                        </a:rPr>
                        <a:t>Общегосударственные вопросы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>
                          <a:effectLst/>
                        </a:rPr>
                        <a:t>1 096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>
                          <a:effectLst/>
                        </a:rPr>
                        <a:t>7%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277351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 dirty="0">
                          <a:effectLst/>
                        </a:rPr>
                        <a:t>Межбюджетные трансферты 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 dirty="0">
                          <a:effectLst/>
                        </a:rPr>
                        <a:t>672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>
                          <a:effectLst/>
                        </a:rPr>
                        <a:t>4%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277351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>
                          <a:effectLst/>
                        </a:rPr>
                        <a:t>Обслуживание государственного и муниципального долга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>
                          <a:effectLst/>
                        </a:rPr>
                        <a:t>621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 dirty="0">
                          <a:effectLst/>
                        </a:rPr>
                        <a:t>4%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277351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>
                          <a:effectLst/>
                        </a:rPr>
                        <a:t>Образование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 dirty="0">
                          <a:effectLst/>
                        </a:rPr>
                        <a:t>598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 dirty="0">
                          <a:effectLst/>
                        </a:rPr>
                        <a:t>4%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277351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>
                          <a:effectLst/>
                        </a:rPr>
                        <a:t>Здравоохранение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>
                          <a:effectLst/>
                        </a:rPr>
                        <a:t>506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 dirty="0">
                          <a:effectLst/>
                        </a:rPr>
                        <a:t>3%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277351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>
                          <a:effectLst/>
                        </a:rPr>
                        <a:t>Прочее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>
                          <a:effectLst/>
                        </a:rPr>
                        <a:t>359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 dirty="0">
                          <a:effectLst/>
                        </a:rPr>
                        <a:t>2%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277351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sng" strike="noStrike" dirty="0">
                          <a:effectLst/>
                        </a:rPr>
                        <a:t>Дефицит (-)/Профицит (+)</a:t>
                      </a:r>
                      <a:endParaRPr lang="ru-RU" sz="1800" b="1" i="0" u="sng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sng" strike="noStrike" dirty="0">
                          <a:effectLst/>
                        </a:rPr>
                        <a:t>-2 956,4</a:t>
                      </a:r>
                      <a:endParaRPr lang="ru-RU" sz="1800" b="1" i="0" u="sng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7189708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Расходы федерального бюджета РФ, 2016</a:t>
            </a:r>
            <a:endParaRPr lang="ru-RU" sz="3200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6477992"/>
              </p:ext>
            </p:extLst>
          </p:nvPr>
        </p:nvGraphicFramePr>
        <p:xfrm>
          <a:off x="467544" y="980728"/>
          <a:ext cx="8229600" cy="51454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7248246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itle 1"/>
          <p:cNvSpPr txBox="1">
            <a:spLocks/>
          </p:cNvSpPr>
          <p:nvPr/>
        </p:nvSpPr>
        <p:spPr bwMode="auto">
          <a:xfrm>
            <a:off x="965202" y="428629"/>
            <a:ext cx="7213599" cy="412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800" b="1" smtClean="0">
                <a:solidFill>
                  <a:srgbClr val="003F82"/>
                </a:solidFill>
                <a:latin typeface="Myriad Pro"/>
              </a:rPr>
              <a:t>Концепция постоянного потребления </a:t>
            </a:r>
            <a:br>
              <a:rPr lang="ru-RU" sz="2800" b="1" smtClean="0">
                <a:solidFill>
                  <a:srgbClr val="003F82"/>
                </a:solidFill>
                <a:latin typeface="Myriad Pro"/>
              </a:rPr>
            </a:br>
            <a:r>
              <a:rPr lang="ru-RU" sz="2800" b="1" smtClean="0">
                <a:solidFill>
                  <a:srgbClr val="003F82"/>
                </a:solidFill>
                <a:latin typeface="Myriad Pro"/>
              </a:rPr>
              <a:t>на протяжении жизни</a:t>
            </a:r>
            <a:endParaRPr lang="en-US" sz="2800" b="1" dirty="0">
              <a:solidFill>
                <a:srgbClr val="003F82"/>
              </a:solidFill>
              <a:latin typeface="Myriad Pro"/>
            </a:endParaRPr>
          </a:p>
        </p:txBody>
      </p:sp>
      <p:pic>
        <p:nvPicPr>
          <p:cNvPr id="46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8369" y="5617082"/>
            <a:ext cx="1019755" cy="1014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Группа 6"/>
          <p:cNvGrpSpPr/>
          <p:nvPr/>
        </p:nvGrpSpPr>
        <p:grpSpPr>
          <a:xfrm>
            <a:off x="516582" y="1367232"/>
            <a:ext cx="7747416" cy="4812199"/>
            <a:chOff x="516582" y="1487606"/>
            <a:chExt cx="7747416" cy="4812199"/>
          </a:xfrm>
        </p:grpSpPr>
        <p:pic>
          <p:nvPicPr>
            <p:cNvPr id="32774" name="Picture 6" descr="C:\Компьютер\Фондовый рынок\Проекты\Курсера\1 - Новое, on demand\Слайды к лекциям\Картинки\money-plant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57636" y="3474064"/>
              <a:ext cx="894108" cy="5985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" name="Группа 1"/>
            <p:cNvGrpSpPr/>
            <p:nvPr/>
          </p:nvGrpSpPr>
          <p:grpSpPr>
            <a:xfrm>
              <a:off x="516582" y="1570739"/>
              <a:ext cx="7651881" cy="2949119"/>
              <a:chOff x="516582" y="1642378"/>
              <a:chExt cx="7651881" cy="3229873"/>
            </a:xfrm>
          </p:grpSpPr>
          <p:sp>
            <p:nvSpPr>
              <p:cNvPr id="31" name="Rectangle 13"/>
              <p:cNvSpPr>
                <a:spLocks noChangeArrowheads="1"/>
              </p:cNvSpPr>
              <p:nvPr/>
            </p:nvSpPr>
            <p:spPr bwMode="auto">
              <a:xfrm>
                <a:off x="892321" y="4322634"/>
                <a:ext cx="3616518" cy="549617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algn="ctr"/>
                <a:r>
                  <a:rPr lang="ru-RU" altLang="ru-RU" sz="2000" b="1" smtClean="0">
                    <a:solidFill>
                      <a:prstClr val="black"/>
                    </a:solidFill>
                    <a:latin typeface="Myriad Pro"/>
                  </a:rPr>
                  <a:t>Инвестиции + доход</a:t>
                </a:r>
                <a:endParaRPr lang="ru-RU" altLang="ru-RU" sz="2000" b="1" dirty="0">
                  <a:solidFill>
                    <a:prstClr val="black"/>
                  </a:solidFill>
                  <a:latin typeface="Myriad Pro"/>
                </a:endParaRPr>
              </a:p>
            </p:txBody>
          </p:sp>
          <p:sp>
            <p:nvSpPr>
              <p:cNvPr id="37" name="AutoShape 18"/>
              <p:cNvSpPr>
                <a:spLocks noChangeArrowheads="1"/>
              </p:cNvSpPr>
              <p:nvPr/>
            </p:nvSpPr>
            <p:spPr bwMode="auto">
              <a:xfrm rot="16200000">
                <a:off x="5346203" y="2759176"/>
                <a:ext cx="164561" cy="931518"/>
              </a:xfrm>
              <a:prstGeom prst="upDownArrow">
                <a:avLst>
                  <a:gd name="adj1" fmla="val 34153"/>
                  <a:gd name="adj2" fmla="val 84349"/>
                </a:avLst>
              </a:prstGeom>
              <a:solidFill>
                <a:schemeClr val="tx2">
                  <a:lumMod val="60000"/>
                  <a:lumOff val="40000"/>
                  <a:alpha val="50000"/>
                </a:schemeClr>
              </a:solidFill>
              <a:ln w="22225" cap="flat" cmpd="sng" algn="ctr">
                <a:solidFill>
                  <a:schemeClr val="tx2">
                    <a:lumMod val="75000"/>
                    <a:alpha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914400" eaLnBrk="0" hangingPunct="0">
                  <a:lnSpc>
                    <a:spcPct val="80000"/>
                  </a:lnSpc>
                </a:pPr>
                <a:endParaRPr lang="ru-RU" altLang="ru-RU" sz="1000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18" name="Скругленный прямоугольник 17"/>
              <p:cNvSpPr/>
              <p:nvPr/>
            </p:nvSpPr>
            <p:spPr>
              <a:xfrm>
                <a:off x="1656580" y="1642378"/>
                <a:ext cx="2088000" cy="756000"/>
              </a:xfrm>
              <a:prstGeom prst="round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400" b="1" smtClean="0">
                    <a:solidFill>
                      <a:prstClr val="black"/>
                    </a:solidFill>
                    <a:latin typeface="Myriad Pro"/>
                  </a:rPr>
                  <a:t>Доход</a:t>
                </a:r>
                <a:endParaRPr lang="ru-RU" sz="2400" b="1">
                  <a:solidFill>
                    <a:prstClr val="black"/>
                  </a:solidFill>
                  <a:latin typeface="Myriad Pro"/>
                </a:endParaRPr>
              </a:p>
            </p:txBody>
          </p:sp>
          <p:sp>
            <p:nvSpPr>
              <p:cNvPr id="19" name="Скругленный прямоугольник 18"/>
              <p:cNvSpPr/>
              <p:nvPr/>
            </p:nvSpPr>
            <p:spPr>
              <a:xfrm>
                <a:off x="516582" y="2833046"/>
                <a:ext cx="2088000" cy="756000"/>
              </a:xfrm>
              <a:prstGeom prst="roundRect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altLang="ru-RU" sz="2200" b="1">
                    <a:solidFill>
                      <a:prstClr val="black"/>
                    </a:solidFill>
                    <a:latin typeface="Myriad Pro"/>
                  </a:rPr>
                  <a:t>Сбережения</a:t>
                </a:r>
                <a:endParaRPr lang="ru-RU" altLang="ru-RU" sz="2200" dirty="0">
                  <a:solidFill>
                    <a:prstClr val="black"/>
                  </a:solidFill>
                  <a:latin typeface="Myriad Pro"/>
                </a:endParaRPr>
              </a:p>
            </p:txBody>
          </p:sp>
          <p:sp>
            <p:nvSpPr>
              <p:cNvPr id="20" name="Скругленный прямоугольник 19"/>
              <p:cNvSpPr/>
              <p:nvPr/>
            </p:nvSpPr>
            <p:spPr>
              <a:xfrm>
                <a:off x="2801389" y="2833046"/>
                <a:ext cx="2088000" cy="756000"/>
              </a:xfrm>
              <a:prstGeom prst="roundRect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altLang="ru-RU" sz="2200" b="1" smtClean="0">
                    <a:solidFill>
                      <a:prstClr val="black"/>
                    </a:solidFill>
                    <a:latin typeface="Myriad Pro"/>
                  </a:rPr>
                  <a:t>Потребление</a:t>
                </a:r>
                <a:endParaRPr lang="ru-RU" altLang="ru-RU" sz="2200" dirty="0">
                  <a:solidFill>
                    <a:prstClr val="black"/>
                  </a:solidFill>
                  <a:latin typeface="Myriad Pro"/>
                </a:endParaRPr>
              </a:p>
            </p:txBody>
          </p:sp>
          <p:sp>
            <p:nvSpPr>
              <p:cNvPr id="21" name="Line 26"/>
              <p:cNvSpPr>
                <a:spLocks noChangeShapeType="1"/>
              </p:cNvSpPr>
              <p:nvPr/>
            </p:nvSpPr>
            <p:spPr bwMode="auto">
              <a:xfrm flipH="1">
                <a:off x="1497746" y="2442860"/>
                <a:ext cx="818734" cy="360888"/>
              </a:xfrm>
              <a:prstGeom prst="line">
                <a:avLst/>
              </a:prstGeom>
              <a:ln w="31750">
                <a:headEnd/>
                <a:tailEnd type="triangle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 wrap="none" anchor="ctr"/>
              <a:lstStyle/>
              <a:p>
                <a:pPr algn="ctr"/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22" name="Line 26"/>
              <p:cNvSpPr>
                <a:spLocks noChangeShapeType="1"/>
              </p:cNvSpPr>
              <p:nvPr/>
            </p:nvSpPr>
            <p:spPr bwMode="auto">
              <a:xfrm>
                <a:off x="3080794" y="2446485"/>
                <a:ext cx="881606" cy="357263"/>
              </a:xfrm>
              <a:prstGeom prst="line">
                <a:avLst/>
              </a:prstGeom>
              <a:ln w="31750">
                <a:headEnd/>
                <a:tailEnd type="triangle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 wrap="none" anchor="ctr"/>
              <a:lstStyle/>
              <a:p>
                <a:pPr algn="ctr"/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23" name="Line 26"/>
              <p:cNvSpPr>
                <a:spLocks noChangeShapeType="1"/>
              </p:cNvSpPr>
              <p:nvPr/>
            </p:nvSpPr>
            <p:spPr bwMode="auto">
              <a:xfrm flipH="1">
                <a:off x="1560582" y="3653968"/>
                <a:ext cx="0" cy="648931"/>
              </a:xfrm>
              <a:prstGeom prst="line">
                <a:avLst/>
              </a:prstGeom>
              <a:ln w="31750">
                <a:headEnd/>
                <a:tailEnd type="triangle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 wrap="none" anchor="ctr"/>
              <a:lstStyle/>
              <a:p>
                <a:pPr algn="ctr"/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24" name="Line 26"/>
              <p:cNvSpPr>
                <a:spLocks noChangeShapeType="1"/>
              </p:cNvSpPr>
              <p:nvPr/>
            </p:nvSpPr>
            <p:spPr bwMode="auto">
              <a:xfrm>
                <a:off x="4572001" y="4574383"/>
                <a:ext cx="1322242" cy="0"/>
              </a:xfrm>
              <a:prstGeom prst="line">
                <a:avLst/>
              </a:prstGeom>
              <a:ln w="31750">
                <a:prstDash val="sysDash"/>
                <a:headEnd/>
                <a:tailEnd type="triangle" w="lg" len="lg"/>
              </a:ln>
              <a:extLst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 wrap="none" anchor="ctr"/>
              <a:lstStyle/>
              <a:p>
                <a:pPr algn="ctr"/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25" name="Rectangle 13"/>
              <p:cNvSpPr>
                <a:spLocks noChangeArrowheads="1"/>
              </p:cNvSpPr>
              <p:nvPr/>
            </p:nvSpPr>
            <p:spPr bwMode="auto">
              <a:xfrm>
                <a:off x="5894243" y="4322634"/>
                <a:ext cx="2274220" cy="549617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algn="ctr"/>
                <a:r>
                  <a:rPr lang="ru-RU" altLang="ru-RU" sz="2000" b="1" smtClean="0">
                    <a:solidFill>
                      <a:prstClr val="black"/>
                    </a:solidFill>
                    <a:latin typeface="Myriad Pro"/>
                  </a:rPr>
                  <a:t>Накопления</a:t>
                </a:r>
                <a:endParaRPr lang="ru-RU" altLang="ru-RU" sz="2000" b="1" dirty="0">
                  <a:solidFill>
                    <a:prstClr val="black"/>
                  </a:solidFill>
                  <a:latin typeface="Myriad Pro"/>
                </a:endParaRPr>
              </a:p>
            </p:txBody>
          </p:sp>
          <p:sp>
            <p:nvSpPr>
              <p:cNvPr id="26" name="Скругленный прямоугольник 25"/>
              <p:cNvSpPr/>
              <p:nvPr/>
            </p:nvSpPr>
            <p:spPr>
              <a:xfrm>
                <a:off x="5985139" y="2833046"/>
                <a:ext cx="2088000" cy="756000"/>
              </a:xfrm>
              <a:prstGeom prst="roundRect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altLang="ru-RU" sz="2200" b="1" smtClean="0">
                    <a:solidFill>
                      <a:prstClr val="black"/>
                    </a:solidFill>
                    <a:latin typeface="Myriad Pro"/>
                  </a:rPr>
                  <a:t>Потребление</a:t>
                </a:r>
                <a:endParaRPr lang="ru-RU" altLang="ru-RU" sz="2200" dirty="0">
                  <a:solidFill>
                    <a:prstClr val="black"/>
                  </a:solidFill>
                  <a:latin typeface="Myriad Pro"/>
                </a:endParaRPr>
              </a:p>
            </p:txBody>
          </p:sp>
          <p:sp>
            <p:nvSpPr>
              <p:cNvPr id="33" name="Line 26"/>
              <p:cNvSpPr>
                <a:spLocks noChangeShapeType="1"/>
              </p:cNvSpPr>
              <p:nvPr/>
            </p:nvSpPr>
            <p:spPr bwMode="auto">
              <a:xfrm flipH="1" flipV="1">
                <a:off x="7436669" y="3653968"/>
                <a:ext cx="0" cy="648931"/>
              </a:xfrm>
              <a:prstGeom prst="line">
                <a:avLst/>
              </a:prstGeom>
              <a:ln w="31750">
                <a:headEnd/>
                <a:tailEnd type="triangle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 wrap="none" anchor="ctr"/>
              <a:lstStyle/>
              <a:p>
                <a:pPr algn="ctr"/>
                <a:endParaRPr lang="ru-RU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34" name="Rectangle 7"/>
            <p:cNvSpPr>
              <a:spLocks noChangeArrowheads="1"/>
            </p:cNvSpPr>
            <p:nvPr/>
          </p:nvSpPr>
          <p:spPr bwMode="auto">
            <a:xfrm>
              <a:off x="1578601" y="5653474"/>
              <a:ext cx="2309100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spcAft>
                  <a:spcPts val="500"/>
                </a:spcAft>
                <a:buClr>
                  <a:srgbClr val="4F4C06"/>
                </a:buClr>
              </a:pPr>
              <a:r>
                <a:rPr lang="ru-RU" altLang="ru-RU" sz="1800" smtClean="0">
                  <a:solidFill>
                    <a:srgbClr val="003F82"/>
                  </a:solidFill>
                  <a:latin typeface="Myriad Pro"/>
                </a:rPr>
                <a:t>Работоспособный возраст</a:t>
              </a:r>
              <a:endParaRPr lang="ru-RU" altLang="ru-RU" sz="1800">
                <a:solidFill>
                  <a:srgbClr val="003F82"/>
                </a:solidFill>
                <a:latin typeface="Myriad Pro"/>
              </a:endParaRPr>
            </a:p>
          </p:txBody>
        </p:sp>
        <p:sp>
          <p:nvSpPr>
            <p:cNvPr id="38" name="Rectangle 7"/>
            <p:cNvSpPr>
              <a:spLocks noChangeArrowheads="1"/>
            </p:cNvSpPr>
            <p:nvPr/>
          </p:nvSpPr>
          <p:spPr bwMode="auto">
            <a:xfrm>
              <a:off x="5954898" y="5653474"/>
              <a:ext cx="2309100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spcAft>
                  <a:spcPts val="500"/>
                </a:spcAft>
                <a:buClr>
                  <a:srgbClr val="4F4C06"/>
                </a:buClr>
              </a:pPr>
              <a:r>
                <a:rPr lang="ru-RU" altLang="ru-RU" sz="1800" smtClean="0">
                  <a:solidFill>
                    <a:srgbClr val="003F82"/>
                  </a:solidFill>
                  <a:latin typeface="Myriad Pro"/>
                </a:rPr>
                <a:t>Пенсионный возраст</a:t>
              </a:r>
              <a:endParaRPr lang="ru-RU" altLang="ru-RU" sz="1800">
                <a:solidFill>
                  <a:srgbClr val="003F82"/>
                </a:solidFill>
                <a:latin typeface="Myriad Pro"/>
              </a:endParaRPr>
            </a:p>
          </p:txBody>
        </p:sp>
        <p:pic>
          <p:nvPicPr>
            <p:cNvPr id="32770" name="Picture 2" descr="C:\Компьютер\Фондовый рынок\Проекты\Курсера\1 - Новое, on demand\Слайды к лекциям\Картинки\dd94de3ea43df2cdc17ace2bf8c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24027" y="4779617"/>
              <a:ext cx="1188000" cy="79200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771" name="Picture 3" descr="C:\Компьютер\Фондовый рынок\Проекты\Курсера\1 - Новое, on demand\Слайды к лекциям\Картинки\2baefa0bec44435e6b768ddd1e28103a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41032" y="4800349"/>
              <a:ext cx="1329851" cy="79200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772" name="Picture 4" descr="C:\Компьютер\Фондовый рынок\Проекты\Курсера\1 - Новое, on demand\Слайды к лекциям\Картинки\image13952109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02982" y="3481254"/>
              <a:ext cx="456742" cy="5115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39" name="Прямая соединительная линия 38"/>
            <p:cNvCxnSpPr/>
            <p:nvPr/>
          </p:nvCxnSpPr>
          <p:spPr>
            <a:xfrm>
              <a:off x="5428484" y="1487606"/>
              <a:ext cx="0" cy="4312693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prstDash val="sysDash"/>
              <a:headEnd/>
              <a:tailEnd type="none" w="med" len="lg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78985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itle 1"/>
          <p:cNvSpPr txBox="1">
            <a:spLocks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/>
          <a:lstStyle/>
          <a:p>
            <a:endParaRPr lang="en-US" sz="2800" b="1" dirty="0">
              <a:solidFill>
                <a:srgbClr val="003F82"/>
              </a:solidFill>
              <a:latin typeface="Myriad Pro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07031" y="1217140"/>
            <a:ext cx="6672444" cy="133499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  <a:spcAft>
                <a:spcPts val="800"/>
              </a:spcAft>
            </a:pPr>
            <a:r>
              <a:rPr lang="ru-RU" sz="2400" b="1" smtClean="0">
                <a:solidFill>
                  <a:srgbClr val="FFC000"/>
                </a:solidFill>
                <a:latin typeface="Myriad Pro"/>
              </a:rPr>
              <a:t>Цель финансового планирования: </a:t>
            </a:r>
          </a:p>
          <a:p>
            <a:pPr algn="ctr"/>
            <a:r>
              <a:rPr lang="ru-RU" b="1" smtClean="0">
                <a:latin typeface="Myriad Pro"/>
              </a:rPr>
              <a:t>обеспечить </a:t>
            </a:r>
            <a:r>
              <a:rPr lang="ru-RU" b="1">
                <a:latin typeface="Myriad Pro"/>
              </a:rPr>
              <a:t>финансовое благополучие и финансовую независимость </a:t>
            </a:r>
            <a:r>
              <a:rPr lang="ru-RU" b="1" smtClean="0">
                <a:latin typeface="Myriad Pro"/>
              </a:rPr>
              <a:t>в </a:t>
            </a:r>
            <a:r>
              <a:rPr lang="ru-RU" b="1">
                <a:latin typeface="Myriad Pro"/>
              </a:rPr>
              <a:t>течение всей жизни</a:t>
            </a:r>
            <a:endParaRPr lang="ru-RU" b="1" dirty="0">
              <a:latin typeface="Myriad Pro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2025402" y="2811233"/>
            <a:ext cx="6208985" cy="3094407"/>
            <a:chOff x="2289638" y="2888971"/>
            <a:chExt cx="6208985" cy="3094407"/>
          </a:xfrm>
        </p:grpSpPr>
        <p:grpSp>
          <p:nvGrpSpPr>
            <p:cNvPr id="6" name="Группа 5"/>
            <p:cNvGrpSpPr/>
            <p:nvPr/>
          </p:nvGrpSpPr>
          <p:grpSpPr>
            <a:xfrm>
              <a:off x="2446881" y="3444221"/>
              <a:ext cx="6051742" cy="2539157"/>
              <a:chOff x="1599789" y="1313424"/>
              <a:chExt cx="6051742" cy="2539157"/>
            </a:xfrm>
          </p:grpSpPr>
          <p:sp>
            <p:nvSpPr>
              <p:cNvPr id="7" name="Rectangle 12"/>
              <p:cNvSpPr>
                <a:spLocks noChangeArrowheads="1"/>
              </p:cNvSpPr>
              <p:nvPr/>
            </p:nvSpPr>
            <p:spPr bwMode="auto">
              <a:xfrm>
                <a:off x="1790267" y="1313424"/>
                <a:ext cx="5861264" cy="25391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ru-RU" sz="2000" b="1" smtClean="0">
                    <a:solidFill>
                      <a:srgbClr val="003F82"/>
                    </a:solidFill>
                    <a:latin typeface="Myriad Pro"/>
                  </a:rPr>
                  <a:t>Личное</a:t>
                </a:r>
                <a:endParaRPr lang="ru-RU" sz="2000" b="1" dirty="0">
                  <a:solidFill>
                    <a:srgbClr val="003F82"/>
                  </a:solidFill>
                  <a:latin typeface="Myriad Pro"/>
                </a:endParaRPr>
              </a:p>
              <a:p>
                <a:pPr>
                  <a:spcAft>
                    <a:spcPts val="600"/>
                  </a:spcAft>
                </a:pPr>
                <a:r>
                  <a:rPr lang="ru-RU" sz="2000" b="1">
                    <a:solidFill>
                      <a:srgbClr val="003F82"/>
                    </a:solidFill>
                    <a:latin typeface="Myriad Pro"/>
                  </a:rPr>
                  <a:t>С</a:t>
                </a:r>
                <a:r>
                  <a:rPr lang="ru-RU" sz="2000" b="1" smtClean="0">
                    <a:solidFill>
                      <a:srgbClr val="003F82"/>
                    </a:solidFill>
                    <a:latin typeface="Myriad Pro"/>
                  </a:rPr>
                  <a:t>емейное</a:t>
                </a:r>
                <a:endParaRPr lang="ru-RU" sz="2000" b="1" dirty="0">
                  <a:solidFill>
                    <a:srgbClr val="003F82"/>
                  </a:solidFill>
                  <a:latin typeface="Myriad Pro"/>
                </a:endParaRPr>
              </a:p>
              <a:p>
                <a:pPr>
                  <a:spcAft>
                    <a:spcPts val="600"/>
                  </a:spcAft>
                </a:pPr>
                <a:endParaRPr lang="ru-RU" sz="900" b="1" smtClean="0">
                  <a:solidFill>
                    <a:srgbClr val="003F82"/>
                  </a:solidFill>
                  <a:latin typeface="Myriad Pro"/>
                </a:endParaRPr>
              </a:p>
              <a:p>
                <a:pPr>
                  <a:spcAft>
                    <a:spcPts val="600"/>
                  </a:spcAft>
                </a:pPr>
                <a:endParaRPr lang="ru-RU" sz="2000" b="1">
                  <a:solidFill>
                    <a:srgbClr val="003F82"/>
                  </a:solidFill>
                  <a:latin typeface="Myriad Pro"/>
                </a:endParaRPr>
              </a:p>
              <a:p>
                <a:pPr>
                  <a:spcAft>
                    <a:spcPts val="600"/>
                  </a:spcAft>
                </a:pPr>
                <a:r>
                  <a:rPr lang="ru-RU" sz="2000" b="1" smtClean="0">
                    <a:solidFill>
                      <a:srgbClr val="003F82"/>
                    </a:solidFill>
                    <a:latin typeface="Myriad Pro"/>
                  </a:rPr>
                  <a:t>Родителей</a:t>
                </a:r>
                <a:endParaRPr lang="ru-RU" sz="2000" b="1" dirty="0">
                  <a:solidFill>
                    <a:srgbClr val="003F82"/>
                  </a:solidFill>
                  <a:latin typeface="Myriad Pro"/>
                </a:endParaRPr>
              </a:p>
              <a:p>
                <a:pPr>
                  <a:spcAft>
                    <a:spcPts val="600"/>
                  </a:spcAft>
                </a:pPr>
                <a:r>
                  <a:rPr lang="ru-RU" sz="2000" b="1" smtClean="0">
                    <a:solidFill>
                      <a:srgbClr val="003F82"/>
                    </a:solidFill>
                    <a:latin typeface="Myriad Pro"/>
                  </a:rPr>
                  <a:t>Государства</a:t>
                </a:r>
              </a:p>
              <a:p>
                <a:pPr>
                  <a:spcAft>
                    <a:spcPts val="600"/>
                  </a:spcAft>
                </a:pPr>
                <a:r>
                  <a:rPr lang="ru-RU" sz="2000" b="1" smtClean="0">
                    <a:solidFill>
                      <a:srgbClr val="003F82"/>
                    </a:solidFill>
                    <a:latin typeface="Myriad Pro"/>
                  </a:rPr>
                  <a:t>Детей</a:t>
                </a:r>
                <a:endParaRPr lang="ru-RU" sz="2000" b="1" dirty="0">
                  <a:solidFill>
                    <a:srgbClr val="003F82"/>
                  </a:solidFill>
                  <a:latin typeface="Myriad Pro"/>
                </a:endParaRPr>
              </a:p>
            </p:txBody>
          </p:sp>
          <p:grpSp>
            <p:nvGrpSpPr>
              <p:cNvPr id="8" name="Группа 7"/>
              <p:cNvGrpSpPr/>
              <p:nvPr/>
            </p:nvGrpSpPr>
            <p:grpSpPr>
              <a:xfrm>
                <a:off x="1599789" y="1433601"/>
                <a:ext cx="144000" cy="2286563"/>
                <a:chOff x="1599789" y="1433601"/>
                <a:chExt cx="144000" cy="2286563"/>
              </a:xfrm>
            </p:grpSpPr>
            <p:sp>
              <p:nvSpPr>
                <p:cNvPr id="9" name="Овал 8"/>
                <p:cNvSpPr/>
                <p:nvPr/>
              </p:nvSpPr>
              <p:spPr bwMode="auto">
                <a:xfrm>
                  <a:off x="1599789" y="1433601"/>
                  <a:ext cx="144000" cy="144016"/>
                </a:xfrm>
                <a:prstGeom prst="ellipse">
                  <a:avLst/>
                </a:prstGeom>
              </p:spPr>
              <p:style>
                <a:lnRef idx="0">
                  <a:schemeClr val="accent6"/>
                </a:lnRef>
                <a:fillRef idx="3">
                  <a:schemeClr val="accent6"/>
                </a:fillRef>
                <a:effectRef idx="3">
                  <a:schemeClr val="accent6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 dirty="0"/>
                </a:p>
              </p:txBody>
            </p:sp>
            <p:sp>
              <p:nvSpPr>
                <p:cNvPr id="10" name="Овал 9"/>
                <p:cNvSpPr/>
                <p:nvPr/>
              </p:nvSpPr>
              <p:spPr bwMode="auto">
                <a:xfrm>
                  <a:off x="1599789" y="1830437"/>
                  <a:ext cx="144000" cy="144016"/>
                </a:xfrm>
                <a:prstGeom prst="ellipse">
                  <a:avLst/>
                </a:prstGeom>
              </p:spPr>
              <p:style>
                <a:lnRef idx="0">
                  <a:schemeClr val="accent6"/>
                </a:lnRef>
                <a:fillRef idx="3">
                  <a:schemeClr val="accent6"/>
                </a:fillRef>
                <a:effectRef idx="3">
                  <a:schemeClr val="accent6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 dirty="0"/>
                </a:p>
              </p:txBody>
            </p:sp>
            <p:sp>
              <p:nvSpPr>
                <p:cNvPr id="11" name="Овал 10"/>
                <p:cNvSpPr/>
                <p:nvPr/>
              </p:nvSpPr>
              <p:spPr bwMode="auto">
                <a:xfrm>
                  <a:off x="1599789" y="3576148"/>
                  <a:ext cx="144000" cy="144016"/>
                </a:xfrm>
                <a:prstGeom prst="ellipse">
                  <a:avLst/>
                </a:prstGeom>
              </p:spPr>
              <p:style>
                <a:lnRef idx="0">
                  <a:schemeClr val="accent6"/>
                </a:lnRef>
                <a:fillRef idx="3">
                  <a:schemeClr val="accent6"/>
                </a:fillRef>
                <a:effectRef idx="3">
                  <a:schemeClr val="accent6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 dirty="0"/>
                </a:p>
              </p:txBody>
            </p:sp>
            <p:sp>
              <p:nvSpPr>
                <p:cNvPr id="12" name="Овал 11"/>
                <p:cNvSpPr/>
                <p:nvPr/>
              </p:nvSpPr>
              <p:spPr bwMode="auto">
                <a:xfrm>
                  <a:off x="1599789" y="2799231"/>
                  <a:ext cx="144000" cy="144016"/>
                </a:xfrm>
                <a:prstGeom prst="ellipse">
                  <a:avLst/>
                </a:prstGeom>
              </p:spPr>
              <p:style>
                <a:lnRef idx="0">
                  <a:schemeClr val="accent6"/>
                </a:lnRef>
                <a:fillRef idx="3">
                  <a:schemeClr val="accent6"/>
                </a:fillRef>
                <a:effectRef idx="3">
                  <a:schemeClr val="accent6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 dirty="0"/>
                </a:p>
              </p:txBody>
            </p:sp>
            <p:sp>
              <p:nvSpPr>
                <p:cNvPr id="13" name="Овал 12"/>
                <p:cNvSpPr/>
                <p:nvPr/>
              </p:nvSpPr>
              <p:spPr bwMode="auto">
                <a:xfrm>
                  <a:off x="1599789" y="3171180"/>
                  <a:ext cx="144000" cy="144016"/>
                </a:xfrm>
                <a:prstGeom prst="ellipse">
                  <a:avLst/>
                </a:prstGeom>
              </p:spPr>
              <p:style>
                <a:lnRef idx="0">
                  <a:schemeClr val="accent6"/>
                </a:lnRef>
                <a:fillRef idx="3">
                  <a:schemeClr val="accent6"/>
                </a:fillRef>
                <a:effectRef idx="3">
                  <a:schemeClr val="accent6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 dirty="0"/>
                </a:p>
              </p:txBody>
            </p:sp>
          </p:grpSp>
        </p:grpSp>
        <p:sp>
          <p:nvSpPr>
            <p:cNvPr id="14" name="Rectangle 12"/>
            <p:cNvSpPr>
              <a:spLocks noChangeArrowheads="1"/>
            </p:cNvSpPr>
            <p:nvPr/>
          </p:nvSpPr>
          <p:spPr bwMode="auto">
            <a:xfrm>
              <a:off x="2289638" y="2888971"/>
              <a:ext cx="5861264" cy="18928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ru-RU" sz="2800" b="1">
                  <a:solidFill>
                    <a:srgbClr val="003F82"/>
                  </a:solidFill>
                  <a:latin typeface="Myriad Pro"/>
                </a:rPr>
                <a:t>Финансовое благополучие:</a:t>
              </a:r>
            </a:p>
            <a:p>
              <a:pPr>
                <a:spcAft>
                  <a:spcPts val="600"/>
                </a:spcAft>
              </a:pPr>
              <a:endParaRPr lang="ru-RU" sz="2800" b="1" smtClean="0">
                <a:solidFill>
                  <a:srgbClr val="003F82"/>
                </a:solidFill>
                <a:latin typeface="Myriad Pro"/>
              </a:endParaRPr>
            </a:p>
            <a:p>
              <a:pPr>
                <a:spcAft>
                  <a:spcPts val="600"/>
                </a:spcAft>
              </a:pPr>
              <a:endParaRPr lang="ru-RU" b="1" smtClean="0">
                <a:solidFill>
                  <a:srgbClr val="003F82"/>
                </a:solidFill>
                <a:latin typeface="Myriad Pro"/>
              </a:endParaRPr>
            </a:p>
            <a:p>
              <a:pPr>
                <a:spcAft>
                  <a:spcPts val="600"/>
                </a:spcAft>
              </a:pPr>
              <a:r>
                <a:rPr lang="ru-RU" sz="2800" b="1">
                  <a:solidFill>
                    <a:srgbClr val="003F82"/>
                  </a:solidFill>
                  <a:latin typeface="Myriad Pro"/>
                </a:rPr>
                <a:t>Финансовая независимость от</a:t>
              </a:r>
              <a:r>
                <a:rPr lang="ru-RU" sz="2800" b="1" smtClean="0">
                  <a:solidFill>
                    <a:srgbClr val="003F82"/>
                  </a:solidFill>
                  <a:latin typeface="Myriad Pro"/>
                </a:rPr>
                <a:t>:</a:t>
              </a:r>
              <a:endParaRPr lang="ru-RU" sz="2800" b="1">
                <a:solidFill>
                  <a:srgbClr val="003F82"/>
                </a:solidFill>
                <a:latin typeface="Myriad Pro"/>
              </a:endParaRPr>
            </a:p>
          </p:txBody>
        </p:sp>
      </p:grpSp>
      <p:pic>
        <p:nvPicPr>
          <p:cNvPr id="16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8376" y="5617086"/>
            <a:ext cx="1019755" cy="1014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0351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itle 1"/>
          <p:cNvSpPr txBox="1">
            <a:spLocks/>
          </p:cNvSpPr>
          <p:nvPr/>
        </p:nvSpPr>
        <p:spPr bwMode="auto">
          <a:xfrm>
            <a:off x="0" y="7803"/>
            <a:ext cx="9144000" cy="6850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7275" tIns="53637" rIns="107275" bIns="53637" anchor="t"/>
          <a:lstStyle/>
          <a:p>
            <a:pPr algn="ctr" defTabSz="536372" fontAlgn="base">
              <a:spcBef>
                <a:spcPct val="0"/>
              </a:spcBef>
              <a:spcAft>
                <a:spcPct val="0"/>
              </a:spcAft>
            </a:pPr>
            <a:endParaRPr lang="ru-RU" sz="2800" b="1" dirty="0" smtClean="0">
              <a:solidFill>
                <a:srgbClr val="003F82"/>
              </a:solidFill>
              <a:latin typeface="Myriad Pro"/>
            </a:endParaRPr>
          </a:p>
          <a:p>
            <a:pPr algn="ctr" defTabSz="536372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003F82"/>
                </a:solidFill>
                <a:latin typeface="Myriad Pro"/>
              </a:rPr>
              <a:t>Показатели </a:t>
            </a:r>
            <a:r>
              <a:rPr lang="ru-RU" sz="2800" b="1" dirty="0">
                <a:solidFill>
                  <a:srgbClr val="003F82"/>
                </a:solidFill>
                <a:latin typeface="Myriad Pro"/>
              </a:rPr>
              <a:t>оценки риска</a:t>
            </a:r>
            <a:endParaRPr lang="en-US" sz="2800" b="1" dirty="0">
              <a:solidFill>
                <a:srgbClr val="003F82"/>
              </a:solidFill>
              <a:latin typeface="Myriad Pro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841" r="24828" b="6752"/>
          <a:stretch/>
        </p:blipFill>
        <p:spPr bwMode="auto">
          <a:xfrm>
            <a:off x="0" y="6414867"/>
            <a:ext cx="6873766" cy="224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094083" y="1272748"/>
            <a:ext cx="7052005" cy="95301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7275" tIns="53637" rIns="107275" bIns="53637" rtlCol="0" anchor="ctr"/>
          <a:lstStyle/>
          <a:p>
            <a:pPr algn="ctr" defTabSz="53637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900" b="1" dirty="0">
                <a:solidFill>
                  <a:schemeClr val="tx1"/>
                </a:solidFill>
                <a:latin typeface="Myriad Pro"/>
              </a:rPr>
              <a:t>Оценка риска – это количественное измерение величины риска</a:t>
            </a:r>
          </a:p>
        </p:txBody>
      </p:sp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1311507" y="2361015"/>
            <a:ext cx="6850276" cy="853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275" tIns="53637" rIns="107275" bIns="53637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536372" eaLnBrk="1" fontAlgn="base" hangingPunct="1">
              <a:lnSpc>
                <a:spcPct val="85000"/>
              </a:lnSpc>
              <a:spcAft>
                <a:spcPts val="352"/>
              </a:spcAft>
              <a:buClr>
                <a:srgbClr val="4F4C06"/>
              </a:buClr>
            </a:pPr>
            <a:r>
              <a:rPr lang="ru-RU" altLang="ru-RU" sz="1900" dirty="0">
                <a:solidFill>
                  <a:srgbClr val="003F82"/>
                </a:solidFill>
                <a:latin typeface="Myriad Pro"/>
              </a:rPr>
              <a:t>Для оценки финансовых рисков, под которыми понимается вероятность неполучения ожидаемой доходности, применяют показатели:</a:t>
            </a:r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1311509" y="3331344"/>
            <a:ext cx="7316471" cy="605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275" tIns="53637" rIns="107275" bIns="53637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536372" eaLnBrk="1" fontAlgn="base" hangingPunct="1">
              <a:lnSpc>
                <a:spcPct val="85000"/>
              </a:lnSpc>
              <a:spcAft>
                <a:spcPts val="352"/>
              </a:spcAft>
              <a:buClr>
                <a:srgbClr val="4F4C06"/>
              </a:buClr>
            </a:pPr>
            <a:r>
              <a:rPr lang="ru-RU" altLang="ru-RU" sz="1900" dirty="0">
                <a:solidFill>
                  <a:srgbClr val="003F82"/>
                </a:solidFill>
                <a:latin typeface="Calibri"/>
                <a:ea typeface="ＭＳ Ｐゴシック"/>
              </a:rPr>
              <a:t>Дисперсия (</a:t>
            </a:r>
            <a:r>
              <a:rPr lang="ru-RU" altLang="ru-RU" sz="1900" i="1" dirty="0">
                <a:solidFill>
                  <a:srgbClr val="004DA2"/>
                </a:solidFill>
                <a:ea typeface="ＭＳ Ｐゴシック"/>
                <a:sym typeface="Symbol" pitchFamily="18" charset="2"/>
              </a:rPr>
              <a:t>Ϭ </a:t>
            </a:r>
            <a:r>
              <a:rPr lang="ru-RU" altLang="ru-RU" sz="1600" i="1" baseline="30000" dirty="0">
                <a:solidFill>
                  <a:srgbClr val="004DA2"/>
                </a:solidFill>
                <a:ea typeface="ＭＳ Ｐゴシック"/>
                <a:sym typeface="Symbol" pitchFamily="18" charset="2"/>
              </a:rPr>
              <a:t>2</a:t>
            </a:r>
            <a:r>
              <a:rPr lang="ru-RU" altLang="ru-RU" sz="1900" dirty="0">
                <a:solidFill>
                  <a:srgbClr val="003F82"/>
                </a:solidFill>
                <a:latin typeface="Calibri"/>
                <a:ea typeface="ＭＳ Ｐゴシック"/>
              </a:rPr>
              <a:t>) </a:t>
            </a:r>
            <a:r>
              <a:rPr lang="ru-RU" altLang="ru-RU" sz="1900" b="0" dirty="0">
                <a:solidFill>
                  <a:srgbClr val="003F82"/>
                </a:solidFill>
                <a:latin typeface="Calibri"/>
                <a:ea typeface="ＭＳ Ｐゴシック"/>
              </a:rPr>
              <a:t>характеризует степень разброса возможных  результатов от средней величины </a:t>
            </a:r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1311509" y="4210816"/>
            <a:ext cx="3915401" cy="656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275" tIns="53637" rIns="107275" bIns="53637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536372" eaLnBrk="1" fontAlgn="base" hangingPunct="1">
              <a:lnSpc>
                <a:spcPct val="85000"/>
              </a:lnSpc>
              <a:spcAft>
                <a:spcPts val="352"/>
              </a:spcAft>
              <a:buClr>
                <a:srgbClr val="4F4C06"/>
              </a:buClr>
            </a:pPr>
            <a:r>
              <a:rPr lang="ru-RU" altLang="ru-RU" sz="1900" dirty="0">
                <a:solidFill>
                  <a:srgbClr val="003F82"/>
                </a:solidFill>
                <a:latin typeface="Calibri"/>
                <a:ea typeface="ＭＳ Ｐゴシック"/>
              </a:rPr>
              <a:t>Стандартное отклонение (Ϭ</a:t>
            </a:r>
            <a:r>
              <a:rPr lang="ru-RU" altLang="ru-RU" sz="1900">
                <a:solidFill>
                  <a:srgbClr val="003F82"/>
                </a:solidFill>
                <a:latin typeface="Calibri"/>
                <a:ea typeface="ＭＳ Ｐゴシック"/>
              </a:rPr>
              <a:t>)     </a:t>
            </a:r>
            <a:endParaRPr lang="ru-RU" altLang="ru-RU" sz="1900" smtClean="0">
              <a:solidFill>
                <a:srgbClr val="003F82"/>
              </a:solidFill>
              <a:latin typeface="Calibri"/>
              <a:ea typeface="ＭＳ Ｐゴシック"/>
            </a:endParaRPr>
          </a:p>
          <a:p>
            <a:pPr defTabSz="536372" eaLnBrk="1" fontAlgn="base" hangingPunct="1">
              <a:lnSpc>
                <a:spcPct val="85000"/>
              </a:lnSpc>
              <a:spcAft>
                <a:spcPts val="352"/>
              </a:spcAft>
              <a:buClr>
                <a:srgbClr val="4F4C06"/>
              </a:buClr>
            </a:pPr>
            <a:r>
              <a:rPr lang="ru-RU" altLang="ru-RU" sz="1900" b="0" smtClean="0">
                <a:solidFill>
                  <a:srgbClr val="003F82"/>
                </a:solidFill>
                <a:latin typeface="Calibri"/>
                <a:ea typeface="ＭＳ Ｐゴシック"/>
              </a:rPr>
              <a:t>– </a:t>
            </a:r>
            <a:r>
              <a:rPr lang="ru-RU" altLang="ru-RU" sz="1900" b="0" dirty="0">
                <a:solidFill>
                  <a:srgbClr val="003F82"/>
                </a:solidFill>
                <a:latin typeface="Calibri"/>
                <a:ea typeface="ＭＳ Ｐゴシック"/>
              </a:rPr>
              <a:t>статистическая мера вариации</a:t>
            </a:r>
          </a:p>
        </p:txBody>
      </p:sp>
      <p:sp>
        <p:nvSpPr>
          <p:cNvPr id="15" name="Rectangle 7"/>
          <p:cNvSpPr>
            <a:spLocks noChangeArrowheads="1"/>
          </p:cNvSpPr>
          <p:nvPr/>
        </p:nvSpPr>
        <p:spPr bwMode="auto">
          <a:xfrm>
            <a:off x="1361878" y="5139905"/>
            <a:ext cx="3865028" cy="656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275" tIns="53637" rIns="107275" bIns="53637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536372" eaLnBrk="1" fontAlgn="base" hangingPunct="1">
              <a:lnSpc>
                <a:spcPct val="85000"/>
              </a:lnSpc>
              <a:spcAft>
                <a:spcPts val="352"/>
              </a:spcAft>
              <a:buClr>
                <a:srgbClr val="4F4C06"/>
              </a:buClr>
            </a:pPr>
            <a:r>
              <a:rPr lang="ru-RU" altLang="ru-RU" sz="1900" dirty="0">
                <a:solidFill>
                  <a:srgbClr val="003F82"/>
                </a:solidFill>
                <a:latin typeface="Calibri"/>
                <a:ea typeface="ＭＳ Ｐゴシック"/>
              </a:rPr>
              <a:t>Коэффициент вариации (</a:t>
            </a:r>
            <a:r>
              <a:rPr lang="ru-RU" altLang="ru-RU" sz="1900" i="1" dirty="0">
                <a:solidFill>
                  <a:srgbClr val="003F82"/>
                </a:solidFill>
                <a:latin typeface="Calibri"/>
                <a:ea typeface="ＭＳ Ｐゴシック"/>
              </a:rPr>
              <a:t>cv</a:t>
            </a:r>
            <a:r>
              <a:rPr lang="ru-RU" altLang="ru-RU" sz="1900">
                <a:solidFill>
                  <a:srgbClr val="003F82"/>
                </a:solidFill>
                <a:latin typeface="Calibri"/>
                <a:ea typeface="ＭＳ Ｐゴシック"/>
              </a:rPr>
              <a:t>)  </a:t>
            </a:r>
            <a:endParaRPr lang="ru-RU" altLang="ru-RU" sz="1900" smtClean="0">
              <a:solidFill>
                <a:srgbClr val="003F82"/>
              </a:solidFill>
              <a:latin typeface="Calibri"/>
              <a:ea typeface="ＭＳ Ｐゴシック"/>
            </a:endParaRPr>
          </a:p>
          <a:p>
            <a:pPr defTabSz="536372" eaLnBrk="1" fontAlgn="base" hangingPunct="1">
              <a:lnSpc>
                <a:spcPct val="85000"/>
              </a:lnSpc>
              <a:spcAft>
                <a:spcPts val="352"/>
              </a:spcAft>
              <a:buClr>
                <a:srgbClr val="4F4C06"/>
              </a:buClr>
            </a:pPr>
            <a:r>
              <a:rPr lang="ru-RU" altLang="ru-RU" sz="1900" b="0" smtClean="0">
                <a:solidFill>
                  <a:srgbClr val="003F82"/>
                </a:solidFill>
                <a:latin typeface="Calibri"/>
                <a:ea typeface="ＭＳ Ｐゴシック"/>
              </a:rPr>
              <a:t>– </a:t>
            </a:r>
            <a:r>
              <a:rPr lang="ru-RU" altLang="ru-RU" sz="1900" b="0" dirty="0">
                <a:solidFill>
                  <a:srgbClr val="003F82"/>
                </a:solidFill>
                <a:latin typeface="Calibri"/>
                <a:ea typeface="ＭＳ Ｐゴシック"/>
              </a:rPr>
              <a:t>мера относительного риска</a:t>
            </a:r>
          </a:p>
        </p:txBody>
      </p:sp>
      <p:grpSp>
        <p:nvGrpSpPr>
          <p:cNvPr id="5" name="Группа 4"/>
          <p:cNvGrpSpPr/>
          <p:nvPr/>
        </p:nvGrpSpPr>
        <p:grpSpPr>
          <a:xfrm>
            <a:off x="5280391" y="4986767"/>
            <a:ext cx="1856415" cy="918736"/>
            <a:chOff x="3335526" y="5139903"/>
            <a:chExt cx="1856415" cy="918736"/>
          </a:xfrm>
        </p:grpSpPr>
        <p:sp>
          <p:nvSpPr>
            <p:cNvPr id="22" name="Прямоугольник 21"/>
            <p:cNvSpPr/>
            <p:nvPr/>
          </p:nvSpPr>
          <p:spPr>
            <a:xfrm>
              <a:off x="3335526" y="5199059"/>
              <a:ext cx="1856415" cy="85958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107275" tIns="53637" rIns="107275" bIns="53637" rtlCol="0" anchor="ctr"/>
            <a:lstStyle/>
            <a:p>
              <a:pPr algn="ctr" defTabSz="536372" fontAlgn="base">
                <a:spcBef>
                  <a:spcPct val="0"/>
                </a:spcBef>
                <a:spcAft>
                  <a:spcPct val="0"/>
                </a:spcAft>
              </a:pPr>
              <a:endParaRPr lang="ru-RU" sz="2300" i="1" dirty="0">
                <a:solidFill>
                  <a:prstClr val="black"/>
                </a:solidFill>
              </a:endParaRPr>
            </a:p>
          </p:txBody>
        </p:sp>
        <p:graphicFrame>
          <p:nvGraphicFramePr>
            <p:cNvPr id="16" name="Объект 1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61900846"/>
                </p:ext>
              </p:extLst>
            </p:nvPr>
          </p:nvGraphicFramePr>
          <p:xfrm>
            <a:off x="3794827" y="5139903"/>
            <a:ext cx="945825" cy="9187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818" name="Формула" r:id="rId4" imgW="469800" imgH="393480" progId="Equation.3">
                    <p:embed/>
                  </p:oleObj>
                </mc:Choice>
                <mc:Fallback>
                  <p:oleObj name="Формула" r:id="rId4" imgW="469800" imgH="393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94827" y="5139903"/>
                          <a:ext cx="945825" cy="9187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" name="Группа 3"/>
          <p:cNvGrpSpPr/>
          <p:nvPr/>
        </p:nvGrpSpPr>
        <p:grpSpPr>
          <a:xfrm>
            <a:off x="5280391" y="4083715"/>
            <a:ext cx="1856415" cy="859580"/>
            <a:chOff x="3335526" y="4078515"/>
            <a:chExt cx="1856415" cy="859580"/>
          </a:xfrm>
        </p:grpSpPr>
        <p:sp>
          <p:nvSpPr>
            <p:cNvPr id="19" name="Прямоугольник 18"/>
            <p:cNvSpPr/>
            <p:nvPr/>
          </p:nvSpPr>
          <p:spPr>
            <a:xfrm>
              <a:off x="3335526" y="4078515"/>
              <a:ext cx="1856415" cy="85958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107275" tIns="53637" rIns="107275" bIns="53637" rtlCol="0" anchor="ctr"/>
            <a:lstStyle/>
            <a:p>
              <a:pPr algn="ctr" defTabSz="536372" fontAlgn="base">
                <a:spcBef>
                  <a:spcPct val="0"/>
                </a:spcBef>
                <a:spcAft>
                  <a:spcPct val="0"/>
                </a:spcAft>
              </a:pPr>
              <a:endParaRPr lang="ru-RU" sz="2300" i="1" dirty="0">
                <a:solidFill>
                  <a:prstClr val="black"/>
                </a:solidFill>
              </a:endParaRPr>
            </a:p>
          </p:txBody>
        </p:sp>
        <p:graphicFrame>
          <p:nvGraphicFramePr>
            <p:cNvPr id="3" name="Объект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86311662"/>
                </p:ext>
              </p:extLst>
            </p:nvPr>
          </p:nvGraphicFramePr>
          <p:xfrm>
            <a:off x="3696952" y="4247954"/>
            <a:ext cx="1133562" cy="5855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819" name="Формула" r:id="rId6" imgW="711000" imgH="317160" progId="Equation.3">
                    <p:embed/>
                  </p:oleObj>
                </mc:Choice>
                <mc:Fallback>
                  <p:oleObj name="Формула" r:id="rId6" imgW="711000" imgH="31716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96952" y="4247954"/>
                          <a:ext cx="1133562" cy="5855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0" name="Овал 19"/>
          <p:cNvSpPr/>
          <p:nvPr/>
        </p:nvSpPr>
        <p:spPr bwMode="auto">
          <a:xfrm>
            <a:off x="1181969" y="3418035"/>
            <a:ext cx="144000" cy="1440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181969" y="4300480"/>
            <a:ext cx="144000" cy="1440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5" name="Овал 24"/>
          <p:cNvSpPr/>
          <p:nvPr/>
        </p:nvSpPr>
        <p:spPr bwMode="auto">
          <a:xfrm>
            <a:off x="1181969" y="5232087"/>
            <a:ext cx="144000" cy="1440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1967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itle 1"/>
          <p:cNvSpPr txBox="1">
            <a:spLocks/>
          </p:cNvSpPr>
          <p:nvPr/>
        </p:nvSpPr>
        <p:spPr bwMode="auto">
          <a:xfrm>
            <a:off x="0" y="-8088"/>
            <a:ext cx="9144000" cy="686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7275" tIns="53637" rIns="107275" bIns="53637" anchor="t"/>
          <a:lstStyle/>
          <a:p>
            <a:pPr algn="ctr" defTabSz="536372" fontAlgn="base">
              <a:spcBef>
                <a:spcPct val="0"/>
              </a:spcBef>
              <a:spcAft>
                <a:spcPct val="0"/>
              </a:spcAft>
            </a:pPr>
            <a:endParaRPr lang="ru-RU" sz="2800" b="1" dirty="0" smtClean="0">
              <a:solidFill>
                <a:srgbClr val="003F82"/>
              </a:solidFill>
              <a:latin typeface="Myriad Pro"/>
            </a:endParaRPr>
          </a:p>
          <a:p>
            <a:pPr algn="ctr" defTabSz="536372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003F82"/>
                </a:solidFill>
                <a:latin typeface="Myriad Pro"/>
              </a:rPr>
              <a:t>ОЦЕНКА РИСКА</a:t>
            </a:r>
            <a:endParaRPr lang="ru-RU" sz="2800" b="1" dirty="0">
              <a:solidFill>
                <a:srgbClr val="003F82"/>
              </a:solidFill>
              <a:latin typeface="Myriad Pro"/>
            </a:endParaRPr>
          </a:p>
        </p:txBody>
      </p:sp>
      <p:pic>
        <p:nvPicPr>
          <p:cNvPr id="2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841" r="24828" b="6752"/>
          <a:stretch/>
        </p:blipFill>
        <p:spPr bwMode="auto">
          <a:xfrm>
            <a:off x="0" y="6414867"/>
            <a:ext cx="6873766" cy="224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1" name="Группа 20"/>
          <p:cNvGrpSpPr/>
          <p:nvPr/>
        </p:nvGrpSpPr>
        <p:grpSpPr>
          <a:xfrm>
            <a:off x="1064585" y="1810056"/>
            <a:ext cx="7083128" cy="3662697"/>
            <a:chOff x="204769" y="850413"/>
            <a:chExt cx="6379954" cy="1873333"/>
          </a:xfrm>
        </p:grpSpPr>
        <p:grpSp>
          <p:nvGrpSpPr>
            <p:cNvPr id="3" name="Группа 2"/>
            <p:cNvGrpSpPr/>
            <p:nvPr/>
          </p:nvGrpSpPr>
          <p:grpSpPr>
            <a:xfrm>
              <a:off x="204769" y="850413"/>
              <a:ext cx="6379954" cy="1873333"/>
              <a:chOff x="680484" y="924841"/>
              <a:chExt cx="4497393" cy="1873333"/>
            </a:xfrm>
          </p:grpSpPr>
          <p:sp>
            <p:nvSpPr>
              <p:cNvPr id="13" name="Прямоугольник 12"/>
              <p:cNvSpPr/>
              <p:nvPr/>
            </p:nvSpPr>
            <p:spPr>
              <a:xfrm>
                <a:off x="680484" y="924841"/>
                <a:ext cx="4497393" cy="732829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536372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sz="2400" b="1" smtClean="0">
                    <a:solidFill>
                      <a:schemeClr val="tx1"/>
                    </a:solidFill>
                    <a:latin typeface="Myriad Pro"/>
                  </a:rPr>
                  <a:t>Оценка </a:t>
                </a:r>
                <a:r>
                  <a:rPr lang="ru-RU" sz="2400" b="1" dirty="0">
                    <a:solidFill>
                      <a:schemeClr val="tx1"/>
                    </a:solidFill>
                    <a:latin typeface="Myriad Pro"/>
                  </a:rPr>
                  <a:t>базируется на фактических данных предыдущего периода</a:t>
                </a:r>
              </a:p>
            </p:txBody>
          </p:sp>
          <p:grpSp>
            <p:nvGrpSpPr>
              <p:cNvPr id="2" name="Группа 1"/>
              <p:cNvGrpSpPr/>
              <p:nvPr/>
            </p:nvGrpSpPr>
            <p:grpSpPr>
              <a:xfrm>
                <a:off x="680485" y="1714382"/>
                <a:ext cx="4497392" cy="1083792"/>
                <a:chOff x="680485" y="1714382"/>
                <a:chExt cx="4497392" cy="1083792"/>
              </a:xfrm>
            </p:grpSpPr>
            <p:sp>
              <p:nvSpPr>
                <p:cNvPr id="16" name="Прямоугольник 15"/>
                <p:cNvSpPr/>
                <p:nvPr/>
              </p:nvSpPr>
              <p:spPr>
                <a:xfrm>
                  <a:off x="680485" y="1714382"/>
                  <a:ext cx="4497392" cy="1083792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defTabSz="536372" fontAlgn="base">
                    <a:lnSpc>
                      <a:spcPct val="11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1600" b="1" dirty="0">
                    <a:solidFill>
                      <a:prstClr val="black">
                        <a:lumMod val="85000"/>
                        <a:lumOff val="15000"/>
                      </a:prstClr>
                    </a:solidFill>
                  </a:endParaRPr>
                </a:p>
              </p:txBody>
            </p:sp>
            <p:sp>
              <p:nvSpPr>
                <p:cNvPr id="17" name="Rectangle 12"/>
                <p:cNvSpPr>
                  <a:spLocks noChangeArrowheads="1"/>
                </p:cNvSpPr>
                <p:nvPr/>
              </p:nvSpPr>
              <p:spPr bwMode="auto">
                <a:xfrm>
                  <a:off x="2476754" y="1851569"/>
                  <a:ext cx="2701122" cy="8548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defTabSz="536372" fontAlgn="base">
                    <a:lnSpc>
                      <a:spcPct val="114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ru-RU" dirty="0">
                      <a:solidFill>
                        <a:prstClr val="black"/>
                      </a:solidFill>
                      <a:latin typeface="Myriad Pro"/>
                    </a:rPr>
                    <a:t>r</a:t>
                  </a:r>
                  <a:r>
                    <a:rPr lang="ru-RU" altLang="ru-RU" dirty="0">
                      <a:solidFill>
                        <a:prstClr val="black"/>
                      </a:solidFill>
                      <a:latin typeface="Myriad Pro"/>
                    </a:rPr>
                    <a:t> - </a:t>
                  </a:r>
                  <a:r>
                    <a:rPr lang="ru-RU" dirty="0"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latin typeface="Myriad Pro"/>
                    </a:rPr>
                    <a:t>среднее значение доходности за период</a:t>
                  </a:r>
                </a:p>
                <a:p>
                  <a:pPr defTabSz="536372" fontAlgn="base">
                    <a:lnSpc>
                      <a:spcPct val="114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ru-RU" dirty="0">
                      <a:solidFill>
                        <a:prstClr val="black"/>
                      </a:solidFill>
                      <a:latin typeface="Myriad Pro"/>
                    </a:rPr>
                    <a:t>r</a:t>
                  </a:r>
                  <a:r>
                    <a:rPr lang="en-US" altLang="ru-RU" baseline="-25000" dirty="0">
                      <a:solidFill>
                        <a:prstClr val="black"/>
                      </a:solidFill>
                      <a:latin typeface="Myriad Pro"/>
                    </a:rPr>
                    <a:t>i</a:t>
                  </a:r>
                  <a:r>
                    <a:rPr lang="en-US" altLang="ru-RU" dirty="0">
                      <a:solidFill>
                        <a:prstClr val="black"/>
                      </a:solidFill>
                      <a:latin typeface="Myriad Pro"/>
                    </a:rPr>
                    <a:t> </a:t>
                  </a:r>
                  <a:r>
                    <a:rPr lang="ru-RU" altLang="ru-RU" dirty="0">
                      <a:solidFill>
                        <a:prstClr val="black"/>
                      </a:solidFill>
                      <a:latin typeface="Myriad Pro"/>
                    </a:rPr>
                    <a:t>- </a:t>
                  </a:r>
                  <a:r>
                    <a:rPr lang="ru-RU" dirty="0"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latin typeface="Myriad Pro"/>
                    </a:rPr>
                    <a:t>доходность за i-тый период времени</a:t>
                  </a:r>
                </a:p>
                <a:p>
                  <a:pPr defTabSz="536372" fontAlgn="base">
                    <a:lnSpc>
                      <a:spcPct val="114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ru-RU" dirty="0">
                      <a:solidFill>
                        <a:prstClr val="black"/>
                      </a:solidFill>
                      <a:latin typeface="Myriad Pro"/>
                    </a:rPr>
                    <a:t>n </a:t>
                  </a:r>
                  <a:r>
                    <a:rPr lang="ru-RU" altLang="ru-RU" dirty="0">
                      <a:solidFill>
                        <a:prstClr val="black"/>
                      </a:solidFill>
                      <a:latin typeface="Myriad Pro"/>
                    </a:rPr>
                    <a:t>- </a:t>
                  </a:r>
                  <a:r>
                    <a:rPr lang="ru-RU" dirty="0"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latin typeface="Myriad Pro"/>
                    </a:rPr>
                    <a:t>число наблюдений</a:t>
                  </a:r>
                </a:p>
              </p:txBody>
            </p:sp>
          </p:grpSp>
        </p:grpSp>
        <p:graphicFrame>
          <p:nvGraphicFramePr>
            <p:cNvPr id="4" name="Объект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70683692"/>
                </p:ext>
              </p:extLst>
            </p:nvPr>
          </p:nvGraphicFramePr>
          <p:xfrm>
            <a:off x="346894" y="1759638"/>
            <a:ext cx="2267824" cy="80951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830" name="Формула" r:id="rId4" imgW="1168200" imgH="660240" progId="Equation.3">
                    <p:embed/>
                  </p:oleObj>
                </mc:Choice>
                <mc:Fallback>
                  <p:oleObj name="Формула" r:id="rId4" imgW="1168200" imgH="6602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6894" y="1759638"/>
                          <a:ext cx="2267824" cy="80951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2" name="Прямая соединительная линия 11"/>
            <p:cNvCxnSpPr/>
            <p:nvPr/>
          </p:nvCxnSpPr>
          <p:spPr>
            <a:xfrm>
              <a:off x="2827198" y="1838373"/>
              <a:ext cx="87810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23011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itle 1"/>
          <p:cNvSpPr txBox="1">
            <a:spLocks/>
          </p:cNvSpPr>
          <p:nvPr/>
        </p:nvSpPr>
        <p:spPr bwMode="auto">
          <a:xfrm>
            <a:off x="0" y="0"/>
            <a:ext cx="9144000" cy="887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/>
          <a:lstStyle/>
          <a:p>
            <a:r>
              <a:rPr lang="ru-RU" sz="2800" b="1">
                <a:solidFill>
                  <a:srgbClr val="003F82"/>
                </a:solidFill>
                <a:latin typeface="Myriad Pro"/>
              </a:rPr>
              <a:t>Пример определения дисперсии и </a:t>
            </a:r>
          </a:p>
          <a:p>
            <a:r>
              <a:rPr lang="ru-RU" sz="2800" b="1">
                <a:solidFill>
                  <a:srgbClr val="003F82"/>
                </a:solidFill>
                <a:latin typeface="Myriad Pro"/>
              </a:rPr>
              <a:t>стандартного отклонения доходности акций компаний «А» и «В» </a:t>
            </a:r>
            <a:endParaRPr lang="ru-RU" sz="2800" b="1" dirty="0">
              <a:solidFill>
                <a:srgbClr val="003F82"/>
              </a:solidFill>
              <a:latin typeface="Myriad Pro"/>
            </a:endParaRPr>
          </a:p>
        </p:txBody>
      </p:sp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1596788" y="5996377"/>
            <a:ext cx="650998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000" dirty="0">
                <a:solidFill>
                  <a:srgbClr val="003F82"/>
                </a:solidFill>
                <a:latin typeface="Myriad Pro"/>
              </a:rPr>
              <a:t>Показатели доходности акций за 7 летний период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5690934"/>
              </p:ext>
            </p:extLst>
          </p:nvPr>
        </p:nvGraphicFramePr>
        <p:xfrm>
          <a:off x="2311428" y="1722847"/>
          <a:ext cx="4871336" cy="4316751"/>
        </p:xfrm>
        <a:graphic>
          <a:graphicData uri="http://schemas.openxmlformats.org/drawingml/2006/table">
            <a:tbl>
              <a:tblPr/>
              <a:tblGrid>
                <a:gridCol w="2586850"/>
                <a:gridCol w="1142243"/>
                <a:gridCol w="1142243"/>
              </a:tblGrid>
              <a:tr h="622300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20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Myriad Pro"/>
                        </a:rPr>
                        <a:t>Период наблюдений</a:t>
                      </a:r>
                    </a:p>
                  </a:txBody>
                  <a:tcPr marL="9525" marR="9525" marT="12700" marB="0" anchor="ctr">
                    <a:lnL w="12700" cap="flat" cmpd="sng" algn="ctr">
                      <a:solidFill>
                        <a:srgbClr val="9CB8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B8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B8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D1E3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20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Myriad Pro"/>
                        </a:rPr>
                        <a:t>Годовая доходность, %</a:t>
                      </a:r>
                    </a:p>
                  </a:txBody>
                  <a:tcPr marL="9525" marR="9525" marT="12700" marB="0" anchor="ctr">
                    <a:lnL w="12700" cap="flat" cmpd="sng" algn="ctr">
                      <a:solidFill>
                        <a:srgbClr val="9CB8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B8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B8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B8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D1E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56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Myriad Pro"/>
                        </a:rPr>
                        <a:t>А</a:t>
                      </a:r>
                    </a:p>
                  </a:txBody>
                  <a:tcPr marL="9525" marR="9525" marT="12700" marB="0" anchor="ctr">
                    <a:lnL w="12700" cap="flat" cmpd="sng" algn="ctr">
                      <a:solidFill>
                        <a:srgbClr val="9CB8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B8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B8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D1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Myriad Pro"/>
                        </a:rPr>
                        <a:t>В</a:t>
                      </a:r>
                    </a:p>
                  </a:txBody>
                  <a:tcPr marL="9525" marR="9525" marT="12700" marB="0" anchor="ctr">
                    <a:lnL w="12700" cap="flat" cmpd="sng" algn="ctr">
                      <a:solidFill>
                        <a:srgbClr val="9CB8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B8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B8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D1E3"/>
                    </a:solidFill>
                  </a:tcPr>
                </a:tc>
              </a:tr>
              <a:tr h="30226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9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Myriad Pro"/>
                        </a:rPr>
                        <a:t>1</a:t>
                      </a:r>
                    </a:p>
                  </a:txBody>
                  <a:tcPr marL="9525" marR="9525" marT="12700" marB="0" anchor="ctr">
                    <a:lnL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Myriad Pro"/>
                        </a:rPr>
                        <a:t>20</a:t>
                      </a:r>
                    </a:p>
                  </a:txBody>
                  <a:tcPr marL="9525" marR="9525" marT="12700" marB="0" anchor="ctr">
                    <a:lnL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Myriad Pro"/>
                        </a:rPr>
                        <a:t>15</a:t>
                      </a:r>
                    </a:p>
                  </a:txBody>
                  <a:tcPr marL="9525" marR="9525" marT="12700" marB="0" anchor="ctr">
                    <a:lnL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226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9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Myriad Pro"/>
                        </a:rPr>
                        <a:t>2</a:t>
                      </a:r>
                    </a:p>
                  </a:txBody>
                  <a:tcPr marL="9525" marR="9525" marT="12700" marB="0" anchor="ctr">
                    <a:lnL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Myriad Pro"/>
                        </a:rPr>
                        <a:t>18</a:t>
                      </a:r>
                    </a:p>
                  </a:txBody>
                  <a:tcPr marL="9525" marR="9525" marT="12700" marB="0" anchor="ctr">
                    <a:lnL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Myriad Pro"/>
                        </a:rPr>
                        <a:t>20</a:t>
                      </a:r>
                    </a:p>
                  </a:txBody>
                  <a:tcPr marL="9525" marR="9525" marT="12700" marB="0" anchor="ctr">
                    <a:lnL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226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9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Myriad Pro"/>
                        </a:rPr>
                        <a:t>3</a:t>
                      </a:r>
                    </a:p>
                  </a:txBody>
                  <a:tcPr marL="9525" marR="9525" marT="12700" marB="0" anchor="ctr">
                    <a:lnL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Myriad Pro"/>
                        </a:rPr>
                        <a:t>23</a:t>
                      </a:r>
                    </a:p>
                  </a:txBody>
                  <a:tcPr marL="9525" marR="9525" marT="12700" marB="0" anchor="ctr">
                    <a:lnL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Myriad Pro"/>
                        </a:rPr>
                        <a:t>24</a:t>
                      </a:r>
                    </a:p>
                  </a:txBody>
                  <a:tcPr marL="9525" marR="9525" marT="12700" marB="0" anchor="ctr">
                    <a:lnL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226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9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Myriad Pro"/>
                        </a:rPr>
                        <a:t>4</a:t>
                      </a:r>
                    </a:p>
                  </a:txBody>
                  <a:tcPr marL="9525" marR="9525" marT="12700" marB="0" anchor="ctr">
                    <a:lnL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Myriad Pro"/>
                        </a:rPr>
                        <a:t>21</a:t>
                      </a:r>
                    </a:p>
                  </a:txBody>
                  <a:tcPr marL="9525" marR="9525" marT="12700" marB="0" anchor="ctr">
                    <a:lnL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Myriad Pro"/>
                        </a:rPr>
                        <a:t>26</a:t>
                      </a:r>
                    </a:p>
                  </a:txBody>
                  <a:tcPr marL="9525" marR="9525" marT="12700" marB="0" anchor="ctr">
                    <a:lnL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226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9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Myriad Pro"/>
                        </a:rPr>
                        <a:t>5</a:t>
                      </a:r>
                    </a:p>
                  </a:txBody>
                  <a:tcPr marL="9525" marR="9525" marT="12700" marB="0" anchor="ctr">
                    <a:lnL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Myriad Pro"/>
                        </a:rPr>
                        <a:t>17</a:t>
                      </a:r>
                    </a:p>
                  </a:txBody>
                  <a:tcPr marL="9525" marR="9525" marT="12700" marB="0" anchor="ctr">
                    <a:lnL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Myriad Pro"/>
                        </a:rPr>
                        <a:t>23</a:t>
                      </a:r>
                    </a:p>
                  </a:txBody>
                  <a:tcPr marL="9525" marR="9525" marT="12700" marB="0" anchor="ctr">
                    <a:lnL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226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9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Myriad Pro"/>
                        </a:rPr>
                        <a:t>6</a:t>
                      </a:r>
                    </a:p>
                  </a:txBody>
                  <a:tcPr marL="9525" marR="9525" marT="12700" marB="0" anchor="ctr">
                    <a:lnL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Myriad Pro"/>
                        </a:rPr>
                        <a:t>15</a:t>
                      </a:r>
                    </a:p>
                  </a:txBody>
                  <a:tcPr marL="9525" marR="9525" marT="12700" marB="0" anchor="ctr">
                    <a:lnL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Myriad Pro"/>
                        </a:rPr>
                        <a:t>19</a:t>
                      </a:r>
                    </a:p>
                  </a:txBody>
                  <a:tcPr marL="9525" marR="9525" marT="12700" marB="0" anchor="ctr">
                    <a:lnL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226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9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Myriad Pro"/>
                        </a:rPr>
                        <a:t>7</a:t>
                      </a:r>
                    </a:p>
                  </a:txBody>
                  <a:tcPr marL="9525" marR="9525" marT="12700" marB="0" anchor="ctr">
                    <a:lnL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Myriad Pro"/>
                        </a:rPr>
                        <a:t>19</a:t>
                      </a:r>
                    </a:p>
                  </a:txBody>
                  <a:tcPr marL="9525" marR="9525" marT="12700" marB="0" anchor="ctr">
                    <a:lnL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Myriad Pro"/>
                        </a:rPr>
                        <a:t>16</a:t>
                      </a:r>
                    </a:p>
                  </a:txBody>
                  <a:tcPr marL="9525" marR="9525" marT="12700" marB="0" anchor="ctr">
                    <a:lnL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226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9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Myriad Pro"/>
                        </a:rPr>
                        <a:t>Средняя доходность</a:t>
                      </a:r>
                    </a:p>
                  </a:txBody>
                  <a:tcPr marL="9525" marR="9525" marT="12700" marB="0" anchor="ctr">
                    <a:lnL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Myriad Pro"/>
                        </a:rPr>
                        <a:t>19</a:t>
                      </a:r>
                    </a:p>
                  </a:txBody>
                  <a:tcPr marL="9525" marR="9525" marT="12700" marB="0" anchor="ctr">
                    <a:lnL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Myriad Pro"/>
                        </a:rPr>
                        <a:t>20,4</a:t>
                      </a:r>
                    </a:p>
                  </a:txBody>
                  <a:tcPr marL="9525" marR="9525" marT="12700" marB="0" anchor="ctr">
                    <a:lnL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895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9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Myriad Pro"/>
                        </a:rPr>
                        <a:t>Дисперсия</a:t>
                      </a:r>
                    </a:p>
                  </a:txBody>
                  <a:tcPr marL="9525" marR="9525" marT="12700" marB="0" anchor="ctr">
                    <a:lnL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Myriad Pro"/>
                        </a:rPr>
                        <a:t>6</a:t>
                      </a:r>
                    </a:p>
                  </a:txBody>
                  <a:tcPr marL="9525" marR="9525" marT="12700" marB="0" anchor="ctr">
                    <a:lnL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Myriad Pro"/>
                        </a:rPr>
                        <a:t>14,53</a:t>
                      </a:r>
                    </a:p>
                  </a:txBody>
                  <a:tcPr marL="9525" marR="9525" marT="12700" marB="0" anchor="ctr">
                    <a:lnL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182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9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Myriad Pro"/>
                        </a:rPr>
                        <a:t>Стандартное отклонение</a:t>
                      </a:r>
                    </a:p>
                  </a:txBody>
                  <a:tcPr marL="9525" marR="9525" marT="12700" marB="0" anchor="ctr">
                    <a:lnL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Myriad Pro"/>
                        </a:rPr>
                        <a:t>2,45</a:t>
                      </a:r>
                    </a:p>
                  </a:txBody>
                  <a:tcPr marL="9525" marR="9525" marT="12700" marB="0" anchor="ctr">
                    <a:lnL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Myriad Pro"/>
                        </a:rPr>
                        <a:t>3,81</a:t>
                      </a:r>
                    </a:p>
                  </a:txBody>
                  <a:tcPr marL="9525" marR="9525" marT="12700" marB="0" anchor="ctr">
                    <a:lnL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33255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itle 1"/>
          <p:cNvSpPr txBox="1">
            <a:spLocks/>
          </p:cNvSpPr>
          <p:nvPr/>
        </p:nvSpPr>
        <p:spPr bwMode="auto">
          <a:xfrm>
            <a:off x="0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/>
          <a:lstStyle/>
          <a:p>
            <a:r>
              <a:rPr lang="ru-RU" sz="2800" b="1" dirty="0">
                <a:solidFill>
                  <a:srgbClr val="003F82"/>
                </a:solidFill>
                <a:latin typeface="Myriad Pro"/>
              </a:rPr>
              <a:t>Нормальное распределение доходности акции А</a:t>
            </a:r>
          </a:p>
        </p:txBody>
      </p:sp>
      <p:grpSp>
        <p:nvGrpSpPr>
          <p:cNvPr id="2" name="Группа 1"/>
          <p:cNvGrpSpPr/>
          <p:nvPr/>
        </p:nvGrpSpPr>
        <p:grpSpPr>
          <a:xfrm>
            <a:off x="1590257" y="1676017"/>
            <a:ext cx="5877099" cy="4834703"/>
            <a:chOff x="213511" y="1275561"/>
            <a:chExt cx="5877099" cy="3626026"/>
          </a:xfrm>
        </p:grpSpPr>
        <p:grpSp>
          <p:nvGrpSpPr>
            <p:cNvPr id="38" name="Группа 37"/>
            <p:cNvGrpSpPr/>
            <p:nvPr/>
          </p:nvGrpSpPr>
          <p:grpSpPr>
            <a:xfrm>
              <a:off x="213511" y="1278758"/>
              <a:ext cx="5877099" cy="3622829"/>
              <a:chOff x="784225" y="1440662"/>
              <a:chExt cx="8206584" cy="4485502"/>
            </a:xfrm>
          </p:grpSpPr>
          <p:sp>
            <p:nvSpPr>
              <p:cNvPr id="39" name="Line 3"/>
              <p:cNvSpPr>
                <a:spLocks noChangeShapeType="1"/>
              </p:cNvSpPr>
              <p:nvPr/>
            </p:nvSpPr>
            <p:spPr bwMode="auto">
              <a:xfrm>
                <a:off x="784225" y="5516563"/>
                <a:ext cx="7575550" cy="0"/>
              </a:xfrm>
              <a:prstGeom prst="line">
                <a:avLst/>
              </a:prstGeom>
              <a:ln>
                <a:headEnd/>
                <a:tailEnd type="none" w="med" len="lg"/>
              </a:ln>
              <a:extLst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0" name="Line 4"/>
              <p:cNvSpPr>
                <a:spLocks noChangeShapeType="1"/>
              </p:cNvSpPr>
              <p:nvPr/>
            </p:nvSpPr>
            <p:spPr bwMode="auto">
              <a:xfrm flipV="1">
                <a:off x="4432372" y="1440662"/>
                <a:ext cx="6278" cy="4075900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  <a:prstDash val="sysDash"/>
                <a:headEnd/>
                <a:tailEnd type="none" w="med" len="lg"/>
              </a:ln>
              <a:ex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1" name="Line 5"/>
              <p:cNvSpPr>
                <a:spLocks noChangeShapeType="1"/>
              </p:cNvSpPr>
              <p:nvPr/>
            </p:nvSpPr>
            <p:spPr bwMode="auto">
              <a:xfrm flipV="1">
                <a:off x="3575050" y="2708275"/>
                <a:ext cx="0" cy="2808288"/>
              </a:xfrm>
              <a:prstGeom prst="line">
                <a:avLst/>
              </a:prstGeom>
              <a:ln>
                <a:prstDash val="sysDash"/>
                <a:headEnd/>
                <a:tailEnd type="none" w="med" len="lg"/>
              </a:ln>
              <a:extLst/>
            </p:spPr>
            <p:style>
              <a:lnRef idx="2">
                <a:schemeClr val="accent3"/>
              </a:lnRef>
              <a:fillRef idx="0">
                <a:schemeClr val="accent3"/>
              </a:fillRef>
              <a:effectRef idx="1">
                <a:schemeClr val="accent3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2" name="Line 7"/>
              <p:cNvSpPr>
                <a:spLocks noChangeShapeType="1"/>
              </p:cNvSpPr>
              <p:nvPr/>
            </p:nvSpPr>
            <p:spPr bwMode="auto">
              <a:xfrm flipV="1">
                <a:off x="2644775" y="4581525"/>
                <a:ext cx="0" cy="935038"/>
              </a:xfrm>
              <a:prstGeom prst="line">
                <a:avLst/>
              </a:prstGeom>
              <a:ln>
                <a:prstDash val="sysDash"/>
                <a:headEnd/>
                <a:tailEnd type="none" w="med" len="lg"/>
              </a:ln>
              <a:extLst/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3" name="Line 8"/>
              <p:cNvSpPr>
                <a:spLocks noChangeShapeType="1"/>
              </p:cNvSpPr>
              <p:nvPr/>
            </p:nvSpPr>
            <p:spPr bwMode="auto">
              <a:xfrm flipV="1">
                <a:off x="6167438" y="4581525"/>
                <a:ext cx="0" cy="935038"/>
              </a:xfrm>
              <a:prstGeom prst="line">
                <a:avLst/>
              </a:prstGeom>
              <a:ln>
                <a:prstDash val="sysDash"/>
                <a:headEnd/>
                <a:tailEnd type="none" w="med" len="lg"/>
              </a:ln>
              <a:extLst/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4" name="Line 9"/>
              <p:cNvSpPr>
                <a:spLocks noChangeShapeType="1"/>
              </p:cNvSpPr>
              <p:nvPr/>
            </p:nvSpPr>
            <p:spPr bwMode="auto">
              <a:xfrm flipV="1">
                <a:off x="5237162" y="2492374"/>
                <a:ext cx="0" cy="3024980"/>
              </a:xfrm>
              <a:prstGeom prst="line">
                <a:avLst/>
              </a:prstGeom>
              <a:ln>
                <a:prstDash val="sysDash"/>
                <a:headEnd/>
                <a:tailEnd type="none" w="med" len="lg"/>
              </a:ln>
              <a:extLst/>
            </p:spPr>
            <p:style>
              <a:lnRef idx="2">
                <a:schemeClr val="accent3"/>
              </a:lnRef>
              <a:fillRef idx="0">
                <a:schemeClr val="accent3"/>
              </a:fillRef>
              <a:effectRef idx="1">
                <a:schemeClr val="accent3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5" name="Line 10"/>
              <p:cNvSpPr>
                <a:spLocks noChangeShapeType="1"/>
              </p:cNvSpPr>
              <p:nvPr/>
            </p:nvSpPr>
            <p:spPr bwMode="auto">
              <a:xfrm>
                <a:off x="2644775" y="4652963"/>
                <a:ext cx="3522663" cy="0"/>
              </a:xfrm>
              <a:prstGeom prst="line">
                <a:avLst/>
              </a:prstGeom>
              <a:ln>
                <a:headEnd type="arrow" w="med" len="med"/>
                <a:tailEnd type="arrow" w="med" len="med"/>
              </a:ln>
              <a:extLst/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6" name="Line 11"/>
              <p:cNvSpPr>
                <a:spLocks noChangeShapeType="1"/>
              </p:cNvSpPr>
              <p:nvPr/>
            </p:nvSpPr>
            <p:spPr bwMode="auto">
              <a:xfrm>
                <a:off x="3575050" y="3141663"/>
                <a:ext cx="1662113" cy="0"/>
              </a:xfrm>
              <a:prstGeom prst="line">
                <a:avLst/>
              </a:prstGeom>
              <a:ln>
                <a:headEnd type="arrow" w="med" len="med"/>
                <a:tailEnd type="arrow" w="med" len="med"/>
              </a:ln>
              <a:extLst/>
            </p:spPr>
            <p:style>
              <a:lnRef idx="2">
                <a:schemeClr val="accent3"/>
              </a:lnRef>
              <a:fillRef idx="0">
                <a:schemeClr val="accent3"/>
              </a:fillRef>
              <a:effectRef idx="1">
                <a:schemeClr val="accent3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7" name="Rectangle 12"/>
              <p:cNvSpPr>
                <a:spLocks noChangeArrowheads="1"/>
              </p:cNvSpPr>
              <p:nvPr/>
            </p:nvSpPr>
            <p:spPr bwMode="auto">
              <a:xfrm>
                <a:off x="2378075" y="5661025"/>
                <a:ext cx="531813" cy="214313"/>
              </a:xfrm>
              <a:prstGeom prst="rect">
                <a:avLst/>
              </a:prstGeom>
              <a:solidFill>
                <a:srgbClr val="FFFFFF"/>
              </a:solidFill>
              <a:ln w="28575" algn="ctr">
                <a:solidFill>
                  <a:srgbClr val="FFFFFF"/>
                </a:solidFill>
                <a:miter lim="800000"/>
                <a:headEnd/>
                <a:tailEnd type="none" w="med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altLang="ru-RU" sz="1600" kern="0" dirty="0">
                    <a:solidFill>
                      <a:srgbClr val="000000"/>
                    </a:solidFill>
                    <a:latin typeface="Myriad Pro"/>
                  </a:rPr>
                  <a:t>14,1</a:t>
                </a:r>
              </a:p>
            </p:txBody>
          </p:sp>
          <p:sp>
            <p:nvSpPr>
              <p:cNvPr id="48" name="Rectangle 13"/>
              <p:cNvSpPr>
                <a:spLocks noChangeArrowheads="1"/>
              </p:cNvSpPr>
              <p:nvPr/>
            </p:nvSpPr>
            <p:spPr bwMode="auto">
              <a:xfrm>
                <a:off x="3376613" y="5661025"/>
                <a:ext cx="398462" cy="214313"/>
              </a:xfrm>
              <a:prstGeom prst="rect">
                <a:avLst/>
              </a:prstGeom>
              <a:solidFill>
                <a:srgbClr val="FFFFFF"/>
              </a:solidFill>
              <a:ln w="28575" algn="ctr">
                <a:solidFill>
                  <a:srgbClr val="FFFFFF"/>
                </a:solidFill>
                <a:miter lim="800000"/>
                <a:headEnd/>
                <a:tailEnd type="none" w="med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altLang="ru-RU" sz="1600" kern="0" dirty="0">
                    <a:solidFill>
                      <a:srgbClr val="000000"/>
                    </a:solidFill>
                    <a:latin typeface="Myriad Pro"/>
                  </a:rPr>
                  <a:t>16,55</a:t>
                </a:r>
              </a:p>
            </p:txBody>
          </p:sp>
          <p:sp>
            <p:nvSpPr>
              <p:cNvPr id="49" name="Rectangle 14"/>
              <p:cNvSpPr>
                <a:spLocks noChangeArrowheads="1"/>
              </p:cNvSpPr>
              <p:nvPr/>
            </p:nvSpPr>
            <p:spPr bwMode="auto">
              <a:xfrm>
                <a:off x="4238625" y="5661025"/>
                <a:ext cx="400050" cy="215900"/>
              </a:xfrm>
              <a:prstGeom prst="rect">
                <a:avLst/>
              </a:prstGeom>
              <a:solidFill>
                <a:srgbClr val="FFFFFF"/>
              </a:solidFill>
              <a:ln w="28575" algn="ctr">
                <a:solidFill>
                  <a:srgbClr val="FFFFFF"/>
                </a:solidFill>
                <a:miter lim="800000"/>
                <a:headEnd/>
                <a:tailEnd type="none" w="med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altLang="ru-RU" sz="1600" kern="0" dirty="0">
                    <a:solidFill>
                      <a:srgbClr val="000000"/>
                    </a:solidFill>
                    <a:latin typeface="Myriad Pro"/>
                  </a:rPr>
                  <a:t>19</a:t>
                </a:r>
              </a:p>
            </p:txBody>
          </p:sp>
          <p:sp>
            <p:nvSpPr>
              <p:cNvPr id="50" name="Rectangle 15"/>
              <p:cNvSpPr>
                <a:spLocks noChangeArrowheads="1"/>
              </p:cNvSpPr>
              <p:nvPr/>
            </p:nvSpPr>
            <p:spPr bwMode="auto">
              <a:xfrm>
                <a:off x="4970463" y="5661025"/>
                <a:ext cx="531812" cy="215900"/>
              </a:xfrm>
              <a:prstGeom prst="rect">
                <a:avLst/>
              </a:prstGeom>
              <a:solidFill>
                <a:srgbClr val="FFFFFF"/>
              </a:solidFill>
              <a:ln w="28575" algn="ctr">
                <a:solidFill>
                  <a:srgbClr val="FFFFFF"/>
                </a:solidFill>
                <a:miter lim="800000"/>
                <a:headEnd/>
                <a:tailEnd type="none" w="med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altLang="ru-RU" sz="1600" kern="0" dirty="0">
                    <a:solidFill>
                      <a:srgbClr val="000000"/>
                    </a:solidFill>
                    <a:latin typeface="Myriad Pro"/>
                  </a:rPr>
                  <a:t>21,45</a:t>
                </a:r>
              </a:p>
            </p:txBody>
          </p:sp>
          <p:sp>
            <p:nvSpPr>
              <p:cNvPr id="51" name="Rectangle 16"/>
              <p:cNvSpPr>
                <a:spLocks noChangeArrowheads="1"/>
              </p:cNvSpPr>
              <p:nvPr/>
            </p:nvSpPr>
            <p:spPr bwMode="auto">
              <a:xfrm>
                <a:off x="5900738" y="5661025"/>
                <a:ext cx="530225" cy="215900"/>
              </a:xfrm>
              <a:prstGeom prst="rect">
                <a:avLst/>
              </a:prstGeom>
              <a:solidFill>
                <a:srgbClr val="FFFFFF"/>
              </a:solidFill>
              <a:ln w="28575" algn="ctr">
                <a:solidFill>
                  <a:srgbClr val="FFFFFF"/>
                </a:solidFill>
                <a:miter lim="800000"/>
                <a:headEnd/>
                <a:tailEnd type="none" w="med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altLang="ru-RU" sz="1600" kern="0" dirty="0">
                    <a:solidFill>
                      <a:srgbClr val="000000"/>
                    </a:solidFill>
                    <a:latin typeface="Myriad Pro"/>
                  </a:rPr>
                  <a:t>23,9</a:t>
                </a:r>
              </a:p>
            </p:txBody>
          </p:sp>
          <p:sp>
            <p:nvSpPr>
              <p:cNvPr id="52" name="Text Box 18"/>
              <p:cNvSpPr txBox="1">
                <a:spLocks noChangeArrowheads="1"/>
              </p:cNvSpPr>
              <p:nvPr/>
            </p:nvSpPr>
            <p:spPr bwMode="auto">
              <a:xfrm>
                <a:off x="1183772" y="5611786"/>
                <a:ext cx="974143" cy="31437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28575" algn="ctr">
                    <a:solidFill>
                      <a:schemeClr val="bg2"/>
                    </a:solidFill>
                    <a:miter lim="800000"/>
                    <a:headEnd/>
                    <a:tailEnd type="none" w="med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altLang="ru-RU" sz="16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Myriad Pro"/>
                  </a:rPr>
                  <a:t>11,65</a:t>
                </a:r>
              </a:p>
            </p:txBody>
          </p:sp>
          <p:sp>
            <p:nvSpPr>
              <p:cNvPr id="53" name="Line 19"/>
              <p:cNvSpPr>
                <a:spLocks noChangeShapeType="1"/>
              </p:cNvSpPr>
              <p:nvPr/>
            </p:nvSpPr>
            <p:spPr bwMode="auto">
              <a:xfrm>
                <a:off x="1781175" y="5445125"/>
                <a:ext cx="0" cy="144463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4" name="Line 20"/>
              <p:cNvSpPr>
                <a:spLocks noChangeShapeType="1"/>
              </p:cNvSpPr>
              <p:nvPr/>
            </p:nvSpPr>
            <p:spPr bwMode="auto">
              <a:xfrm>
                <a:off x="7164388" y="5445125"/>
                <a:ext cx="0" cy="144463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5" name="Rectangle 21"/>
              <p:cNvSpPr>
                <a:spLocks noChangeArrowheads="1"/>
              </p:cNvSpPr>
              <p:nvPr/>
            </p:nvSpPr>
            <p:spPr bwMode="auto">
              <a:xfrm>
                <a:off x="6964363" y="5661025"/>
                <a:ext cx="398462" cy="215900"/>
              </a:xfrm>
              <a:prstGeom prst="rect">
                <a:avLst/>
              </a:prstGeom>
              <a:noFill/>
              <a:ln w="28575" algn="ctr">
                <a:solidFill>
                  <a:srgbClr val="FFFFFF"/>
                </a:solidFill>
                <a:miter lim="800000"/>
                <a:headEnd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altLang="ru-RU" sz="1600" kern="0" dirty="0">
                    <a:solidFill>
                      <a:srgbClr val="000000"/>
                    </a:solidFill>
                    <a:latin typeface="Myriad Pro"/>
                  </a:rPr>
                  <a:t>26,35</a:t>
                </a:r>
              </a:p>
            </p:txBody>
          </p:sp>
          <p:sp>
            <p:nvSpPr>
              <p:cNvPr id="57" name="Line 25"/>
              <p:cNvSpPr>
                <a:spLocks noChangeShapeType="1"/>
              </p:cNvSpPr>
              <p:nvPr/>
            </p:nvSpPr>
            <p:spPr bwMode="auto">
              <a:xfrm>
                <a:off x="4638676" y="1989139"/>
                <a:ext cx="3057525" cy="0"/>
              </a:xfrm>
              <a:prstGeom prst="line">
                <a:avLst/>
              </a:prstGeom>
              <a:ln>
                <a:headEnd type="arrow" w="med" len="med"/>
                <a:tailEnd type="none" w="med" len="lg"/>
              </a:ln>
              <a:extLst/>
            </p:spPr>
            <p:style>
              <a:lnRef idx="2">
                <a:schemeClr val="accent3"/>
              </a:lnRef>
              <a:fillRef idx="0">
                <a:schemeClr val="accent3"/>
              </a:fillRef>
              <a:effectRef idx="1">
                <a:schemeClr val="accent3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8" name="Text Box 28"/>
              <p:cNvSpPr txBox="1">
                <a:spLocks noChangeArrowheads="1"/>
              </p:cNvSpPr>
              <p:nvPr/>
            </p:nvSpPr>
            <p:spPr bwMode="auto">
              <a:xfrm>
                <a:off x="4964839" y="1555750"/>
                <a:ext cx="3537087" cy="34295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28575" algn="ctr">
                    <a:solidFill>
                      <a:schemeClr val="bg2"/>
                    </a:solidFill>
                    <a:miter lim="800000"/>
                    <a:headEnd/>
                    <a:tailEnd type="none" w="med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altLang="ru-RU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Myriad Pro"/>
                  </a:rPr>
                  <a:t>Вероятность = 68,3 %</a:t>
                </a:r>
              </a:p>
            </p:txBody>
          </p:sp>
          <p:sp>
            <p:nvSpPr>
              <p:cNvPr id="59" name="Line 29"/>
              <p:cNvSpPr>
                <a:spLocks noChangeShapeType="1"/>
              </p:cNvSpPr>
              <p:nvPr/>
            </p:nvSpPr>
            <p:spPr bwMode="auto">
              <a:xfrm>
                <a:off x="5437188" y="3789363"/>
                <a:ext cx="2592387" cy="0"/>
              </a:xfrm>
              <a:prstGeom prst="line">
                <a:avLst/>
              </a:prstGeom>
              <a:ln>
                <a:headEnd type="arrow" w="med" len="med"/>
                <a:tailEnd type="none" w="med" len="lg"/>
              </a:ln>
              <a:extLst/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0" name="Rectangle 30"/>
              <p:cNvSpPr>
                <a:spLocks noChangeArrowheads="1"/>
              </p:cNvSpPr>
              <p:nvPr/>
            </p:nvSpPr>
            <p:spPr bwMode="auto">
              <a:xfrm>
                <a:off x="6468666" y="3357563"/>
                <a:ext cx="1662111" cy="360361"/>
              </a:xfrm>
              <a:prstGeom prst="rect">
                <a:avLst/>
              </a:prstGeom>
              <a:solidFill>
                <a:srgbClr val="FFFFFF"/>
              </a:solidFill>
              <a:ln w="28575" algn="ctr">
                <a:solidFill>
                  <a:srgbClr val="FFFFFF"/>
                </a:solidFill>
                <a:miter lim="800000"/>
                <a:headEnd/>
                <a:tailEnd type="none" w="med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altLang="ru-RU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Myriad Pro"/>
                  </a:rPr>
                  <a:t>Вероятность = 95,5%</a:t>
                </a:r>
              </a:p>
            </p:txBody>
          </p:sp>
          <p:sp>
            <p:nvSpPr>
              <p:cNvPr id="61" name="Line 31"/>
              <p:cNvSpPr>
                <a:spLocks noChangeShapeType="1"/>
              </p:cNvSpPr>
              <p:nvPr/>
            </p:nvSpPr>
            <p:spPr bwMode="auto">
              <a:xfrm>
                <a:off x="6430965" y="4941888"/>
                <a:ext cx="1928812" cy="0"/>
              </a:xfrm>
              <a:prstGeom prst="line">
                <a:avLst/>
              </a:prstGeom>
              <a:ln>
                <a:headEnd type="arrow" w="med" len="med"/>
                <a:tailEnd/>
              </a:ln>
              <a:ex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2" name="Rectangle 32"/>
              <p:cNvSpPr>
                <a:spLocks noChangeArrowheads="1"/>
              </p:cNvSpPr>
              <p:nvPr/>
            </p:nvSpPr>
            <p:spPr bwMode="auto">
              <a:xfrm>
                <a:off x="7395371" y="4578041"/>
                <a:ext cx="1595438" cy="215900"/>
              </a:xfrm>
              <a:prstGeom prst="rect">
                <a:avLst/>
              </a:prstGeom>
              <a:solidFill>
                <a:srgbClr val="FFFFFF"/>
              </a:solidFill>
              <a:ln w="28575" algn="ctr">
                <a:solidFill>
                  <a:srgbClr val="FFFFFF"/>
                </a:solidFill>
                <a:miter lim="800000"/>
                <a:headEnd/>
                <a:tailEnd type="none" w="med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altLang="ru-RU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Myriad Pro"/>
                  </a:rPr>
                  <a:t>Вероятность = 99,7%</a:t>
                </a:r>
              </a:p>
            </p:txBody>
          </p:sp>
          <p:sp>
            <p:nvSpPr>
              <p:cNvPr id="63" name="Rectangle 33"/>
              <p:cNvSpPr>
                <a:spLocks noChangeArrowheads="1"/>
              </p:cNvSpPr>
              <p:nvPr/>
            </p:nvSpPr>
            <p:spPr bwMode="auto">
              <a:xfrm>
                <a:off x="4638675" y="2708275"/>
                <a:ext cx="465138" cy="360363"/>
              </a:xfrm>
              <a:prstGeom prst="rect">
                <a:avLst/>
              </a:prstGeom>
              <a:solidFill>
                <a:srgbClr val="FFFFFF"/>
              </a:solidFill>
              <a:ln w="28575" algn="ctr">
                <a:solidFill>
                  <a:srgbClr val="FFFFFF"/>
                </a:solidFill>
                <a:miter lim="800000"/>
                <a:headEnd/>
                <a:tailEnd type="none" w="med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altLang="ru-RU" sz="1800" b="1" i="1" u="none" strike="noStrike" kern="0" cap="none" spc="0" normalizeH="0" baseline="0" noProof="0" dirty="0" smtClean="0">
                    <a:ln>
                      <a:noFill/>
                    </a:ln>
                    <a:solidFill>
                      <a:schemeClr val="accent3"/>
                    </a:solidFill>
                    <a:effectLst/>
                    <a:uLnTx/>
                    <a:uFillTx/>
                    <a:latin typeface="Myriad Pro"/>
                  </a:rPr>
                  <a:t>+σ</a:t>
                </a:r>
              </a:p>
            </p:txBody>
          </p:sp>
          <p:sp>
            <p:nvSpPr>
              <p:cNvPr id="64" name="Rectangle 34"/>
              <p:cNvSpPr>
                <a:spLocks noChangeArrowheads="1"/>
              </p:cNvSpPr>
              <p:nvPr/>
            </p:nvSpPr>
            <p:spPr bwMode="auto">
              <a:xfrm>
                <a:off x="3706812" y="2743994"/>
                <a:ext cx="600074" cy="288926"/>
              </a:xfrm>
              <a:prstGeom prst="rect">
                <a:avLst/>
              </a:prstGeom>
              <a:solidFill>
                <a:srgbClr val="FFFFFF"/>
              </a:solidFill>
              <a:ln w="28575" algn="ctr">
                <a:solidFill>
                  <a:srgbClr val="FFFFFF"/>
                </a:solidFill>
                <a:miter lim="800000"/>
                <a:headEnd/>
                <a:tailEnd type="none" w="med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altLang="ru-RU" sz="1800" b="1" i="1" u="none" strike="noStrike" kern="0" cap="none" spc="0" normalizeH="0" baseline="0" noProof="0" dirty="0" smtClean="0">
                    <a:ln>
                      <a:noFill/>
                    </a:ln>
                    <a:solidFill>
                      <a:schemeClr val="accent3"/>
                    </a:solidFill>
                    <a:effectLst/>
                    <a:uLnTx/>
                    <a:uFillTx/>
                    <a:latin typeface="Myriad Pro"/>
                  </a:rPr>
                  <a:t>-σ</a:t>
                </a:r>
              </a:p>
            </p:txBody>
          </p:sp>
          <p:sp>
            <p:nvSpPr>
              <p:cNvPr id="65" name="Text Box 36"/>
              <p:cNvSpPr txBox="1">
                <a:spLocks noChangeArrowheads="1"/>
              </p:cNvSpPr>
              <p:nvPr/>
            </p:nvSpPr>
            <p:spPr bwMode="auto">
              <a:xfrm>
                <a:off x="5115692" y="4221163"/>
                <a:ext cx="839840" cy="34295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28575" algn="ctr">
                    <a:solidFill>
                      <a:schemeClr val="bg2"/>
                    </a:solidFill>
                    <a:miter lim="800000"/>
                    <a:headEnd/>
                    <a:tailEnd type="none" w="med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altLang="ru-RU" sz="1800" b="1" i="1" u="none" strike="noStrike" kern="0" cap="none" spc="0" normalizeH="0" baseline="0" noProof="0" dirty="0" smtClean="0">
                    <a:ln>
                      <a:noFill/>
                    </a:ln>
                    <a:solidFill>
                      <a:schemeClr val="accent2"/>
                    </a:solidFill>
                    <a:effectLst/>
                    <a:uLnTx/>
                    <a:uFillTx/>
                    <a:latin typeface="Myriad Pro"/>
                  </a:rPr>
                  <a:t>+2σ</a:t>
                </a:r>
              </a:p>
            </p:txBody>
          </p:sp>
          <p:sp>
            <p:nvSpPr>
              <p:cNvPr id="66" name="Rectangle 37"/>
              <p:cNvSpPr>
                <a:spLocks noChangeArrowheads="1"/>
              </p:cNvSpPr>
              <p:nvPr/>
            </p:nvSpPr>
            <p:spPr bwMode="auto">
              <a:xfrm>
                <a:off x="2976563" y="4292600"/>
                <a:ext cx="465137" cy="287338"/>
              </a:xfrm>
              <a:prstGeom prst="rect">
                <a:avLst/>
              </a:prstGeom>
              <a:solidFill>
                <a:srgbClr val="FFFFFF"/>
              </a:solidFill>
              <a:ln w="28575" algn="ctr">
                <a:solidFill>
                  <a:srgbClr val="FFFFFF"/>
                </a:solidFill>
                <a:miter lim="800000"/>
                <a:headEnd/>
                <a:tailEnd type="none" w="med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altLang="ru-RU" sz="1800" b="1" i="1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Myriad Pro"/>
                </a:endParaRP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altLang="ru-RU" sz="1800" b="1" i="1" u="none" strike="noStrike" kern="0" cap="none" spc="0" normalizeH="0" baseline="0" noProof="0" dirty="0" smtClean="0">
                    <a:ln>
                      <a:noFill/>
                    </a:ln>
                    <a:solidFill>
                      <a:schemeClr val="accent2"/>
                    </a:solidFill>
                    <a:effectLst/>
                    <a:uLnTx/>
                    <a:uFillTx/>
                    <a:latin typeface="Myriad Pro"/>
                  </a:rPr>
                  <a:t>-2σ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altLang="ru-RU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Myriad Pro"/>
                </a:endParaRPr>
              </a:p>
            </p:txBody>
          </p:sp>
        </p:grpSp>
        <p:grpSp>
          <p:nvGrpSpPr>
            <p:cNvPr id="14337" name="Группа 14336"/>
            <p:cNvGrpSpPr/>
            <p:nvPr/>
          </p:nvGrpSpPr>
          <p:grpSpPr>
            <a:xfrm>
              <a:off x="364859" y="1275561"/>
              <a:ext cx="4931498" cy="3046649"/>
              <a:chOff x="119815" y="1275561"/>
              <a:chExt cx="4931498" cy="3046649"/>
            </a:xfrm>
          </p:grpSpPr>
          <p:sp>
            <p:nvSpPr>
              <p:cNvPr id="14336" name="Полилиния 14335"/>
              <p:cNvSpPr/>
              <p:nvPr/>
            </p:nvSpPr>
            <p:spPr>
              <a:xfrm>
                <a:off x="119815" y="1275561"/>
                <a:ext cx="2470245" cy="3043451"/>
              </a:xfrm>
              <a:custGeom>
                <a:avLst/>
                <a:gdLst>
                  <a:gd name="connsiteX0" fmla="*/ 2470245 w 2470245"/>
                  <a:gd name="connsiteY0" fmla="*/ 0 h 3043451"/>
                  <a:gd name="connsiteX1" fmla="*/ 2354239 w 2470245"/>
                  <a:gd name="connsiteY1" fmla="*/ 34119 h 3043451"/>
                  <a:gd name="connsiteX2" fmla="*/ 2292824 w 2470245"/>
                  <a:gd name="connsiteY2" fmla="*/ 81886 h 3043451"/>
                  <a:gd name="connsiteX3" fmla="*/ 2231409 w 2470245"/>
                  <a:gd name="connsiteY3" fmla="*/ 136478 h 3043451"/>
                  <a:gd name="connsiteX4" fmla="*/ 2169994 w 2470245"/>
                  <a:gd name="connsiteY4" fmla="*/ 225188 h 3043451"/>
                  <a:gd name="connsiteX5" fmla="*/ 2101755 w 2470245"/>
                  <a:gd name="connsiteY5" fmla="*/ 354842 h 3043451"/>
                  <a:gd name="connsiteX6" fmla="*/ 2047164 w 2470245"/>
                  <a:gd name="connsiteY6" fmla="*/ 470848 h 3043451"/>
                  <a:gd name="connsiteX7" fmla="*/ 1978925 w 2470245"/>
                  <a:gd name="connsiteY7" fmla="*/ 648269 h 3043451"/>
                  <a:gd name="connsiteX8" fmla="*/ 1903862 w 2470245"/>
                  <a:gd name="connsiteY8" fmla="*/ 846161 h 3043451"/>
                  <a:gd name="connsiteX9" fmla="*/ 1815152 w 2470245"/>
                  <a:gd name="connsiteY9" fmla="*/ 1173707 h 3043451"/>
                  <a:gd name="connsiteX10" fmla="*/ 1705970 w 2470245"/>
                  <a:gd name="connsiteY10" fmla="*/ 1671851 h 3043451"/>
                  <a:gd name="connsiteX11" fmla="*/ 1637731 w 2470245"/>
                  <a:gd name="connsiteY11" fmla="*/ 1883391 h 3043451"/>
                  <a:gd name="connsiteX12" fmla="*/ 1549021 w 2470245"/>
                  <a:gd name="connsiteY12" fmla="*/ 2094931 h 3043451"/>
                  <a:gd name="connsiteX13" fmla="*/ 1426191 w 2470245"/>
                  <a:gd name="connsiteY13" fmla="*/ 2286000 h 3043451"/>
                  <a:gd name="connsiteX14" fmla="*/ 1296537 w 2470245"/>
                  <a:gd name="connsiteY14" fmla="*/ 2463421 h 3043451"/>
                  <a:gd name="connsiteX15" fmla="*/ 1146412 w 2470245"/>
                  <a:gd name="connsiteY15" fmla="*/ 2620370 h 3043451"/>
                  <a:gd name="connsiteX16" fmla="*/ 982639 w 2470245"/>
                  <a:gd name="connsiteY16" fmla="*/ 2750024 h 3043451"/>
                  <a:gd name="connsiteX17" fmla="*/ 859809 w 2470245"/>
                  <a:gd name="connsiteY17" fmla="*/ 2831910 h 3043451"/>
                  <a:gd name="connsiteX18" fmla="*/ 723331 w 2470245"/>
                  <a:gd name="connsiteY18" fmla="*/ 2906973 h 3043451"/>
                  <a:gd name="connsiteX19" fmla="*/ 573206 w 2470245"/>
                  <a:gd name="connsiteY19" fmla="*/ 2975212 h 3043451"/>
                  <a:gd name="connsiteX20" fmla="*/ 409433 w 2470245"/>
                  <a:gd name="connsiteY20" fmla="*/ 3009331 h 3043451"/>
                  <a:gd name="connsiteX21" fmla="*/ 259307 w 2470245"/>
                  <a:gd name="connsiteY21" fmla="*/ 3029803 h 3043451"/>
                  <a:gd name="connsiteX22" fmla="*/ 0 w 2470245"/>
                  <a:gd name="connsiteY22" fmla="*/ 3043451 h 3043451"/>
                  <a:gd name="connsiteX23" fmla="*/ 0 w 2470245"/>
                  <a:gd name="connsiteY23" fmla="*/ 3043451 h 30434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470245" h="3043451">
                    <a:moveTo>
                      <a:pt x="2470245" y="0"/>
                    </a:moveTo>
                    <a:cubicBezTo>
                      <a:pt x="2427027" y="10235"/>
                      <a:pt x="2383809" y="20471"/>
                      <a:pt x="2354239" y="34119"/>
                    </a:cubicBezTo>
                    <a:cubicBezTo>
                      <a:pt x="2324669" y="47767"/>
                      <a:pt x="2313296" y="64826"/>
                      <a:pt x="2292824" y="81886"/>
                    </a:cubicBezTo>
                    <a:cubicBezTo>
                      <a:pt x="2272352" y="98946"/>
                      <a:pt x="2251881" y="112594"/>
                      <a:pt x="2231409" y="136478"/>
                    </a:cubicBezTo>
                    <a:cubicBezTo>
                      <a:pt x="2210937" y="160362"/>
                      <a:pt x="2191603" y="188794"/>
                      <a:pt x="2169994" y="225188"/>
                    </a:cubicBezTo>
                    <a:cubicBezTo>
                      <a:pt x="2148385" y="261582"/>
                      <a:pt x="2122227" y="313899"/>
                      <a:pt x="2101755" y="354842"/>
                    </a:cubicBezTo>
                    <a:cubicBezTo>
                      <a:pt x="2081283" y="395785"/>
                      <a:pt x="2067636" y="421944"/>
                      <a:pt x="2047164" y="470848"/>
                    </a:cubicBezTo>
                    <a:cubicBezTo>
                      <a:pt x="2026692" y="519752"/>
                      <a:pt x="2002809" y="585717"/>
                      <a:pt x="1978925" y="648269"/>
                    </a:cubicBezTo>
                    <a:cubicBezTo>
                      <a:pt x="1955041" y="710821"/>
                      <a:pt x="1931157" y="758588"/>
                      <a:pt x="1903862" y="846161"/>
                    </a:cubicBezTo>
                    <a:cubicBezTo>
                      <a:pt x="1876567" y="933734"/>
                      <a:pt x="1848134" y="1036092"/>
                      <a:pt x="1815152" y="1173707"/>
                    </a:cubicBezTo>
                    <a:cubicBezTo>
                      <a:pt x="1782170" y="1311322"/>
                      <a:pt x="1735540" y="1553570"/>
                      <a:pt x="1705970" y="1671851"/>
                    </a:cubicBezTo>
                    <a:cubicBezTo>
                      <a:pt x="1676400" y="1790132"/>
                      <a:pt x="1663889" y="1812878"/>
                      <a:pt x="1637731" y="1883391"/>
                    </a:cubicBezTo>
                    <a:cubicBezTo>
                      <a:pt x="1611573" y="1953904"/>
                      <a:pt x="1584278" y="2027830"/>
                      <a:pt x="1549021" y="2094931"/>
                    </a:cubicBezTo>
                    <a:cubicBezTo>
                      <a:pt x="1513764" y="2162033"/>
                      <a:pt x="1468272" y="2224585"/>
                      <a:pt x="1426191" y="2286000"/>
                    </a:cubicBezTo>
                    <a:cubicBezTo>
                      <a:pt x="1384110" y="2347415"/>
                      <a:pt x="1343167" y="2407693"/>
                      <a:pt x="1296537" y="2463421"/>
                    </a:cubicBezTo>
                    <a:cubicBezTo>
                      <a:pt x="1249907" y="2519149"/>
                      <a:pt x="1198728" y="2572603"/>
                      <a:pt x="1146412" y="2620370"/>
                    </a:cubicBezTo>
                    <a:cubicBezTo>
                      <a:pt x="1094096" y="2668137"/>
                      <a:pt x="1030406" y="2714767"/>
                      <a:pt x="982639" y="2750024"/>
                    </a:cubicBezTo>
                    <a:cubicBezTo>
                      <a:pt x="934872" y="2785281"/>
                      <a:pt x="903027" y="2805752"/>
                      <a:pt x="859809" y="2831910"/>
                    </a:cubicBezTo>
                    <a:cubicBezTo>
                      <a:pt x="816591" y="2858068"/>
                      <a:pt x="771098" y="2883089"/>
                      <a:pt x="723331" y="2906973"/>
                    </a:cubicBezTo>
                    <a:cubicBezTo>
                      <a:pt x="675564" y="2930857"/>
                      <a:pt x="625522" y="2958152"/>
                      <a:pt x="573206" y="2975212"/>
                    </a:cubicBezTo>
                    <a:cubicBezTo>
                      <a:pt x="520890" y="2992272"/>
                      <a:pt x="461749" y="3000233"/>
                      <a:pt x="409433" y="3009331"/>
                    </a:cubicBezTo>
                    <a:cubicBezTo>
                      <a:pt x="357116" y="3018430"/>
                      <a:pt x="327546" y="3024116"/>
                      <a:pt x="259307" y="3029803"/>
                    </a:cubicBezTo>
                    <a:cubicBezTo>
                      <a:pt x="191068" y="3035490"/>
                      <a:pt x="0" y="3043451"/>
                      <a:pt x="0" y="3043451"/>
                    </a:cubicBezTo>
                    <a:lnTo>
                      <a:pt x="0" y="3043451"/>
                    </a:lnTo>
                  </a:path>
                </a:pathLst>
              </a:cu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69" name="Полилиния 68"/>
              <p:cNvSpPr/>
              <p:nvPr/>
            </p:nvSpPr>
            <p:spPr>
              <a:xfrm>
                <a:off x="2581068" y="1278759"/>
                <a:ext cx="2470245" cy="3043451"/>
              </a:xfrm>
              <a:custGeom>
                <a:avLst/>
                <a:gdLst>
                  <a:gd name="connsiteX0" fmla="*/ 2470245 w 2470245"/>
                  <a:gd name="connsiteY0" fmla="*/ 0 h 3043451"/>
                  <a:gd name="connsiteX1" fmla="*/ 2354239 w 2470245"/>
                  <a:gd name="connsiteY1" fmla="*/ 34119 h 3043451"/>
                  <a:gd name="connsiteX2" fmla="*/ 2292824 w 2470245"/>
                  <a:gd name="connsiteY2" fmla="*/ 81886 h 3043451"/>
                  <a:gd name="connsiteX3" fmla="*/ 2231409 w 2470245"/>
                  <a:gd name="connsiteY3" fmla="*/ 136478 h 3043451"/>
                  <a:gd name="connsiteX4" fmla="*/ 2169994 w 2470245"/>
                  <a:gd name="connsiteY4" fmla="*/ 225188 h 3043451"/>
                  <a:gd name="connsiteX5" fmla="*/ 2101755 w 2470245"/>
                  <a:gd name="connsiteY5" fmla="*/ 354842 h 3043451"/>
                  <a:gd name="connsiteX6" fmla="*/ 2047164 w 2470245"/>
                  <a:gd name="connsiteY6" fmla="*/ 470848 h 3043451"/>
                  <a:gd name="connsiteX7" fmla="*/ 1978925 w 2470245"/>
                  <a:gd name="connsiteY7" fmla="*/ 648269 h 3043451"/>
                  <a:gd name="connsiteX8" fmla="*/ 1903862 w 2470245"/>
                  <a:gd name="connsiteY8" fmla="*/ 846161 h 3043451"/>
                  <a:gd name="connsiteX9" fmla="*/ 1815152 w 2470245"/>
                  <a:gd name="connsiteY9" fmla="*/ 1173707 h 3043451"/>
                  <a:gd name="connsiteX10" fmla="*/ 1705970 w 2470245"/>
                  <a:gd name="connsiteY10" fmla="*/ 1671851 h 3043451"/>
                  <a:gd name="connsiteX11" fmla="*/ 1637731 w 2470245"/>
                  <a:gd name="connsiteY11" fmla="*/ 1883391 h 3043451"/>
                  <a:gd name="connsiteX12" fmla="*/ 1549021 w 2470245"/>
                  <a:gd name="connsiteY12" fmla="*/ 2094931 h 3043451"/>
                  <a:gd name="connsiteX13" fmla="*/ 1426191 w 2470245"/>
                  <a:gd name="connsiteY13" fmla="*/ 2286000 h 3043451"/>
                  <a:gd name="connsiteX14" fmla="*/ 1296537 w 2470245"/>
                  <a:gd name="connsiteY14" fmla="*/ 2463421 h 3043451"/>
                  <a:gd name="connsiteX15" fmla="*/ 1146412 w 2470245"/>
                  <a:gd name="connsiteY15" fmla="*/ 2620370 h 3043451"/>
                  <a:gd name="connsiteX16" fmla="*/ 982639 w 2470245"/>
                  <a:gd name="connsiteY16" fmla="*/ 2750024 h 3043451"/>
                  <a:gd name="connsiteX17" fmla="*/ 859809 w 2470245"/>
                  <a:gd name="connsiteY17" fmla="*/ 2831910 h 3043451"/>
                  <a:gd name="connsiteX18" fmla="*/ 723331 w 2470245"/>
                  <a:gd name="connsiteY18" fmla="*/ 2906973 h 3043451"/>
                  <a:gd name="connsiteX19" fmla="*/ 573206 w 2470245"/>
                  <a:gd name="connsiteY19" fmla="*/ 2975212 h 3043451"/>
                  <a:gd name="connsiteX20" fmla="*/ 409433 w 2470245"/>
                  <a:gd name="connsiteY20" fmla="*/ 3009331 h 3043451"/>
                  <a:gd name="connsiteX21" fmla="*/ 259307 w 2470245"/>
                  <a:gd name="connsiteY21" fmla="*/ 3029803 h 3043451"/>
                  <a:gd name="connsiteX22" fmla="*/ 0 w 2470245"/>
                  <a:gd name="connsiteY22" fmla="*/ 3043451 h 3043451"/>
                  <a:gd name="connsiteX23" fmla="*/ 0 w 2470245"/>
                  <a:gd name="connsiteY23" fmla="*/ 3043451 h 30434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470245" h="3043451">
                    <a:moveTo>
                      <a:pt x="2470245" y="0"/>
                    </a:moveTo>
                    <a:cubicBezTo>
                      <a:pt x="2427027" y="10235"/>
                      <a:pt x="2383809" y="20471"/>
                      <a:pt x="2354239" y="34119"/>
                    </a:cubicBezTo>
                    <a:cubicBezTo>
                      <a:pt x="2324669" y="47767"/>
                      <a:pt x="2313296" y="64826"/>
                      <a:pt x="2292824" y="81886"/>
                    </a:cubicBezTo>
                    <a:cubicBezTo>
                      <a:pt x="2272352" y="98946"/>
                      <a:pt x="2251881" y="112594"/>
                      <a:pt x="2231409" y="136478"/>
                    </a:cubicBezTo>
                    <a:cubicBezTo>
                      <a:pt x="2210937" y="160362"/>
                      <a:pt x="2191603" y="188794"/>
                      <a:pt x="2169994" y="225188"/>
                    </a:cubicBezTo>
                    <a:cubicBezTo>
                      <a:pt x="2148385" y="261582"/>
                      <a:pt x="2122227" y="313899"/>
                      <a:pt x="2101755" y="354842"/>
                    </a:cubicBezTo>
                    <a:cubicBezTo>
                      <a:pt x="2081283" y="395785"/>
                      <a:pt x="2067636" y="421944"/>
                      <a:pt x="2047164" y="470848"/>
                    </a:cubicBezTo>
                    <a:cubicBezTo>
                      <a:pt x="2026692" y="519752"/>
                      <a:pt x="2002809" y="585717"/>
                      <a:pt x="1978925" y="648269"/>
                    </a:cubicBezTo>
                    <a:cubicBezTo>
                      <a:pt x="1955041" y="710821"/>
                      <a:pt x="1931157" y="758588"/>
                      <a:pt x="1903862" y="846161"/>
                    </a:cubicBezTo>
                    <a:cubicBezTo>
                      <a:pt x="1876567" y="933734"/>
                      <a:pt x="1848134" y="1036092"/>
                      <a:pt x="1815152" y="1173707"/>
                    </a:cubicBezTo>
                    <a:cubicBezTo>
                      <a:pt x="1782170" y="1311322"/>
                      <a:pt x="1735540" y="1553570"/>
                      <a:pt x="1705970" y="1671851"/>
                    </a:cubicBezTo>
                    <a:cubicBezTo>
                      <a:pt x="1676400" y="1790132"/>
                      <a:pt x="1663889" y="1812878"/>
                      <a:pt x="1637731" y="1883391"/>
                    </a:cubicBezTo>
                    <a:cubicBezTo>
                      <a:pt x="1611573" y="1953904"/>
                      <a:pt x="1584278" y="2027830"/>
                      <a:pt x="1549021" y="2094931"/>
                    </a:cubicBezTo>
                    <a:cubicBezTo>
                      <a:pt x="1513764" y="2162033"/>
                      <a:pt x="1468272" y="2224585"/>
                      <a:pt x="1426191" y="2286000"/>
                    </a:cubicBezTo>
                    <a:cubicBezTo>
                      <a:pt x="1384110" y="2347415"/>
                      <a:pt x="1343167" y="2407693"/>
                      <a:pt x="1296537" y="2463421"/>
                    </a:cubicBezTo>
                    <a:cubicBezTo>
                      <a:pt x="1249907" y="2519149"/>
                      <a:pt x="1198728" y="2572603"/>
                      <a:pt x="1146412" y="2620370"/>
                    </a:cubicBezTo>
                    <a:cubicBezTo>
                      <a:pt x="1094096" y="2668137"/>
                      <a:pt x="1030406" y="2714767"/>
                      <a:pt x="982639" y="2750024"/>
                    </a:cubicBezTo>
                    <a:cubicBezTo>
                      <a:pt x="934872" y="2785281"/>
                      <a:pt x="903027" y="2805752"/>
                      <a:pt x="859809" y="2831910"/>
                    </a:cubicBezTo>
                    <a:cubicBezTo>
                      <a:pt x="816591" y="2858068"/>
                      <a:pt x="771098" y="2883089"/>
                      <a:pt x="723331" y="2906973"/>
                    </a:cubicBezTo>
                    <a:cubicBezTo>
                      <a:pt x="675564" y="2930857"/>
                      <a:pt x="625522" y="2958152"/>
                      <a:pt x="573206" y="2975212"/>
                    </a:cubicBezTo>
                    <a:cubicBezTo>
                      <a:pt x="520890" y="2992272"/>
                      <a:pt x="461749" y="3000233"/>
                      <a:pt x="409433" y="3009331"/>
                    </a:cubicBezTo>
                    <a:cubicBezTo>
                      <a:pt x="357116" y="3018430"/>
                      <a:pt x="327546" y="3024116"/>
                      <a:pt x="259307" y="3029803"/>
                    </a:cubicBezTo>
                    <a:cubicBezTo>
                      <a:pt x="191068" y="3035490"/>
                      <a:pt x="0" y="3043451"/>
                      <a:pt x="0" y="3043451"/>
                    </a:cubicBezTo>
                    <a:lnTo>
                      <a:pt x="0" y="3043451"/>
                    </a:lnTo>
                  </a:path>
                </a:pathLst>
              </a:custGeom>
              <a:scene3d>
                <a:camera prst="orthographicFront">
                  <a:rot lat="0" lon="10800000" rev="0"/>
                </a:camera>
                <a:lightRig rig="threePt" dir="t"/>
              </a:scene3d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</p:grpSp>
      <p:cxnSp>
        <p:nvCxnSpPr>
          <p:cNvPr id="4" name="Прямая соединительная линия 3"/>
          <p:cNvCxnSpPr>
            <a:stCxn id="54" idx="0"/>
          </p:cNvCxnSpPr>
          <p:nvPr/>
        </p:nvCxnSpPr>
        <p:spPr>
          <a:xfrm flipH="1" flipV="1">
            <a:off x="6158810" y="5733952"/>
            <a:ext cx="569" cy="258736"/>
          </a:xfrm>
          <a:prstGeom prst="line">
            <a:avLst/>
          </a:prstGeom>
          <a:ln w="28575">
            <a:solidFill>
              <a:schemeClr val="accent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>
            <a:stCxn id="53" idx="0"/>
            <a:endCxn id="14336" idx="19"/>
          </p:cNvCxnSpPr>
          <p:nvPr/>
        </p:nvCxnSpPr>
        <p:spPr>
          <a:xfrm flipV="1">
            <a:off x="2304215" y="5642970"/>
            <a:ext cx="10594" cy="349721"/>
          </a:xfrm>
          <a:prstGeom prst="line">
            <a:avLst/>
          </a:prstGeom>
          <a:ln w="28575">
            <a:solidFill>
              <a:schemeClr val="accent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 стрелкой 4"/>
          <p:cNvCxnSpPr/>
          <p:nvPr/>
        </p:nvCxnSpPr>
        <p:spPr>
          <a:xfrm>
            <a:off x="2290405" y="5863320"/>
            <a:ext cx="3842895" cy="0"/>
          </a:xfrm>
          <a:prstGeom prst="straightConnector1">
            <a:avLst/>
          </a:prstGeom>
          <a:ln w="190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1579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itle 1"/>
          <p:cNvSpPr txBox="1">
            <a:spLocks/>
          </p:cNvSpPr>
          <p:nvPr/>
        </p:nvSpPr>
        <p:spPr bwMode="auto">
          <a:xfrm>
            <a:off x="0" y="5547"/>
            <a:ext cx="9144000" cy="6852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/>
          <a:lstStyle/>
          <a:p>
            <a:r>
              <a:rPr lang="ru-RU" sz="2800" b="1" dirty="0">
                <a:solidFill>
                  <a:srgbClr val="003F82"/>
                </a:solidFill>
                <a:latin typeface="Myriad Pro"/>
              </a:rPr>
              <a:t>Реальное распределение доходности акций </a:t>
            </a:r>
            <a:r>
              <a:rPr lang="ru-RU" sz="2800" b="1" dirty="0" smtClean="0">
                <a:solidFill>
                  <a:srgbClr val="003F82"/>
                </a:solidFill>
                <a:latin typeface="Myriad Pro"/>
              </a:rPr>
              <a:t>на рынке </a:t>
            </a:r>
            <a:r>
              <a:rPr lang="ru-RU" sz="2800" b="1" dirty="0">
                <a:solidFill>
                  <a:srgbClr val="003F82"/>
                </a:solidFill>
                <a:latin typeface="Myriad Pro"/>
              </a:rPr>
              <a:t>США </a:t>
            </a:r>
            <a:r>
              <a:rPr lang="ru-RU" sz="2800" dirty="0" smtClean="0">
                <a:solidFill>
                  <a:srgbClr val="003F82"/>
                </a:solidFill>
                <a:latin typeface="Myriad Pro"/>
              </a:rPr>
              <a:t>(за </a:t>
            </a:r>
            <a:r>
              <a:rPr lang="ru-RU" sz="2800" dirty="0">
                <a:solidFill>
                  <a:srgbClr val="003F82"/>
                </a:solidFill>
                <a:latin typeface="Myriad Pro"/>
              </a:rPr>
              <a:t>период </a:t>
            </a:r>
            <a:r>
              <a:rPr lang="ru-RU" sz="2800" dirty="0" smtClean="0">
                <a:solidFill>
                  <a:srgbClr val="003F82"/>
                </a:solidFill>
                <a:latin typeface="Myriad Pro"/>
              </a:rPr>
              <a:t>1928-2008 гг.)</a:t>
            </a:r>
            <a:endParaRPr lang="ru-RU" sz="2800" dirty="0">
              <a:solidFill>
                <a:srgbClr val="003F82"/>
              </a:solidFill>
              <a:latin typeface="Myriad Pro"/>
            </a:endParaRPr>
          </a:p>
        </p:txBody>
      </p:sp>
      <p:pic>
        <p:nvPicPr>
          <p:cNvPr id="3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986" y="1647157"/>
            <a:ext cx="4282780" cy="499193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0582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itle 1"/>
          <p:cNvSpPr txBox="1">
            <a:spLocks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solidFill>
                  <a:srgbClr val="003F82"/>
                </a:solidFill>
                <a:latin typeface="Myriad Pro"/>
              </a:rPr>
              <a:t>Риск и доходность ценных бумаг на американском фондовом рынке за период 1928-2008гг.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6655448"/>
              </p:ext>
            </p:extLst>
          </p:nvPr>
        </p:nvGraphicFramePr>
        <p:xfrm>
          <a:off x="687319" y="1745619"/>
          <a:ext cx="7769365" cy="4012569"/>
        </p:xfrm>
        <a:graphic>
          <a:graphicData uri="http://schemas.openxmlformats.org/drawingml/2006/table">
            <a:tbl>
              <a:tblPr/>
              <a:tblGrid>
                <a:gridCol w="2269317"/>
                <a:gridCol w="1849839"/>
                <a:gridCol w="1725117"/>
                <a:gridCol w="1925092"/>
              </a:tblGrid>
              <a:tr h="125688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Ценные бумаги</a:t>
                      </a:r>
                    </a:p>
                  </a:txBody>
                  <a:tcPr marL="9525" marR="9525" marT="12700" marB="0" anchor="ctr">
                    <a:lnL w="12700" cap="flat" cmpd="sng" algn="ctr">
                      <a:solidFill>
                        <a:srgbClr val="9CB8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B8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B8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D1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Среднего-довая доходность, %</a:t>
                      </a:r>
                    </a:p>
                  </a:txBody>
                  <a:tcPr marL="9525" marR="9525" marT="12700" marB="0" anchor="ctr">
                    <a:lnL w="12700" cap="flat" cmpd="sng" algn="ctr">
                      <a:solidFill>
                        <a:srgbClr val="9CB8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B8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B8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D1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Премия за риск, %</a:t>
                      </a:r>
                    </a:p>
                  </a:txBody>
                  <a:tcPr marL="9525" marR="9525" marT="12700" marB="0" anchor="ctr">
                    <a:lnL w="12700" cap="flat" cmpd="sng" algn="ctr">
                      <a:solidFill>
                        <a:srgbClr val="9CB8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B8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B8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D1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Риск (стандартное отклонение), %</a:t>
                      </a:r>
                    </a:p>
                  </a:txBody>
                  <a:tcPr marL="9525" marR="9525" marT="12700" marB="0" anchor="ctr">
                    <a:lnL w="12700" cap="flat" cmpd="sng" algn="ctr">
                      <a:solidFill>
                        <a:srgbClr val="9CB8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B8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B8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D1E3"/>
                    </a:solidFill>
                  </a:tcPr>
                </a:tc>
              </a:tr>
              <a:tr h="97282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2100" b="1" i="0" u="none" strike="noStrike" dirty="0">
                          <a:solidFill>
                            <a:srgbClr val="4A4A4A"/>
                          </a:solidFill>
                          <a:effectLst/>
                          <a:latin typeface="Calibri"/>
                        </a:rPr>
                        <a:t>1. Казначейские векселя</a:t>
                      </a:r>
                    </a:p>
                  </a:txBody>
                  <a:tcPr marL="85725" marR="9525" marT="12700" marB="0" anchor="ctr">
                    <a:lnL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900" b="0" i="0" u="none" strike="noStrike" dirty="0">
                          <a:solidFill>
                            <a:srgbClr val="4A4A4A"/>
                          </a:solidFill>
                          <a:effectLst/>
                          <a:latin typeface="Calibri"/>
                        </a:rPr>
                        <a:t>3,74%</a:t>
                      </a:r>
                    </a:p>
                  </a:txBody>
                  <a:tcPr marL="9525" marR="9525" marT="12700" marB="0" anchor="ctr">
                    <a:lnL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900" b="0" i="0" u="none" strike="noStrike" dirty="0">
                          <a:solidFill>
                            <a:srgbClr val="4A4A4A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12700" marB="0" anchor="ctr">
                    <a:lnL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900" b="0" i="0" u="none" strike="noStrike" dirty="0">
                          <a:solidFill>
                            <a:srgbClr val="4A4A4A"/>
                          </a:solidFill>
                          <a:effectLst/>
                          <a:latin typeface="Calibri"/>
                        </a:rPr>
                        <a:t>3,02%</a:t>
                      </a:r>
                    </a:p>
                  </a:txBody>
                  <a:tcPr marL="9525" marR="9525" marT="12700" marB="0" anchor="ctr">
                    <a:lnL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9286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2100" b="1" i="0" u="none" strike="noStrike" dirty="0">
                          <a:solidFill>
                            <a:srgbClr val="4A4A4A"/>
                          </a:solidFill>
                          <a:effectLst/>
                          <a:latin typeface="Calibri"/>
                        </a:rPr>
                        <a:t>2. 10-летние государственные облигации</a:t>
                      </a:r>
                    </a:p>
                  </a:txBody>
                  <a:tcPr marL="85725" marR="9525" marT="12700" marB="0" anchor="ctr">
                    <a:lnL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900" b="0" i="0" u="none" strike="noStrike" dirty="0">
                          <a:solidFill>
                            <a:srgbClr val="4A4A4A"/>
                          </a:solidFill>
                          <a:effectLst/>
                          <a:latin typeface="Calibri"/>
                        </a:rPr>
                        <a:t>5,45%</a:t>
                      </a:r>
                    </a:p>
                  </a:txBody>
                  <a:tcPr marL="9525" marR="9525" marT="12700" marB="0" anchor="ctr">
                    <a:lnL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900" b="0" i="0" u="none" strike="noStrike" dirty="0">
                          <a:solidFill>
                            <a:srgbClr val="4A4A4A"/>
                          </a:solidFill>
                          <a:effectLst/>
                          <a:latin typeface="Calibri"/>
                        </a:rPr>
                        <a:t>1,71%</a:t>
                      </a:r>
                    </a:p>
                  </a:txBody>
                  <a:tcPr marL="9525" marR="9525" marT="12700" marB="0" anchor="ctr">
                    <a:lnL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900" b="0" i="0" u="none" strike="noStrike" dirty="0">
                          <a:solidFill>
                            <a:srgbClr val="4A4A4A"/>
                          </a:solidFill>
                          <a:effectLst/>
                          <a:latin typeface="Calibri"/>
                        </a:rPr>
                        <a:t>7,61%</a:t>
                      </a:r>
                    </a:p>
                  </a:txBody>
                  <a:tcPr marL="9525" marR="9525" marT="12700" marB="0" anchor="ctr">
                    <a:lnL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000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2100" b="1" i="0" u="none" strike="noStrike" dirty="0">
                          <a:solidFill>
                            <a:srgbClr val="4A4A4A"/>
                          </a:solidFill>
                          <a:effectLst/>
                          <a:latin typeface="Calibri"/>
                        </a:rPr>
                        <a:t>3. Акции</a:t>
                      </a:r>
                    </a:p>
                  </a:txBody>
                  <a:tcPr marL="85725" marR="9525" marT="12700" marB="0" anchor="ctr">
                    <a:lnL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900" b="0" i="0" u="none" strike="noStrike" dirty="0">
                          <a:solidFill>
                            <a:srgbClr val="4A4A4A"/>
                          </a:solidFill>
                          <a:effectLst/>
                          <a:latin typeface="Calibri"/>
                        </a:rPr>
                        <a:t>10,18%</a:t>
                      </a:r>
                    </a:p>
                  </a:txBody>
                  <a:tcPr marL="9525" marR="9525" marT="12700" marB="0" anchor="ctr">
                    <a:lnL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900" b="0" i="0" u="none" strike="noStrike" dirty="0">
                          <a:solidFill>
                            <a:srgbClr val="4A4A4A"/>
                          </a:solidFill>
                          <a:effectLst/>
                          <a:latin typeface="Calibri"/>
                        </a:rPr>
                        <a:t>6,44%</a:t>
                      </a:r>
                    </a:p>
                  </a:txBody>
                  <a:tcPr marL="9525" marR="9525" marT="12700" marB="0" anchor="ctr">
                    <a:lnL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900" b="0" i="0" u="none" strike="noStrike" dirty="0">
                          <a:solidFill>
                            <a:srgbClr val="4A4A4A"/>
                          </a:solidFill>
                          <a:effectLst/>
                          <a:latin typeface="Calibri"/>
                        </a:rPr>
                        <a:t>19,53%</a:t>
                      </a:r>
                    </a:p>
                  </a:txBody>
                  <a:tcPr marL="9525" marR="9525" marT="12700" marB="0" anchor="ctr">
                    <a:lnL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14643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itle 1"/>
          <p:cNvSpPr txBox="1">
            <a:spLocks/>
          </p:cNvSpPr>
          <p:nvPr/>
        </p:nvSpPr>
        <p:spPr bwMode="auto">
          <a:xfrm>
            <a:off x="714375" y="428637"/>
            <a:ext cx="7715250" cy="412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solidFill>
                  <a:srgbClr val="003F82"/>
                </a:solidFill>
                <a:latin typeface="Myriad Pro"/>
              </a:rPr>
              <a:t>Вопросы </a:t>
            </a:r>
            <a:r>
              <a:rPr lang="ru-RU" sz="2800" b="1">
                <a:solidFill>
                  <a:srgbClr val="003F82"/>
                </a:solidFill>
                <a:latin typeface="Myriad Pro"/>
              </a:rPr>
              <a:t>для самопроверки</a:t>
            </a:r>
            <a:endParaRPr lang="ru-RU" sz="2800" b="1" dirty="0">
              <a:solidFill>
                <a:srgbClr val="003F82"/>
              </a:solidFill>
              <a:latin typeface="Myriad Pro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721931" y="1541433"/>
            <a:ext cx="7894045" cy="881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457200" eaLnBrk="1" fontAlgn="base" hangingPunct="1">
              <a:lnSpc>
                <a:spcPct val="95000"/>
              </a:lnSpc>
              <a:spcAft>
                <a:spcPts val="300"/>
              </a:spcAft>
              <a:buClr>
                <a:srgbClr val="4F4C06"/>
              </a:buClr>
            </a:pPr>
            <a:r>
              <a:rPr lang="ru-RU" altLang="ru-RU" sz="1800" b="0" dirty="0">
                <a:solidFill>
                  <a:srgbClr val="003F82"/>
                </a:solidFill>
                <a:latin typeface="Myriad Pro"/>
              </a:rPr>
              <a:t>4</a:t>
            </a:r>
            <a:r>
              <a:rPr lang="ru-RU" altLang="ru-RU" sz="1800" b="0" dirty="0" smtClean="0">
                <a:solidFill>
                  <a:srgbClr val="003F82"/>
                </a:solidFill>
                <a:latin typeface="Myriad Pro"/>
              </a:rPr>
              <a:t>. </a:t>
            </a:r>
            <a:r>
              <a:rPr lang="ru-RU" altLang="ru-RU" sz="1800" b="0" dirty="0">
                <a:solidFill>
                  <a:srgbClr val="003F82"/>
                </a:solidFill>
                <a:latin typeface="Myriad Pro"/>
              </a:rPr>
              <a:t>На рисунке представлены кривые Гаусса, характеризующие разброс значений доходностей по двум финансовым инструментам. Какой из представленных инструментов является более рискованным?</a:t>
            </a:r>
          </a:p>
        </p:txBody>
      </p:sp>
      <p:grpSp>
        <p:nvGrpSpPr>
          <p:cNvPr id="30" name="Группа 29"/>
          <p:cNvGrpSpPr/>
          <p:nvPr/>
        </p:nvGrpSpPr>
        <p:grpSpPr>
          <a:xfrm>
            <a:off x="2202760" y="2773933"/>
            <a:ext cx="5395996" cy="3497218"/>
            <a:chOff x="1286010" y="2325623"/>
            <a:chExt cx="5395996" cy="2622914"/>
          </a:xfrm>
        </p:grpSpPr>
        <p:cxnSp>
          <p:nvCxnSpPr>
            <p:cNvPr id="24" name="Прямая соединительная линия 23"/>
            <p:cNvCxnSpPr/>
            <p:nvPr/>
          </p:nvCxnSpPr>
          <p:spPr>
            <a:xfrm>
              <a:off x="3250568" y="2327830"/>
              <a:ext cx="0" cy="2274130"/>
            </a:xfrm>
            <a:prstGeom prst="line">
              <a:avLst/>
            </a:prstGeom>
            <a:ln w="19050">
              <a:prstDash val="sysDash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Прямая соединительная линия 28"/>
            <p:cNvCxnSpPr/>
            <p:nvPr/>
          </p:nvCxnSpPr>
          <p:spPr>
            <a:xfrm>
              <a:off x="3624318" y="3740727"/>
              <a:ext cx="0" cy="861233"/>
            </a:xfrm>
            <a:prstGeom prst="line">
              <a:avLst/>
            </a:prstGeom>
            <a:ln w="19050">
              <a:prstDash val="sysDash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grpSp>
          <p:nvGrpSpPr>
            <p:cNvPr id="9" name="Группа 8"/>
            <p:cNvGrpSpPr/>
            <p:nvPr/>
          </p:nvGrpSpPr>
          <p:grpSpPr>
            <a:xfrm>
              <a:off x="1286010" y="2325623"/>
              <a:ext cx="5395996" cy="2622914"/>
              <a:chOff x="5051387" y="1951356"/>
              <a:chExt cx="5395996" cy="2622914"/>
            </a:xfrm>
          </p:grpSpPr>
          <p:grpSp>
            <p:nvGrpSpPr>
              <p:cNvPr id="4" name="Группа 3"/>
              <p:cNvGrpSpPr/>
              <p:nvPr/>
            </p:nvGrpSpPr>
            <p:grpSpPr>
              <a:xfrm>
                <a:off x="5051387" y="1951356"/>
                <a:ext cx="4665215" cy="2274130"/>
                <a:chOff x="4729690" y="1951356"/>
                <a:chExt cx="4665215" cy="2274130"/>
              </a:xfrm>
            </p:grpSpPr>
            <p:grpSp>
              <p:nvGrpSpPr>
                <p:cNvPr id="2" name="Группа 1"/>
                <p:cNvGrpSpPr/>
                <p:nvPr/>
              </p:nvGrpSpPr>
              <p:grpSpPr>
                <a:xfrm>
                  <a:off x="4729691" y="1951356"/>
                  <a:ext cx="4665214" cy="2274130"/>
                  <a:chOff x="-276850" y="1275561"/>
                  <a:chExt cx="7191517" cy="3295202"/>
                </a:xfrm>
              </p:grpSpPr>
              <p:sp>
                <p:nvSpPr>
                  <p:cNvPr id="10" name="Line 3"/>
                  <p:cNvSpPr>
                    <a:spLocks noChangeShapeType="1"/>
                  </p:cNvSpPr>
                  <p:nvPr/>
                </p:nvSpPr>
                <p:spPr bwMode="auto">
                  <a:xfrm>
                    <a:off x="-276850" y="4570763"/>
                    <a:ext cx="7191517" cy="0"/>
                  </a:xfrm>
                  <a:prstGeom prst="line">
                    <a:avLst/>
                  </a:prstGeom>
                  <a:ln>
                    <a:headEnd/>
                    <a:tailEnd type="arrow" w="med" len="med"/>
                  </a:ln>
                  <a:extLst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  <p:txBody>
                  <a:bodyPr/>
                  <a:lstStyle/>
                  <a:p>
                    <a:pPr>
                      <a:defRPr/>
                    </a:pPr>
                    <a:endParaRPr lang="ru-RU" kern="0" dirty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1" name="Полилиния 10"/>
                  <p:cNvSpPr/>
                  <p:nvPr/>
                </p:nvSpPr>
                <p:spPr>
                  <a:xfrm>
                    <a:off x="290300" y="1275561"/>
                    <a:ext cx="2470245" cy="3043451"/>
                  </a:xfrm>
                  <a:custGeom>
                    <a:avLst/>
                    <a:gdLst>
                      <a:gd name="connsiteX0" fmla="*/ 2470245 w 2470245"/>
                      <a:gd name="connsiteY0" fmla="*/ 0 h 3043451"/>
                      <a:gd name="connsiteX1" fmla="*/ 2354239 w 2470245"/>
                      <a:gd name="connsiteY1" fmla="*/ 34119 h 3043451"/>
                      <a:gd name="connsiteX2" fmla="*/ 2292824 w 2470245"/>
                      <a:gd name="connsiteY2" fmla="*/ 81886 h 3043451"/>
                      <a:gd name="connsiteX3" fmla="*/ 2231409 w 2470245"/>
                      <a:gd name="connsiteY3" fmla="*/ 136478 h 3043451"/>
                      <a:gd name="connsiteX4" fmla="*/ 2169994 w 2470245"/>
                      <a:gd name="connsiteY4" fmla="*/ 225188 h 3043451"/>
                      <a:gd name="connsiteX5" fmla="*/ 2101755 w 2470245"/>
                      <a:gd name="connsiteY5" fmla="*/ 354842 h 3043451"/>
                      <a:gd name="connsiteX6" fmla="*/ 2047164 w 2470245"/>
                      <a:gd name="connsiteY6" fmla="*/ 470848 h 3043451"/>
                      <a:gd name="connsiteX7" fmla="*/ 1978925 w 2470245"/>
                      <a:gd name="connsiteY7" fmla="*/ 648269 h 3043451"/>
                      <a:gd name="connsiteX8" fmla="*/ 1903862 w 2470245"/>
                      <a:gd name="connsiteY8" fmla="*/ 846161 h 3043451"/>
                      <a:gd name="connsiteX9" fmla="*/ 1815152 w 2470245"/>
                      <a:gd name="connsiteY9" fmla="*/ 1173707 h 3043451"/>
                      <a:gd name="connsiteX10" fmla="*/ 1705970 w 2470245"/>
                      <a:gd name="connsiteY10" fmla="*/ 1671851 h 3043451"/>
                      <a:gd name="connsiteX11" fmla="*/ 1637731 w 2470245"/>
                      <a:gd name="connsiteY11" fmla="*/ 1883391 h 3043451"/>
                      <a:gd name="connsiteX12" fmla="*/ 1549021 w 2470245"/>
                      <a:gd name="connsiteY12" fmla="*/ 2094931 h 3043451"/>
                      <a:gd name="connsiteX13" fmla="*/ 1426191 w 2470245"/>
                      <a:gd name="connsiteY13" fmla="*/ 2286000 h 3043451"/>
                      <a:gd name="connsiteX14" fmla="*/ 1296537 w 2470245"/>
                      <a:gd name="connsiteY14" fmla="*/ 2463421 h 3043451"/>
                      <a:gd name="connsiteX15" fmla="*/ 1146412 w 2470245"/>
                      <a:gd name="connsiteY15" fmla="*/ 2620370 h 3043451"/>
                      <a:gd name="connsiteX16" fmla="*/ 982639 w 2470245"/>
                      <a:gd name="connsiteY16" fmla="*/ 2750024 h 3043451"/>
                      <a:gd name="connsiteX17" fmla="*/ 859809 w 2470245"/>
                      <a:gd name="connsiteY17" fmla="*/ 2831910 h 3043451"/>
                      <a:gd name="connsiteX18" fmla="*/ 723331 w 2470245"/>
                      <a:gd name="connsiteY18" fmla="*/ 2906973 h 3043451"/>
                      <a:gd name="connsiteX19" fmla="*/ 573206 w 2470245"/>
                      <a:gd name="connsiteY19" fmla="*/ 2975212 h 3043451"/>
                      <a:gd name="connsiteX20" fmla="*/ 409433 w 2470245"/>
                      <a:gd name="connsiteY20" fmla="*/ 3009331 h 3043451"/>
                      <a:gd name="connsiteX21" fmla="*/ 259307 w 2470245"/>
                      <a:gd name="connsiteY21" fmla="*/ 3029803 h 3043451"/>
                      <a:gd name="connsiteX22" fmla="*/ 0 w 2470245"/>
                      <a:gd name="connsiteY22" fmla="*/ 3043451 h 3043451"/>
                      <a:gd name="connsiteX23" fmla="*/ 0 w 2470245"/>
                      <a:gd name="connsiteY23" fmla="*/ 3043451 h 30434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</a:cxnLst>
                    <a:rect l="l" t="t" r="r" b="b"/>
                    <a:pathLst>
                      <a:path w="2470245" h="3043451">
                        <a:moveTo>
                          <a:pt x="2470245" y="0"/>
                        </a:moveTo>
                        <a:cubicBezTo>
                          <a:pt x="2427027" y="10235"/>
                          <a:pt x="2383809" y="20471"/>
                          <a:pt x="2354239" y="34119"/>
                        </a:cubicBezTo>
                        <a:cubicBezTo>
                          <a:pt x="2324669" y="47767"/>
                          <a:pt x="2313296" y="64826"/>
                          <a:pt x="2292824" y="81886"/>
                        </a:cubicBezTo>
                        <a:cubicBezTo>
                          <a:pt x="2272352" y="98946"/>
                          <a:pt x="2251881" y="112594"/>
                          <a:pt x="2231409" y="136478"/>
                        </a:cubicBezTo>
                        <a:cubicBezTo>
                          <a:pt x="2210937" y="160362"/>
                          <a:pt x="2191603" y="188794"/>
                          <a:pt x="2169994" y="225188"/>
                        </a:cubicBezTo>
                        <a:cubicBezTo>
                          <a:pt x="2148385" y="261582"/>
                          <a:pt x="2122227" y="313899"/>
                          <a:pt x="2101755" y="354842"/>
                        </a:cubicBezTo>
                        <a:cubicBezTo>
                          <a:pt x="2081283" y="395785"/>
                          <a:pt x="2067636" y="421944"/>
                          <a:pt x="2047164" y="470848"/>
                        </a:cubicBezTo>
                        <a:cubicBezTo>
                          <a:pt x="2026692" y="519752"/>
                          <a:pt x="2002809" y="585717"/>
                          <a:pt x="1978925" y="648269"/>
                        </a:cubicBezTo>
                        <a:cubicBezTo>
                          <a:pt x="1955041" y="710821"/>
                          <a:pt x="1931157" y="758588"/>
                          <a:pt x="1903862" y="846161"/>
                        </a:cubicBezTo>
                        <a:cubicBezTo>
                          <a:pt x="1876567" y="933734"/>
                          <a:pt x="1848134" y="1036092"/>
                          <a:pt x="1815152" y="1173707"/>
                        </a:cubicBezTo>
                        <a:cubicBezTo>
                          <a:pt x="1782170" y="1311322"/>
                          <a:pt x="1735540" y="1553570"/>
                          <a:pt x="1705970" y="1671851"/>
                        </a:cubicBezTo>
                        <a:cubicBezTo>
                          <a:pt x="1676400" y="1790132"/>
                          <a:pt x="1663889" y="1812878"/>
                          <a:pt x="1637731" y="1883391"/>
                        </a:cubicBezTo>
                        <a:cubicBezTo>
                          <a:pt x="1611573" y="1953904"/>
                          <a:pt x="1584278" y="2027830"/>
                          <a:pt x="1549021" y="2094931"/>
                        </a:cubicBezTo>
                        <a:cubicBezTo>
                          <a:pt x="1513764" y="2162033"/>
                          <a:pt x="1468272" y="2224585"/>
                          <a:pt x="1426191" y="2286000"/>
                        </a:cubicBezTo>
                        <a:cubicBezTo>
                          <a:pt x="1384110" y="2347415"/>
                          <a:pt x="1343167" y="2407693"/>
                          <a:pt x="1296537" y="2463421"/>
                        </a:cubicBezTo>
                        <a:cubicBezTo>
                          <a:pt x="1249907" y="2519149"/>
                          <a:pt x="1198728" y="2572603"/>
                          <a:pt x="1146412" y="2620370"/>
                        </a:cubicBezTo>
                        <a:cubicBezTo>
                          <a:pt x="1094096" y="2668137"/>
                          <a:pt x="1030406" y="2714767"/>
                          <a:pt x="982639" y="2750024"/>
                        </a:cubicBezTo>
                        <a:cubicBezTo>
                          <a:pt x="934872" y="2785281"/>
                          <a:pt x="903027" y="2805752"/>
                          <a:pt x="859809" y="2831910"/>
                        </a:cubicBezTo>
                        <a:cubicBezTo>
                          <a:pt x="816591" y="2858068"/>
                          <a:pt x="771098" y="2883089"/>
                          <a:pt x="723331" y="2906973"/>
                        </a:cubicBezTo>
                        <a:cubicBezTo>
                          <a:pt x="675564" y="2930857"/>
                          <a:pt x="625522" y="2958152"/>
                          <a:pt x="573206" y="2975212"/>
                        </a:cubicBezTo>
                        <a:cubicBezTo>
                          <a:pt x="520890" y="2992272"/>
                          <a:pt x="461749" y="3000233"/>
                          <a:pt x="409433" y="3009331"/>
                        </a:cubicBezTo>
                        <a:cubicBezTo>
                          <a:pt x="357116" y="3018430"/>
                          <a:pt x="327546" y="3024116"/>
                          <a:pt x="259307" y="3029803"/>
                        </a:cubicBezTo>
                        <a:cubicBezTo>
                          <a:pt x="191068" y="3035490"/>
                          <a:pt x="0" y="3043451"/>
                          <a:pt x="0" y="3043451"/>
                        </a:cubicBezTo>
                        <a:lnTo>
                          <a:pt x="0" y="3043451"/>
                        </a:lnTo>
                      </a:path>
                    </a:pathLst>
                  </a:custGeom>
                  <a:ln>
                    <a:solidFill>
                      <a:srgbClr val="3A6598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 defTabSz="45720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 dirty="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2" name="Полилиния 11"/>
                  <p:cNvSpPr/>
                  <p:nvPr/>
                </p:nvSpPr>
                <p:spPr>
                  <a:xfrm>
                    <a:off x="2751553" y="1278759"/>
                    <a:ext cx="2470245" cy="3043451"/>
                  </a:xfrm>
                  <a:custGeom>
                    <a:avLst/>
                    <a:gdLst>
                      <a:gd name="connsiteX0" fmla="*/ 2470245 w 2470245"/>
                      <a:gd name="connsiteY0" fmla="*/ 0 h 3043451"/>
                      <a:gd name="connsiteX1" fmla="*/ 2354239 w 2470245"/>
                      <a:gd name="connsiteY1" fmla="*/ 34119 h 3043451"/>
                      <a:gd name="connsiteX2" fmla="*/ 2292824 w 2470245"/>
                      <a:gd name="connsiteY2" fmla="*/ 81886 h 3043451"/>
                      <a:gd name="connsiteX3" fmla="*/ 2231409 w 2470245"/>
                      <a:gd name="connsiteY3" fmla="*/ 136478 h 3043451"/>
                      <a:gd name="connsiteX4" fmla="*/ 2169994 w 2470245"/>
                      <a:gd name="connsiteY4" fmla="*/ 225188 h 3043451"/>
                      <a:gd name="connsiteX5" fmla="*/ 2101755 w 2470245"/>
                      <a:gd name="connsiteY5" fmla="*/ 354842 h 3043451"/>
                      <a:gd name="connsiteX6" fmla="*/ 2047164 w 2470245"/>
                      <a:gd name="connsiteY6" fmla="*/ 470848 h 3043451"/>
                      <a:gd name="connsiteX7" fmla="*/ 1978925 w 2470245"/>
                      <a:gd name="connsiteY7" fmla="*/ 648269 h 3043451"/>
                      <a:gd name="connsiteX8" fmla="*/ 1903862 w 2470245"/>
                      <a:gd name="connsiteY8" fmla="*/ 846161 h 3043451"/>
                      <a:gd name="connsiteX9" fmla="*/ 1815152 w 2470245"/>
                      <a:gd name="connsiteY9" fmla="*/ 1173707 h 3043451"/>
                      <a:gd name="connsiteX10" fmla="*/ 1705970 w 2470245"/>
                      <a:gd name="connsiteY10" fmla="*/ 1671851 h 3043451"/>
                      <a:gd name="connsiteX11" fmla="*/ 1637731 w 2470245"/>
                      <a:gd name="connsiteY11" fmla="*/ 1883391 h 3043451"/>
                      <a:gd name="connsiteX12" fmla="*/ 1549021 w 2470245"/>
                      <a:gd name="connsiteY12" fmla="*/ 2094931 h 3043451"/>
                      <a:gd name="connsiteX13" fmla="*/ 1426191 w 2470245"/>
                      <a:gd name="connsiteY13" fmla="*/ 2286000 h 3043451"/>
                      <a:gd name="connsiteX14" fmla="*/ 1296537 w 2470245"/>
                      <a:gd name="connsiteY14" fmla="*/ 2463421 h 3043451"/>
                      <a:gd name="connsiteX15" fmla="*/ 1146412 w 2470245"/>
                      <a:gd name="connsiteY15" fmla="*/ 2620370 h 3043451"/>
                      <a:gd name="connsiteX16" fmla="*/ 982639 w 2470245"/>
                      <a:gd name="connsiteY16" fmla="*/ 2750024 h 3043451"/>
                      <a:gd name="connsiteX17" fmla="*/ 859809 w 2470245"/>
                      <a:gd name="connsiteY17" fmla="*/ 2831910 h 3043451"/>
                      <a:gd name="connsiteX18" fmla="*/ 723331 w 2470245"/>
                      <a:gd name="connsiteY18" fmla="*/ 2906973 h 3043451"/>
                      <a:gd name="connsiteX19" fmla="*/ 573206 w 2470245"/>
                      <a:gd name="connsiteY19" fmla="*/ 2975212 h 3043451"/>
                      <a:gd name="connsiteX20" fmla="*/ 409433 w 2470245"/>
                      <a:gd name="connsiteY20" fmla="*/ 3009331 h 3043451"/>
                      <a:gd name="connsiteX21" fmla="*/ 259307 w 2470245"/>
                      <a:gd name="connsiteY21" fmla="*/ 3029803 h 3043451"/>
                      <a:gd name="connsiteX22" fmla="*/ 0 w 2470245"/>
                      <a:gd name="connsiteY22" fmla="*/ 3043451 h 3043451"/>
                      <a:gd name="connsiteX23" fmla="*/ 0 w 2470245"/>
                      <a:gd name="connsiteY23" fmla="*/ 3043451 h 30434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</a:cxnLst>
                    <a:rect l="l" t="t" r="r" b="b"/>
                    <a:pathLst>
                      <a:path w="2470245" h="3043451">
                        <a:moveTo>
                          <a:pt x="2470245" y="0"/>
                        </a:moveTo>
                        <a:cubicBezTo>
                          <a:pt x="2427027" y="10235"/>
                          <a:pt x="2383809" y="20471"/>
                          <a:pt x="2354239" y="34119"/>
                        </a:cubicBezTo>
                        <a:cubicBezTo>
                          <a:pt x="2324669" y="47767"/>
                          <a:pt x="2313296" y="64826"/>
                          <a:pt x="2292824" y="81886"/>
                        </a:cubicBezTo>
                        <a:cubicBezTo>
                          <a:pt x="2272352" y="98946"/>
                          <a:pt x="2251881" y="112594"/>
                          <a:pt x="2231409" y="136478"/>
                        </a:cubicBezTo>
                        <a:cubicBezTo>
                          <a:pt x="2210937" y="160362"/>
                          <a:pt x="2191603" y="188794"/>
                          <a:pt x="2169994" y="225188"/>
                        </a:cubicBezTo>
                        <a:cubicBezTo>
                          <a:pt x="2148385" y="261582"/>
                          <a:pt x="2122227" y="313899"/>
                          <a:pt x="2101755" y="354842"/>
                        </a:cubicBezTo>
                        <a:cubicBezTo>
                          <a:pt x="2081283" y="395785"/>
                          <a:pt x="2067636" y="421944"/>
                          <a:pt x="2047164" y="470848"/>
                        </a:cubicBezTo>
                        <a:cubicBezTo>
                          <a:pt x="2026692" y="519752"/>
                          <a:pt x="2002809" y="585717"/>
                          <a:pt x="1978925" y="648269"/>
                        </a:cubicBezTo>
                        <a:cubicBezTo>
                          <a:pt x="1955041" y="710821"/>
                          <a:pt x="1931157" y="758588"/>
                          <a:pt x="1903862" y="846161"/>
                        </a:cubicBezTo>
                        <a:cubicBezTo>
                          <a:pt x="1876567" y="933734"/>
                          <a:pt x="1848134" y="1036092"/>
                          <a:pt x="1815152" y="1173707"/>
                        </a:cubicBezTo>
                        <a:cubicBezTo>
                          <a:pt x="1782170" y="1311322"/>
                          <a:pt x="1735540" y="1553570"/>
                          <a:pt x="1705970" y="1671851"/>
                        </a:cubicBezTo>
                        <a:cubicBezTo>
                          <a:pt x="1676400" y="1790132"/>
                          <a:pt x="1663889" y="1812878"/>
                          <a:pt x="1637731" y="1883391"/>
                        </a:cubicBezTo>
                        <a:cubicBezTo>
                          <a:pt x="1611573" y="1953904"/>
                          <a:pt x="1584278" y="2027830"/>
                          <a:pt x="1549021" y="2094931"/>
                        </a:cubicBezTo>
                        <a:cubicBezTo>
                          <a:pt x="1513764" y="2162033"/>
                          <a:pt x="1468272" y="2224585"/>
                          <a:pt x="1426191" y="2286000"/>
                        </a:cubicBezTo>
                        <a:cubicBezTo>
                          <a:pt x="1384110" y="2347415"/>
                          <a:pt x="1343167" y="2407693"/>
                          <a:pt x="1296537" y="2463421"/>
                        </a:cubicBezTo>
                        <a:cubicBezTo>
                          <a:pt x="1249907" y="2519149"/>
                          <a:pt x="1198728" y="2572603"/>
                          <a:pt x="1146412" y="2620370"/>
                        </a:cubicBezTo>
                        <a:cubicBezTo>
                          <a:pt x="1094096" y="2668137"/>
                          <a:pt x="1030406" y="2714767"/>
                          <a:pt x="982639" y="2750024"/>
                        </a:cubicBezTo>
                        <a:cubicBezTo>
                          <a:pt x="934872" y="2785281"/>
                          <a:pt x="903027" y="2805752"/>
                          <a:pt x="859809" y="2831910"/>
                        </a:cubicBezTo>
                        <a:cubicBezTo>
                          <a:pt x="816591" y="2858068"/>
                          <a:pt x="771098" y="2883089"/>
                          <a:pt x="723331" y="2906973"/>
                        </a:cubicBezTo>
                        <a:cubicBezTo>
                          <a:pt x="675564" y="2930857"/>
                          <a:pt x="625522" y="2958152"/>
                          <a:pt x="573206" y="2975212"/>
                        </a:cubicBezTo>
                        <a:cubicBezTo>
                          <a:pt x="520890" y="2992272"/>
                          <a:pt x="461749" y="3000233"/>
                          <a:pt x="409433" y="3009331"/>
                        </a:cubicBezTo>
                        <a:cubicBezTo>
                          <a:pt x="357116" y="3018430"/>
                          <a:pt x="327546" y="3024116"/>
                          <a:pt x="259307" y="3029803"/>
                        </a:cubicBezTo>
                        <a:cubicBezTo>
                          <a:pt x="191068" y="3035490"/>
                          <a:pt x="0" y="3043451"/>
                          <a:pt x="0" y="3043451"/>
                        </a:cubicBezTo>
                        <a:lnTo>
                          <a:pt x="0" y="3043451"/>
                        </a:lnTo>
                      </a:path>
                    </a:pathLst>
                  </a:custGeom>
                  <a:scene3d>
                    <a:camera prst="orthographicFront">
                      <a:rot lat="0" lon="10800000" rev="0"/>
                    </a:camera>
                    <a:lightRig rig="threePt" dir="t"/>
                  </a:scene3d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 defTabSz="45720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 dirty="0">
                      <a:solidFill>
                        <a:prstClr val="black"/>
                      </a:solidFill>
                    </a:endParaRPr>
                  </a:p>
                </p:txBody>
              </p:sp>
            </p:grpSp>
            <p:grpSp>
              <p:nvGrpSpPr>
                <p:cNvPr id="3" name="Группа 2"/>
                <p:cNvGrpSpPr/>
                <p:nvPr/>
              </p:nvGrpSpPr>
              <p:grpSpPr>
                <a:xfrm>
                  <a:off x="4729690" y="3365216"/>
                  <a:ext cx="4665215" cy="690615"/>
                  <a:chOff x="4883935" y="2981005"/>
                  <a:chExt cx="4665215" cy="1225344"/>
                </a:xfrm>
              </p:grpSpPr>
              <p:sp>
                <p:nvSpPr>
                  <p:cNvPr id="13" name="Полилиния 12"/>
                  <p:cNvSpPr/>
                  <p:nvPr/>
                </p:nvSpPr>
                <p:spPr>
                  <a:xfrm>
                    <a:off x="4883935" y="2981005"/>
                    <a:ext cx="2338308" cy="1223137"/>
                  </a:xfrm>
                  <a:custGeom>
                    <a:avLst/>
                    <a:gdLst>
                      <a:gd name="connsiteX0" fmla="*/ 2470245 w 2470245"/>
                      <a:gd name="connsiteY0" fmla="*/ 0 h 3043451"/>
                      <a:gd name="connsiteX1" fmla="*/ 2354239 w 2470245"/>
                      <a:gd name="connsiteY1" fmla="*/ 34119 h 3043451"/>
                      <a:gd name="connsiteX2" fmla="*/ 2292824 w 2470245"/>
                      <a:gd name="connsiteY2" fmla="*/ 81886 h 3043451"/>
                      <a:gd name="connsiteX3" fmla="*/ 2231409 w 2470245"/>
                      <a:gd name="connsiteY3" fmla="*/ 136478 h 3043451"/>
                      <a:gd name="connsiteX4" fmla="*/ 2169994 w 2470245"/>
                      <a:gd name="connsiteY4" fmla="*/ 225188 h 3043451"/>
                      <a:gd name="connsiteX5" fmla="*/ 2101755 w 2470245"/>
                      <a:gd name="connsiteY5" fmla="*/ 354842 h 3043451"/>
                      <a:gd name="connsiteX6" fmla="*/ 2047164 w 2470245"/>
                      <a:gd name="connsiteY6" fmla="*/ 470848 h 3043451"/>
                      <a:gd name="connsiteX7" fmla="*/ 1978925 w 2470245"/>
                      <a:gd name="connsiteY7" fmla="*/ 648269 h 3043451"/>
                      <a:gd name="connsiteX8" fmla="*/ 1903862 w 2470245"/>
                      <a:gd name="connsiteY8" fmla="*/ 846161 h 3043451"/>
                      <a:gd name="connsiteX9" fmla="*/ 1815152 w 2470245"/>
                      <a:gd name="connsiteY9" fmla="*/ 1173707 h 3043451"/>
                      <a:gd name="connsiteX10" fmla="*/ 1705970 w 2470245"/>
                      <a:gd name="connsiteY10" fmla="*/ 1671851 h 3043451"/>
                      <a:gd name="connsiteX11" fmla="*/ 1637731 w 2470245"/>
                      <a:gd name="connsiteY11" fmla="*/ 1883391 h 3043451"/>
                      <a:gd name="connsiteX12" fmla="*/ 1549021 w 2470245"/>
                      <a:gd name="connsiteY12" fmla="*/ 2094931 h 3043451"/>
                      <a:gd name="connsiteX13" fmla="*/ 1426191 w 2470245"/>
                      <a:gd name="connsiteY13" fmla="*/ 2286000 h 3043451"/>
                      <a:gd name="connsiteX14" fmla="*/ 1296537 w 2470245"/>
                      <a:gd name="connsiteY14" fmla="*/ 2463421 h 3043451"/>
                      <a:gd name="connsiteX15" fmla="*/ 1146412 w 2470245"/>
                      <a:gd name="connsiteY15" fmla="*/ 2620370 h 3043451"/>
                      <a:gd name="connsiteX16" fmla="*/ 982639 w 2470245"/>
                      <a:gd name="connsiteY16" fmla="*/ 2750024 h 3043451"/>
                      <a:gd name="connsiteX17" fmla="*/ 859809 w 2470245"/>
                      <a:gd name="connsiteY17" fmla="*/ 2831910 h 3043451"/>
                      <a:gd name="connsiteX18" fmla="*/ 723331 w 2470245"/>
                      <a:gd name="connsiteY18" fmla="*/ 2906973 h 3043451"/>
                      <a:gd name="connsiteX19" fmla="*/ 573206 w 2470245"/>
                      <a:gd name="connsiteY19" fmla="*/ 2975212 h 3043451"/>
                      <a:gd name="connsiteX20" fmla="*/ 409433 w 2470245"/>
                      <a:gd name="connsiteY20" fmla="*/ 3009331 h 3043451"/>
                      <a:gd name="connsiteX21" fmla="*/ 259307 w 2470245"/>
                      <a:gd name="connsiteY21" fmla="*/ 3029803 h 3043451"/>
                      <a:gd name="connsiteX22" fmla="*/ 0 w 2470245"/>
                      <a:gd name="connsiteY22" fmla="*/ 3043451 h 3043451"/>
                      <a:gd name="connsiteX23" fmla="*/ 0 w 2470245"/>
                      <a:gd name="connsiteY23" fmla="*/ 3043451 h 30434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</a:cxnLst>
                    <a:rect l="l" t="t" r="r" b="b"/>
                    <a:pathLst>
                      <a:path w="2470245" h="3043451">
                        <a:moveTo>
                          <a:pt x="2470245" y="0"/>
                        </a:moveTo>
                        <a:cubicBezTo>
                          <a:pt x="2427027" y="10235"/>
                          <a:pt x="2383809" y="20471"/>
                          <a:pt x="2354239" y="34119"/>
                        </a:cubicBezTo>
                        <a:cubicBezTo>
                          <a:pt x="2324669" y="47767"/>
                          <a:pt x="2313296" y="64826"/>
                          <a:pt x="2292824" y="81886"/>
                        </a:cubicBezTo>
                        <a:cubicBezTo>
                          <a:pt x="2272352" y="98946"/>
                          <a:pt x="2251881" y="112594"/>
                          <a:pt x="2231409" y="136478"/>
                        </a:cubicBezTo>
                        <a:cubicBezTo>
                          <a:pt x="2210937" y="160362"/>
                          <a:pt x="2191603" y="188794"/>
                          <a:pt x="2169994" y="225188"/>
                        </a:cubicBezTo>
                        <a:cubicBezTo>
                          <a:pt x="2148385" y="261582"/>
                          <a:pt x="2122227" y="313899"/>
                          <a:pt x="2101755" y="354842"/>
                        </a:cubicBezTo>
                        <a:cubicBezTo>
                          <a:pt x="2081283" y="395785"/>
                          <a:pt x="2067636" y="421944"/>
                          <a:pt x="2047164" y="470848"/>
                        </a:cubicBezTo>
                        <a:cubicBezTo>
                          <a:pt x="2026692" y="519752"/>
                          <a:pt x="2002809" y="585717"/>
                          <a:pt x="1978925" y="648269"/>
                        </a:cubicBezTo>
                        <a:cubicBezTo>
                          <a:pt x="1955041" y="710821"/>
                          <a:pt x="1931157" y="758588"/>
                          <a:pt x="1903862" y="846161"/>
                        </a:cubicBezTo>
                        <a:cubicBezTo>
                          <a:pt x="1876567" y="933734"/>
                          <a:pt x="1848134" y="1036092"/>
                          <a:pt x="1815152" y="1173707"/>
                        </a:cubicBezTo>
                        <a:cubicBezTo>
                          <a:pt x="1782170" y="1311322"/>
                          <a:pt x="1735540" y="1553570"/>
                          <a:pt x="1705970" y="1671851"/>
                        </a:cubicBezTo>
                        <a:cubicBezTo>
                          <a:pt x="1676400" y="1790132"/>
                          <a:pt x="1663889" y="1812878"/>
                          <a:pt x="1637731" y="1883391"/>
                        </a:cubicBezTo>
                        <a:cubicBezTo>
                          <a:pt x="1611573" y="1953904"/>
                          <a:pt x="1584278" y="2027830"/>
                          <a:pt x="1549021" y="2094931"/>
                        </a:cubicBezTo>
                        <a:cubicBezTo>
                          <a:pt x="1513764" y="2162033"/>
                          <a:pt x="1468272" y="2224585"/>
                          <a:pt x="1426191" y="2286000"/>
                        </a:cubicBezTo>
                        <a:cubicBezTo>
                          <a:pt x="1384110" y="2347415"/>
                          <a:pt x="1343167" y="2407693"/>
                          <a:pt x="1296537" y="2463421"/>
                        </a:cubicBezTo>
                        <a:cubicBezTo>
                          <a:pt x="1249907" y="2519149"/>
                          <a:pt x="1198728" y="2572603"/>
                          <a:pt x="1146412" y="2620370"/>
                        </a:cubicBezTo>
                        <a:cubicBezTo>
                          <a:pt x="1094096" y="2668137"/>
                          <a:pt x="1030406" y="2714767"/>
                          <a:pt x="982639" y="2750024"/>
                        </a:cubicBezTo>
                        <a:cubicBezTo>
                          <a:pt x="934872" y="2785281"/>
                          <a:pt x="903027" y="2805752"/>
                          <a:pt x="859809" y="2831910"/>
                        </a:cubicBezTo>
                        <a:cubicBezTo>
                          <a:pt x="816591" y="2858068"/>
                          <a:pt x="771098" y="2883089"/>
                          <a:pt x="723331" y="2906973"/>
                        </a:cubicBezTo>
                        <a:cubicBezTo>
                          <a:pt x="675564" y="2930857"/>
                          <a:pt x="625522" y="2958152"/>
                          <a:pt x="573206" y="2975212"/>
                        </a:cubicBezTo>
                        <a:cubicBezTo>
                          <a:pt x="520890" y="2992272"/>
                          <a:pt x="461749" y="3000233"/>
                          <a:pt x="409433" y="3009331"/>
                        </a:cubicBezTo>
                        <a:cubicBezTo>
                          <a:pt x="357116" y="3018430"/>
                          <a:pt x="327546" y="3024116"/>
                          <a:pt x="259307" y="3029803"/>
                        </a:cubicBezTo>
                        <a:cubicBezTo>
                          <a:pt x="191068" y="3035490"/>
                          <a:pt x="0" y="3043451"/>
                          <a:pt x="0" y="3043451"/>
                        </a:cubicBezTo>
                        <a:lnTo>
                          <a:pt x="0" y="3043451"/>
                        </a:lnTo>
                      </a:path>
                    </a:pathLst>
                  </a:custGeom>
                  <a:ln>
                    <a:solidFill>
                      <a:srgbClr val="81A042"/>
                    </a:solidFill>
                  </a:ln>
                  <a:effectLst/>
                </p:spPr>
                <p:style>
                  <a:lnRef idx="2">
                    <a:schemeClr val="accent3"/>
                  </a:lnRef>
                  <a:fillRef idx="0">
                    <a:schemeClr val="accent3"/>
                  </a:fillRef>
                  <a:effectRef idx="1">
                    <a:schemeClr val="accent3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 defTabSz="45720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 dirty="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4" name="Полилиния 13"/>
                  <p:cNvSpPr/>
                  <p:nvPr/>
                </p:nvSpPr>
                <p:spPr>
                  <a:xfrm>
                    <a:off x="7210842" y="2983212"/>
                    <a:ext cx="2338308" cy="1223137"/>
                  </a:xfrm>
                  <a:custGeom>
                    <a:avLst/>
                    <a:gdLst>
                      <a:gd name="connsiteX0" fmla="*/ 2470245 w 2470245"/>
                      <a:gd name="connsiteY0" fmla="*/ 0 h 3043451"/>
                      <a:gd name="connsiteX1" fmla="*/ 2354239 w 2470245"/>
                      <a:gd name="connsiteY1" fmla="*/ 34119 h 3043451"/>
                      <a:gd name="connsiteX2" fmla="*/ 2292824 w 2470245"/>
                      <a:gd name="connsiteY2" fmla="*/ 81886 h 3043451"/>
                      <a:gd name="connsiteX3" fmla="*/ 2231409 w 2470245"/>
                      <a:gd name="connsiteY3" fmla="*/ 136478 h 3043451"/>
                      <a:gd name="connsiteX4" fmla="*/ 2169994 w 2470245"/>
                      <a:gd name="connsiteY4" fmla="*/ 225188 h 3043451"/>
                      <a:gd name="connsiteX5" fmla="*/ 2101755 w 2470245"/>
                      <a:gd name="connsiteY5" fmla="*/ 354842 h 3043451"/>
                      <a:gd name="connsiteX6" fmla="*/ 2047164 w 2470245"/>
                      <a:gd name="connsiteY6" fmla="*/ 470848 h 3043451"/>
                      <a:gd name="connsiteX7" fmla="*/ 1978925 w 2470245"/>
                      <a:gd name="connsiteY7" fmla="*/ 648269 h 3043451"/>
                      <a:gd name="connsiteX8" fmla="*/ 1903862 w 2470245"/>
                      <a:gd name="connsiteY8" fmla="*/ 846161 h 3043451"/>
                      <a:gd name="connsiteX9" fmla="*/ 1815152 w 2470245"/>
                      <a:gd name="connsiteY9" fmla="*/ 1173707 h 3043451"/>
                      <a:gd name="connsiteX10" fmla="*/ 1705970 w 2470245"/>
                      <a:gd name="connsiteY10" fmla="*/ 1671851 h 3043451"/>
                      <a:gd name="connsiteX11" fmla="*/ 1637731 w 2470245"/>
                      <a:gd name="connsiteY11" fmla="*/ 1883391 h 3043451"/>
                      <a:gd name="connsiteX12" fmla="*/ 1549021 w 2470245"/>
                      <a:gd name="connsiteY12" fmla="*/ 2094931 h 3043451"/>
                      <a:gd name="connsiteX13" fmla="*/ 1426191 w 2470245"/>
                      <a:gd name="connsiteY13" fmla="*/ 2286000 h 3043451"/>
                      <a:gd name="connsiteX14" fmla="*/ 1296537 w 2470245"/>
                      <a:gd name="connsiteY14" fmla="*/ 2463421 h 3043451"/>
                      <a:gd name="connsiteX15" fmla="*/ 1146412 w 2470245"/>
                      <a:gd name="connsiteY15" fmla="*/ 2620370 h 3043451"/>
                      <a:gd name="connsiteX16" fmla="*/ 982639 w 2470245"/>
                      <a:gd name="connsiteY16" fmla="*/ 2750024 h 3043451"/>
                      <a:gd name="connsiteX17" fmla="*/ 859809 w 2470245"/>
                      <a:gd name="connsiteY17" fmla="*/ 2831910 h 3043451"/>
                      <a:gd name="connsiteX18" fmla="*/ 723331 w 2470245"/>
                      <a:gd name="connsiteY18" fmla="*/ 2906973 h 3043451"/>
                      <a:gd name="connsiteX19" fmla="*/ 573206 w 2470245"/>
                      <a:gd name="connsiteY19" fmla="*/ 2975212 h 3043451"/>
                      <a:gd name="connsiteX20" fmla="*/ 409433 w 2470245"/>
                      <a:gd name="connsiteY20" fmla="*/ 3009331 h 3043451"/>
                      <a:gd name="connsiteX21" fmla="*/ 259307 w 2470245"/>
                      <a:gd name="connsiteY21" fmla="*/ 3029803 h 3043451"/>
                      <a:gd name="connsiteX22" fmla="*/ 0 w 2470245"/>
                      <a:gd name="connsiteY22" fmla="*/ 3043451 h 3043451"/>
                      <a:gd name="connsiteX23" fmla="*/ 0 w 2470245"/>
                      <a:gd name="connsiteY23" fmla="*/ 3043451 h 30434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</a:cxnLst>
                    <a:rect l="l" t="t" r="r" b="b"/>
                    <a:pathLst>
                      <a:path w="2470245" h="3043451">
                        <a:moveTo>
                          <a:pt x="2470245" y="0"/>
                        </a:moveTo>
                        <a:cubicBezTo>
                          <a:pt x="2427027" y="10235"/>
                          <a:pt x="2383809" y="20471"/>
                          <a:pt x="2354239" y="34119"/>
                        </a:cubicBezTo>
                        <a:cubicBezTo>
                          <a:pt x="2324669" y="47767"/>
                          <a:pt x="2313296" y="64826"/>
                          <a:pt x="2292824" y="81886"/>
                        </a:cubicBezTo>
                        <a:cubicBezTo>
                          <a:pt x="2272352" y="98946"/>
                          <a:pt x="2251881" y="112594"/>
                          <a:pt x="2231409" y="136478"/>
                        </a:cubicBezTo>
                        <a:cubicBezTo>
                          <a:pt x="2210937" y="160362"/>
                          <a:pt x="2191603" y="188794"/>
                          <a:pt x="2169994" y="225188"/>
                        </a:cubicBezTo>
                        <a:cubicBezTo>
                          <a:pt x="2148385" y="261582"/>
                          <a:pt x="2122227" y="313899"/>
                          <a:pt x="2101755" y="354842"/>
                        </a:cubicBezTo>
                        <a:cubicBezTo>
                          <a:pt x="2081283" y="395785"/>
                          <a:pt x="2067636" y="421944"/>
                          <a:pt x="2047164" y="470848"/>
                        </a:cubicBezTo>
                        <a:cubicBezTo>
                          <a:pt x="2026692" y="519752"/>
                          <a:pt x="2002809" y="585717"/>
                          <a:pt x="1978925" y="648269"/>
                        </a:cubicBezTo>
                        <a:cubicBezTo>
                          <a:pt x="1955041" y="710821"/>
                          <a:pt x="1931157" y="758588"/>
                          <a:pt x="1903862" y="846161"/>
                        </a:cubicBezTo>
                        <a:cubicBezTo>
                          <a:pt x="1876567" y="933734"/>
                          <a:pt x="1848134" y="1036092"/>
                          <a:pt x="1815152" y="1173707"/>
                        </a:cubicBezTo>
                        <a:cubicBezTo>
                          <a:pt x="1782170" y="1311322"/>
                          <a:pt x="1735540" y="1553570"/>
                          <a:pt x="1705970" y="1671851"/>
                        </a:cubicBezTo>
                        <a:cubicBezTo>
                          <a:pt x="1676400" y="1790132"/>
                          <a:pt x="1663889" y="1812878"/>
                          <a:pt x="1637731" y="1883391"/>
                        </a:cubicBezTo>
                        <a:cubicBezTo>
                          <a:pt x="1611573" y="1953904"/>
                          <a:pt x="1584278" y="2027830"/>
                          <a:pt x="1549021" y="2094931"/>
                        </a:cubicBezTo>
                        <a:cubicBezTo>
                          <a:pt x="1513764" y="2162033"/>
                          <a:pt x="1468272" y="2224585"/>
                          <a:pt x="1426191" y="2286000"/>
                        </a:cubicBezTo>
                        <a:cubicBezTo>
                          <a:pt x="1384110" y="2347415"/>
                          <a:pt x="1343167" y="2407693"/>
                          <a:pt x="1296537" y="2463421"/>
                        </a:cubicBezTo>
                        <a:cubicBezTo>
                          <a:pt x="1249907" y="2519149"/>
                          <a:pt x="1198728" y="2572603"/>
                          <a:pt x="1146412" y="2620370"/>
                        </a:cubicBezTo>
                        <a:cubicBezTo>
                          <a:pt x="1094096" y="2668137"/>
                          <a:pt x="1030406" y="2714767"/>
                          <a:pt x="982639" y="2750024"/>
                        </a:cubicBezTo>
                        <a:cubicBezTo>
                          <a:pt x="934872" y="2785281"/>
                          <a:pt x="903027" y="2805752"/>
                          <a:pt x="859809" y="2831910"/>
                        </a:cubicBezTo>
                        <a:cubicBezTo>
                          <a:pt x="816591" y="2858068"/>
                          <a:pt x="771098" y="2883089"/>
                          <a:pt x="723331" y="2906973"/>
                        </a:cubicBezTo>
                        <a:cubicBezTo>
                          <a:pt x="675564" y="2930857"/>
                          <a:pt x="625522" y="2958152"/>
                          <a:pt x="573206" y="2975212"/>
                        </a:cubicBezTo>
                        <a:cubicBezTo>
                          <a:pt x="520890" y="2992272"/>
                          <a:pt x="461749" y="3000233"/>
                          <a:pt x="409433" y="3009331"/>
                        </a:cubicBezTo>
                        <a:cubicBezTo>
                          <a:pt x="357116" y="3018430"/>
                          <a:pt x="327546" y="3024116"/>
                          <a:pt x="259307" y="3029803"/>
                        </a:cubicBezTo>
                        <a:cubicBezTo>
                          <a:pt x="191068" y="3035490"/>
                          <a:pt x="0" y="3043451"/>
                          <a:pt x="0" y="3043451"/>
                        </a:cubicBezTo>
                        <a:lnTo>
                          <a:pt x="0" y="3043451"/>
                        </a:lnTo>
                      </a:path>
                    </a:pathLst>
                  </a:custGeom>
                  <a:scene3d>
                    <a:camera prst="orthographicFront">
                      <a:rot lat="0" lon="10800000" rev="0"/>
                    </a:camera>
                    <a:lightRig rig="threePt" dir="t"/>
                  </a:scene3d>
                </p:spPr>
                <p:style>
                  <a:lnRef idx="2">
                    <a:schemeClr val="accent3"/>
                  </a:lnRef>
                  <a:fillRef idx="0">
                    <a:schemeClr val="accent3"/>
                  </a:fillRef>
                  <a:effectRef idx="1">
                    <a:schemeClr val="accent3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 defTabSz="45720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 dirty="0">
                      <a:solidFill>
                        <a:prstClr val="black"/>
                      </a:solidFill>
                    </a:endParaRPr>
                  </a:p>
                </p:txBody>
              </p:sp>
            </p:grpSp>
          </p:grpSp>
          <p:grpSp>
            <p:nvGrpSpPr>
              <p:cNvPr id="5" name="Группа 4"/>
              <p:cNvGrpSpPr/>
              <p:nvPr/>
            </p:nvGrpSpPr>
            <p:grpSpPr>
              <a:xfrm>
                <a:off x="7484608" y="2542674"/>
                <a:ext cx="2962775" cy="2031596"/>
                <a:chOff x="6022932" y="1666406"/>
                <a:chExt cx="2962775" cy="2031596"/>
              </a:xfrm>
            </p:grpSpPr>
            <p:sp>
              <p:nvSpPr>
                <p:cNvPr id="15" name="Text Box 24"/>
                <p:cNvSpPr txBox="1">
                  <a:spLocks noChangeArrowheads="1"/>
                </p:cNvSpPr>
                <p:nvPr/>
              </p:nvSpPr>
              <p:spPr bwMode="auto">
                <a:xfrm>
                  <a:off x="6493519" y="1873325"/>
                  <a:ext cx="585188" cy="230833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defTabSz="457200" fontAlgn="base">
                    <a:spcBef>
                      <a:spcPct val="50000"/>
                    </a:spcBef>
                    <a:spcAft>
                      <a:spcPct val="0"/>
                    </a:spcAft>
                  </a:pPr>
                  <a:r>
                    <a:rPr lang="ru-RU" sz="1400" dirty="0">
                      <a:solidFill>
                        <a:prstClr val="black"/>
                      </a:solidFill>
                      <a:latin typeface="Myriad Pro"/>
                    </a:rPr>
                    <a:t>«В»</a:t>
                  </a:r>
                </a:p>
              </p:txBody>
            </p:sp>
            <p:sp>
              <p:nvSpPr>
                <p:cNvPr id="16" name="Text Box 20"/>
                <p:cNvSpPr txBox="1">
                  <a:spLocks noChangeArrowheads="1"/>
                </p:cNvSpPr>
                <p:nvPr/>
              </p:nvSpPr>
              <p:spPr bwMode="auto">
                <a:xfrm>
                  <a:off x="6493519" y="1666406"/>
                  <a:ext cx="516410" cy="230833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algn="ctr" defTabSz="457200" fontAlgn="base">
                    <a:spcBef>
                      <a:spcPct val="50000"/>
                    </a:spcBef>
                    <a:spcAft>
                      <a:spcPct val="0"/>
                    </a:spcAft>
                  </a:pPr>
                  <a:r>
                    <a:rPr lang="ru-RU" sz="1400" dirty="0">
                      <a:solidFill>
                        <a:prstClr val="black"/>
                      </a:solidFill>
                      <a:latin typeface="Myriad Pro"/>
                    </a:rPr>
                    <a:t>«А»</a:t>
                  </a:r>
                </a:p>
              </p:txBody>
            </p:sp>
            <p:cxnSp>
              <p:nvCxnSpPr>
                <p:cNvPr id="17" name="Прямая со стрелкой 16"/>
                <p:cNvCxnSpPr/>
                <p:nvPr/>
              </p:nvCxnSpPr>
              <p:spPr bwMode="auto">
                <a:xfrm flipH="1">
                  <a:off x="6271223" y="2062629"/>
                  <a:ext cx="285059" cy="519097"/>
                </a:xfrm>
                <a:prstGeom prst="straightConnector1">
                  <a:avLst/>
                </a:prstGeom>
                <a:ln>
                  <a:headEnd type="none" w="med" len="med"/>
                  <a:tailEnd type="arrow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Прямая со стрелкой 17"/>
                <p:cNvCxnSpPr/>
                <p:nvPr/>
              </p:nvCxnSpPr>
              <p:spPr bwMode="auto">
                <a:xfrm flipH="1">
                  <a:off x="6022932" y="1833503"/>
                  <a:ext cx="496582" cy="229126"/>
                </a:xfrm>
                <a:prstGeom prst="straightConnector1">
                  <a:avLst/>
                </a:prstGeom>
                <a:ln>
                  <a:headEnd type="none" w="med" len="med"/>
                  <a:tailEnd type="arrow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23" name="Text Box 20"/>
                <p:cNvSpPr txBox="1">
                  <a:spLocks noChangeArrowheads="1"/>
                </p:cNvSpPr>
                <p:nvPr/>
              </p:nvSpPr>
              <p:spPr bwMode="auto">
                <a:xfrm>
                  <a:off x="7292124" y="3421003"/>
                  <a:ext cx="1693583" cy="276999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algn="ctr" defTabSz="457200" fontAlgn="base">
                    <a:spcBef>
                      <a:spcPct val="50000"/>
                    </a:spcBef>
                    <a:spcAft>
                      <a:spcPct val="0"/>
                    </a:spcAft>
                  </a:pPr>
                  <a:r>
                    <a:rPr lang="ru-RU" i="1">
                      <a:solidFill>
                        <a:prstClr val="black"/>
                      </a:solidFill>
                      <a:latin typeface="Myriad Pro"/>
                    </a:rPr>
                    <a:t>Доходность</a:t>
                  </a:r>
                  <a:endParaRPr lang="ru-RU" i="1" dirty="0">
                    <a:solidFill>
                      <a:prstClr val="black"/>
                    </a:solidFill>
                    <a:latin typeface="Myriad Pro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396871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itle 1"/>
          <p:cNvSpPr txBox="1">
            <a:spLocks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solidFill>
                  <a:srgbClr val="003F82"/>
                </a:solidFill>
                <a:latin typeface="Myriad Pro"/>
              </a:rPr>
              <a:t>Диапазон годовой доходности в различных временных интервалах (на примере рынка США за 1928-2008 гг.)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5469656"/>
              </p:ext>
            </p:extLst>
          </p:nvPr>
        </p:nvGraphicFramePr>
        <p:xfrm>
          <a:off x="354843" y="1516357"/>
          <a:ext cx="8601409" cy="3432426"/>
        </p:xfrm>
        <a:graphic>
          <a:graphicData uri="http://schemas.openxmlformats.org/drawingml/2006/table">
            <a:tbl>
              <a:tblPr/>
              <a:tblGrid>
                <a:gridCol w="1829353"/>
                <a:gridCol w="846507"/>
                <a:gridCol w="846507"/>
                <a:gridCol w="846507"/>
                <a:gridCol w="846507"/>
                <a:gridCol w="846507"/>
                <a:gridCol w="846507"/>
                <a:gridCol w="846507"/>
                <a:gridCol w="846507"/>
              </a:tblGrid>
              <a:tr h="926327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900" b="1" i="0" u="none" strike="noStrike" dirty="0">
                          <a:solidFill>
                            <a:srgbClr val="000000"/>
                          </a:solidFill>
                          <a:effectLst/>
                          <a:latin typeface="Myriad Pro"/>
                        </a:rPr>
                        <a:t>Вариация годовой доходности за период</a:t>
                      </a:r>
                    </a:p>
                  </a:txBody>
                  <a:tcPr marL="8945" marR="8945" marT="119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D1E3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900" b="1" i="0" u="none" strike="noStrike">
                          <a:solidFill>
                            <a:srgbClr val="000000"/>
                          </a:solidFill>
                          <a:effectLst/>
                          <a:latin typeface="Myriad Pro"/>
                        </a:rPr>
                        <a:t>80 </a:t>
                      </a:r>
                      <a:endParaRPr lang="ru-RU" sz="1900" b="1" i="0" u="none" strike="noStrike" smtClean="0">
                        <a:solidFill>
                          <a:srgbClr val="000000"/>
                        </a:solidFill>
                        <a:effectLst/>
                        <a:latin typeface="Myriad Pro"/>
                      </a:endParaRPr>
                    </a:p>
                    <a:p>
                      <a:pPr algn="ctr" rtl="0" fontAlgn="ctr"/>
                      <a:r>
                        <a:rPr lang="ru-RU" sz="1900" b="1" i="0" u="none" strike="noStrike" smtClean="0">
                          <a:solidFill>
                            <a:srgbClr val="000000"/>
                          </a:solidFill>
                          <a:effectLst/>
                          <a:latin typeface="Myriad Pro"/>
                        </a:rPr>
                        <a:t>однолетних </a:t>
                      </a:r>
                      <a:r>
                        <a:rPr lang="ru-RU" sz="1900" b="1" i="0" u="none" strike="noStrike" dirty="0">
                          <a:solidFill>
                            <a:srgbClr val="000000"/>
                          </a:solidFill>
                          <a:effectLst/>
                          <a:latin typeface="Myriad Pro"/>
                        </a:rPr>
                        <a:t>периодов</a:t>
                      </a:r>
                    </a:p>
                  </a:txBody>
                  <a:tcPr marL="8945" marR="8945" marT="119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D1E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900" b="1" i="0" u="none" strike="noStrike" dirty="0">
                          <a:solidFill>
                            <a:srgbClr val="000000"/>
                          </a:solidFill>
                          <a:effectLst/>
                          <a:latin typeface="Myriad Pro"/>
                        </a:rPr>
                        <a:t>70 десятилетних периодов</a:t>
                      </a:r>
                    </a:p>
                  </a:txBody>
                  <a:tcPr marL="8945" marR="8945" marT="119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D1E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900" b="1" i="0" u="none" strike="noStrike" dirty="0">
                          <a:solidFill>
                            <a:srgbClr val="000000"/>
                          </a:solidFill>
                          <a:effectLst/>
                          <a:latin typeface="Myriad Pro"/>
                        </a:rPr>
                        <a:t>60 двадцатилетних периодов</a:t>
                      </a:r>
                    </a:p>
                  </a:txBody>
                  <a:tcPr marL="8945" marR="8945" marT="119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D1E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900" b="1" i="0" u="none" strike="noStrike" dirty="0">
                          <a:solidFill>
                            <a:srgbClr val="000000"/>
                          </a:solidFill>
                          <a:effectLst/>
                          <a:latin typeface="Myriad Pro"/>
                        </a:rPr>
                        <a:t>50 тридцатилетних периодов</a:t>
                      </a:r>
                    </a:p>
                  </a:txBody>
                  <a:tcPr marL="8945" marR="8945" marT="119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D1E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1146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Myriad Pro"/>
                        </a:rPr>
                        <a:t>Акции</a:t>
                      </a:r>
                    </a:p>
                  </a:txBody>
                  <a:tcPr marL="8945" marR="8945" marT="119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D1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b="1" i="0" u="none" strike="noStrike" smtClean="0">
                          <a:solidFill>
                            <a:srgbClr val="000000"/>
                          </a:solidFill>
                          <a:effectLst/>
                          <a:latin typeface="Myriad Pro"/>
                        </a:rPr>
                        <a:t>Облигации</a:t>
                      </a:r>
                      <a:endParaRPr lang="ru-RU" sz="1700" b="1" i="0" u="none" strike="noStrike" dirty="0">
                        <a:solidFill>
                          <a:srgbClr val="000000"/>
                        </a:solidFill>
                        <a:effectLst/>
                        <a:latin typeface="Myriad Pro"/>
                      </a:endParaRPr>
                    </a:p>
                  </a:txBody>
                  <a:tcPr marL="8945" marR="8945" marT="119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D1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Myriad Pro"/>
                        </a:rPr>
                        <a:t>Акции</a:t>
                      </a:r>
                    </a:p>
                  </a:txBody>
                  <a:tcPr marL="8945" marR="8945" marT="119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D1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b="1" i="0" u="none" strike="noStrike" smtClean="0">
                          <a:solidFill>
                            <a:srgbClr val="000000"/>
                          </a:solidFill>
                          <a:effectLst/>
                          <a:latin typeface="Myriad Pro"/>
                        </a:rPr>
                        <a:t>Облигации</a:t>
                      </a:r>
                      <a:endParaRPr lang="ru-RU" sz="1700" b="1" i="0" u="none" strike="noStrike" dirty="0">
                        <a:solidFill>
                          <a:srgbClr val="000000"/>
                        </a:solidFill>
                        <a:effectLst/>
                        <a:latin typeface="Myriad Pro"/>
                      </a:endParaRPr>
                    </a:p>
                  </a:txBody>
                  <a:tcPr marL="8945" marR="8945" marT="119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D1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Myriad Pro"/>
                        </a:rPr>
                        <a:t> Акции </a:t>
                      </a:r>
                    </a:p>
                  </a:txBody>
                  <a:tcPr marL="8945" marR="8945" marT="119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D1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b="1" i="0" u="none" strike="noStrike" smtClean="0">
                          <a:solidFill>
                            <a:srgbClr val="000000"/>
                          </a:solidFill>
                          <a:effectLst/>
                          <a:latin typeface="Myriad Pro"/>
                        </a:rPr>
                        <a:t>Облигации</a:t>
                      </a:r>
                      <a:endParaRPr lang="ru-RU" sz="1700" b="1" i="0" u="none" strike="noStrike" dirty="0">
                        <a:solidFill>
                          <a:srgbClr val="000000"/>
                        </a:solidFill>
                        <a:effectLst/>
                        <a:latin typeface="Myriad Pro"/>
                      </a:endParaRPr>
                    </a:p>
                  </a:txBody>
                  <a:tcPr marL="8945" marR="8945" marT="119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D1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Myriad Pro"/>
                        </a:rPr>
                        <a:t>Акции</a:t>
                      </a:r>
                    </a:p>
                  </a:txBody>
                  <a:tcPr marL="8945" marR="8945" marT="119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D1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b="1" i="0" u="none" strike="noStrike" smtClean="0">
                          <a:solidFill>
                            <a:srgbClr val="000000"/>
                          </a:solidFill>
                          <a:effectLst/>
                          <a:latin typeface="Myriad Pro"/>
                        </a:rPr>
                        <a:t>Облигации</a:t>
                      </a:r>
                      <a:endParaRPr lang="ru-RU" sz="1700" b="1" i="0" u="none" strike="noStrike" dirty="0">
                        <a:solidFill>
                          <a:srgbClr val="000000"/>
                        </a:solidFill>
                        <a:effectLst/>
                        <a:latin typeface="Myriad Pro"/>
                      </a:endParaRPr>
                    </a:p>
                  </a:txBody>
                  <a:tcPr marL="8945" marR="8945" marT="119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D1E3"/>
                    </a:solidFill>
                  </a:tcPr>
                </a:tc>
              </a:tr>
              <a:tr h="62152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900" b="1" i="0" u="none" strike="noStrike" dirty="0">
                          <a:solidFill>
                            <a:srgbClr val="4A4A4A"/>
                          </a:solidFill>
                          <a:effectLst/>
                          <a:latin typeface="Myriad Pro"/>
                        </a:rPr>
                        <a:t>Максимальная</a:t>
                      </a:r>
                    </a:p>
                  </a:txBody>
                  <a:tcPr marL="80507" marR="8945" marT="119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b="0" i="0" u="none" strike="noStrike" dirty="0">
                          <a:solidFill>
                            <a:srgbClr val="4A4A4A"/>
                          </a:solidFill>
                          <a:effectLst/>
                          <a:latin typeface="Myriad Pro"/>
                        </a:rPr>
                        <a:t>67,80</a:t>
                      </a:r>
                    </a:p>
                  </a:txBody>
                  <a:tcPr marL="8945" marR="8945" marT="119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b="0" i="0" u="none" strike="noStrike" dirty="0">
                          <a:solidFill>
                            <a:srgbClr val="4A4A4A"/>
                          </a:solidFill>
                          <a:effectLst/>
                          <a:latin typeface="Myriad Pro"/>
                        </a:rPr>
                        <a:t>32,80</a:t>
                      </a:r>
                    </a:p>
                  </a:txBody>
                  <a:tcPr marL="8945" marR="8945" marT="119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b="0" i="0" u="none" strike="noStrike" dirty="0">
                          <a:solidFill>
                            <a:srgbClr val="4A4A4A"/>
                          </a:solidFill>
                          <a:effectLst/>
                          <a:latin typeface="Myriad Pro"/>
                        </a:rPr>
                        <a:t>18,30</a:t>
                      </a:r>
                    </a:p>
                  </a:txBody>
                  <a:tcPr marL="8945" marR="8945" marT="119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b="0" i="0" u="none" strike="noStrike" dirty="0">
                          <a:solidFill>
                            <a:srgbClr val="4A4A4A"/>
                          </a:solidFill>
                          <a:effectLst/>
                          <a:latin typeface="Myriad Pro"/>
                        </a:rPr>
                        <a:t>13,70</a:t>
                      </a:r>
                    </a:p>
                  </a:txBody>
                  <a:tcPr marL="8945" marR="8945" marT="119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b="0" i="0" u="none" strike="noStrike" dirty="0">
                          <a:solidFill>
                            <a:srgbClr val="4A4A4A"/>
                          </a:solidFill>
                          <a:effectLst/>
                          <a:latin typeface="Myriad Pro"/>
                        </a:rPr>
                        <a:t>17,40</a:t>
                      </a:r>
                    </a:p>
                  </a:txBody>
                  <a:tcPr marL="8945" marR="8945" marT="119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b="0" i="0" u="none" strike="noStrike" dirty="0">
                          <a:solidFill>
                            <a:srgbClr val="4A4A4A"/>
                          </a:solidFill>
                          <a:effectLst/>
                          <a:latin typeface="Myriad Pro"/>
                        </a:rPr>
                        <a:t>10,70</a:t>
                      </a:r>
                    </a:p>
                  </a:txBody>
                  <a:tcPr marL="8945" marR="8945" marT="119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b="0" i="0" u="none" strike="noStrike" dirty="0">
                          <a:solidFill>
                            <a:srgbClr val="4A4A4A"/>
                          </a:solidFill>
                          <a:effectLst/>
                          <a:latin typeface="Myriad Pro"/>
                        </a:rPr>
                        <a:t>13,30</a:t>
                      </a:r>
                    </a:p>
                  </a:txBody>
                  <a:tcPr marL="8945" marR="8945" marT="119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b="0" i="0" u="none" strike="noStrike" dirty="0">
                          <a:solidFill>
                            <a:srgbClr val="4A4A4A"/>
                          </a:solidFill>
                          <a:effectLst/>
                          <a:latin typeface="Myriad Pro"/>
                        </a:rPr>
                        <a:t>9,00</a:t>
                      </a:r>
                    </a:p>
                  </a:txBody>
                  <a:tcPr marL="8945" marR="8945" marT="119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158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900" b="1" i="0" u="none" strike="noStrike" dirty="0">
                          <a:solidFill>
                            <a:srgbClr val="4A4A4A"/>
                          </a:solidFill>
                          <a:effectLst/>
                          <a:latin typeface="Myriad Pro"/>
                        </a:rPr>
                        <a:t>Средняя</a:t>
                      </a:r>
                    </a:p>
                  </a:txBody>
                  <a:tcPr marL="80507" marR="8945" marT="119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b="0" i="0" u="none" strike="noStrike" dirty="0">
                          <a:solidFill>
                            <a:srgbClr val="4A4A4A"/>
                          </a:solidFill>
                          <a:effectLst/>
                          <a:latin typeface="Myriad Pro"/>
                        </a:rPr>
                        <a:t>10,20</a:t>
                      </a:r>
                    </a:p>
                  </a:txBody>
                  <a:tcPr marL="8945" marR="8945" marT="119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b="0" i="0" u="none" strike="noStrike" dirty="0">
                          <a:solidFill>
                            <a:srgbClr val="4A4A4A"/>
                          </a:solidFill>
                          <a:effectLst/>
                          <a:latin typeface="Myriad Pro"/>
                        </a:rPr>
                        <a:t>5,50</a:t>
                      </a:r>
                    </a:p>
                  </a:txBody>
                  <a:tcPr marL="8945" marR="8945" marT="119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b="0" i="0" u="none" strike="noStrike" dirty="0">
                          <a:solidFill>
                            <a:srgbClr val="4A4A4A"/>
                          </a:solidFill>
                          <a:effectLst/>
                          <a:latin typeface="Myriad Pro"/>
                        </a:rPr>
                        <a:t>10,50</a:t>
                      </a:r>
                    </a:p>
                  </a:txBody>
                  <a:tcPr marL="8945" marR="8945" marT="119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b="0" i="0" u="none" strike="noStrike" dirty="0">
                          <a:solidFill>
                            <a:srgbClr val="4A4A4A"/>
                          </a:solidFill>
                          <a:effectLst/>
                          <a:latin typeface="Myriad Pro"/>
                        </a:rPr>
                        <a:t>5,20</a:t>
                      </a:r>
                    </a:p>
                  </a:txBody>
                  <a:tcPr marL="8945" marR="8945" marT="119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b="0" i="0" u="none" strike="noStrike" dirty="0">
                          <a:solidFill>
                            <a:srgbClr val="4A4A4A"/>
                          </a:solidFill>
                          <a:effectLst/>
                          <a:latin typeface="Myriad Pro"/>
                        </a:rPr>
                        <a:t>10,80</a:t>
                      </a:r>
                    </a:p>
                  </a:txBody>
                  <a:tcPr marL="8945" marR="8945" marT="119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b="0" i="0" u="none" strike="noStrike" dirty="0">
                          <a:solidFill>
                            <a:srgbClr val="4A4A4A"/>
                          </a:solidFill>
                          <a:effectLst/>
                          <a:latin typeface="Myriad Pro"/>
                        </a:rPr>
                        <a:t>5,10</a:t>
                      </a:r>
                    </a:p>
                  </a:txBody>
                  <a:tcPr marL="8945" marR="8945" marT="119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b="0" i="0" u="none" strike="noStrike" dirty="0">
                          <a:solidFill>
                            <a:srgbClr val="4A4A4A"/>
                          </a:solidFill>
                          <a:effectLst/>
                          <a:latin typeface="Myriad Pro"/>
                        </a:rPr>
                        <a:t>10,40</a:t>
                      </a:r>
                    </a:p>
                  </a:txBody>
                  <a:tcPr marL="8945" marR="8945" marT="119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b="0" i="0" u="none" strike="noStrike" dirty="0">
                          <a:solidFill>
                            <a:srgbClr val="4A4A4A"/>
                          </a:solidFill>
                          <a:effectLst/>
                          <a:latin typeface="Myriad Pro"/>
                        </a:rPr>
                        <a:t>4,90</a:t>
                      </a:r>
                    </a:p>
                  </a:txBody>
                  <a:tcPr marL="8945" marR="8945" marT="119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152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900" b="1" i="0" u="none" strike="noStrike" dirty="0">
                          <a:solidFill>
                            <a:srgbClr val="4A4A4A"/>
                          </a:solidFill>
                          <a:effectLst/>
                          <a:latin typeface="Myriad Pro"/>
                        </a:rPr>
                        <a:t>Минимальная</a:t>
                      </a:r>
                    </a:p>
                  </a:txBody>
                  <a:tcPr marL="80507" marR="8945" marT="119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b="0" i="0" u="none" strike="noStrike" dirty="0">
                          <a:solidFill>
                            <a:srgbClr val="4A4A4A"/>
                          </a:solidFill>
                          <a:effectLst/>
                          <a:latin typeface="Myriad Pro"/>
                        </a:rPr>
                        <a:t>-46,60</a:t>
                      </a:r>
                    </a:p>
                  </a:txBody>
                  <a:tcPr marL="8945" marR="8945" marT="119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b="0" i="0" u="none" strike="noStrike" dirty="0">
                          <a:solidFill>
                            <a:srgbClr val="4A4A4A"/>
                          </a:solidFill>
                          <a:effectLst/>
                          <a:latin typeface="Myriad Pro"/>
                        </a:rPr>
                        <a:t>-8,30</a:t>
                      </a:r>
                    </a:p>
                  </a:txBody>
                  <a:tcPr marL="8945" marR="8945" marT="119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b="0" i="0" u="none" strike="noStrike" dirty="0">
                          <a:solidFill>
                            <a:srgbClr val="4A4A4A"/>
                          </a:solidFill>
                          <a:effectLst/>
                          <a:latin typeface="Myriad Pro"/>
                        </a:rPr>
                        <a:t>-1,20</a:t>
                      </a:r>
                    </a:p>
                  </a:txBody>
                  <a:tcPr marL="8945" marR="8945" marT="119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b="0" i="0" u="none" strike="noStrike" dirty="0">
                          <a:solidFill>
                            <a:srgbClr val="4A4A4A"/>
                          </a:solidFill>
                          <a:effectLst/>
                          <a:latin typeface="Myriad Pro"/>
                        </a:rPr>
                        <a:t>0,80</a:t>
                      </a:r>
                    </a:p>
                  </a:txBody>
                  <a:tcPr marL="8945" marR="8945" marT="119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b="0" i="0" u="none" strike="noStrike" dirty="0">
                          <a:solidFill>
                            <a:srgbClr val="4A4A4A"/>
                          </a:solidFill>
                          <a:effectLst/>
                          <a:latin typeface="Myriad Pro"/>
                        </a:rPr>
                        <a:t>2,60</a:t>
                      </a:r>
                    </a:p>
                  </a:txBody>
                  <a:tcPr marL="8945" marR="8945" marT="119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b="0" i="0" u="none" strike="noStrike" dirty="0">
                          <a:solidFill>
                            <a:srgbClr val="4A4A4A"/>
                          </a:solidFill>
                          <a:effectLst/>
                          <a:latin typeface="Myriad Pro"/>
                        </a:rPr>
                        <a:t>1,60</a:t>
                      </a:r>
                    </a:p>
                  </a:txBody>
                  <a:tcPr marL="8945" marR="8945" marT="119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b="0" i="0" u="none" strike="noStrike" dirty="0">
                          <a:solidFill>
                            <a:srgbClr val="4A4A4A"/>
                          </a:solidFill>
                          <a:effectLst/>
                          <a:latin typeface="Myriad Pro"/>
                        </a:rPr>
                        <a:t>7,60</a:t>
                      </a:r>
                    </a:p>
                  </a:txBody>
                  <a:tcPr marL="8945" marR="8945" marT="119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b="0" i="0" u="none" strike="noStrike" dirty="0">
                          <a:solidFill>
                            <a:srgbClr val="4A4A4A"/>
                          </a:solidFill>
                          <a:effectLst/>
                          <a:latin typeface="Myriad Pro"/>
                        </a:rPr>
                        <a:t>1,90</a:t>
                      </a:r>
                    </a:p>
                  </a:txBody>
                  <a:tcPr marL="8945" marR="8945" marT="119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412751" y="5231651"/>
            <a:ext cx="6432658" cy="6848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ts val="300"/>
              </a:spcAft>
            </a:pPr>
            <a:r>
              <a:rPr lang="ru-RU" b="1" dirty="0">
                <a:solidFill>
                  <a:srgbClr val="003F82"/>
                </a:solidFill>
                <a:latin typeface="Myriad Pro"/>
              </a:rPr>
              <a:t>Акции</a:t>
            </a:r>
            <a:r>
              <a:rPr lang="ru-RU" dirty="0">
                <a:solidFill>
                  <a:srgbClr val="003F82"/>
                </a:solidFill>
                <a:latin typeface="Myriad Pro"/>
              </a:rPr>
              <a:t> </a:t>
            </a:r>
            <a:r>
              <a:rPr lang="ru-RU">
                <a:solidFill>
                  <a:srgbClr val="003F82"/>
                </a:solidFill>
                <a:latin typeface="Myriad Pro"/>
              </a:rPr>
              <a:t>– </a:t>
            </a:r>
            <a:r>
              <a:rPr lang="ru-RU" smtClean="0">
                <a:solidFill>
                  <a:srgbClr val="003F82"/>
                </a:solidFill>
                <a:latin typeface="Myriad Pro"/>
              </a:rPr>
              <a:t>те, </a:t>
            </a:r>
            <a:r>
              <a:rPr lang="ru-RU" dirty="0">
                <a:solidFill>
                  <a:srgbClr val="003F82"/>
                </a:solidFill>
                <a:latin typeface="Myriad Pro"/>
              </a:rPr>
              <a:t>которые входят в расчет индекса Доу-Джонса</a:t>
            </a:r>
          </a:p>
          <a:p>
            <a:pPr defTabSz="457200" fontAlgn="base">
              <a:spcBef>
                <a:spcPct val="0"/>
              </a:spcBef>
              <a:spcAft>
                <a:spcPts val="300"/>
              </a:spcAft>
            </a:pPr>
            <a:r>
              <a:rPr lang="ru-RU" b="1" dirty="0">
                <a:solidFill>
                  <a:srgbClr val="003F82"/>
                </a:solidFill>
                <a:latin typeface="Myriad Pro"/>
              </a:rPr>
              <a:t>Облигации</a:t>
            </a:r>
            <a:r>
              <a:rPr lang="ru-RU" dirty="0">
                <a:solidFill>
                  <a:srgbClr val="003F82"/>
                </a:solidFill>
                <a:latin typeface="Myriad Pro"/>
              </a:rPr>
              <a:t> – 10-летние государственные облигации</a:t>
            </a:r>
          </a:p>
        </p:txBody>
      </p:sp>
    </p:spTree>
    <p:extLst>
      <p:ext uri="{BB962C8B-B14F-4D97-AF65-F5344CB8AC3E}">
        <p14:creationId xmlns:p14="http://schemas.microsoft.com/office/powerpoint/2010/main" val="3644684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itle 1"/>
          <p:cNvSpPr txBox="1">
            <a:spLocks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/>
          <a:lstStyle/>
          <a:p>
            <a:r>
              <a:rPr lang="ru-RU" sz="2800" b="1" dirty="0">
                <a:solidFill>
                  <a:srgbClr val="003F82"/>
                </a:solidFill>
                <a:latin typeface="Myriad Pro"/>
              </a:rPr>
              <a:t>Спрэды доходностей по акциям и облигациям рынка США за период с 1928 по 2008 гг.</a:t>
            </a:r>
          </a:p>
        </p:txBody>
      </p:sp>
      <p:grpSp>
        <p:nvGrpSpPr>
          <p:cNvPr id="3" name="Группа 2"/>
          <p:cNvGrpSpPr/>
          <p:nvPr/>
        </p:nvGrpSpPr>
        <p:grpSpPr>
          <a:xfrm>
            <a:off x="1587145" y="1970385"/>
            <a:ext cx="6359644" cy="3707083"/>
            <a:chOff x="355127" y="1477788"/>
            <a:chExt cx="5469940" cy="3020306"/>
          </a:xfrm>
        </p:grpSpPr>
        <p:pic>
          <p:nvPicPr>
            <p:cNvPr id="9" name="Диаграмма 3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881" t="-3854" r="-2353" b="-2803"/>
            <a:stretch>
              <a:fillRect/>
            </a:stretch>
          </p:blipFill>
          <p:spPr bwMode="auto">
            <a:xfrm>
              <a:off x="355127" y="1477788"/>
              <a:ext cx="5469940" cy="3020306"/>
            </a:xfrm>
            <a:prstGeom prst="rect">
              <a:avLst/>
            </a:prstGeom>
            <a:noFill/>
            <a:ln w="9525">
              <a:solidFill>
                <a:schemeClr val="bg1">
                  <a:lumMod val="6500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Прямоугольник 1"/>
            <p:cNvSpPr/>
            <p:nvPr/>
          </p:nvSpPr>
          <p:spPr>
            <a:xfrm>
              <a:off x="1094076" y="1591205"/>
              <a:ext cx="4087524" cy="22683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endParaRPr lang="ru-RU" dirty="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39841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itle 1"/>
          <p:cNvSpPr txBox="1">
            <a:spLocks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/>
          <a:lstStyle/>
          <a:p>
            <a:r>
              <a:rPr lang="ru-RU" sz="2800" b="1" dirty="0">
                <a:solidFill>
                  <a:srgbClr val="003F82"/>
                </a:solidFill>
                <a:latin typeface="Myriad Pro"/>
              </a:rPr>
              <a:t>Нормальное распределение доходностей по акциям и облигациям рынка США, период инвестирования 30 лет</a:t>
            </a:r>
          </a:p>
        </p:txBody>
      </p:sp>
      <p:grpSp>
        <p:nvGrpSpPr>
          <p:cNvPr id="4" name="Группа 3"/>
          <p:cNvGrpSpPr/>
          <p:nvPr/>
        </p:nvGrpSpPr>
        <p:grpSpPr>
          <a:xfrm>
            <a:off x="1600775" y="1733265"/>
            <a:ext cx="5942453" cy="4649507"/>
            <a:chOff x="400013" y="1255398"/>
            <a:chExt cx="5306686" cy="3555751"/>
          </a:xfrm>
        </p:grpSpPr>
        <p:pic>
          <p:nvPicPr>
            <p:cNvPr id="8" name="Диаграмма 3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314" t="-4070" r="-620" b="-5016"/>
            <a:stretch>
              <a:fillRect/>
            </a:stretch>
          </p:blipFill>
          <p:spPr bwMode="auto">
            <a:xfrm>
              <a:off x="400013" y="1255398"/>
              <a:ext cx="5306686" cy="3555751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Прямоугольник 9"/>
            <p:cNvSpPr/>
            <p:nvPr/>
          </p:nvSpPr>
          <p:spPr>
            <a:xfrm>
              <a:off x="1009594" y="1394428"/>
              <a:ext cx="3485288" cy="3352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endParaRPr lang="ru-RU" dirty="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79369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itle 1"/>
          <p:cNvSpPr txBox="1">
            <a:spLocks/>
          </p:cNvSpPr>
          <p:nvPr/>
        </p:nvSpPr>
        <p:spPr bwMode="auto">
          <a:xfrm>
            <a:off x="-7553" y="0"/>
            <a:ext cx="915155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/>
          <a:lstStyle/>
          <a:p>
            <a:endParaRPr lang="ru-RU" sz="2800" b="1" dirty="0" smtClean="0">
              <a:solidFill>
                <a:srgbClr val="003F82"/>
              </a:solidFill>
              <a:latin typeface="Myriad Pro"/>
            </a:endParaRPr>
          </a:p>
          <a:p>
            <a:pPr algn="ctr"/>
            <a:r>
              <a:rPr lang="ru-RU" sz="2800" b="1" dirty="0" smtClean="0">
                <a:solidFill>
                  <a:srgbClr val="003F82"/>
                </a:solidFill>
                <a:latin typeface="Myriad Pro"/>
              </a:rPr>
              <a:t>ЦЕЛИ ФИНАНСОВОГО ПЛАНИРОВАНИЯ</a:t>
            </a:r>
            <a:endParaRPr lang="en-US" sz="2800" b="1" dirty="0">
              <a:solidFill>
                <a:srgbClr val="003F82"/>
              </a:solidFill>
              <a:latin typeface="Myriad Pro"/>
            </a:endParaRPr>
          </a:p>
        </p:txBody>
      </p:sp>
      <p:grpSp>
        <p:nvGrpSpPr>
          <p:cNvPr id="54" name="Группа 53"/>
          <p:cNvGrpSpPr/>
          <p:nvPr/>
        </p:nvGrpSpPr>
        <p:grpSpPr>
          <a:xfrm>
            <a:off x="736977" y="1343597"/>
            <a:ext cx="7794902" cy="4139235"/>
            <a:chOff x="736977" y="1464642"/>
            <a:chExt cx="7794902" cy="4139234"/>
          </a:xfrm>
        </p:grpSpPr>
        <p:grpSp>
          <p:nvGrpSpPr>
            <p:cNvPr id="53" name="Группа 52"/>
            <p:cNvGrpSpPr/>
            <p:nvPr/>
          </p:nvGrpSpPr>
          <p:grpSpPr>
            <a:xfrm>
              <a:off x="736977" y="1464642"/>
              <a:ext cx="7788472" cy="1260000"/>
              <a:chOff x="736977" y="1464642"/>
              <a:chExt cx="7788472" cy="1260000"/>
            </a:xfrm>
          </p:grpSpPr>
          <p:grpSp>
            <p:nvGrpSpPr>
              <p:cNvPr id="29" name="Группа 63"/>
              <p:cNvGrpSpPr/>
              <p:nvPr/>
            </p:nvGrpSpPr>
            <p:grpSpPr>
              <a:xfrm>
                <a:off x="736977" y="1464642"/>
                <a:ext cx="2662227" cy="1260000"/>
                <a:chOff x="7296394" y="3048000"/>
                <a:chExt cx="1619006" cy="1280160"/>
              </a:xfrm>
            </p:grpSpPr>
            <p:sp>
              <p:nvSpPr>
                <p:cNvPr id="36" name="AutoShape 32"/>
                <p:cNvSpPr>
                  <a:spLocks noChangeArrowheads="1"/>
                </p:cNvSpPr>
                <p:nvPr/>
              </p:nvSpPr>
              <p:spPr bwMode="invGray">
                <a:xfrm>
                  <a:off x="7296394" y="3048000"/>
                  <a:ext cx="1619006" cy="1280160"/>
                </a:xfrm>
                <a:prstGeom prst="rect">
                  <a:avLst/>
                </a:prstGeom>
                <a:solidFill>
                  <a:srgbClr val="92D050">
                    <a:alpha val="60000"/>
                  </a:srgbClr>
                </a:solidFill>
                <a:ln w="12700" cmpd="sng" algn="ctr">
                  <a:solidFill>
                    <a:srgbClr val="969696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 lIns="72000" tIns="72000" rIns="72000" bIns="72000" anchor="ctr" anchorCtr="1"/>
                <a:lstStyle/>
                <a:p>
                  <a:pPr algn="ctr">
                    <a:lnSpc>
                      <a:spcPct val="120000"/>
                    </a:lnSpc>
                    <a:spcBef>
                      <a:spcPct val="50000"/>
                    </a:spcBef>
                    <a:buClr>
                      <a:schemeClr val="bg1"/>
                    </a:buClr>
                  </a:pPr>
                  <a:endParaRPr lang="en-GB" dirty="0"/>
                </a:p>
              </p:txBody>
            </p:sp>
            <p:sp>
              <p:nvSpPr>
                <p:cNvPr id="37" name="Текст 3"/>
                <p:cNvSpPr txBox="1">
                  <a:spLocks/>
                </p:cNvSpPr>
                <p:nvPr/>
              </p:nvSpPr>
              <p:spPr>
                <a:xfrm>
                  <a:off x="7337873" y="3174510"/>
                  <a:ext cx="1524000" cy="1034192"/>
                </a:xfrm>
                <a:prstGeom prst="rect">
                  <a:avLst/>
                </a:prstGeom>
              </p:spPr>
              <p:txBody>
                <a:bodyPr/>
                <a:lstStyle/>
                <a:p>
                  <a:pPr marL="0" marR="0" lvl="0" indent="0" algn="ctr" defTabSz="914400" eaLnBrk="1" fontAlgn="auto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6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ru-RU" sz="2300" b="1" kern="0" smtClean="0">
                      <a:solidFill>
                        <a:sysClr val="windowText" lastClr="000000"/>
                      </a:solidFill>
                      <a:latin typeface="Myriad Pro"/>
                    </a:rPr>
                    <a:t>Краткосрочныецели</a:t>
                  </a:r>
                </a:p>
                <a:p>
                  <a:pPr marL="0" marR="0" lvl="0" indent="0" algn="ctr" defTabSz="914400" eaLnBrk="1" fontAlgn="auto" latinLnBrk="0" hangingPunct="1">
                    <a:lnSpc>
                      <a:spcPct val="80000"/>
                    </a:lnSpc>
                    <a:spcBef>
                      <a:spcPts val="0"/>
                    </a:spcBef>
                    <a:spcAft>
                      <a:spcPts val="6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ru-RU" sz="2000" kern="0" smtClean="0">
                      <a:solidFill>
                        <a:sysClr val="windowText" lastClr="000000"/>
                      </a:solidFill>
                      <a:latin typeface="Myriad Pro"/>
                    </a:rPr>
                    <a:t>(до </a:t>
                  </a:r>
                  <a:r>
                    <a:rPr lang="ru-RU" sz="2000" kern="0">
                      <a:solidFill>
                        <a:sysClr val="windowText" lastClr="000000"/>
                      </a:solidFill>
                      <a:latin typeface="Myriad Pro"/>
                    </a:rPr>
                    <a:t>1 года</a:t>
                  </a:r>
                  <a:r>
                    <a:rPr lang="ru-RU" sz="2000" kern="0" smtClean="0">
                      <a:solidFill>
                        <a:sysClr val="windowText" lastClr="000000"/>
                      </a:solidFill>
                      <a:latin typeface="Myriad Pro"/>
                    </a:rPr>
                    <a:t>)</a:t>
                  </a:r>
                  <a:endParaRPr lang="ru-RU" sz="2000" kern="0" dirty="0">
                    <a:solidFill>
                      <a:sysClr val="windowText" lastClr="000000"/>
                    </a:solidFill>
                    <a:latin typeface="Myriad Pro"/>
                  </a:endParaRPr>
                </a:p>
              </p:txBody>
            </p:sp>
          </p:grpSp>
          <p:grpSp>
            <p:nvGrpSpPr>
              <p:cNvPr id="31" name="Группа 63"/>
              <p:cNvGrpSpPr/>
              <p:nvPr/>
            </p:nvGrpSpPr>
            <p:grpSpPr>
              <a:xfrm>
                <a:off x="3485448" y="1464642"/>
                <a:ext cx="5040001" cy="1260000"/>
                <a:chOff x="7391400" y="3029198"/>
                <a:chExt cx="1537135" cy="1691027"/>
              </a:xfrm>
            </p:grpSpPr>
            <p:sp>
              <p:nvSpPr>
                <p:cNvPr id="32" name="AutoShape 32"/>
                <p:cNvSpPr>
                  <a:spLocks noChangeArrowheads="1"/>
                </p:cNvSpPr>
                <p:nvPr/>
              </p:nvSpPr>
              <p:spPr bwMode="invGray">
                <a:xfrm>
                  <a:off x="7391400" y="3029198"/>
                  <a:ext cx="1537135" cy="1691027"/>
                </a:xfrm>
                <a:prstGeom prst="rect">
                  <a:avLst/>
                </a:prstGeom>
                <a:solidFill>
                  <a:srgbClr val="92D050">
                    <a:alpha val="35000"/>
                  </a:srgbClr>
                </a:solidFill>
                <a:ln w="12700" cmpd="sng" algn="ctr">
                  <a:solidFill>
                    <a:srgbClr val="969696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 lIns="72000" tIns="72000" rIns="72000" bIns="72000" anchor="ctr" anchorCtr="1"/>
                <a:lstStyle/>
                <a:p>
                  <a:pPr algn="ctr">
                    <a:lnSpc>
                      <a:spcPct val="120000"/>
                    </a:lnSpc>
                    <a:spcBef>
                      <a:spcPct val="50000"/>
                    </a:spcBef>
                    <a:buClr>
                      <a:schemeClr val="bg1"/>
                    </a:buClr>
                  </a:pPr>
                  <a:endParaRPr lang="en-GB" dirty="0"/>
                </a:p>
              </p:txBody>
            </p:sp>
            <p:sp>
              <p:nvSpPr>
                <p:cNvPr id="33" name="Текст 3"/>
                <p:cNvSpPr txBox="1">
                  <a:spLocks/>
                </p:cNvSpPr>
                <p:nvPr/>
              </p:nvSpPr>
              <p:spPr>
                <a:xfrm>
                  <a:off x="7450280" y="3134797"/>
                  <a:ext cx="1419375" cy="1479828"/>
                </a:xfrm>
                <a:prstGeom prst="rect">
                  <a:avLst/>
                </a:prstGeom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spcBef>
                      <a:spcPts val="0"/>
                    </a:spcBef>
                    <a:spcAft>
                      <a:spcPts val="6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ru-RU" sz="1600" b="1" kern="0" smtClean="0">
                      <a:solidFill>
                        <a:sysClr val="windowText" lastClr="000000"/>
                      </a:solidFill>
                      <a:latin typeface="Myriad Pro"/>
                    </a:rPr>
                    <a:t>Направлены </a:t>
                  </a:r>
                  <a:r>
                    <a:rPr lang="ru-RU" sz="1600" b="1" kern="0">
                      <a:solidFill>
                        <a:sysClr val="windowText" lastClr="000000"/>
                      </a:solidFill>
                      <a:latin typeface="Myriad Pro"/>
                    </a:rPr>
                    <a:t>на решение текущих финансовых </a:t>
                  </a:r>
                  <a:r>
                    <a:rPr lang="ru-RU" sz="1600" b="1" kern="0" smtClean="0">
                      <a:solidFill>
                        <a:sysClr val="windowText" lastClr="000000"/>
                      </a:solidFill>
                      <a:latin typeface="Myriad Pro"/>
                    </a:rPr>
                    <a:t>задач</a:t>
                  </a:r>
                </a:p>
                <a:p>
                  <a:pPr marL="0" marR="0" lvl="0" indent="0" defTabSz="914400" eaLnBrk="1" fontAlgn="auto" latinLnBrk="0" hangingPunct="1">
                    <a:spcBef>
                      <a:spcPts val="0"/>
                    </a:spcBef>
                    <a:spcAft>
                      <a:spcPts val="6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ru-RU" sz="1600" b="1" kern="0" smtClean="0">
                      <a:solidFill>
                        <a:sysClr val="windowText" lastClr="000000"/>
                      </a:solidFill>
                      <a:latin typeface="Myriad Pro"/>
                    </a:rPr>
                    <a:t>Их достижение обеспечивается </a:t>
                  </a:r>
                  <a:r>
                    <a:rPr lang="ru-RU" sz="1600" b="1" kern="0">
                      <a:solidFill>
                        <a:sysClr val="windowText" lastClr="000000"/>
                      </a:solidFill>
                      <a:latin typeface="Myriad Pro"/>
                    </a:rPr>
                    <a:t>балансировкой доходов и расходов</a:t>
                  </a:r>
                  <a:endParaRPr lang="ru-RU" sz="1600" b="1" kern="0" dirty="0">
                    <a:solidFill>
                      <a:sysClr val="windowText" lastClr="000000"/>
                    </a:solidFill>
                    <a:latin typeface="Myriad Pro"/>
                  </a:endParaRPr>
                </a:p>
              </p:txBody>
            </p:sp>
          </p:grpSp>
          <p:sp>
            <p:nvSpPr>
              <p:cNvPr id="47" name="Овал 46"/>
              <p:cNvSpPr/>
              <p:nvPr/>
            </p:nvSpPr>
            <p:spPr bwMode="auto">
              <a:xfrm>
                <a:off x="3599247" y="1662259"/>
                <a:ext cx="108000" cy="108000"/>
              </a:xfrm>
              <a:prstGeom prst="ellipse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dirty="0"/>
              </a:p>
            </p:txBody>
          </p:sp>
          <p:sp>
            <p:nvSpPr>
              <p:cNvPr id="49" name="Овал 48"/>
              <p:cNvSpPr/>
              <p:nvPr/>
            </p:nvSpPr>
            <p:spPr bwMode="auto">
              <a:xfrm>
                <a:off x="3599247" y="2220676"/>
                <a:ext cx="108000" cy="108000"/>
              </a:xfrm>
              <a:prstGeom prst="ellipse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dirty="0"/>
              </a:p>
            </p:txBody>
          </p:sp>
        </p:grpSp>
        <p:grpSp>
          <p:nvGrpSpPr>
            <p:cNvPr id="42" name="Группа 41"/>
            <p:cNvGrpSpPr/>
            <p:nvPr/>
          </p:nvGrpSpPr>
          <p:grpSpPr>
            <a:xfrm>
              <a:off x="736977" y="2910268"/>
              <a:ext cx="7788471" cy="1260000"/>
              <a:chOff x="736977" y="2910268"/>
              <a:chExt cx="7788471" cy="1260000"/>
            </a:xfrm>
          </p:grpSpPr>
          <p:grpSp>
            <p:nvGrpSpPr>
              <p:cNvPr id="28" name="Группа 63"/>
              <p:cNvGrpSpPr/>
              <p:nvPr/>
            </p:nvGrpSpPr>
            <p:grpSpPr>
              <a:xfrm>
                <a:off x="736977" y="2910268"/>
                <a:ext cx="2662226" cy="1260000"/>
                <a:chOff x="7302696" y="3047999"/>
                <a:chExt cx="1660382" cy="1570294"/>
              </a:xfrm>
            </p:grpSpPr>
            <p:sp>
              <p:nvSpPr>
                <p:cNvPr id="38" name="AutoShape 32"/>
                <p:cNvSpPr>
                  <a:spLocks noChangeArrowheads="1"/>
                </p:cNvSpPr>
                <p:nvPr/>
              </p:nvSpPr>
              <p:spPr bwMode="invGray">
                <a:xfrm>
                  <a:off x="7302696" y="3047999"/>
                  <a:ext cx="1660382" cy="1570294"/>
                </a:xfrm>
                <a:prstGeom prst="rect">
                  <a:avLst/>
                </a:prstGeom>
                <a:solidFill>
                  <a:srgbClr val="004DA2">
                    <a:alpha val="55000"/>
                  </a:srgbClr>
                </a:solidFill>
                <a:ln w="12700" cmpd="sng" algn="ctr">
                  <a:solidFill>
                    <a:srgbClr val="969696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 lIns="72000" tIns="72000" rIns="72000" bIns="72000" anchor="ctr" anchorCtr="1"/>
                <a:lstStyle/>
                <a:p>
                  <a:pPr algn="ctr">
                    <a:lnSpc>
                      <a:spcPct val="120000"/>
                    </a:lnSpc>
                    <a:spcBef>
                      <a:spcPct val="50000"/>
                    </a:spcBef>
                    <a:buClr>
                      <a:schemeClr val="bg1"/>
                    </a:buClr>
                  </a:pPr>
                  <a:endParaRPr lang="en-GB" dirty="0"/>
                </a:p>
              </p:txBody>
            </p:sp>
            <p:sp>
              <p:nvSpPr>
                <p:cNvPr id="39" name="Текст 3"/>
                <p:cNvSpPr txBox="1">
                  <a:spLocks/>
                </p:cNvSpPr>
                <p:nvPr/>
              </p:nvSpPr>
              <p:spPr>
                <a:xfrm>
                  <a:off x="7302697" y="3209718"/>
                  <a:ext cx="1613980" cy="1173560"/>
                </a:xfrm>
                <a:prstGeom prst="rect">
                  <a:avLst/>
                </a:prstGeom>
              </p:spPr>
              <p:txBody>
                <a:bodyPr/>
                <a:lstStyle/>
                <a:p>
                  <a:pPr marL="0" marR="0" lvl="0" indent="0" algn="ctr" defTabSz="914400" eaLnBrk="1" fontAlgn="auto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6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ru-RU" sz="2300" b="1" kern="0">
                      <a:solidFill>
                        <a:sysClr val="windowText" lastClr="000000"/>
                      </a:solidFill>
                      <a:latin typeface="Myriad Pro"/>
                    </a:rPr>
                    <a:t>Среднесрочные цели </a:t>
                  </a:r>
                  <a:endParaRPr lang="ru-RU" sz="2300" b="1" kern="0" smtClean="0">
                    <a:solidFill>
                      <a:sysClr val="windowText" lastClr="000000"/>
                    </a:solidFill>
                    <a:latin typeface="Myriad Pro"/>
                  </a:endParaRPr>
                </a:p>
                <a:p>
                  <a:pPr marL="0" marR="0" lvl="0" indent="0" algn="ctr" defTabSz="914400" eaLnBrk="1" fontAlgn="auto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6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ru-RU" sz="2000" kern="0">
                      <a:solidFill>
                        <a:sysClr val="windowText" lastClr="000000"/>
                      </a:solidFill>
                      <a:latin typeface="Myriad Pro"/>
                    </a:rPr>
                    <a:t>(1-10 лет)</a:t>
                  </a:r>
                  <a:endParaRPr lang="ru-RU" sz="2000" kern="0" dirty="0">
                    <a:solidFill>
                      <a:sysClr val="windowText" lastClr="000000"/>
                    </a:solidFill>
                    <a:latin typeface="Myriad Pro"/>
                  </a:endParaRPr>
                </a:p>
              </p:txBody>
            </p:sp>
          </p:grpSp>
          <p:grpSp>
            <p:nvGrpSpPr>
              <p:cNvPr id="30" name="Группа 63"/>
              <p:cNvGrpSpPr/>
              <p:nvPr/>
            </p:nvGrpSpPr>
            <p:grpSpPr>
              <a:xfrm>
                <a:off x="3485449" y="2910268"/>
                <a:ext cx="5039999" cy="1260000"/>
                <a:chOff x="7376729" y="3048000"/>
                <a:chExt cx="1558837" cy="1280160"/>
              </a:xfrm>
            </p:grpSpPr>
            <p:sp>
              <p:nvSpPr>
                <p:cNvPr id="34" name="AutoShape 32"/>
                <p:cNvSpPr>
                  <a:spLocks noChangeArrowheads="1"/>
                </p:cNvSpPr>
                <p:nvPr/>
              </p:nvSpPr>
              <p:spPr bwMode="invGray">
                <a:xfrm>
                  <a:off x="7376729" y="3048000"/>
                  <a:ext cx="1558837" cy="1280160"/>
                </a:xfrm>
                <a:prstGeom prst="rect">
                  <a:avLst/>
                </a:prstGeom>
                <a:solidFill>
                  <a:srgbClr val="004DA2">
                    <a:alpha val="25000"/>
                  </a:srgbClr>
                </a:solidFill>
                <a:ln w="12700" cmpd="sng" algn="ctr">
                  <a:solidFill>
                    <a:srgbClr val="969696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 lIns="72000" tIns="72000" rIns="72000" bIns="72000" anchor="ctr" anchorCtr="1"/>
                <a:lstStyle/>
                <a:p>
                  <a:pPr algn="ctr">
                    <a:lnSpc>
                      <a:spcPct val="120000"/>
                    </a:lnSpc>
                    <a:spcBef>
                      <a:spcPct val="50000"/>
                    </a:spcBef>
                    <a:buClr>
                      <a:schemeClr val="bg1"/>
                    </a:buClr>
                  </a:pPr>
                  <a:endParaRPr lang="en-GB" dirty="0"/>
                </a:p>
              </p:txBody>
            </p:sp>
            <p:sp>
              <p:nvSpPr>
                <p:cNvPr id="35" name="Текст 3"/>
                <p:cNvSpPr txBox="1">
                  <a:spLocks/>
                </p:cNvSpPr>
                <p:nvPr/>
              </p:nvSpPr>
              <p:spPr>
                <a:xfrm>
                  <a:off x="7434195" y="3092912"/>
                  <a:ext cx="1488052" cy="1130581"/>
                </a:xfrm>
                <a:prstGeom prst="rect">
                  <a:avLst/>
                </a:prstGeom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spcBef>
                      <a:spcPts val="0"/>
                    </a:spcBef>
                    <a:spcAft>
                      <a:spcPts val="6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ru-RU" sz="1600" b="1" kern="0">
                      <a:solidFill>
                        <a:sysClr val="windowText" lastClr="000000"/>
                      </a:solidFill>
                      <a:latin typeface="Myriad Pro"/>
                    </a:rPr>
                    <a:t>Н</a:t>
                  </a:r>
                  <a:r>
                    <a:rPr lang="ru-RU" sz="1600" b="1" kern="0" smtClean="0">
                      <a:solidFill>
                        <a:sysClr val="windowText" lastClr="000000"/>
                      </a:solidFill>
                      <a:latin typeface="Myriad Pro"/>
                    </a:rPr>
                    <a:t>аправлены </a:t>
                  </a:r>
                  <a:r>
                    <a:rPr lang="ru-RU" sz="1600" b="1" kern="0">
                      <a:solidFill>
                        <a:sysClr val="windowText" lastClr="000000"/>
                      </a:solidFill>
                      <a:latin typeface="Myriad Pro"/>
                    </a:rPr>
                    <a:t>на решение финансовых задач, связанных с крупными </a:t>
                  </a:r>
                  <a:r>
                    <a:rPr lang="ru-RU" sz="1600" b="1" kern="0" smtClean="0">
                      <a:solidFill>
                        <a:sysClr val="windowText" lastClr="000000"/>
                      </a:solidFill>
                      <a:latin typeface="Myriad Pro"/>
                    </a:rPr>
                    <a:t>приобретениями</a:t>
                  </a:r>
                </a:p>
                <a:p>
                  <a:pPr marL="0" marR="0" lvl="0" indent="0" defTabSz="914400" eaLnBrk="1" fontAlgn="auto" latinLnBrk="0" hangingPunct="1">
                    <a:spcBef>
                      <a:spcPts val="0"/>
                    </a:spcBef>
                    <a:spcAft>
                      <a:spcPts val="6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ru-RU" sz="1600" b="1" kern="0" smtClean="0">
                      <a:solidFill>
                        <a:sysClr val="windowText" lastClr="000000"/>
                      </a:solidFill>
                      <a:latin typeface="Myriad Pro"/>
                    </a:rPr>
                    <a:t>Их достижение обеспечивается </a:t>
                  </a:r>
                  <a:r>
                    <a:rPr lang="ru-RU" sz="1600" b="1" kern="0">
                      <a:solidFill>
                        <a:sysClr val="windowText" lastClr="000000"/>
                      </a:solidFill>
                      <a:latin typeface="Myriad Pro"/>
                    </a:rPr>
                    <a:t>умением формировать сбережения</a:t>
                  </a:r>
                  <a:endParaRPr lang="ru-RU" sz="1600" b="1" kern="0" dirty="0">
                    <a:solidFill>
                      <a:sysClr val="windowText" lastClr="000000"/>
                    </a:solidFill>
                    <a:latin typeface="Myriad Pro"/>
                  </a:endParaRPr>
                </a:p>
              </p:txBody>
            </p:sp>
          </p:grpSp>
          <p:sp>
            <p:nvSpPr>
              <p:cNvPr id="50" name="Овал 49"/>
              <p:cNvSpPr/>
              <p:nvPr/>
            </p:nvSpPr>
            <p:spPr bwMode="auto">
              <a:xfrm>
                <a:off x="3598704" y="3616286"/>
                <a:ext cx="108000" cy="108000"/>
              </a:xfrm>
              <a:prstGeom prst="ellipse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dirty="0"/>
              </a:p>
            </p:txBody>
          </p:sp>
          <p:sp>
            <p:nvSpPr>
              <p:cNvPr id="51" name="Овал 50"/>
              <p:cNvSpPr/>
              <p:nvPr/>
            </p:nvSpPr>
            <p:spPr bwMode="auto">
              <a:xfrm>
                <a:off x="3599247" y="3047516"/>
                <a:ext cx="108000" cy="108000"/>
              </a:xfrm>
              <a:prstGeom prst="ellipse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dirty="0"/>
              </a:p>
            </p:txBody>
          </p:sp>
        </p:grpSp>
        <p:grpSp>
          <p:nvGrpSpPr>
            <p:cNvPr id="5" name="Группа 4"/>
            <p:cNvGrpSpPr/>
            <p:nvPr/>
          </p:nvGrpSpPr>
          <p:grpSpPr>
            <a:xfrm>
              <a:off x="736979" y="4343876"/>
              <a:ext cx="7794900" cy="1260000"/>
              <a:chOff x="736979" y="4343876"/>
              <a:chExt cx="7794900" cy="1260000"/>
            </a:xfrm>
          </p:grpSpPr>
          <p:sp>
            <p:nvSpPr>
              <p:cNvPr id="40" name="AutoShape 32"/>
              <p:cNvSpPr>
                <a:spLocks noChangeArrowheads="1"/>
              </p:cNvSpPr>
              <p:nvPr/>
            </p:nvSpPr>
            <p:spPr bwMode="invGray">
              <a:xfrm>
                <a:off x="736979" y="4343876"/>
                <a:ext cx="2653426" cy="1260000"/>
              </a:xfrm>
              <a:prstGeom prst="rect">
                <a:avLst/>
              </a:prstGeom>
              <a:solidFill>
                <a:srgbClr val="FFBA81"/>
              </a:solidFill>
              <a:ln>
                <a:headEnd/>
                <a:tailEnd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algn="ctr"/>
                <a:endParaRPr lang="en-GB" sz="2000" b="1" dirty="0">
                  <a:solidFill>
                    <a:schemeClr val="dk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43" name="Текст 3"/>
              <p:cNvSpPr txBox="1">
                <a:spLocks/>
              </p:cNvSpPr>
              <p:nvPr/>
            </p:nvSpPr>
            <p:spPr>
              <a:xfrm>
                <a:off x="815088" y="4464923"/>
                <a:ext cx="2506003" cy="1017906"/>
              </a:xfrm>
              <a:prstGeom prst="rect">
                <a:avLst/>
              </a:prstGeom>
            </p:spPr>
            <p:txBody>
              <a:bodyPr/>
              <a:lstStyle/>
              <a:p>
                <a:pPr marL="0" marR="0" lvl="0" indent="0" algn="ctr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ru-RU" sz="2300" b="1" kern="0" smtClean="0">
                    <a:solidFill>
                      <a:sysClr val="windowText" lastClr="000000"/>
                    </a:solidFill>
                    <a:latin typeface="Myriad Pro"/>
                  </a:rPr>
                  <a:t>Долгосрочные цели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8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ru-RU" sz="2000" kern="0" smtClean="0">
                    <a:solidFill>
                      <a:sysClr val="windowText" lastClr="000000"/>
                    </a:solidFill>
                    <a:latin typeface="Myriad Pro"/>
                  </a:rPr>
                  <a:t>(более 10 лет)</a:t>
                </a:r>
                <a:endParaRPr lang="ru-RU" sz="2000" kern="0" dirty="0">
                  <a:solidFill>
                    <a:sysClr val="windowText" lastClr="000000"/>
                  </a:solidFill>
                  <a:latin typeface="Myriad Pro"/>
                </a:endParaRPr>
              </a:p>
            </p:txBody>
          </p:sp>
          <p:sp>
            <p:nvSpPr>
              <p:cNvPr id="44" name="AutoShape 32"/>
              <p:cNvSpPr>
                <a:spLocks noChangeArrowheads="1"/>
              </p:cNvSpPr>
              <p:nvPr/>
            </p:nvSpPr>
            <p:spPr bwMode="invGray">
              <a:xfrm>
                <a:off x="3491879" y="4343876"/>
                <a:ext cx="5040000" cy="1260000"/>
              </a:xfrm>
              <a:prstGeom prst="rect">
                <a:avLst/>
              </a:prstGeom>
              <a:solidFill>
                <a:srgbClr val="FFBA81">
                  <a:alpha val="65000"/>
                </a:srgbClr>
              </a:solidFill>
              <a:ln>
                <a:headEnd/>
                <a:tailEnd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algn="ctr"/>
                <a:endParaRPr lang="en-GB" sz="2000" b="1" dirty="0">
                  <a:solidFill>
                    <a:schemeClr val="dk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45" name="Текст 3"/>
              <p:cNvSpPr txBox="1">
                <a:spLocks/>
              </p:cNvSpPr>
              <p:nvPr/>
            </p:nvSpPr>
            <p:spPr>
              <a:xfrm>
                <a:off x="3671248" y="4464923"/>
                <a:ext cx="4789001" cy="1017906"/>
              </a:xfrm>
              <a:prstGeom prst="rect">
                <a:avLst/>
              </a:prstGeom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ru-RU" sz="1600" b="1" kern="0">
                    <a:solidFill>
                      <a:sysClr val="windowText" lastClr="000000"/>
                    </a:solidFill>
                    <a:latin typeface="Myriad Pro"/>
                  </a:rPr>
                  <a:t>Н</a:t>
                </a:r>
                <a:r>
                  <a:rPr lang="ru-RU" sz="1600" b="1" kern="0" smtClean="0">
                    <a:solidFill>
                      <a:sysClr val="windowText" lastClr="000000"/>
                    </a:solidFill>
                    <a:latin typeface="Myriad Pro"/>
                  </a:rPr>
                  <a:t>аправлены </a:t>
                </a:r>
                <a:r>
                  <a:rPr lang="ru-RU" sz="1600" b="1" kern="0">
                    <a:solidFill>
                      <a:sysClr val="windowText" lastClr="000000"/>
                    </a:solidFill>
                    <a:latin typeface="Myriad Pro"/>
                  </a:rPr>
                  <a:t>на создание накоплений, обеспечивающих финансовое благополучие и финансовую независимость в </a:t>
                </a:r>
                <a:r>
                  <a:rPr lang="ru-RU" sz="1600" b="1" kern="0" smtClean="0">
                    <a:solidFill>
                      <a:sysClr val="windowText" lastClr="000000"/>
                    </a:solidFill>
                    <a:latin typeface="Myriad Pro"/>
                  </a:rPr>
                  <a:t>старости</a:t>
                </a:r>
                <a:endParaRPr lang="ru-RU" sz="1600" b="1" kern="0">
                  <a:solidFill>
                    <a:sysClr val="windowText" lastClr="000000"/>
                  </a:solidFill>
                  <a:latin typeface="Myriad Pro"/>
                </a:endParaRPr>
              </a:p>
            </p:txBody>
          </p:sp>
          <p:sp>
            <p:nvSpPr>
              <p:cNvPr id="52" name="Овал 51"/>
              <p:cNvSpPr/>
              <p:nvPr/>
            </p:nvSpPr>
            <p:spPr bwMode="auto">
              <a:xfrm>
                <a:off x="3598704" y="4555128"/>
                <a:ext cx="108000" cy="108000"/>
              </a:xfrm>
              <a:prstGeom prst="ellipse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dirty="0"/>
              </a:p>
            </p:txBody>
          </p:sp>
        </p:grpSp>
      </p:grpSp>
      <p:pic>
        <p:nvPicPr>
          <p:cNvPr id="41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8376" y="5617086"/>
            <a:ext cx="1019755" cy="1014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1291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itle 1"/>
          <p:cNvSpPr txBox="1">
            <a:spLocks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/>
          <a:lstStyle/>
          <a:p>
            <a:r>
              <a:rPr lang="ru-RU" sz="2800" b="1" smtClean="0">
                <a:solidFill>
                  <a:srgbClr val="003F82"/>
                </a:solidFill>
                <a:latin typeface="Myriad Pro"/>
              </a:rPr>
              <a:t>Эффект </a:t>
            </a:r>
            <a:r>
              <a:rPr lang="ru-RU" sz="2800" b="1" dirty="0">
                <a:solidFill>
                  <a:srgbClr val="003F82"/>
                </a:solidFill>
                <a:latin typeface="Myriad Pro"/>
              </a:rPr>
              <a:t>временного горизонта инвестирования на российском рынке</a:t>
            </a: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241"/>
          <a:stretch/>
        </p:blipFill>
        <p:spPr bwMode="auto">
          <a:xfrm>
            <a:off x="1602160" y="2110557"/>
            <a:ext cx="6177063" cy="4243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1868290" y="1439190"/>
            <a:ext cx="607470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457200" fontAlgn="base"/>
            <a:r>
              <a:rPr lang="ru-RU" dirty="0">
                <a:solidFill>
                  <a:srgbClr val="003F82"/>
                </a:solidFill>
                <a:latin typeface="Myriad Pro"/>
              </a:rPr>
              <a:t>Максимальные и минимальные доходности по Индексу РТС в зависимости от срока инвестирования</a:t>
            </a:r>
          </a:p>
        </p:txBody>
      </p:sp>
    </p:spTree>
    <p:extLst>
      <p:ext uri="{BB962C8B-B14F-4D97-AF65-F5344CB8AC3E}">
        <p14:creationId xmlns:p14="http://schemas.microsoft.com/office/powerpoint/2010/main" val="699056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itle 1"/>
          <p:cNvSpPr txBox="1">
            <a:spLocks/>
          </p:cNvSpPr>
          <p:nvPr/>
        </p:nvSpPr>
        <p:spPr bwMode="auto">
          <a:xfrm>
            <a:off x="-17436" y="-8098"/>
            <a:ext cx="9161437" cy="686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/>
          <a:lstStyle/>
          <a:p>
            <a:r>
              <a:rPr lang="ru-RU" sz="2400" b="1" dirty="0">
                <a:solidFill>
                  <a:srgbClr val="003F82"/>
                </a:solidFill>
                <a:latin typeface="Myriad Pro"/>
              </a:rPr>
              <a:t>Месячная доходность акций и облигаций российского рынка на </a:t>
            </a:r>
            <a:r>
              <a:rPr lang="ru-RU" sz="2400" b="1">
                <a:solidFill>
                  <a:srgbClr val="003F82"/>
                </a:solidFill>
                <a:latin typeface="Myriad Pro"/>
              </a:rPr>
              <a:t>временных </a:t>
            </a:r>
            <a:r>
              <a:rPr lang="ru-RU" sz="2400" b="1" smtClean="0">
                <a:solidFill>
                  <a:srgbClr val="003F82"/>
                </a:solidFill>
                <a:latin typeface="Myriad Pro"/>
              </a:rPr>
              <a:t>интервалах </a:t>
            </a:r>
            <a:r>
              <a:rPr lang="ru-RU" sz="2400" b="1" dirty="0">
                <a:solidFill>
                  <a:srgbClr val="003F82"/>
                </a:solidFill>
                <a:latin typeface="Myriad Pro"/>
              </a:rPr>
              <a:t>1</a:t>
            </a:r>
            <a:r>
              <a:rPr lang="ru-RU" sz="2400" b="1">
                <a:solidFill>
                  <a:srgbClr val="003F82"/>
                </a:solidFill>
                <a:latin typeface="Myriad Pro"/>
              </a:rPr>
              <a:t>, </a:t>
            </a:r>
            <a:r>
              <a:rPr lang="ru-RU" sz="2400" b="1" smtClean="0">
                <a:solidFill>
                  <a:srgbClr val="003F82"/>
                </a:solidFill>
                <a:latin typeface="Myriad Pro"/>
              </a:rPr>
              <a:t>6 и </a:t>
            </a:r>
            <a:r>
              <a:rPr lang="ru-RU" sz="2400" b="1" dirty="0">
                <a:solidFill>
                  <a:srgbClr val="003F82"/>
                </a:solidFill>
                <a:latin typeface="Myriad Pro"/>
              </a:rPr>
              <a:t>12 </a:t>
            </a:r>
            <a:r>
              <a:rPr lang="ru-RU" sz="2400" b="1">
                <a:solidFill>
                  <a:srgbClr val="003F82"/>
                </a:solidFill>
                <a:latin typeface="Myriad Pro"/>
              </a:rPr>
              <a:t>месяцев </a:t>
            </a:r>
            <a:r>
              <a:rPr lang="ru-RU" sz="2400" b="1" smtClean="0">
                <a:solidFill>
                  <a:srgbClr val="003F82"/>
                </a:solidFill>
                <a:latin typeface="Myriad Pro"/>
              </a:rPr>
              <a:t>(</a:t>
            </a:r>
            <a:r>
              <a:rPr lang="ru-RU" sz="2400" b="1" dirty="0">
                <a:solidFill>
                  <a:srgbClr val="003F82"/>
                </a:solidFill>
                <a:latin typeface="Myriad Pro"/>
              </a:rPr>
              <a:t>за период  с 01.01.2002г. по 01.11.2007г. )</a:t>
            </a:r>
          </a:p>
        </p:txBody>
      </p:sp>
      <p:grpSp>
        <p:nvGrpSpPr>
          <p:cNvPr id="2" name="Группа 1"/>
          <p:cNvGrpSpPr/>
          <p:nvPr/>
        </p:nvGrpSpPr>
        <p:grpSpPr>
          <a:xfrm>
            <a:off x="1665028" y="1670293"/>
            <a:ext cx="5381024" cy="4631501"/>
            <a:chOff x="119810" y="1055587"/>
            <a:chExt cx="4948095" cy="3473626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3978" b="8734"/>
            <a:stretch/>
          </p:blipFill>
          <p:spPr bwMode="auto">
            <a:xfrm>
              <a:off x="119810" y="1055587"/>
              <a:ext cx="4948095" cy="33888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2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051" t="42527" b="47682"/>
            <a:stretch/>
          </p:blipFill>
          <p:spPr bwMode="auto">
            <a:xfrm>
              <a:off x="4142215" y="4165656"/>
              <a:ext cx="802394" cy="3635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139797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itle 1"/>
          <p:cNvSpPr txBox="1">
            <a:spLocks/>
          </p:cNvSpPr>
          <p:nvPr/>
        </p:nvSpPr>
        <p:spPr bwMode="auto">
          <a:xfrm>
            <a:off x="0" y="-8099"/>
            <a:ext cx="9144000" cy="6866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solidFill>
                  <a:srgbClr val="003F82"/>
                </a:solidFill>
                <a:latin typeface="Myriad Pro"/>
              </a:rPr>
              <a:t>Оценка эффективности инвестирования</a:t>
            </a:r>
            <a:endParaRPr lang="en-US" sz="2800" b="1" dirty="0">
              <a:solidFill>
                <a:srgbClr val="003F82"/>
              </a:solidFill>
              <a:latin typeface="Myriad Pro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1378656" y="2537909"/>
            <a:ext cx="6386691" cy="2165805"/>
            <a:chOff x="139625" y="1084522"/>
            <a:chExt cx="4666291" cy="1751944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5" name="Прямоугольник 4"/>
            <p:cNvSpPr/>
            <p:nvPr/>
          </p:nvSpPr>
          <p:spPr>
            <a:xfrm>
              <a:off x="139625" y="1084522"/>
              <a:ext cx="4666291" cy="1751944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endParaRPr lang="ru-RU" sz="2000" i="1" dirty="0">
                <a:solidFill>
                  <a:prstClr val="white"/>
                </a:solidFill>
              </a:endParaRPr>
            </a:p>
          </p:txBody>
        </p:sp>
        <p:sp>
          <p:nvSpPr>
            <p:cNvPr id="2" name="Прямоугольник 1"/>
            <p:cNvSpPr/>
            <p:nvPr/>
          </p:nvSpPr>
          <p:spPr>
            <a:xfrm>
              <a:off x="287080" y="1323146"/>
              <a:ext cx="4412511" cy="1274695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txBody>
            <a:bodyPr wrap="square">
              <a:spAutoFit/>
            </a:bodyPr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2800" b="1" dirty="0">
                  <a:latin typeface="Myriad Pro"/>
                </a:rPr>
                <a:t>Коэффициент Шарпа = </a:t>
              </a:r>
              <a:r>
                <a:rPr lang="ru-RU" altLang="ru-RU" sz="2800" b="1" dirty="0">
                  <a:latin typeface="Myriad Pro"/>
                </a:rPr>
                <a:t>(</a:t>
              </a:r>
              <a:r>
                <a:rPr lang="en-US" altLang="ru-RU" sz="2800" b="1" dirty="0">
                  <a:latin typeface="Myriad Pro"/>
                </a:rPr>
                <a:t>r</a:t>
              </a:r>
              <a:r>
                <a:rPr lang="en-US" altLang="ru-RU" sz="2800" b="1" baseline="-25000" dirty="0">
                  <a:latin typeface="Myriad Pro"/>
                </a:rPr>
                <a:t>i </a:t>
              </a:r>
              <a:r>
                <a:rPr lang="en-US" altLang="ru-RU" sz="2800" b="1" dirty="0">
                  <a:latin typeface="Myriad Pro"/>
                </a:rPr>
                <a:t>– r</a:t>
              </a:r>
              <a:r>
                <a:rPr lang="en-US" altLang="ru-RU" sz="2800" b="1" baseline="-25000" dirty="0">
                  <a:latin typeface="Myriad Pro"/>
                </a:rPr>
                <a:t>f</a:t>
              </a:r>
              <a:r>
                <a:rPr lang="en-US" altLang="ru-RU" sz="2800" b="1" dirty="0">
                  <a:latin typeface="Myriad Pro"/>
                </a:rPr>
                <a:t>)</a:t>
              </a:r>
              <a:r>
                <a:rPr lang="ru-RU" altLang="ru-RU" sz="2800" b="1" dirty="0">
                  <a:latin typeface="Myriad Pro"/>
                </a:rPr>
                <a:t> </a:t>
              </a:r>
              <a:r>
                <a:rPr lang="ru-RU" altLang="ru-RU" sz="2800" b="1">
                  <a:latin typeface="Myriad Pro"/>
                </a:rPr>
                <a:t>: </a:t>
              </a:r>
              <a:r>
                <a:rPr lang="ru-RU" altLang="ru-RU" sz="2800" b="1" smtClean="0">
                  <a:latin typeface="Myriad Pro"/>
                  <a:sym typeface="Symbol"/>
                </a:rPr>
                <a:t></a:t>
              </a:r>
              <a:r>
                <a:rPr lang="en-US" altLang="ru-RU" sz="2800" b="1" baseline="-25000" smtClean="0">
                  <a:latin typeface="Myriad Pro"/>
                  <a:sym typeface="Symbol" pitchFamily="18" charset="2"/>
                </a:rPr>
                <a:t>i</a:t>
              </a:r>
              <a:endParaRPr lang="en-US" altLang="ru-RU" sz="2800" b="1" baseline="-25000" dirty="0">
                <a:latin typeface="Myriad Pro"/>
                <a:sym typeface="Symbol" pitchFamily="18" charset="2"/>
              </a:endParaRPr>
            </a:p>
            <a:p>
              <a:pPr algn="just" defTabSz="45720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</a:pPr>
              <a:endParaRPr lang="ru-RU" sz="2400" b="1" dirty="0">
                <a:latin typeface="Myriad Pro"/>
              </a:endParaRPr>
            </a:p>
            <a:p>
              <a:pPr algn="just" defTabSz="45720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ru-RU" sz="2400" b="1" dirty="0">
                  <a:latin typeface="Myriad Pro"/>
                </a:rPr>
                <a:t> </a:t>
              </a:r>
              <a:r>
                <a:rPr lang="en-US" altLang="ru-RU" sz="2400" b="1" dirty="0">
                  <a:latin typeface="Myriad Pro"/>
                </a:rPr>
                <a:t>r</a:t>
              </a:r>
              <a:r>
                <a:rPr lang="en-US" altLang="ru-RU" sz="2400" b="1" baseline="-25000" dirty="0">
                  <a:latin typeface="Myriad Pro"/>
                </a:rPr>
                <a:t>i</a:t>
              </a:r>
              <a:r>
                <a:rPr lang="ru-RU" sz="2400" dirty="0">
                  <a:latin typeface="Myriad Pro"/>
                </a:rPr>
                <a:t> – доходность </a:t>
              </a:r>
              <a:r>
                <a:rPr lang="ru-RU" sz="2400" i="1" dirty="0">
                  <a:latin typeface="Myriad Pro"/>
                </a:rPr>
                <a:t>i-го</a:t>
              </a:r>
              <a:r>
                <a:rPr lang="ru-RU" sz="2400" dirty="0">
                  <a:latin typeface="Myriad Pro"/>
                </a:rPr>
                <a:t> актива</a:t>
              </a:r>
            </a:p>
            <a:p>
              <a:pPr algn="just" defTabSz="45720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ru-RU" sz="2400" dirty="0">
                  <a:latin typeface="Myriad Pro"/>
                </a:rPr>
                <a:t> </a:t>
              </a:r>
              <a:r>
                <a:rPr lang="en-US" altLang="ru-RU" sz="2400" b="1" dirty="0">
                  <a:latin typeface="Myriad Pro"/>
                </a:rPr>
                <a:t>r</a:t>
              </a:r>
              <a:r>
                <a:rPr lang="en-US" altLang="ru-RU" sz="2400" b="1" baseline="-25000" dirty="0">
                  <a:latin typeface="Myriad Pro"/>
                </a:rPr>
                <a:t>f</a:t>
              </a:r>
              <a:r>
                <a:rPr lang="ru-RU" sz="2400" b="1" dirty="0">
                  <a:latin typeface="Myriad Pro"/>
                </a:rPr>
                <a:t> </a:t>
              </a:r>
              <a:r>
                <a:rPr lang="ru-RU" sz="2400" dirty="0">
                  <a:latin typeface="Myriad Pro"/>
                </a:rPr>
                <a:t>- доходность безрискового актива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74347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itle 1"/>
          <p:cNvSpPr txBox="1">
            <a:spLocks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solidFill>
                  <a:srgbClr val="003F82"/>
                </a:solidFill>
                <a:latin typeface="Myriad Pro"/>
              </a:rPr>
              <a:t>Коэффициент Шарпа по акциям и облигациям </a:t>
            </a:r>
            <a:r>
              <a:rPr lang="ru-RU" sz="2800" b="1">
                <a:solidFill>
                  <a:srgbClr val="003F82"/>
                </a:solidFill>
                <a:latin typeface="Myriad Pro"/>
              </a:rPr>
              <a:t>рынка </a:t>
            </a:r>
            <a:r>
              <a:rPr lang="ru-RU" sz="2800" b="1" smtClean="0">
                <a:solidFill>
                  <a:srgbClr val="003F82"/>
                </a:solidFill>
                <a:latin typeface="Myriad Pro"/>
              </a:rPr>
              <a:t>США (за </a:t>
            </a:r>
            <a:r>
              <a:rPr lang="ru-RU" sz="2800" b="1" dirty="0">
                <a:solidFill>
                  <a:srgbClr val="003F82"/>
                </a:solidFill>
                <a:latin typeface="Myriad Pro"/>
              </a:rPr>
              <a:t>период  с 1928 по 2008 гг. )</a:t>
            </a:r>
          </a:p>
        </p:txBody>
      </p:sp>
      <p:grpSp>
        <p:nvGrpSpPr>
          <p:cNvPr id="3" name="Группа 2"/>
          <p:cNvGrpSpPr/>
          <p:nvPr/>
        </p:nvGrpSpPr>
        <p:grpSpPr>
          <a:xfrm>
            <a:off x="1378424" y="1956393"/>
            <a:ext cx="6509982" cy="3953088"/>
            <a:chOff x="204769" y="1467292"/>
            <a:chExt cx="5281631" cy="3094075"/>
          </a:xfrm>
        </p:grpSpPr>
        <p:pic>
          <p:nvPicPr>
            <p:cNvPr id="11" name="Диаграмма 5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979" t="-4907" r="-1186" b="-4366"/>
            <a:stretch>
              <a:fillRect/>
            </a:stretch>
          </p:blipFill>
          <p:spPr bwMode="auto">
            <a:xfrm>
              <a:off x="204769" y="1467292"/>
              <a:ext cx="5281631" cy="3094075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Прямоугольник 11"/>
            <p:cNvSpPr/>
            <p:nvPr/>
          </p:nvSpPr>
          <p:spPr>
            <a:xfrm>
              <a:off x="869358" y="1587190"/>
              <a:ext cx="3485288" cy="21532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endParaRPr lang="ru-RU" dirty="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42283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itle 1"/>
          <p:cNvSpPr txBox="1">
            <a:spLocks/>
          </p:cNvSpPr>
          <p:nvPr/>
        </p:nvSpPr>
        <p:spPr bwMode="auto">
          <a:xfrm>
            <a:off x="0" y="-8099"/>
            <a:ext cx="9144000" cy="6866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solidFill>
                  <a:srgbClr val="003F82"/>
                </a:solidFill>
                <a:latin typeface="Myriad Pro"/>
              </a:rPr>
              <a:t>Зависимость коэффициента Шарпа от сроков инвестирования на </a:t>
            </a:r>
            <a:r>
              <a:rPr lang="ru-RU" sz="2800" b="1">
                <a:solidFill>
                  <a:srgbClr val="003F82"/>
                </a:solidFill>
                <a:latin typeface="Myriad Pro"/>
              </a:rPr>
              <a:t>российском </a:t>
            </a:r>
            <a:r>
              <a:rPr lang="ru-RU" sz="2800" b="1" smtClean="0">
                <a:solidFill>
                  <a:srgbClr val="003F82"/>
                </a:solidFill>
                <a:latin typeface="Myriad Pro"/>
              </a:rPr>
              <a:t>рынке (с </a:t>
            </a:r>
            <a:r>
              <a:rPr lang="ru-RU" sz="2800" b="1" dirty="0">
                <a:solidFill>
                  <a:srgbClr val="003F82"/>
                </a:solidFill>
                <a:latin typeface="Myriad Pro"/>
              </a:rPr>
              <a:t>учетом кризиса)</a:t>
            </a:r>
          </a:p>
        </p:txBody>
      </p:sp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6716192"/>
              </p:ext>
            </p:extLst>
          </p:nvPr>
        </p:nvGraphicFramePr>
        <p:xfrm>
          <a:off x="1719617" y="1854211"/>
          <a:ext cx="5995338" cy="40960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53" name="Диаграмма" r:id="rId3" imgW="5886416" imgH="2714557" progId="Excel.Chart.8">
                  <p:embed/>
                </p:oleObj>
              </mc:Choice>
              <mc:Fallback>
                <p:oleObj name="Диаграмма" r:id="rId3" imgW="5886416" imgH="2714557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9617" y="1854211"/>
                        <a:ext cx="5995338" cy="409601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44788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72909654"/>
              </p:ext>
            </p:extLst>
          </p:nvPr>
        </p:nvGraphicFramePr>
        <p:xfrm>
          <a:off x="323528" y="188640"/>
          <a:ext cx="8640960" cy="59025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79689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itle 1"/>
          <p:cNvSpPr txBox="1">
            <a:spLocks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solidFill>
                  <a:srgbClr val="003F82"/>
                </a:solidFill>
                <a:latin typeface="Myriad Pro"/>
              </a:rPr>
              <a:t>Эффект диверсификации: в </a:t>
            </a:r>
            <a:r>
              <a:rPr lang="ru-RU" sz="2800" b="1" dirty="0" smtClean="0">
                <a:solidFill>
                  <a:srgbClr val="003F82"/>
                </a:solidFill>
                <a:latin typeface="Myriad Pro"/>
              </a:rPr>
              <a:t>портфеле - два </a:t>
            </a:r>
            <a:r>
              <a:rPr lang="ru-RU" sz="2800" b="1" dirty="0">
                <a:solidFill>
                  <a:srgbClr val="003F82"/>
                </a:solidFill>
                <a:latin typeface="Myriad Pro"/>
              </a:rPr>
              <a:t>рискованных актива, а портфель является безрисковым</a:t>
            </a:r>
          </a:p>
        </p:txBody>
      </p:sp>
      <p:grpSp>
        <p:nvGrpSpPr>
          <p:cNvPr id="8" name="Группа 7"/>
          <p:cNvGrpSpPr/>
          <p:nvPr/>
        </p:nvGrpSpPr>
        <p:grpSpPr>
          <a:xfrm>
            <a:off x="1332623" y="1517834"/>
            <a:ext cx="6227117" cy="5093667"/>
            <a:chOff x="-73743" y="1447048"/>
            <a:chExt cx="6227117" cy="5093667"/>
          </a:xfrm>
        </p:grpSpPr>
        <p:sp>
          <p:nvSpPr>
            <p:cNvPr id="57" name="Text Box 16"/>
            <p:cNvSpPr txBox="1">
              <a:spLocks noChangeArrowheads="1"/>
            </p:cNvSpPr>
            <p:nvPr/>
          </p:nvSpPr>
          <p:spPr bwMode="auto">
            <a:xfrm>
              <a:off x="443815" y="5419155"/>
              <a:ext cx="503301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altLang="ru-RU" i="1" kern="0" dirty="0" smtClean="0">
                  <a:solidFill>
                    <a:srgbClr val="000000"/>
                  </a:solidFill>
                  <a:latin typeface="Myriad Pro"/>
                </a:rPr>
                <a:t>t</a:t>
              </a:r>
              <a:r>
                <a:rPr lang="ru-RU" altLang="ru-RU" sz="1400" i="1" kern="0" baseline="-25000" dirty="0" smtClean="0">
                  <a:solidFill>
                    <a:srgbClr val="000000"/>
                  </a:solidFill>
                  <a:latin typeface="Myriad Pro"/>
                </a:rPr>
                <a:t>0</a:t>
              </a:r>
              <a:endParaRPr lang="en-US" altLang="ru-RU" sz="1400" i="1" kern="0" baseline="-25000" dirty="0" smtClean="0">
                <a:solidFill>
                  <a:srgbClr val="000000"/>
                </a:solidFill>
                <a:latin typeface="Myriad Pro"/>
                <a:cs typeface="Arial" charset="0"/>
              </a:endParaRPr>
            </a:p>
          </p:txBody>
        </p:sp>
        <p:grpSp>
          <p:nvGrpSpPr>
            <p:cNvPr id="7" name="Группа 6"/>
            <p:cNvGrpSpPr/>
            <p:nvPr/>
          </p:nvGrpSpPr>
          <p:grpSpPr>
            <a:xfrm>
              <a:off x="-73743" y="1447048"/>
              <a:ext cx="6227117" cy="5093667"/>
              <a:chOff x="-73743" y="1447048"/>
              <a:chExt cx="6227117" cy="5093667"/>
            </a:xfrm>
          </p:grpSpPr>
          <p:grpSp>
            <p:nvGrpSpPr>
              <p:cNvPr id="3" name="Группа 2"/>
              <p:cNvGrpSpPr/>
              <p:nvPr/>
            </p:nvGrpSpPr>
            <p:grpSpPr>
              <a:xfrm>
                <a:off x="712462" y="2444392"/>
                <a:ext cx="4978387" cy="3435457"/>
                <a:chOff x="712458" y="1833291"/>
                <a:chExt cx="4978387" cy="2576591"/>
              </a:xfrm>
            </p:grpSpPr>
            <p:sp>
              <p:nvSpPr>
                <p:cNvPr id="55" name="Freeform 7"/>
                <p:cNvSpPr>
                  <a:spLocks/>
                </p:cNvSpPr>
                <p:nvPr/>
              </p:nvSpPr>
              <p:spPr bwMode="auto">
                <a:xfrm>
                  <a:off x="712458" y="1833291"/>
                  <a:ext cx="4753400" cy="1585305"/>
                </a:xfrm>
                <a:custGeom>
                  <a:avLst/>
                  <a:gdLst>
                    <a:gd name="T0" fmla="*/ 0 w 4002"/>
                    <a:gd name="T1" fmla="*/ 1225 h 1225"/>
                    <a:gd name="T2" fmla="*/ 93 w 4002"/>
                    <a:gd name="T3" fmla="*/ 1065 h 1225"/>
                    <a:gd name="T4" fmla="*/ 276 w 4002"/>
                    <a:gd name="T5" fmla="*/ 974 h 1225"/>
                    <a:gd name="T6" fmla="*/ 551 w 4002"/>
                    <a:gd name="T7" fmla="*/ 957 h 1225"/>
                    <a:gd name="T8" fmla="*/ 838 w 4002"/>
                    <a:gd name="T9" fmla="*/ 1015 h 1225"/>
                    <a:gd name="T10" fmla="*/ 1195 w 4002"/>
                    <a:gd name="T11" fmla="*/ 1082 h 1225"/>
                    <a:gd name="T12" fmla="*/ 1506 w 4002"/>
                    <a:gd name="T13" fmla="*/ 1082 h 1225"/>
                    <a:gd name="T14" fmla="*/ 1701 w 4002"/>
                    <a:gd name="T15" fmla="*/ 965 h 1225"/>
                    <a:gd name="T16" fmla="*/ 1837 w 4002"/>
                    <a:gd name="T17" fmla="*/ 832 h 1225"/>
                    <a:gd name="T18" fmla="*/ 1988 w 4002"/>
                    <a:gd name="T19" fmla="*/ 681 h 1225"/>
                    <a:gd name="T20" fmla="*/ 2205 w 4002"/>
                    <a:gd name="T21" fmla="*/ 590 h 1225"/>
                    <a:gd name="T22" fmla="*/ 2425 w 4002"/>
                    <a:gd name="T23" fmla="*/ 581 h 1225"/>
                    <a:gd name="T24" fmla="*/ 2678 w 4002"/>
                    <a:gd name="T25" fmla="*/ 623 h 1225"/>
                    <a:gd name="T26" fmla="*/ 2977 w 4002"/>
                    <a:gd name="T27" fmla="*/ 698 h 1225"/>
                    <a:gd name="T28" fmla="*/ 3332 w 4002"/>
                    <a:gd name="T29" fmla="*/ 707 h 1225"/>
                    <a:gd name="T30" fmla="*/ 3574 w 4002"/>
                    <a:gd name="T31" fmla="*/ 581 h 1225"/>
                    <a:gd name="T32" fmla="*/ 3736 w 4002"/>
                    <a:gd name="T33" fmla="*/ 406 h 1225"/>
                    <a:gd name="T34" fmla="*/ 3850 w 4002"/>
                    <a:gd name="T35" fmla="*/ 231 h 1225"/>
                    <a:gd name="T36" fmla="*/ 4091 w 4002"/>
                    <a:gd name="T37" fmla="*/ 122 h 1225"/>
                    <a:gd name="T38" fmla="*/ 4379 w 4002"/>
                    <a:gd name="T39" fmla="*/ 156 h 1225"/>
                    <a:gd name="T40" fmla="*/ 4572 w 4002"/>
                    <a:gd name="T41" fmla="*/ 222 h 1225"/>
                    <a:gd name="T42" fmla="*/ 4942 w 4002"/>
                    <a:gd name="T43" fmla="*/ 281 h 1225"/>
                    <a:gd name="T44" fmla="*/ 5218 w 4002"/>
                    <a:gd name="T45" fmla="*/ 231 h 1225"/>
                    <a:gd name="T46" fmla="*/ 5366 w 4002"/>
                    <a:gd name="T47" fmla="*/ 147 h 1225"/>
                    <a:gd name="T48" fmla="*/ 5494 w 4002"/>
                    <a:gd name="T49" fmla="*/ 22 h 1225"/>
                    <a:gd name="T50" fmla="*/ 5470 w 4002"/>
                    <a:gd name="T51" fmla="*/ 14 h 1225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0" t="0" r="r" b="b"/>
                  <a:pathLst>
                    <a:path w="4002" h="1225">
                      <a:moveTo>
                        <a:pt x="0" y="1225"/>
                      </a:moveTo>
                      <a:cubicBezTo>
                        <a:pt x="11" y="1198"/>
                        <a:pt x="34" y="1107"/>
                        <a:pt x="67" y="1065"/>
                      </a:cubicBezTo>
                      <a:cubicBezTo>
                        <a:pt x="100" y="1023"/>
                        <a:pt x="144" y="992"/>
                        <a:pt x="200" y="974"/>
                      </a:cubicBezTo>
                      <a:cubicBezTo>
                        <a:pt x="256" y="956"/>
                        <a:pt x="333" y="950"/>
                        <a:pt x="401" y="957"/>
                      </a:cubicBezTo>
                      <a:cubicBezTo>
                        <a:pt x="469" y="964"/>
                        <a:pt x="531" y="994"/>
                        <a:pt x="609" y="1015"/>
                      </a:cubicBezTo>
                      <a:cubicBezTo>
                        <a:pt x="687" y="1036"/>
                        <a:pt x="787" y="1071"/>
                        <a:pt x="868" y="1082"/>
                      </a:cubicBezTo>
                      <a:cubicBezTo>
                        <a:pt x="949" y="1093"/>
                        <a:pt x="1032" y="1102"/>
                        <a:pt x="1093" y="1082"/>
                      </a:cubicBezTo>
                      <a:cubicBezTo>
                        <a:pt x="1154" y="1062"/>
                        <a:pt x="1195" y="1007"/>
                        <a:pt x="1235" y="965"/>
                      </a:cubicBezTo>
                      <a:cubicBezTo>
                        <a:pt x="1275" y="923"/>
                        <a:pt x="1300" y="879"/>
                        <a:pt x="1335" y="832"/>
                      </a:cubicBezTo>
                      <a:cubicBezTo>
                        <a:pt x="1370" y="785"/>
                        <a:pt x="1399" y="721"/>
                        <a:pt x="1444" y="681"/>
                      </a:cubicBezTo>
                      <a:cubicBezTo>
                        <a:pt x="1489" y="641"/>
                        <a:pt x="1550" y="607"/>
                        <a:pt x="1603" y="590"/>
                      </a:cubicBezTo>
                      <a:cubicBezTo>
                        <a:pt x="1656" y="573"/>
                        <a:pt x="1704" y="576"/>
                        <a:pt x="1761" y="581"/>
                      </a:cubicBezTo>
                      <a:cubicBezTo>
                        <a:pt x="1818" y="586"/>
                        <a:pt x="1878" y="604"/>
                        <a:pt x="1945" y="623"/>
                      </a:cubicBezTo>
                      <a:cubicBezTo>
                        <a:pt x="2012" y="642"/>
                        <a:pt x="2083" y="684"/>
                        <a:pt x="2162" y="698"/>
                      </a:cubicBezTo>
                      <a:cubicBezTo>
                        <a:pt x="2241" y="712"/>
                        <a:pt x="2349" y="726"/>
                        <a:pt x="2421" y="707"/>
                      </a:cubicBezTo>
                      <a:cubicBezTo>
                        <a:pt x="2493" y="688"/>
                        <a:pt x="2547" y="631"/>
                        <a:pt x="2596" y="581"/>
                      </a:cubicBezTo>
                      <a:cubicBezTo>
                        <a:pt x="2645" y="531"/>
                        <a:pt x="2680" y="464"/>
                        <a:pt x="2713" y="406"/>
                      </a:cubicBezTo>
                      <a:cubicBezTo>
                        <a:pt x="2746" y="348"/>
                        <a:pt x="2753" y="278"/>
                        <a:pt x="2796" y="231"/>
                      </a:cubicBezTo>
                      <a:cubicBezTo>
                        <a:pt x="2839" y="184"/>
                        <a:pt x="2908" y="134"/>
                        <a:pt x="2972" y="122"/>
                      </a:cubicBezTo>
                      <a:cubicBezTo>
                        <a:pt x="3036" y="110"/>
                        <a:pt x="3122" y="139"/>
                        <a:pt x="3180" y="156"/>
                      </a:cubicBezTo>
                      <a:cubicBezTo>
                        <a:pt x="3238" y="173"/>
                        <a:pt x="3254" y="201"/>
                        <a:pt x="3322" y="222"/>
                      </a:cubicBezTo>
                      <a:cubicBezTo>
                        <a:pt x="3390" y="243"/>
                        <a:pt x="3511" y="280"/>
                        <a:pt x="3589" y="281"/>
                      </a:cubicBezTo>
                      <a:cubicBezTo>
                        <a:pt x="3667" y="282"/>
                        <a:pt x="3739" y="253"/>
                        <a:pt x="3790" y="231"/>
                      </a:cubicBezTo>
                      <a:cubicBezTo>
                        <a:pt x="3841" y="209"/>
                        <a:pt x="3865" y="182"/>
                        <a:pt x="3898" y="147"/>
                      </a:cubicBezTo>
                      <a:cubicBezTo>
                        <a:pt x="3931" y="112"/>
                        <a:pt x="3978" y="44"/>
                        <a:pt x="3990" y="22"/>
                      </a:cubicBezTo>
                      <a:cubicBezTo>
                        <a:pt x="4002" y="0"/>
                        <a:pt x="3977" y="16"/>
                        <a:pt x="3973" y="14"/>
                      </a:cubicBezTo>
                    </a:path>
                  </a:pathLst>
                </a:custGeom>
                <a:ln>
                  <a:headEnd type="oval" w="med" len="med"/>
                  <a:tailEnd type="oval" w="med" len="med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  <p:txBody>
                <a:bodyPr/>
                <a:lstStyle/>
                <a:p>
                  <a:pPr>
                    <a:defRPr/>
                  </a:pPr>
                  <a:endParaRPr lang="ru-RU" kern="0" dirty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58" name="Text Box 17"/>
                <p:cNvSpPr txBox="1">
                  <a:spLocks noChangeArrowheads="1"/>
                </p:cNvSpPr>
                <p:nvPr/>
              </p:nvSpPr>
              <p:spPr bwMode="auto">
                <a:xfrm>
                  <a:off x="5357100" y="4122602"/>
                  <a:ext cx="333745" cy="27699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defRPr/>
                  </a:pPr>
                  <a:r>
                    <a:rPr lang="en-US" altLang="ru-RU" i="1" kern="0" dirty="0" smtClean="0">
                      <a:solidFill>
                        <a:srgbClr val="000000"/>
                      </a:solidFill>
                      <a:latin typeface="Myriad Pro"/>
                    </a:rPr>
                    <a:t>t</a:t>
                  </a:r>
                  <a:r>
                    <a:rPr lang="ru-RU" altLang="ru-RU" i="1" kern="0" baseline="-25000" dirty="0" smtClean="0">
                      <a:solidFill>
                        <a:srgbClr val="000000"/>
                      </a:solidFill>
                      <a:latin typeface="Myriad Pro"/>
                    </a:rPr>
                    <a:t>1</a:t>
                  </a:r>
                  <a:endParaRPr lang="en-US" altLang="ru-RU" i="1" kern="0" baseline="-25000" dirty="0" smtClean="0">
                    <a:solidFill>
                      <a:srgbClr val="000000"/>
                    </a:solidFill>
                    <a:latin typeface="Myriad Pro"/>
                    <a:cs typeface="Arial" charset="0"/>
                  </a:endParaRPr>
                </a:p>
              </p:txBody>
            </p:sp>
            <p:sp>
              <p:nvSpPr>
                <p:cNvPr id="59" name="Line 18"/>
                <p:cNvSpPr>
                  <a:spLocks noChangeShapeType="1"/>
                </p:cNvSpPr>
                <p:nvPr/>
              </p:nvSpPr>
              <p:spPr bwMode="auto">
                <a:xfrm>
                  <a:off x="5453796" y="1833291"/>
                  <a:ext cx="0" cy="2231075"/>
                </a:xfrm>
                <a:prstGeom prst="line">
                  <a:avLst/>
                </a:prstGeom>
                <a:ln>
                  <a:prstDash val="sysDash"/>
                  <a:headEnd/>
                  <a:tailEnd type="oval" w="med" len="med"/>
                </a:ln>
                <a:extLst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/>
                <a:lstStyle/>
                <a:p>
                  <a:pPr>
                    <a:defRPr/>
                  </a:pPr>
                  <a:endParaRPr lang="ru-RU" kern="0" dirty="0">
                    <a:solidFill>
                      <a:sysClr val="windowText" lastClr="000000"/>
                    </a:solidFill>
                    <a:latin typeface="Arial" charset="0"/>
                    <a:ea typeface="ＭＳ Ｐゴシック"/>
                  </a:endParaRPr>
                </a:p>
              </p:txBody>
            </p:sp>
            <p:grpSp>
              <p:nvGrpSpPr>
                <p:cNvPr id="60" name="Group 42"/>
                <p:cNvGrpSpPr>
                  <a:grpSpLocks/>
                </p:cNvGrpSpPr>
                <p:nvPr/>
              </p:nvGrpSpPr>
              <p:grpSpPr bwMode="auto">
                <a:xfrm>
                  <a:off x="1628049" y="4132940"/>
                  <a:ext cx="3626182" cy="276942"/>
                  <a:chOff x="1669" y="3494"/>
                  <a:chExt cx="3307" cy="214"/>
                </a:xfrm>
              </p:grpSpPr>
              <p:sp>
                <p:nvSpPr>
                  <p:cNvPr id="67" name="Line 19"/>
                  <p:cNvSpPr>
                    <a:spLocks noChangeShapeType="1"/>
                  </p:cNvSpPr>
                  <p:nvPr/>
                </p:nvSpPr>
                <p:spPr bwMode="auto">
                  <a:xfrm>
                    <a:off x="1669" y="3617"/>
                    <a:ext cx="246" cy="0"/>
                  </a:xfrm>
                  <a:prstGeom prst="line">
                    <a:avLst/>
                  </a:prstGeom>
                  <a:ln>
                    <a:headEnd/>
                    <a:tailEnd/>
                  </a:ln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  <p:txBody>
                  <a:bodyPr/>
                  <a:lstStyle/>
                  <a:p>
                    <a:pPr>
                      <a:defRPr/>
                    </a:pPr>
                    <a:endParaRPr lang="ru-RU" kern="0" dirty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68" name="Text Box 2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081" y="3494"/>
                    <a:ext cx="2895" cy="21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  <a:defRPr/>
                    </a:pPr>
                    <a:r>
                      <a:rPr lang="ru-RU" altLang="ru-RU" kern="0" dirty="0" smtClean="0">
                        <a:solidFill>
                          <a:srgbClr val="000000"/>
                        </a:solidFill>
                        <a:latin typeface="Myriad Pro"/>
                      </a:rPr>
                      <a:t>Изменение цены акции «А»</a:t>
                    </a:r>
                  </a:p>
                </p:txBody>
              </p:sp>
            </p:grpSp>
          </p:grpSp>
          <p:grpSp>
            <p:nvGrpSpPr>
              <p:cNvPr id="2" name="Группа 1"/>
              <p:cNvGrpSpPr/>
              <p:nvPr/>
            </p:nvGrpSpPr>
            <p:grpSpPr>
              <a:xfrm>
                <a:off x="-73743" y="1447048"/>
                <a:ext cx="6227117" cy="5093667"/>
                <a:chOff x="-73743" y="1447048"/>
                <a:chExt cx="6227117" cy="5093667"/>
              </a:xfrm>
            </p:grpSpPr>
            <p:sp>
              <p:nvSpPr>
                <p:cNvPr id="39" name="Line 4"/>
                <p:cNvSpPr>
                  <a:spLocks noChangeShapeType="1"/>
                </p:cNvSpPr>
                <p:nvPr/>
              </p:nvSpPr>
              <p:spPr bwMode="auto">
                <a:xfrm flipV="1">
                  <a:off x="712458" y="1662736"/>
                  <a:ext cx="0" cy="3756419"/>
                </a:xfrm>
                <a:prstGeom prst="line">
                  <a:avLst/>
                </a:prstGeom>
                <a:ln>
                  <a:headEnd/>
                  <a:tailEnd type="triangle" w="med" len="med"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  <p:txBody>
                <a:bodyPr/>
                <a:lstStyle/>
                <a:p>
                  <a:pPr>
                    <a:defRPr/>
                  </a:pPr>
                  <a:endParaRPr lang="ru-RU" kern="0" dirty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40" name="Line 5"/>
                <p:cNvSpPr>
                  <a:spLocks noChangeShapeType="1"/>
                </p:cNvSpPr>
                <p:nvPr/>
              </p:nvSpPr>
              <p:spPr bwMode="auto">
                <a:xfrm>
                  <a:off x="712458" y="5419155"/>
                  <a:ext cx="5440916" cy="0"/>
                </a:xfrm>
                <a:prstGeom prst="line">
                  <a:avLst/>
                </a:prstGeom>
                <a:ln>
                  <a:headEnd/>
                  <a:tailEnd type="triangle" w="med" len="med"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  <p:txBody>
                <a:bodyPr/>
                <a:lstStyle/>
                <a:p>
                  <a:pPr>
                    <a:defRPr/>
                  </a:pPr>
                  <a:endParaRPr lang="ru-RU" kern="0" dirty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56" name="Text Box 15"/>
                <p:cNvSpPr txBox="1">
                  <a:spLocks noChangeArrowheads="1"/>
                </p:cNvSpPr>
                <p:nvPr/>
              </p:nvSpPr>
              <p:spPr bwMode="auto">
                <a:xfrm>
                  <a:off x="-73743" y="1447048"/>
                  <a:ext cx="786203" cy="36933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defRPr/>
                  </a:pPr>
                  <a:r>
                    <a:rPr lang="ru-RU" altLang="ru-RU" kern="0" dirty="0" smtClean="0">
                      <a:solidFill>
                        <a:srgbClr val="000000"/>
                      </a:solidFill>
                      <a:latin typeface="Myriad Pro"/>
                    </a:rPr>
                    <a:t>Цена</a:t>
                  </a:r>
                </a:p>
              </p:txBody>
            </p:sp>
            <p:grpSp>
              <p:nvGrpSpPr>
                <p:cNvPr id="5" name="Группа 4"/>
                <p:cNvGrpSpPr/>
                <p:nvPr/>
              </p:nvGrpSpPr>
              <p:grpSpPr>
                <a:xfrm>
                  <a:off x="712458" y="2366743"/>
                  <a:ext cx="4956256" cy="4173972"/>
                  <a:chOff x="712458" y="1775056"/>
                  <a:chExt cx="4956256" cy="3130478"/>
                </a:xfrm>
              </p:grpSpPr>
              <p:sp>
                <p:nvSpPr>
                  <p:cNvPr id="48" name="Freeform 6"/>
                  <p:cNvSpPr>
                    <a:spLocks/>
                  </p:cNvSpPr>
                  <p:nvPr/>
                </p:nvSpPr>
                <p:spPr bwMode="auto">
                  <a:xfrm>
                    <a:off x="712458" y="1775056"/>
                    <a:ext cx="4956256" cy="1642247"/>
                  </a:xfrm>
                  <a:custGeom>
                    <a:avLst/>
                    <a:gdLst>
                      <a:gd name="T0" fmla="*/ 0 w 4132"/>
                      <a:gd name="T1" fmla="*/ 1321 h 1252"/>
                      <a:gd name="T2" fmla="*/ 5916 w 4132"/>
                      <a:gd name="T3" fmla="*/ 0 h 1252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4132" h="1252">
                        <a:moveTo>
                          <a:pt x="0" y="1252"/>
                        </a:moveTo>
                        <a:lnTo>
                          <a:pt x="4132" y="0"/>
                        </a:lnTo>
                      </a:path>
                    </a:pathLst>
                  </a:cu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2"/>
                  </a:lnRef>
                  <a:fillRef idx="0">
                    <a:schemeClr val="accent2"/>
                  </a:fillRef>
                  <a:effectRef idx="1">
                    <a:schemeClr val="accent2"/>
                  </a:effectRef>
                  <a:fontRef idx="minor">
                    <a:schemeClr val="tx1"/>
                  </a:fontRef>
                </p:style>
                <p:txBody>
                  <a:bodyPr/>
                  <a:lstStyle/>
                  <a:p>
                    <a:pPr>
                      <a:defRPr/>
                    </a:pPr>
                    <a:endParaRPr lang="ru-RU" kern="0" dirty="0">
                      <a:solidFill>
                        <a:sysClr val="windowText" lastClr="000000"/>
                      </a:solidFill>
                    </a:endParaRPr>
                  </a:p>
                </p:txBody>
              </p:sp>
              <p:grpSp>
                <p:nvGrpSpPr>
                  <p:cNvPr id="62" name="Group 44"/>
                  <p:cNvGrpSpPr>
                    <a:grpSpLocks/>
                  </p:cNvGrpSpPr>
                  <p:nvPr/>
                </p:nvGrpSpPr>
                <p:grpSpPr bwMode="auto">
                  <a:xfrm>
                    <a:off x="1628049" y="4651886"/>
                    <a:ext cx="3490213" cy="253648"/>
                    <a:chOff x="1669" y="3895"/>
                    <a:chExt cx="3183" cy="196"/>
                  </a:xfrm>
                </p:grpSpPr>
                <p:sp>
                  <p:nvSpPr>
                    <p:cNvPr id="63" name="Line 2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669" y="4025"/>
                      <a:ext cx="246" cy="0"/>
                    </a:xfrm>
                    <a:prstGeom prst="line">
                      <a:avLst/>
                    </a:prstGeom>
                    <a:ln w="15875">
                      <a:headEnd/>
                      <a:tailEnd/>
                    </a:ln>
                  </p:spPr>
                  <p:style>
                    <a:lnRef idx="2">
                      <a:schemeClr val="accent2"/>
                    </a:lnRef>
                    <a:fillRef idx="0">
                      <a:schemeClr val="accent2"/>
                    </a:fillRef>
                    <a:effectRef idx="1">
                      <a:schemeClr val="accent2"/>
                    </a:effectRef>
                    <a:fontRef idx="minor">
                      <a:schemeClr val="tx1"/>
                    </a:fontRef>
                  </p:style>
                  <p:txBody>
                    <a:bodyPr/>
                    <a:lstStyle/>
                    <a:p>
                      <a:pPr>
                        <a:defRPr/>
                      </a:pPr>
                      <a:endParaRPr lang="ru-RU" kern="0" dirty="0">
                        <a:solidFill>
                          <a:sysClr val="windowText" lastClr="000000"/>
                        </a:solidFill>
                      </a:endParaRPr>
                    </a:p>
                  </p:txBody>
                </p:sp>
                <p:sp>
                  <p:nvSpPr>
                    <p:cNvPr id="64" name="Text Box 24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112" y="3895"/>
                      <a:ext cx="2740" cy="19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 algn="ctr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square">
                      <a:spAutoFit/>
                    </a:bodyPr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50000"/>
                        </a:spcBef>
                        <a:defRPr/>
                      </a:pPr>
                      <a:r>
                        <a:rPr lang="ru-RU" altLang="ru-RU" sz="1600" kern="0" dirty="0" smtClean="0">
                          <a:solidFill>
                            <a:srgbClr val="000000"/>
                          </a:solidFill>
                          <a:latin typeface="Myriad Pro"/>
                        </a:rPr>
                        <a:t>Стоимость портфеля</a:t>
                      </a:r>
                    </a:p>
                  </p:txBody>
                </p:sp>
              </p:grpSp>
            </p:grpSp>
          </p:grpSp>
          <p:grpSp>
            <p:nvGrpSpPr>
              <p:cNvPr id="4" name="Группа 3"/>
              <p:cNvGrpSpPr/>
              <p:nvPr/>
            </p:nvGrpSpPr>
            <p:grpSpPr>
              <a:xfrm>
                <a:off x="710810" y="2295256"/>
                <a:ext cx="4745313" cy="3884830"/>
                <a:chOff x="710809" y="1721440"/>
                <a:chExt cx="4745313" cy="2913622"/>
              </a:xfrm>
            </p:grpSpPr>
            <p:grpSp>
              <p:nvGrpSpPr>
                <p:cNvPr id="61" name="Group 43"/>
                <p:cNvGrpSpPr>
                  <a:grpSpLocks/>
                </p:cNvGrpSpPr>
                <p:nvPr/>
              </p:nvGrpSpPr>
              <p:grpSpPr bwMode="auto">
                <a:xfrm>
                  <a:off x="1628049" y="4381414"/>
                  <a:ext cx="3490213" cy="253648"/>
                  <a:chOff x="1669" y="3721"/>
                  <a:chExt cx="3183" cy="196"/>
                </a:xfrm>
              </p:grpSpPr>
              <p:sp>
                <p:nvSpPr>
                  <p:cNvPr id="65" name="Line 21"/>
                  <p:cNvSpPr>
                    <a:spLocks noChangeShapeType="1"/>
                  </p:cNvSpPr>
                  <p:nvPr/>
                </p:nvSpPr>
                <p:spPr bwMode="auto">
                  <a:xfrm>
                    <a:off x="1669" y="3844"/>
                    <a:ext cx="246" cy="0"/>
                  </a:xfrm>
                  <a:prstGeom prst="line">
                    <a:avLst/>
                  </a:prstGeom>
                  <a:ln>
                    <a:prstDash val="sysDash"/>
                    <a:headEnd/>
                    <a:tailEnd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/>
                  <a:lstStyle/>
                  <a:p>
                    <a:pPr>
                      <a:defRPr/>
                    </a:pPr>
                    <a:endParaRPr lang="ru-RU" kern="0" dirty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66" name="Text Box 2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081" y="3721"/>
                    <a:ext cx="2771" cy="196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  <a:defRPr/>
                    </a:pPr>
                    <a:r>
                      <a:rPr lang="ru-RU" altLang="ru-RU" sz="1600" kern="0" dirty="0" smtClean="0">
                        <a:solidFill>
                          <a:srgbClr val="000000"/>
                        </a:solidFill>
                        <a:latin typeface="Myriad Pro"/>
                      </a:rPr>
                      <a:t>Изменение цены акции «В»</a:t>
                    </a:r>
                  </a:p>
                </p:txBody>
              </p:sp>
            </p:grpSp>
            <p:sp>
              <p:nvSpPr>
                <p:cNvPr id="69" name="Freeform 7"/>
                <p:cNvSpPr>
                  <a:spLocks/>
                </p:cNvSpPr>
                <p:nvPr/>
              </p:nvSpPr>
              <p:spPr bwMode="auto">
                <a:xfrm rot="10800000">
                  <a:off x="710809" y="1721440"/>
                  <a:ext cx="4745313" cy="1820775"/>
                </a:xfrm>
                <a:custGeom>
                  <a:avLst/>
                  <a:gdLst>
                    <a:gd name="T0" fmla="*/ 0 w 4002"/>
                    <a:gd name="T1" fmla="*/ 1225 h 1225"/>
                    <a:gd name="T2" fmla="*/ 93 w 4002"/>
                    <a:gd name="T3" fmla="*/ 1065 h 1225"/>
                    <a:gd name="T4" fmla="*/ 276 w 4002"/>
                    <a:gd name="T5" fmla="*/ 974 h 1225"/>
                    <a:gd name="T6" fmla="*/ 551 w 4002"/>
                    <a:gd name="T7" fmla="*/ 957 h 1225"/>
                    <a:gd name="T8" fmla="*/ 838 w 4002"/>
                    <a:gd name="T9" fmla="*/ 1015 h 1225"/>
                    <a:gd name="T10" fmla="*/ 1195 w 4002"/>
                    <a:gd name="T11" fmla="*/ 1082 h 1225"/>
                    <a:gd name="T12" fmla="*/ 1506 w 4002"/>
                    <a:gd name="T13" fmla="*/ 1082 h 1225"/>
                    <a:gd name="T14" fmla="*/ 1701 w 4002"/>
                    <a:gd name="T15" fmla="*/ 965 h 1225"/>
                    <a:gd name="T16" fmla="*/ 1837 w 4002"/>
                    <a:gd name="T17" fmla="*/ 832 h 1225"/>
                    <a:gd name="T18" fmla="*/ 1988 w 4002"/>
                    <a:gd name="T19" fmla="*/ 681 h 1225"/>
                    <a:gd name="T20" fmla="*/ 2205 w 4002"/>
                    <a:gd name="T21" fmla="*/ 590 h 1225"/>
                    <a:gd name="T22" fmla="*/ 2425 w 4002"/>
                    <a:gd name="T23" fmla="*/ 581 h 1225"/>
                    <a:gd name="T24" fmla="*/ 2678 w 4002"/>
                    <a:gd name="T25" fmla="*/ 623 h 1225"/>
                    <a:gd name="T26" fmla="*/ 2977 w 4002"/>
                    <a:gd name="T27" fmla="*/ 698 h 1225"/>
                    <a:gd name="T28" fmla="*/ 3332 w 4002"/>
                    <a:gd name="T29" fmla="*/ 707 h 1225"/>
                    <a:gd name="T30" fmla="*/ 3574 w 4002"/>
                    <a:gd name="T31" fmla="*/ 581 h 1225"/>
                    <a:gd name="T32" fmla="*/ 3736 w 4002"/>
                    <a:gd name="T33" fmla="*/ 406 h 1225"/>
                    <a:gd name="T34" fmla="*/ 3850 w 4002"/>
                    <a:gd name="T35" fmla="*/ 231 h 1225"/>
                    <a:gd name="T36" fmla="*/ 4091 w 4002"/>
                    <a:gd name="T37" fmla="*/ 122 h 1225"/>
                    <a:gd name="T38" fmla="*/ 4379 w 4002"/>
                    <a:gd name="T39" fmla="*/ 156 h 1225"/>
                    <a:gd name="T40" fmla="*/ 4572 w 4002"/>
                    <a:gd name="T41" fmla="*/ 222 h 1225"/>
                    <a:gd name="T42" fmla="*/ 4942 w 4002"/>
                    <a:gd name="T43" fmla="*/ 281 h 1225"/>
                    <a:gd name="T44" fmla="*/ 5218 w 4002"/>
                    <a:gd name="T45" fmla="*/ 231 h 1225"/>
                    <a:gd name="T46" fmla="*/ 5366 w 4002"/>
                    <a:gd name="T47" fmla="*/ 147 h 1225"/>
                    <a:gd name="T48" fmla="*/ 5494 w 4002"/>
                    <a:gd name="T49" fmla="*/ 22 h 1225"/>
                    <a:gd name="T50" fmla="*/ 5470 w 4002"/>
                    <a:gd name="T51" fmla="*/ 14 h 1225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connsiteX0" fmla="*/ 0 w 9978"/>
                    <a:gd name="connsiteY0" fmla="*/ 9917 h 9917"/>
                    <a:gd name="connsiteX1" fmla="*/ 167 w 9978"/>
                    <a:gd name="connsiteY1" fmla="*/ 8611 h 9917"/>
                    <a:gd name="connsiteX2" fmla="*/ 500 w 9978"/>
                    <a:gd name="connsiteY2" fmla="*/ 7868 h 9917"/>
                    <a:gd name="connsiteX3" fmla="*/ 1002 w 9978"/>
                    <a:gd name="connsiteY3" fmla="*/ 7729 h 9917"/>
                    <a:gd name="connsiteX4" fmla="*/ 1522 w 9978"/>
                    <a:gd name="connsiteY4" fmla="*/ 8203 h 9917"/>
                    <a:gd name="connsiteX5" fmla="*/ 2169 w 9978"/>
                    <a:gd name="connsiteY5" fmla="*/ 8750 h 9917"/>
                    <a:gd name="connsiteX6" fmla="*/ 2731 w 9978"/>
                    <a:gd name="connsiteY6" fmla="*/ 8750 h 9917"/>
                    <a:gd name="connsiteX7" fmla="*/ 3086 w 9978"/>
                    <a:gd name="connsiteY7" fmla="*/ 7795 h 9917"/>
                    <a:gd name="connsiteX8" fmla="*/ 3336 w 9978"/>
                    <a:gd name="connsiteY8" fmla="*/ 6709 h 9917"/>
                    <a:gd name="connsiteX9" fmla="*/ 3608 w 9978"/>
                    <a:gd name="connsiteY9" fmla="*/ 5476 h 9917"/>
                    <a:gd name="connsiteX10" fmla="*/ 4005 w 9978"/>
                    <a:gd name="connsiteY10" fmla="*/ 4733 h 9917"/>
                    <a:gd name="connsiteX11" fmla="*/ 4400 w 9978"/>
                    <a:gd name="connsiteY11" fmla="*/ 4660 h 9917"/>
                    <a:gd name="connsiteX12" fmla="*/ 4860 w 9978"/>
                    <a:gd name="connsiteY12" fmla="*/ 5003 h 9917"/>
                    <a:gd name="connsiteX13" fmla="*/ 5402 w 9978"/>
                    <a:gd name="connsiteY13" fmla="*/ 5615 h 9917"/>
                    <a:gd name="connsiteX14" fmla="*/ 6049 w 9978"/>
                    <a:gd name="connsiteY14" fmla="*/ 5688 h 9917"/>
                    <a:gd name="connsiteX15" fmla="*/ 6487 w 9978"/>
                    <a:gd name="connsiteY15" fmla="*/ 4660 h 9917"/>
                    <a:gd name="connsiteX16" fmla="*/ 6779 w 9978"/>
                    <a:gd name="connsiteY16" fmla="*/ 3231 h 9917"/>
                    <a:gd name="connsiteX17" fmla="*/ 6987 w 9978"/>
                    <a:gd name="connsiteY17" fmla="*/ 1803 h 9917"/>
                    <a:gd name="connsiteX18" fmla="*/ 7426 w 9978"/>
                    <a:gd name="connsiteY18" fmla="*/ 913 h 9917"/>
                    <a:gd name="connsiteX19" fmla="*/ 7946 w 9978"/>
                    <a:gd name="connsiteY19" fmla="*/ 1190 h 9917"/>
                    <a:gd name="connsiteX20" fmla="*/ 8301 w 9978"/>
                    <a:gd name="connsiteY20" fmla="*/ 1729 h 9917"/>
                    <a:gd name="connsiteX21" fmla="*/ 8968 w 9978"/>
                    <a:gd name="connsiteY21" fmla="*/ 2211 h 9917"/>
                    <a:gd name="connsiteX22" fmla="*/ 9429 w 9978"/>
                    <a:gd name="connsiteY22" fmla="*/ 2061 h 9917"/>
                    <a:gd name="connsiteX23" fmla="*/ 9740 w 9978"/>
                    <a:gd name="connsiteY23" fmla="*/ 1117 h 9917"/>
                    <a:gd name="connsiteX24" fmla="*/ 9970 w 9978"/>
                    <a:gd name="connsiteY24" fmla="*/ 97 h 9917"/>
                    <a:gd name="connsiteX25" fmla="*/ 9928 w 9978"/>
                    <a:gd name="connsiteY25" fmla="*/ 31 h 9917"/>
                    <a:gd name="connsiteX0" fmla="*/ 0 w 10000"/>
                    <a:gd name="connsiteY0" fmla="*/ 10000 h 10000"/>
                    <a:gd name="connsiteX1" fmla="*/ 167 w 10000"/>
                    <a:gd name="connsiteY1" fmla="*/ 8683 h 10000"/>
                    <a:gd name="connsiteX2" fmla="*/ 501 w 10000"/>
                    <a:gd name="connsiteY2" fmla="*/ 7934 h 10000"/>
                    <a:gd name="connsiteX3" fmla="*/ 1004 w 10000"/>
                    <a:gd name="connsiteY3" fmla="*/ 7794 h 10000"/>
                    <a:gd name="connsiteX4" fmla="*/ 1525 w 10000"/>
                    <a:gd name="connsiteY4" fmla="*/ 8272 h 10000"/>
                    <a:gd name="connsiteX5" fmla="*/ 2174 w 10000"/>
                    <a:gd name="connsiteY5" fmla="*/ 8823 h 10000"/>
                    <a:gd name="connsiteX6" fmla="*/ 2737 w 10000"/>
                    <a:gd name="connsiteY6" fmla="*/ 8823 h 10000"/>
                    <a:gd name="connsiteX7" fmla="*/ 3093 w 10000"/>
                    <a:gd name="connsiteY7" fmla="*/ 7860 h 10000"/>
                    <a:gd name="connsiteX8" fmla="*/ 3343 w 10000"/>
                    <a:gd name="connsiteY8" fmla="*/ 6765 h 10000"/>
                    <a:gd name="connsiteX9" fmla="*/ 3616 w 10000"/>
                    <a:gd name="connsiteY9" fmla="*/ 5522 h 10000"/>
                    <a:gd name="connsiteX10" fmla="*/ 4014 w 10000"/>
                    <a:gd name="connsiteY10" fmla="*/ 4773 h 10000"/>
                    <a:gd name="connsiteX11" fmla="*/ 4410 w 10000"/>
                    <a:gd name="connsiteY11" fmla="*/ 4699 h 10000"/>
                    <a:gd name="connsiteX12" fmla="*/ 4871 w 10000"/>
                    <a:gd name="connsiteY12" fmla="*/ 5045 h 10000"/>
                    <a:gd name="connsiteX13" fmla="*/ 5414 w 10000"/>
                    <a:gd name="connsiteY13" fmla="*/ 5662 h 10000"/>
                    <a:gd name="connsiteX14" fmla="*/ 6062 w 10000"/>
                    <a:gd name="connsiteY14" fmla="*/ 5736 h 10000"/>
                    <a:gd name="connsiteX15" fmla="*/ 6501 w 10000"/>
                    <a:gd name="connsiteY15" fmla="*/ 4699 h 10000"/>
                    <a:gd name="connsiteX16" fmla="*/ 6794 w 10000"/>
                    <a:gd name="connsiteY16" fmla="*/ 3258 h 10000"/>
                    <a:gd name="connsiteX17" fmla="*/ 7002 w 10000"/>
                    <a:gd name="connsiteY17" fmla="*/ 1818 h 10000"/>
                    <a:gd name="connsiteX18" fmla="*/ 7442 w 10000"/>
                    <a:gd name="connsiteY18" fmla="*/ 921 h 10000"/>
                    <a:gd name="connsiteX19" fmla="*/ 7964 w 10000"/>
                    <a:gd name="connsiteY19" fmla="*/ 1200 h 10000"/>
                    <a:gd name="connsiteX20" fmla="*/ 8319 w 10000"/>
                    <a:gd name="connsiteY20" fmla="*/ 1743 h 10000"/>
                    <a:gd name="connsiteX21" fmla="*/ 8926 w 10000"/>
                    <a:gd name="connsiteY21" fmla="*/ 2490 h 10000"/>
                    <a:gd name="connsiteX22" fmla="*/ 9450 w 10000"/>
                    <a:gd name="connsiteY22" fmla="*/ 2078 h 10000"/>
                    <a:gd name="connsiteX23" fmla="*/ 9761 w 10000"/>
                    <a:gd name="connsiteY23" fmla="*/ 1126 h 10000"/>
                    <a:gd name="connsiteX24" fmla="*/ 9992 w 10000"/>
                    <a:gd name="connsiteY24" fmla="*/ 98 h 10000"/>
                    <a:gd name="connsiteX25" fmla="*/ 9950 w 10000"/>
                    <a:gd name="connsiteY25" fmla="*/ 31 h 10000"/>
                    <a:gd name="connsiteX0" fmla="*/ 0 w 10002"/>
                    <a:gd name="connsiteY0" fmla="*/ 10554 h 10554"/>
                    <a:gd name="connsiteX1" fmla="*/ 167 w 10002"/>
                    <a:gd name="connsiteY1" fmla="*/ 9237 h 10554"/>
                    <a:gd name="connsiteX2" fmla="*/ 501 w 10002"/>
                    <a:gd name="connsiteY2" fmla="*/ 8488 h 10554"/>
                    <a:gd name="connsiteX3" fmla="*/ 1004 w 10002"/>
                    <a:gd name="connsiteY3" fmla="*/ 8348 h 10554"/>
                    <a:gd name="connsiteX4" fmla="*/ 1525 w 10002"/>
                    <a:gd name="connsiteY4" fmla="*/ 8826 h 10554"/>
                    <a:gd name="connsiteX5" fmla="*/ 2174 w 10002"/>
                    <a:gd name="connsiteY5" fmla="*/ 9377 h 10554"/>
                    <a:gd name="connsiteX6" fmla="*/ 2737 w 10002"/>
                    <a:gd name="connsiteY6" fmla="*/ 9377 h 10554"/>
                    <a:gd name="connsiteX7" fmla="*/ 3093 w 10002"/>
                    <a:gd name="connsiteY7" fmla="*/ 8414 h 10554"/>
                    <a:gd name="connsiteX8" fmla="*/ 3343 w 10002"/>
                    <a:gd name="connsiteY8" fmla="*/ 7319 h 10554"/>
                    <a:gd name="connsiteX9" fmla="*/ 3616 w 10002"/>
                    <a:gd name="connsiteY9" fmla="*/ 6076 h 10554"/>
                    <a:gd name="connsiteX10" fmla="*/ 4014 w 10002"/>
                    <a:gd name="connsiteY10" fmla="*/ 5327 h 10554"/>
                    <a:gd name="connsiteX11" fmla="*/ 4410 w 10002"/>
                    <a:gd name="connsiteY11" fmla="*/ 5253 h 10554"/>
                    <a:gd name="connsiteX12" fmla="*/ 4871 w 10002"/>
                    <a:gd name="connsiteY12" fmla="*/ 5599 h 10554"/>
                    <a:gd name="connsiteX13" fmla="*/ 5414 w 10002"/>
                    <a:gd name="connsiteY13" fmla="*/ 6216 h 10554"/>
                    <a:gd name="connsiteX14" fmla="*/ 6062 w 10002"/>
                    <a:gd name="connsiteY14" fmla="*/ 6290 h 10554"/>
                    <a:gd name="connsiteX15" fmla="*/ 6501 w 10002"/>
                    <a:gd name="connsiteY15" fmla="*/ 5253 h 10554"/>
                    <a:gd name="connsiteX16" fmla="*/ 6794 w 10002"/>
                    <a:gd name="connsiteY16" fmla="*/ 3812 h 10554"/>
                    <a:gd name="connsiteX17" fmla="*/ 7002 w 10002"/>
                    <a:gd name="connsiteY17" fmla="*/ 2372 h 10554"/>
                    <a:gd name="connsiteX18" fmla="*/ 7442 w 10002"/>
                    <a:gd name="connsiteY18" fmla="*/ 1475 h 10554"/>
                    <a:gd name="connsiteX19" fmla="*/ 7964 w 10002"/>
                    <a:gd name="connsiteY19" fmla="*/ 1754 h 10554"/>
                    <a:gd name="connsiteX20" fmla="*/ 8319 w 10002"/>
                    <a:gd name="connsiteY20" fmla="*/ 2297 h 10554"/>
                    <a:gd name="connsiteX21" fmla="*/ 8926 w 10002"/>
                    <a:gd name="connsiteY21" fmla="*/ 3044 h 10554"/>
                    <a:gd name="connsiteX22" fmla="*/ 9450 w 10002"/>
                    <a:gd name="connsiteY22" fmla="*/ 2632 h 10554"/>
                    <a:gd name="connsiteX23" fmla="*/ 9761 w 10002"/>
                    <a:gd name="connsiteY23" fmla="*/ 1680 h 10554"/>
                    <a:gd name="connsiteX24" fmla="*/ 9992 w 10002"/>
                    <a:gd name="connsiteY24" fmla="*/ 652 h 10554"/>
                    <a:gd name="connsiteX25" fmla="*/ 9971 w 10002"/>
                    <a:gd name="connsiteY25" fmla="*/ 0 h 10554"/>
                    <a:gd name="connsiteX0" fmla="*/ 0 w 10096"/>
                    <a:gd name="connsiteY0" fmla="*/ 11074 h 11074"/>
                    <a:gd name="connsiteX1" fmla="*/ 167 w 10096"/>
                    <a:gd name="connsiteY1" fmla="*/ 9757 h 11074"/>
                    <a:gd name="connsiteX2" fmla="*/ 501 w 10096"/>
                    <a:gd name="connsiteY2" fmla="*/ 9008 h 11074"/>
                    <a:gd name="connsiteX3" fmla="*/ 1004 w 10096"/>
                    <a:gd name="connsiteY3" fmla="*/ 8868 h 11074"/>
                    <a:gd name="connsiteX4" fmla="*/ 1525 w 10096"/>
                    <a:gd name="connsiteY4" fmla="*/ 9346 h 11074"/>
                    <a:gd name="connsiteX5" fmla="*/ 2174 w 10096"/>
                    <a:gd name="connsiteY5" fmla="*/ 9897 h 11074"/>
                    <a:gd name="connsiteX6" fmla="*/ 2737 w 10096"/>
                    <a:gd name="connsiteY6" fmla="*/ 9897 h 11074"/>
                    <a:gd name="connsiteX7" fmla="*/ 3093 w 10096"/>
                    <a:gd name="connsiteY7" fmla="*/ 8934 h 11074"/>
                    <a:gd name="connsiteX8" fmla="*/ 3343 w 10096"/>
                    <a:gd name="connsiteY8" fmla="*/ 7839 h 11074"/>
                    <a:gd name="connsiteX9" fmla="*/ 3616 w 10096"/>
                    <a:gd name="connsiteY9" fmla="*/ 6596 h 11074"/>
                    <a:gd name="connsiteX10" fmla="*/ 4014 w 10096"/>
                    <a:gd name="connsiteY10" fmla="*/ 5847 h 11074"/>
                    <a:gd name="connsiteX11" fmla="*/ 4410 w 10096"/>
                    <a:gd name="connsiteY11" fmla="*/ 5773 h 11074"/>
                    <a:gd name="connsiteX12" fmla="*/ 4871 w 10096"/>
                    <a:gd name="connsiteY12" fmla="*/ 6119 h 11074"/>
                    <a:gd name="connsiteX13" fmla="*/ 5414 w 10096"/>
                    <a:gd name="connsiteY13" fmla="*/ 6736 h 11074"/>
                    <a:gd name="connsiteX14" fmla="*/ 6062 w 10096"/>
                    <a:gd name="connsiteY14" fmla="*/ 6810 h 11074"/>
                    <a:gd name="connsiteX15" fmla="*/ 6501 w 10096"/>
                    <a:gd name="connsiteY15" fmla="*/ 5773 h 11074"/>
                    <a:gd name="connsiteX16" fmla="*/ 6794 w 10096"/>
                    <a:gd name="connsiteY16" fmla="*/ 4332 h 11074"/>
                    <a:gd name="connsiteX17" fmla="*/ 7002 w 10096"/>
                    <a:gd name="connsiteY17" fmla="*/ 2892 h 11074"/>
                    <a:gd name="connsiteX18" fmla="*/ 7442 w 10096"/>
                    <a:gd name="connsiteY18" fmla="*/ 1995 h 11074"/>
                    <a:gd name="connsiteX19" fmla="*/ 7964 w 10096"/>
                    <a:gd name="connsiteY19" fmla="*/ 2274 h 11074"/>
                    <a:gd name="connsiteX20" fmla="*/ 8319 w 10096"/>
                    <a:gd name="connsiteY20" fmla="*/ 2817 h 11074"/>
                    <a:gd name="connsiteX21" fmla="*/ 8926 w 10096"/>
                    <a:gd name="connsiteY21" fmla="*/ 3564 h 11074"/>
                    <a:gd name="connsiteX22" fmla="*/ 9450 w 10096"/>
                    <a:gd name="connsiteY22" fmla="*/ 3152 h 11074"/>
                    <a:gd name="connsiteX23" fmla="*/ 9761 w 10096"/>
                    <a:gd name="connsiteY23" fmla="*/ 2200 h 11074"/>
                    <a:gd name="connsiteX24" fmla="*/ 9992 w 10096"/>
                    <a:gd name="connsiteY24" fmla="*/ 1172 h 11074"/>
                    <a:gd name="connsiteX25" fmla="*/ 10096 w 10096"/>
                    <a:gd name="connsiteY25" fmla="*/ 0 h 11074"/>
                    <a:gd name="connsiteX0" fmla="*/ 0 w 10179"/>
                    <a:gd name="connsiteY0" fmla="*/ 11204 h 11204"/>
                    <a:gd name="connsiteX1" fmla="*/ 167 w 10179"/>
                    <a:gd name="connsiteY1" fmla="*/ 9887 h 11204"/>
                    <a:gd name="connsiteX2" fmla="*/ 501 w 10179"/>
                    <a:gd name="connsiteY2" fmla="*/ 9138 h 11204"/>
                    <a:gd name="connsiteX3" fmla="*/ 1004 w 10179"/>
                    <a:gd name="connsiteY3" fmla="*/ 8998 h 11204"/>
                    <a:gd name="connsiteX4" fmla="*/ 1525 w 10179"/>
                    <a:gd name="connsiteY4" fmla="*/ 9476 h 11204"/>
                    <a:gd name="connsiteX5" fmla="*/ 2174 w 10179"/>
                    <a:gd name="connsiteY5" fmla="*/ 10027 h 11204"/>
                    <a:gd name="connsiteX6" fmla="*/ 2737 w 10179"/>
                    <a:gd name="connsiteY6" fmla="*/ 10027 h 11204"/>
                    <a:gd name="connsiteX7" fmla="*/ 3093 w 10179"/>
                    <a:gd name="connsiteY7" fmla="*/ 9064 h 11204"/>
                    <a:gd name="connsiteX8" fmla="*/ 3343 w 10179"/>
                    <a:gd name="connsiteY8" fmla="*/ 7969 h 11204"/>
                    <a:gd name="connsiteX9" fmla="*/ 3616 w 10179"/>
                    <a:gd name="connsiteY9" fmla="*/ 6726 h 11204"/>
                    <a:gd name="connsiteX10" fmla="*/ 4014 w 10179"/>
                    <a:gd name="connsiteY10" fmla="*/ 5977 h 11204"/>
                    <a:gd name="connsiteX11" fmla="*/ 4410 w 10179"/>
                    <a:gd name="connsiteY11" fmla="*/ 5903 h 11204"/>
                    <a:gd name="connsiteX12" fmla="*/ 4871 w 10179"/>
                    <a:gd name="connsiteY12" fmla="*/ 6249 h 11204"/>
                    <a:gd name="connsiteX13" fmla="*/ 5414 w 10179"/>
                    <a:gd name="connsiteY13" fmla="*/ 6866 h 11204"/>
                    <a:gd name="connsiteX14" fmla="*/ 6062 w 10179"/>
                    <a:gd name="connsiteY14" fmla="*/ 6940 h 11204"/>
                    <a:gd name="connsiteX15" fmla="*/ 6501 w 10179"/>
                    <a:gd name="connsiteY15" fmla="*/ 5903 h 11204"/>
                    <a:gd name="connsiteX16" fmla="*/ 6794 w 10179"/>
                    <a:gd name="connsiteY16" fmla="*/ 4462 h 11204"/>
                    <a:gd name="connsiteX17" fmla="*/ 7002 w 10179"/>
                    <a:gd name="connsiteY17" fmla="*/ 3022 h 11204"/>
                    <a:gd name="connsiteX18" fmla="*/ 7442 w 10179"/>
                    <a:gd name="connsiteY18" fmla="*/ 2125 h 11204"/>
                    <a:gd name="connsiteX19" fmla="*/ 7964 w 10179"/>
                    <a:gd name="connsiteY19" fmla="*/ 2404 h 11204"/>
                    <a:gd name="connsiteX20" fmla="*/ 8319 w 10179"/>
                    <a:gd name="connsiteY20" fmla="*/ 2947 h 11204"/>
                    <a:gd name="connsiteX21" fmla="*/ 8926 w 10179"/>
                    <a:gd name="connsiteY21" fmla="*/ 3694 h 11204"/>
                    <a:gd name="connsiteX22" fmla="*/ 9450 w 10179"/>
                    <a:gd name="connsiteY22" fmla="*/ 3282 h 11204"/>
                    <a:gd name="connsiteX23" fmla="*/ 9761 w 10179"/>
                    <a:gd name="connsiteY23" fmla="*/ 2330 h 11204"/>
                    <a:gd name="connsiteX24" fmla="*/ 9992 w 10179"/>
                    <a:gd name="connsiteY24" fmla="*/ 1302 h 11204"/>
                    <a:gd name="connsiteX25" fmla="*/ 10179 w 10179"/>
                    <a:gd name="connsiteY25" fmla="*/ 0 h 11204"/>
                    <a:gd name="connsiteX0" fmla="*/ 0 w 10428"/>
                    <a:gd name="connsiteY0" fmla="*/ 12958 h 12958"/>
                    <a:gd name="connsiteX1" fmla="*/ 167 w 10428"/>
                    <a:gd name="connsiteY1" fmla="*/ 11641 h 12958"/>
                    <a:gd name="connsiteX2" fmla="*/ 501 w 10428"/>
                    <a:gd name="connsiteY2" fmla="*/ 10892 h 12958"/>
                    <a:gd name="connsiteX3" fmla="*/ 1004 w 10428"/>
                    <a:gd name="connsiteY3" fmla="*/ 10752 h 12958"/>
                    <a:gd name="connsiteX4" fmla="*/ 1525 w 10428"/>
                    <a:gd name="connsiteY4" fmla="*/ 11230 h 12958"/>
                    <a:gd name="connsiteX5" fmla="*/ 2174 w 10428"/>
                    <a:gd name="connsiteY5" fmla="*/ 11781 h 12958"/>
                    <a:gd name="connsiteX6" fmla="*/ 2737 w 10428"/>
                    <a:gd name="connsiteY6" fmla="*/ 11781 h 12958"/>
                    <a:gd name="connsiteX7" fmla="*/ 3093 w 10428"/>
                    <a:gd name="connsiteY7" fmla="*/ 10818 h 12958"/>
                    <a:gd name="connsiteX8" fmla="*/ 3343 w 10428"/>
                    <a:gd name="connsiteY8" fmla="*/ 9723 h 12958"/>
                    <a:gd name="connsiteX9" fmla="*/ 3616 w 10428"/>
                    <a:gd name="connsiteY9" fmla="*/ 8480 h 12958"/>
                    <a:gd name="connsiteX10" fmla="*/ 4014 w 10428"/>
                    <a:gd name="connsiteY10" fmla="*/ 7731 h 12958"/>
                    <a:gd name="connsiteX11" fmla="*/ 4410 w 10428"/>
                    <a:gd name="connsiteY11" fmla="*/ 7657 h 12958"/>
                    <a:gd name="connsiteX12" fmla="*/ 4871 w 10428"/>
                    <a:gd name="connsiteY12" fmla="*/ 8003 h 12958"/>
                    <a:gd name="connsiteX13" fmla="*/ 5414 w 10428"/>
                    <a:gd name="connsiteY13" fmla="*/ 8620 h 12958"/>
                    <a:gd name="connsiteX14" fmla="*/ 6062 w 10428"/>
                    <a:gd name="connsiteY14" fmla="*/ 8694 h 12958"/>
                    <a:gd name="connsiteX15" fmla="*/ 6501 w 10428"/>
                    <a:gd name="connsiteY15" fmla="*/ 7657 h 12958"/>
                    <a:gd name="connsiteX16" fmla="*/ 6794 w 10428"/>
                    <a:gd name="connsiteY16" fmla="*/ 6216 h 12958"/>
                    <a:gd name="connsiteX17" fmla="*/ 7002 w 10428"/>
                    <a:gd name="connsiteY17" fmla="*/ 4776 h 12958"/>
                    <a:gd name="connsiteX18" fmla="*/ 7442 w 10428"/>
                    <a:gd name="connsiteY18" fmla="*/ 3879 h 12958"/>
                    <a:gd name="connsiteX19" fmla="*/ 7964 w 10428"/>
                    <a:gd name="connsiteY19" fmla="*/ 4158 h 12958"/>
                    <a:gd name="connsiteX20" fmla="*/ 8319 w 10428"/>
                    <a:gd name="connsiteY20" fmla="*/ 4701 h 12958"/>
                    <a:gd name="connsiteX21" fmla="*/ 8926 w 10428"/>
                    <a:gd name="connsiteY21" fmla="*/ 5448 h 12958"/>
                    <a:gd name="connsiteX22" fmla="*/ 9450 w 10428"/>
                    <a:gd name="connsiteY22" fmla="*/ 5036 h 12958"/>
                    <a:gd name="connsiteX23" fmla="*/ 9761 w 10428"/>
                    <a:gd name="connsiteY23" fmla="*/ 4084 h 12958"/>
                    <a:gd name="connsiteX24" fmla="*/ 9992 w 10428"/>
                    <a:gd name="connsiteY24" fmla="*/ 3056 h 12958"/>
                    <a:gd name="connsiteX25" fmla="*/ 10428 w 10428"/>
                    <a:gd name="connsiteY25" fmla="*/ 0 h 12958"/>
                    <a:gd name="connsiteX0" fmla="*/ 0 w 10428"/>
                    <a:gd name="connsiteY0" fmla="*/ 12958 h 12958"/>
                    <a:gd name="connsiteX1" fmla="*/ 167 w 10428"/>
                    <a:gd name="connsiteY1" fmla="*/ 11641 h 12958"/>
                    <a:gd name="connsiteX2" fmla="*/ 501 w 10428"/>
                    <a:gd name="connsiteY2" fmla="*/ 10892 h 12958"/>
                    <a:gd name="connsiteX3" fmla="*/ 1004 w 10428"/>
                    <a:gd name="connsiteY3" fmla="*/ 10752 h 12958"/>
                    <a:gd name="connsiteX4" fmla="*/ 1525 w 10428"/>
                    <a:gd name="connsiteY4" fmla="*/ 11230 h 12958"/>
                    <a:gd name="connsiteX5" fmla="*/ 2174 w 10428"/>
                    <a:gd name="connsiteY5" fmla="*/ 11781 h 12958"/>
                    <a:gd name="connsiteX6" fmla="*/ 2737 w 10428"/>
                    <a:gd name="connsiteY6" fmla="*/ 11781 h 12958"/>
                    <a:gd name="connsiteX7" fmla="*/ 3093 w 10428"/>
                    <a:gd name="connsiteY7" fmla="*/ 10818 h 12958"/>
                    <a:gd name="connsiteX8" fmla="*/ 3343 w 10428"/>
                    <a:gd name="connsiteY8" fmla="*/ 9723 h 12958"/>
                    <a:gd name="connsiteX9" fmla="*/ 3616 w 10428"/>
                    <a:gd name="connsiteY9" fmla="*/ 8480 h 12958"/>
                    <a:gd name="connsiteX10" fmla="*/ 4014 w 10428"/>
                    <a:gd name="connsiteY10" fmla="*/ 7731 h 12958"/>
                    <a:gd name="connsiteX11" fmla="*/ 4410 w 10428"/>
                    <a:gd name="connsiteY11" fmla="*/ 7657 h 12958"/>
                    <a:gd name="connsiteX12" fmla="*/ 4871 w 10428"/>
                    <a:gd name="connsiteY12" fmla="*/ 8003 h 12958"/>
                    <a:gd name="connsiteX13" fmla="*/ 5414 w 10428"/>
                    <a:gd name="connsiteY13" fmla="*/ 8620 h 12958"/>
                    <a:gd name="connsiteX14" fmla="*/ 6062 w 10428"/>
                    <a:gd name="connsiteY14" fmla="*/ 8694 h 12958"/>
                    <a:gd name="connsiteX15" fmla="*/ 6501 w 10428"/>
                    <a:gd name="connsiteY15" fmla="*/ 7657 h 12958"/>
                    <a:gd name="connsiteX16" fmla="*/ 6794 w 10428"/>
                    <a:gd name="connsiteY16" fmla="*/ 6216 h 12958"/>
                    <a:gd name="connsiteX17" fmla="*/ 7002 w 10428"/>
                    <a:gd name="connsiteY17" fmla="*/ 4776 h 12958"/>
                    <a:gd name="connsiteX18" fmla="*/ 7442 w 10428"/>
                    <a:gd name="connsiteY18" fmla="*/ 3879 h 12958"/>
                    <a:gd name="connsiteX19" fmla="*/ 7964 w 10428"/>
                    <a:gd name="connsiteY19" fmla="*/ 4158 h 12958"/>
                    <a:gd name="connsiteX20" fmla="*/ 8319 w 10428"/>
                    <a:gd name="connsiteY20" fmla="*/ 4701 h 12958"/>
                    <a:gd name="connsiteX21" fmla="*/ 8926 w 10428"/>
                    <a:gd name="connsiteY21" fmla="*/ 5448 h 12958"/>
                    <a:gd name="connsiteX22" fmla="*/ 9450 w 10428"/>
                    <a:gd name="connsiteY22" fmla="*/ 5036 h 12958"/>
                    <a:gd name="connsiteX23" fmla="*/ 9761 w 10428"/>
                    <a:gd name="connsiteY23" fmla="*/ 4084 h 12958"/>
                    <a:gd name="connsiteX24" fmla="*/ 9992 w 10428"/>
                    <a:gd name="connsiteY24" fmla="*/ 3056 h 12958"/>
                    <a:gd name="connsiteX25" fmla="*/ 10109 w 10428"/>
                    <a:gd name="connsiteY25" fmla="*/ 1588 h 12958"/>
                    <a:gd name="connsiteX26" fmla="*/ 10428 w 10428"/>
                    <a:gd name="connsiteY26" fmla="*/ 0 h 12958"/>
                    <a:gd name="connsiteX0" fmla="*/ 0 w 10532"/>
                    <a:gd name="connsiteY0" fmla="*/ 12958 h 12958"/>
                    <a:gd name="connsiteX1" fmla="*/ 167 w 10532"/>
                    <a:gd name="connsiteY1" fmla="*/ 11641 h 12958"/>
                    <a:gd name="connsiteX2" fmla="*/ 501 w 10532"/>
                    <a:gd name="connsiteY2" fmla="*/ 10892 h 12958"/>
                    <a:gd name="connsiteX3" fmla="*/ 1004 w 10532"/>
                    <a:gd name="connsiteY3" fmla="*/ 10752 h 12958"/>
                    <a:gd name="connsiteX4" fmla="*/ 1525 w 10532"/>
                    <a:gd name="connsiteY4" fmla="*/ 11230 h 12958"/>
                    <a:gd name="connsiteX5" fmla="*/ 2174 w 10532"/>
                    <a:gd name="connsiteY5" fmla="*/ 11781 h 12958"/>
                    <a:gd name="connsiteX6" fmla="*/ 2737 w 10532"/>
                    <a:gd name="connsiteY6" fmla="*/ 11781 h 12958"/>
                    <a:gd name="connsiteX7" fmla="*/ 3093 w 10532"/>
                    <a:gd name="connsiteY7" fmla="*/ 10818 h 12958"/>
                    <a:gd name="connsiteX8" fmla="*/ 3343 w 10532"/>
                    <a:gd name="connsiteY8" fmla="*/ 9723 h 12958"/>
                    <a:gd name="connsiteX9" fmla="*/ 3616 w 10532"/>
                    <a:gd name="connsiteY9" fmla="*/ 8480 h 12958"/>
                    <a:gd name="connsiteX10" fmla="*/ 4014 w 10532"/>
                    <a:gd name="connsiteY10" fmla="*/ 7731 h 12958"/>
                    <a:gd name="connsiteX11" fmla="*/ 4410 w 10532"/>
                    <a:gd name="connsiteY11" fmla="*/ 7657 h 12958"/>
                    <a:gd name="connsiteX12" fmla="*/ 4871 w 10532"/>
                    <a:gd name="connsiteY12" fmla="*/ 8003 h 12958"/>
                    <a:gd name="connsiteX13" fmla="*/ 5414 w 10532"/>
                    <a:gd name="connsiteY13" fmla="*/ 8620 h 12958"/>
                    <a:gd name="connsiteX14" fmla="*/ 6062 w 10532"/>
                    <a:gd name="connsiteY14" fmla="*/ 8694 h 12958"/>
                    <a:gd name="connsiteX15" fmla="*/ 6501 w 10532"/>
                    <a:gd name="connsiteY15" fmla="*/ 7657 h 12958"/>
                    <a:gd name="connsiteX16" fmla="*/ 6794 w 10532"/>
                    <a:gd name="connsiteY16" fmla="*/ 6216 h 12958"/>
                    <a:gd name="connsiteX17" fmla="*/ 7002 w 10532"/>
                    <a:gd name="connsiteY17" fmla="*/ 4776 h 12958"/>
                    <a:gd name="connsiteX18" fmla="*/ 7442 w 10532"/>
                    <a:gd name="connsiteY18" fmla="*/ 3879 h 12958"/>
                    <a:gd name="connsiteX19" fmla="*/ 7964 w 10532"/>
                    <a:gd name="connsiteY19" fmla="*/ 4158 h 12958"/>
                    <a:gd name="connsiteX20" fmla="*/ 8319 w 10532"/>
                    <a:gd name="connsiteY20" fmla="*/ 4701 h 12958"/>
                    <a:gd name="connsiteX21" fmla="*/ 8926 w 10532"/>
                    <a:gd name="connsiteY21" fmla="*/ 5448 h 12958"/>
                    <a:gd name="connsiteX22" fmla="*/ 9450 w 10532"/>
                    <a:gd name="connsiteY22" fmla="*/ 5036 h 12958"/>
                    <a:gd name="connsiteX23" fmla="*/ 9761 w 10532"/>
                    <a:gd name="connsiteY23" fmla="*/ 4084 h 12958"/>
                    <a:gd name="connsiteX24" fmla="*/ 9992 w 10532"/>
                    <a:gd name="connsiteY24" fmla="*/ 3056 h 12958"/>
                    <a:gd name="connsiteX25" fmla="*/ 10109 w 10532"/>
                    <a:gd name="connsiteY25" fmla="*/ 1588 h 12958"/>
                    <a:gd name="connsiteX26" fmla="*/ 10532 w 10532"/>
                    <a:gd name="connsiteY26" fmla="*/ 0 h 12958"/>
                    <a:gd name="connsiteX0" fmla="*/ 0 w 11484"/>
                    <a:gd name="connsiteY0" fmla="*/ 11701 h 11701"/>
                    <a:gd name="connsiteX1" fmla="*/ 167 w 11484"/>
                    <a:gd name="connsiteY1" fmla="*/ 10384 h 11701"/>
                    <a:gd name="connsiteX2" fmla="*/ 501 w 11484"/>
                    <a:gd name="connsiteY2" fmla="*/ 9635 h 11701"/>
                    <a:gd name="connsiteX3" fmla="*/ 1004 w 11484"/>
                    <a:gd name="connsiteY3" fmla="*/ 9495 h 11701"/>
                    <a:gd name="connsiteX4" fmla="*/ 1525 w 11484"/>
                    <a:gd name="connsiteY4" fmla="*/ 9973 h 11701"/>
                    <a:gd name="connsiteX5" fmla="*/ 2174 w 11484"/>
                    <a:gd name="connsiteY5" fmla="*/ 10524 h 11701"/>
                    <a:gd name="connsiteX6" fmla="*/ 2737 w 11484"/>
                    <a:gd name="connsiteY6" fmla="*/ 10524 h 11701"/>
                    <a:gd name="connsiteX7" fmla="*/ 3093 w 11484"/>
                    <a:gd name="connsiteY7" fmla="*/ 9561 h 11701"/>
                    <a:gd name="connsiteX8" fmla="*/ 3343 w 11484"/>
                    <a:gd name="connsiteY8" fmla="*/ 8466 h 11701"/>
                    <a:gd name="connsiteX9" fmla="*/ 3616 w 11484"/>
                    <a:gd name="connsiteY9" fmla="*/ 7223 h 11701"/>
                    <a:gd name="connsiteX10" fmla="*/ 4014 w 11484"/>
                    <a:gd name="connsiteY10" fmla="*/ 6474 h 11701"/>
                    <a:gd name="connsiteX11" fmla="*/ 4410 w 11484"/>
                    <a:gd name="connsiteY11" fmla="*/ 6400 h 11701"/>
                    <a:gd name="connsiteX12" fmla="*/ 4871 w 11484"/>
                    <a:gd name="connsiteY12" fmla="*/ 6746 h 11701"/>
                    <a:gd name="connsiteX13" fmla="*/ 5414 w 11484"/>
                    <a:gd name="connsiteY13" fmla="*/ 7363 h 11701"/>
                    <a:gd name="connsiteX14" fmla="*/ 6062 w 11484"/>
                    <a:gd name="connsiteY14" fmla="*/ 7437 h 11701"/>
                    <a:gd name="connsiteX15" fmla="*/ 6501 w 11484"/>
                    <a:gd name="connsiteY15" fmla="*/ 6400 h 11701"/>
                    <a:gd name="connsiteX16" fmla="*/ 6794 w 11484"/>
                    <a:gd name="connsiteY16" fmla="*/ 4959 h 11701"/>
                    <a:gd name="connsiteX17" fmla="*/ 7002 w 11484"/>
                    <a:gd name="connsiteY17" fmla="*/ 3519 h 11701"/>
                    <a:gd name="connsiteX18" fmla="*/ 7442 w 11484"/>
                    <a:gd name="connsiteY18" fmla="*/ 2622 h 11701"/>
                    <a:gd name="connsiteX19" fmla="*/ 7964 w 11484"/>
                    <a:gd name="connsiteY19" fmla="*/ 2901 h 11701"/>
                    <a:gd name="connsiteX20" fmla="*/ 8319 w 11484"/>
                    <a:gd name="connsiteY20" fmla="*/ 3444 h 11701"/>
                    <a:gd name="connsiteX21" fmla="*/ 8926 w 11484"/>
                    <a:gd name="connsiteY21" fmla="*/ 4191 h 11701"/>
                    <a:gd name="connsiteX22" fmla="*/ 9450 w 11484"/>
                    <a:gd name="connsiteY22" fmla="*/ 3779 h 11701"/>
                    <a:gd name="connsiteX23" fmla="*/ 9761 w 11484"/>
                    <a:gd name="connsiteY23" fmla="*/ 2827 h 11701"/>
                    <a:gd name="connsiteX24" fmla="*/ 9992 w 11484"/>
                    <a:gd name="connsiteY24" fmla="*/ 1799 h 11701"/>
                    <a:gd name="connsiteX25" fmla="*/ 10109 w 11484"/>
                    <a:gd name="connsiteY25" fmla="*/ 331 h 11701"/>
                    <a:gd name="connsiteX26" fmla="*/ 11484 w 11484"/>
                    <a:gd name="connsiteY26" fmla="*/ 0 h 11701"/>
                    <a:gd name="connsiteX0" fmla="*/ 0 w 11484"/>
                    <a:gd name="connsiteY0" fmla="*/ 12112 h 12112"/>
                    <a:gd name="connsiteX1" fmla="*/ 167 w 11484"/>
                    <a:gd name="connsiteY1" fmla="*/ 10795 h 12112"/>
                    <a:gd name="connsiteX2" fmla="*/ 501 w 11484"/>
                    <a:gd name="connsiteY2" fmla="*/ 10046 h 12112"/>
                    <a:gd name="connsiteX3" fmla="*/ 1004 w 11484"/>
                    <a:gd name="connsiteY3" fmla="*/ 9906 h 12112"/>
                    <a:gd name="connsiteX4" fmla="*/ 1525 w 11484"/>
                    <a:gd name="connsiteY4" fmla="*/ 10384 h 12112"/>
                    <a:gd name="connsiteX5" fmla="*/ 2174 w 11484"/>
                    <a:gd name="connsiteY5" fmla="*/ 10935 h 12112"/>
                    <a:gd name="connsiteX6" fmla="*/ 2737 w 11484"/>
                    <a:gd name="connsiteY6" fmla="*/ 10935 h 12112"/>
                    <a:gd name="connsiteX7" fmla="*/ 3093 w 11484"/>
                    <a:gd name="connsiteY7" fmla="*/ 9972 h 12112"/>
                    <a:gd name="connsiteX8" fmla="*/ 3343 w 11484"/>
                    <a:gd name="connsiteY8" fmla="*/ 8877 h 12112"/>
                    <a:gd name="connsiteX9" fmla="*/ 3616 w 11484"/>
                    <a:gd name="connsiteY9" fmla="*/ 7634 h 12112"/>
                    <a:gd name="connsiteX10" fmla="*/ 4014 w 11484"/>
                    <a:gd name="connsiteY10" fmla="*/ 6885 h 12112"/>
                    <a:gd name="connsiteX11" fmla="*/ 4410 w 11484"/>
                    <a:gd name="connsiteY11" fmla="*/ 6811 h 12112"/>
                    <a:gd name="connsiteX12" fmla="*/ 4871 w 11484"/>
                    <a:gd name="connsiteY12" fmla="*/ 7157 h 12112"/>
                    <a:gd name="connsiteX13" fmla="*/ 5414 w 11484"/>
                    <a:gd name="connsiteY13" fmla="*/ 7774 h 12112"/>
                    <a:gd name="connsiteX14" fmla="*/ 6062 w 11484"/>
                    <a:gd name="connsiteY14" fmla="*/ 7848 h 12112"/>
                    <a:gd name="connsiteX15" fmla="*/ 6501 w 11484"/>
                    <a:gd name="connsiteY15" fmla="*/ 6811 h 12112"/>
                    <a:gd name="connsiteX16" fmla="*/ 6794 w 11484"/>
                    <a:gd name="connsiteY16" fmla="*/ 5370 h 12112"/>
                    <a:gd name="connsiteX17" fmla="*/ 7002 w 11484"/>
                    <a:gd name="connsiteY17" fmla="*/ 3930 h 12112"/>
                    <a:gd name="connsiteX18" fmla="*/ 7442 w 11484"/>
                    <a:gd name="connsiteY18" fmla="*/ 3033 h 12112"/>
                    <a:gd name="connsiteX19" fmla="*/ 7964 w 11484"/>
                    <a:gd name="connsiteY19" fmla="*/ 3312 h 12112"/>
                    <a:gd name="connsiteX20" fmla="*/ 8319 w 11484"/>
                    <a:gd name="connsiteY20" fmla="*/ 3855 h 12112"/>
                    <a:gd name="connsiteX21" fmla="*/ 8926 w 11484"/>
                    <a:gd name="connsiteY21" fmla="*/ 4602 h 12112"/>
                    <a:gd name="connsiteX22" fmla="*/ 9450 w 11484"/>
                    <a:gd name="connsiteY22" fmla="*/ 4190 h 12112"/>
                    <a:gd name="connsiteX23" fmla="*/ 9761 w 11484"/>
                    <a:gd name="connsiteY23" fmla="*/ 3238 h 12112"/>
                    <a:gd name="connsiteX24" fmla="*/ 9992 w 11484"/>
                    <a:gd name="connsiteY24" fmla="*/ 2210 h 12112"/>
                    <a:gd name="connsiteX25" fmla="*/ 10109 w 11484"/>
                    <a:gd name="connsiteY25" fmla="*/ 742 h 12112"/>
                    <a:gd name="connsiteX26" fmla="*/ 10565 w 11484"/>
                    <a:gd name="connsiteY26" fmla="*/ 4 h 12112"/>
                    <a:gd name="connsiteX27" fmla="*/ 11484 w 11484"/>
                    <a:gd name="connsiteY27" fmla="*/ 411 h 12112"/>
                    <a:gd name="connsiteX0" fmla="*/ 0 w 11484"/>
                    <a:gd name="connsiteY0" fmla="*/ 12254 h 12254"/>
                    <a:gd name="connsiteX1" fmla="*/ 167 w 11484"/>
                    <a:gd name="connsiteY1" fmla="*/ 10937 h 12254"/>
                    <a:gd name="connsiteX2" fmla="*/ 501 w 11484"/>
                    <a:gd name="connsiteY2" fmla="*/ 10188 h 12254"/>
                    <a:gd name="connsiteX3" fmla="*/ 1004 w 11484"/>
                    <a:gd name="connsiteY3" fmla="*/ 10048 h 12254"/>
                    <a:gd name="connsiteX4" fmla="*/ 1525 w 11484"/>
                    <a:gd name="connsiteY4" fmla="*/ 10526 h 12254"/>
                    <a:gd name="connsiteX5" fmla="*/ 2174 w 11484"/>
                    <a:gd name="connsiteY5" fmla="*/ 11077 h 12254"/>
                    <a:gd name="connsiteX6" fmla="*/ 2737 w 11484"/>
                    <a:gd name="connsiteY6" fmla="*/ 11077 h 12254"/>
                    <a:gd name="connsiteX7" fmla="*/ 3093 w 11484"/>
                    <a:gd name="connsiteY7" fmla="*/ 10114 h 12254"/>
                    <a:gd name="connsiteX8" fmla="*/ 3343 w 11484"/>
                    <a:gd name="connsiteY8" fmla="*/ 9019 h 12254"/>
                    <a:gd name="connsiteX9" fmla="*/ 3616 w 11484"/>
                    <a:gd name="connsiteY9" fmla="*/ 7776 h 12254"/>
                    <a:gd name="connsiteX10" fmla="*/ 4014 w 11484"/>
                    <a:gd name="connsiteY10" fmla="*/ 7027 h 12254"/>
                    <a:gd name="connsiteX11" fmla="*/ 4410 w 11484"/>
                    <a:gd name="connsiteY11" fmla="*/ 6953 h 12254"/>
                    <a:gd name="connsiteX12" fmla="*/ 4871 w 11484"/>
                    <a:gd name="connsiteY12" fmla="*/ 7299 h 12254"/>
                    <a:gd name="connsiteX13" fmla="*/ 5414 w 11484"/>
                    <a:gd name="connsiteY13" fmla="*/ 7916 h 12254"/>
                    <a:gd name="connsiteX14" fmla="*/ 6062 w 11484"/>
                    <a:gd name="connsiteY14" fmla="*/ 7990 h 12254"/>
                    <a:gd name="connsiteX15" fmla="*/ 6501 w 11484"/>
                    <a:gd name="connsiteY15" fmla="*/ 6953 h 12254"/>
                    <a:gd name="connsiteX16" fmla="*/ 6794 w 11484"/>
                    <a:gd name="connsiteY16" fmla="*/ 5512 h 12254"/>
                    <a:gd name="connsiteX17" fmla="*/ 7002 w 11484"/>
                    <a:gd name="connsiteY17" fmla="*/ 4072 h 12254"/>
                    <a:gd name="connsiteX18" fmla="*/ 7442 w 11484"/>
                    <a:gd name="connsiteY18" fmla="*/ 3175 h 12254"/>
                    <a:gd name="connsiteX19" fmla="*/ 7964 w 11484"/>
                    <a:gd name="connsiteY19" fmla="*/ 3454 h 12254"/>
                    <a:gd name="connsiteX20" fmla="*/ 8319 w 11484"/>
                    <a:gd name="connsiteY20" fmla="*/ 3997 h 12254"/>
                    <a:gd name="connsiteX21" fmla="*/ 8926 w 11484"/>
                    <a:gd name="connsiteY21" fmla="*/ 4744 h 12254"/>
                    <a:gd name="connsiteX22" fmla="*/ 9450 w 11484"/>
                    <a:gd name="connsiteY22" fmla="*/ 4332 h 12254"/>
                    <a:gd name="connsiteX23" fmla="*/ 9761 w 11484"/>
                    <a:gd name="connsiteY23" fmla="*/ 3380 h 12254"/>
                    <a:gd name="connsiteX24" fmla="*/ 9992 w 11484"/>
                    <a:gd name="connsiteY24" fmla="*/ 2352 h 12254"/>
                    <a:gd name="connsiteX25" fmla="*/ 10109 w 11484"/>
                    <a:gd name="connsiteY25" fmla="*/ 884 h 12254"/>
                    <a:gd name="connsiteX26" fmla="*/ 10565 w 11484"/>
                    <a:gd name="connsiteY26" fmla="*/ 146 h 12254"/>
                    <a:gd name="connsiteX27" fmla="*/ 10998 w 11484"/>
                    <a:gd name="connsiteY27" fmla="*/ 23 h 12254"/>
                    <a:gd name="connsiteX28" fmla="*/ 11484 w 11484"/>
                    <a:gd name="connsiteY28" fmla="*/ 553 h 12254"/>
                    <a:gd name="connsiteX0" fmla="*/ 0 w 11484"/>
                    <a:gd name="connsiteY0" fmla="*/ 12295 h 12295"/>
                    <a:gd name="connsiteX1" fmla="*/ 167 w 11484"/>
                    <a:gd name="connsiteY1" fmla="*/ 10978 h 12295"/>
                    <a:gd name="connsiteX2" fmla="*/ 501 w 11484"/>
                    <a:gd name="connsiteY2" fmla="*/ 10229 h 12295"/>
                    <a:gd name="connsiteX3" fmla="*/ 1004 w 11484"/>
                    <a:gd name="connsiteY3" fmla="*/ 10089 h 12295"/>
                    <a:gd name="connsiteX4" fmla="*/ 1525 w 11484"/>
                    <a:gd name="connsiteY4" fmla="*/ 10567 h 12295"/>
                    <a:gd name="connsiteX5" fmla="*/ 2174 w 11484"/>
                    <a:gd name="connsiteY5" fmla="*/ 11118 h 12295"/>
                    <a:gd name="connsiteX6" fmla="*/ 2737 w 11484"/>
                    <a:gd name="connsiteY6" fmla="*/ 11118 h 12295"/>
                    <a:gd name="connsiteX7" fmla="*/ 3093 w 11484"/>
                    <a:gd name="connsiteY7" fmla="*/ 10155 h 12295"/>
                    <a:gd name="connsiteX8" fmla="*/ 3343 w 11484"/>
                    <a:gd name="connsiteY8" fmla="*/ 9060 h 12295"/>
                    <a:gd name="connsiteX9" fmla="*/ 3616 w 11484"/>
                    <a:gd name="connsiteY9" fmla="*/ 7817 h 12295"/>
                    <a:gd name="connsiteX10" fmla="*/ 4014 w 11484"/>
                    <a:gd name="connsiteY10" fmla="*/ 7068 h 12295"/>
                    <a:gd name="connsiteX11" fmla="*/ 4410 w 11484"/>
                    <a:gd name="connsiteY11" fmla="*/ 6994 h 12295"/>
                    <a:gd name="connsiteX12" fmla="*/ 4871 w 11484"/>
                    <a:gd name="connsiteY12" fmla="*/ 7340 h 12295"/>
                    <a:gd name="connsiteX13" fmla="*/ 5414 w 11484"/>
                    <a:gd name="connsiteY13" fmla="*/ 7957 h 12295"/>
                    <a:gd name="connsiteX14" fmla="*/ 6062 w 11484"/>
                    <a:gd name="connsiteY14" fmla="*/ 8031 h 12295"/>
                    <a:gd name="connsiteX15" fmla="*/ 6501 w 11484"/>
                    <a:gd name="connsiteY15" fmla="*/ 6994 h 12295"/>
                    <a:gd name="connsiteX16" fmla="*/ 6794 w 11484"/>
                    <a:gd name="connsiteY16" fmla="*/ 5553 h 12295"/>
                    <a:gd name="connsiteX17" fmla="*/ 7002 w 11484"/>
                    <a:gd name="connsiteY17" fmla="*/ 4113 h 12295"/>
                    <a:gd name="connsiteX18" fmla="*/ 7442 w 11484"/>
                    <a:gd name="connsiteY18" fmla="*/ 3216 h 12295"/>
                    <a:gd name="connsiteX19" fmla="*/ 7964 w 11484"/>
                    <a:gd name="connsiteY19" fmla="*/ 3495 h 12295"/>
                    <a:gd name="connsiteX20" fmla="*/ 8319 w 11484"/>
                    <a:gd name="connsiteY20" fmla="*/ 4038 h 12295"/>
                    <a:gd name="connsiteX21" fmla="*/ 8926 w 11484"/>
                    <a:gd name="connsiteY21" fmla="*/ 4785 h 12295"/>
                    <a:gd name="connsiteX22" fmla="*/ 9450 w 11484"/>
                    <a:gd name="connsiteY22" fmla="*/ 4373 h 12295"/>
                    <a:gd name="connsiteX23" fmla="*/ 9761 w 11484"/>
                    <a:gd name="connsiteY23" fmla="*/ 3421 h 12295"/>
                    <a:gd name="connsiteX24" fmla="*/ 9992 w 11484"/>
                    <a:gd name="connsiteY24" fmla="*/ 2393 h 12295"/>
                    <a:gd name="connsiteX25" fmla="*/ 10109 w 11484"/>
                    <a:gd name="connsiteY25" fmla="*/ 925 h 12295"/>
                    <a:gd name="connsiteX26" fmla="*/ 10549 w 11484"/>
                    <a:gd name="connsiteY26" fmla="*/ 64 h 12295"/>
                    <a:gd name="connsiteX27" fmla="*/ 10998 w 11484"/>
                    <a:gd name="connsiteY27" fmla="*/ 64 h 12295"/>
                    <a:gd name="connsiteX28" fmla="*/ 11484 w 11484"/>
                    <a:gd name="connsiteY28" fmla="*/ 594 h 12295"/>
                    <a:gd name="connsiteX0" fmla="*/ 0 w 11484"/>
                    <a:gd name="connsiteY0" fmla="*/ 12347 h 12347"/>
                    <a:gd name="connsiteX1" fmla="*/ 167 w 11484"/>
                    <a:gd name="connsiteY1" fmla="*/ 11030 h 12347"/>
                    <a:gd name="connsiteX2" fmla="*/ 501 w 11484"/>
                    <a:gd name="connsiteY2" fmla="*/ 10281 h 12347"/>
                    <a:gd name="connsiteX3" fmla="*/ 1004 w 11484"/>
                    <a:gd name="connsiteY3" fmla="*/ 10141 h 12347"/>
                    <a:gd name="connsiteX4" fmla="*/ 1525 w 11484"/>
                    <a:gd name="connsiteY4" fmla="*/ 10619 h 12347"/>
                    <a:gd name="connsiteX5" fmla="*/ 2174 w 11484"/>
                    <a:gd name="connsiteY5" fmla="*/ 11170 h 12347"/>
                    <a:gd name="connsiteX6" fmla="*/ 2737 w 11484"/>
                    <a:gd name="connsiteY6" fmla="*/ 11170 h 12347"/>
                    <a:gd name="connsiteX7" fmla="*/ 3093 w 11484"/>
                    <a:gd name="connsiteY7" fmla="*/ 10207 h 12347"/>
                    <a:gd name="connsiteX8" fmla="*/ 3343 w 11484"/>
                    <a:gd name="connsiteY8" fmla="*/ 9112 h 12347"/>
                    <a:gd name="connsiteX9" fmla="*/ 3616 w 11484"/>
                    <a:gd name="connsiteY9" fmla="*/ 7869 h 12347"/>
                    <a:gd name="connsiteX10" fmla="*/ 4014 w 11484"/>
                    <a:gd name="connsiteY10" fmla="*/ 7120 h 12347"/>
                    <a:gd name="connsiteX11" fmla="*/ 4410 w 11484"/>
                    <a:gd name="connsiteY11" fmla="*/ 7046 h 12347"/>
                    <a:gd name="connsiteX12" fmla="*/ 4871 w 11484"/>
                    <a:gd name="connsiteY12" fmla="*/ 7392 h 12347"/>
                    <a:gd name="connsiteX13" fmla="*/ 5414 w 11484"/>
                    <a:gd name="connsiteY13" fmla="*/ 8009 h 12347"/>
                    <a:gd name="connsiteX14" fmla="*/ 6062 w 11484"/>
                    <a:gd name="connsiteY14" fmla="*/ 8083 h 12347"/>
                    <a:gd name="connsiteX15" fmla="*/ 6501 w 11484"/>
                    <a:gd name="connsiteY15" fmla="*/ 7046 h 12347"/>
                    <a:gd name="connsiteX16" fmla="*/ 6794 w 11484"/>
                    <a:gd name="connsiteY16" fmla="*/ 5605 h 12347"/>
                    <a:gd name="connsiteX17" fmla="*/ 7002 w 11484"/>
                    <a:gd name="connsiteY17" fmla="*/ 4165 h 12347"/>
                    <a:gd name="connsiteX18" fmla="*/ 7442 w 11484"/>
                    <a:gd name="connsiteY18" fmla="*/ 3268 h 12347"/>
                    <a:gd name="connsiteX19" fmla="*/ 7964 w 11484"/>
                    <a:gd name="connsiteY19" fmla="*/ 3547 h 12347"/>
                    <a:gd name="connsiteX20" fmla="*/ 8319 w 11484"/>
                    <a:gd name="connsiteY20" fmla="*/ 4090 h 12347"/>
                    <a:gd name="connsiteX21" fmla="*/ 8926 w 11484"/>
                    <a:gd name="connsiteY21" fmla="*/ 4837 h 12347"/>
                    <a:gd name="connsiteX22" fmla="*/ 9450 w 11484"/>
                    <a:gd name="connsiteY22" fmla="*/ 4425 h 12347"/>
                    <a:gd name="connsiteX23" fmla="*/ 9761 w 11484"/>
                    <a:gd name="connsiteY23" fmla="*/ 3473 h 12347"/>
                    <a:gd name="connsiteX24" fmla="*/ 9992 w 11484"/>
                    <a:gd name="connsiteY24" fmla="*/ 2445 h 12347"/>
                    <a:gd name="connsiteX25" fmla="*/ 10109 w 11484"/>
                    <a:gd name="connsiteY25" fmla="*/ 977 h 12347"/>
                    <a:gd name="connsiteX26" fmla="*/ 10588 w 11484"/>
                    <a:gd name="connsiteY26" fmla="*/ 42 h 12347"/>
                    <a:gd name="connsiteX27" fmla="*/ 10998 w 11484"/>
                    <a:gd name="connsiteY27" fmla="*/ 116 h 12347"/>
                    <a:gd name="connsiteX28" fmla="*/ 11484 w 11484"/>
                    <a:gd name="connsiteY28" fmla="*/ 646 h 12347"/>
                    <a:gd name="connsiteX0" fmla="*/ 0 w 11484"/>
                    <a:gd name="connsiteY0" fmla="*/ 12347 h 12347"/>
                    <a:gd name="connsiteX1" fmla="*/ 167 w 11484"/>
                    <a:gd name="connsiteY1" fmla="*/ 11030 h 12347"/>
                    <a:gd name="connsiteX2" fmla="*/ 501 w 11484"/>
                    <a:gd name="connsiteY2" fmla="*/ 10281 h 12347"/>
                    <a:gd name="connsiteX3" fmla="*/ 1004 w 11484"/>
                    <a:gd name="connsiteY3" fmla="*/ 10141 h 12347"/>
                    <a:gd name="connsiteX4" fmla="*/ 1525 w 11484"/>
                    <a:gd name="connsiteY4" fmla="*/ 10619 h 12347"/>
                    <a:gd name="connsiteX5" fmla="*/ 2174 w 11484"/>
                    <a:gd name="connsiteY5" fmla="*/ 11170 h 12347"/>
                    <a:gd name="connsiteX6" fmla="*/ 2737 w 11484"/>
                    <a:gd name="connsiteY6" fmla="*/ 11170 h 12347"/>
                    <a:gd name="connsiteX7" fmla="*/ 3093 w 11484"/>
                    <a:gd name="connsiteY7" fmla="*/ 10207 h 12347"/>
                    <a:gd name="connsiteX8" fmla="*/ 3343 w 11484"/>
                    <a:gd name="connsiteY8" fmla="*/ 9112 h 12347"/>
                    <a:gd name="connsiteX9" fmla="*/ 3616 w 11484"/>
                    <a:gd name="connsiteY9" fmla="*/ 7869 h 12347"/>
                    <a:gd name="connsiteX10" fmla="*/ 4014 w 11484"/>
                    <a:gd name="connsiteY10" fmla="*/ 7120 h 12347"/>
                    <a:gd name="connsiteX11" fmla="*/ 4410 w 11484"/>
                    <a:gd name="connsiteY11" fmla="*/ 7046 h 12347"/>
                    <a:gd name="connsiteX12" fmla="*/ 4871 w 11484"/>
                    <a:gd name="connsiteY12" fmla="*/ 7392 h 12347"/>
                    <a:gd name="connsiteX13" fmla="*/ 5414 w 11484"/>
                    <a:gd name="connsiteY13" fmla="*/ 8009 h 12347"/>
                    <a:gd name="connsiteX14" fmla="*/ 6062 w 11484"/>
                    <a:gd name="connsiteY14" fmla="*/ 8083 h 12347"/>
                    <a:gd name="connsiteX15" fmla="*/ 6501 w 11484"/>
                    <a:gd name="connsiteY15" fmla="*/ 7046 h 12347"/>
                    <a:gd name="connsiteX16" fmla="*/ 6794 w 11484"/>
                    <a:gd name="connsiteY16" fmla="*/ 5605 h 12347"/>
                    <a:gd name="connsiteX17" fmla="*/ 7002 w 11484"/>
                    <a:gd name="connsiteY17" fmla="*/ 4165 h 12347"/>
                    <a:gd name="connsiteX18" fmla="*/ 7442 w 11484"/>
                    <a:gd name="connsiteY18" fmla="*/ 3268 h 12347"/>
                    <a:gd name="connsiteX19" fmla="*/ 7964 w 11484"/>
                    <a:gd name="connsiteY19" fmla="*/ 3547 h 12347"/>
                    <a:gd name="connsiteX20" fmla="*/ 8319 w 11484"/>
                    <a:gd name="connsiteY20" fmla="*/ 4090 h 12347"/>
                    <a:gd name="connsiteX21" fmla="*/ 8926 w 11484"/>
                    <a:gd name="connsiteY21" fmla="*/ 4837 h 12347"/>
                    <a:gd name="connsiteX22" fmla="*/ 9450 w 11484"/>
                    <a:gd name="connsiteY22" fmla="*/ 4425 h 12347"/>
                    <a:gd name="connsiteX23" fmla="*/ 9761 w 11484"/>
                    <a:gd name="connsiteY23" fmla="*/ 3473 h 12347"/>
                    <a:gd name="connsiteX24" fmla="*/ 9992 w 11484"/>
                    <a:gd name="connsiteY24" fmla="*/ 2445 h 12347"/>
                    <a:gd name="connsiteX25" fmla="*/ 10133 w 11484"/>
                    <a:gd name="connsiteY25" fmla="*/ 977 h 12347"/>
                    <a:gd name="connsiteX26" fmla="*/ 10588 w 11484"/>
                    <a:gd name="connsiteY26" fmla="*/ 42 h 12347"/>
                    <a:gd name="connsiteX27" fmla="*/ 10998 w 11484"/>
                    <a:gd name="connsiteY27" fmla="*/ 116 h 12347"/>
                    <a:gd name="connsiteX28" fmla="*/ 11484 w 11484"/>
                    <a:gd name="connsiteY28" fmla="*/ 646 h 12347"/>
                    <a:gd name="connsiteX0" fmla="*/ 0 w 11484"/>
                    <a:gd name="connsiteY0" fmla="*/ 12367 h 12367"/>
                    <a:gd name="connsiteX1" fmla="*/ 167 w 11484"/>
                    <a:gd name="connsiteY1" fmla="*/ 11050 h 12367"/>
                    <a:gd name="connsiteX2" fmla="*/ 501 w 11484"/>
                    <a:gd name="connsiteY2" fmla="*/ 10301 h 12367"/>
                    <a:gd name="connsiteX3" fmla="*/ 1004 w 11484"/>
                    <a:gd name="connsiteY3" fmla="*/ 10161 h 12367"/>
                    <a:gd name="connsiteX4" fmla="*/ 1525 w 11484"/>
                    <a:gd name="connsiteY4" fmla="*/ 10639 h 12367"/>
                    <a:gd name="connsiteX5" fmla="*/ 2174 w 11484"/>
                    <a:gd name="connsiteY5" fmla="*/ 11190 h 12367"/>
                    <a:gd name="connsiteX6" fmla="*/ 2737 w 11484"/>
                    <a:gd name="connsiteY6" fmla="*/ 11190 h 12367"/>
                    <a:gd name="connsiteX7" fmla="*/ 3093 w 11484"/>
                    <a:gd name="connsiteY7" fmla="*/ 10227 h 12367"/>
                    <a:gd name="connsiteX8" fmla="*/ 3343 w 11484"/>
                    <a:gd name="connsiteY8" fmla="*/ 9132 h 12367"/>
                    <a:gd name="connsiteX9" fmla="*/ 3616 w 11484"/>
                    <a:gd name="connsiteY9" fmla="*/ 7889 h 12367"/>
                    <a:gd name="connsiteX10" fmla="*/ 4014 w 11484"/>
                    <a:gd name="connsiteY10" fmla="*/ 7140 h 12367"/>
                    <a:gd name="connsiteX11" fmla="*/ 4410 w 11484"/>
                    <a:gd name="connsiteY11" fmla="*/ 7066 h 12367"/>
                    <a:gd name="connsiteX12" fmla="*/ 4871 w 11484"/>
                    <a:gd name="connsiteY12" fmla="*/ 7412 h 12367"/>
                    <a:gd name="connsiteX13" fmla="*/ 5414 w 11484"/>
                    <a:gd name="connsiteY13" fmla="*/ 8029 h 12367"/>
                    <a:gd name="connsiteX14" fmla="*/ 6062 w 11484"/>
                    <a:gd name="connsiteY14" fmla="*/ 8103 h 12367"/>
                    <a:gd name="connsiteX15" fmla="*/ 6501 w 11484"/>
                    <a:gd name="connsiteY15" fmla="*/ 7066 h 12367"/>
                    <a:gd name="connsiteX16" fmla="*/ 6794 w 11484"/>
                    <a:gd name="connsiteY16" fmla="*/ 5625 h 12367"/>
                    <a:gd name="connsiteX17" fmla="*/ 7002 w 11484"/>
                    <a:gd name="connsiteY17" fmla="*/ 4185 h 12367"/>
                    <a:gd name="connsiteX18" fmla="*/ 7442 w 11484"/>
                    <a:gd name="connsiteY18" fmla="*/ 3288 h 12367"/>
                    <a:gd name="connsiteX19" fmla="*/ 7964 w 11484"/>
                    <a:gd name="connsiteY19" fmla="*/ 3567 h 12367"/>
                    <a:gd name="connsiteX20" fmla="*/ 8319 w 11484"/>
                    <a:gd name="connsiteY20" fmla="*/ 4110 h 12367"/>
                    <a:gd name="connsiteX21" fmla="*/ 8926 w 11484"/>
                    <a:gd name="connsiteY21" fmla="*/ 4857 h 12367"/>
                    <a:gd name="connsiteX22" fmla="*/ 9450 w 11484"/>
                    <a:gd name="connsiteY22" fmla="*/ 4445 h 12367"/>
                    <a:gd name="connsiteX23" fmla="*/ 9761 w 11484"/>
                    <a:gd name="connsiteY23" fmla="*/ 3493 h 12367"/>
                    <a:gd name="connsiteX24" fmla="*/ 9992 w 11484"/>
                    <a:gd name="connsiteY24" fmla="*/ 2465 h 12367"/>
                    <a:gd name="connsiteX25" fmla="*/ 10133 w 11484"/>
                    <a:gd name="connsiteY25" fmla="*/ 997 h 12367"/>
                    <a:gd name="connsiteX26" fmla="*/ 10643 w 11484"/>
                    <a:gd name="connsiteY26" fmla="*/ 37 h 12367"/>
                    <a:gd name="connsiteX27" fmla="*/ 10998 w 11484"/>
                    <a:gd name="connsiteY27" fmla="*/ 136 h 12367"/>
                    <a:gd name="connsiteX28" fmla="*/ 11484 w 11484"/>
                    <a:gd name="connsiteY28" fmla="*/ 666 h 12367"/>
                    <a:gd name="connsiteX0" fmla="*/ 0 w 11484"/>
                    <a:gd name="connsiteY0" fmla="*/ 12377 h 12377"/>
                    <a:gd name="connsiteX1" fmla="*/ 167 w 11484"/>
                    <a:gd name="connsiteY1" fmla="*/ 11060 h 12377"/>
                    <a:gd name="connsiteX2" fmla="*/ 501 w 11484"/>
                    <a:gd name="connsiteY2" fmla="*/ 10311 h 12377"/>
                    <a:gd name="connsiteX3" fmla="*/ 1004 w 11484"/>
                    <a:gd name="connsiteY3" fmla="*/ 10171 h 12377"/>
                    <a:gd name="connsiteX4" fmla="*/ 1525 w 11484"/>
                    <a:gd name="connsiteY4" fmla="*/ 10649 h 12377"/>
                    <a:gd name="connsiteX5" fmla="*/ 2174 w 11484"/>
                    <a:gd name="connsiteY5" fmla="*/ 11200 h 12377"/>
                    <a:gd name="connsiteX6" fmla="*/ 2737 w 11484"/>
                    <a:gd name="connsiteY6" fmla="*/ 11200 h 12377"/>
                    <a:gd name="connsiteX7" fmla="*/ 3093 w 11484"/>
                    <a:gd name="connsiteY7" fmla="*/ 10237 h 12377"/>
                    <a:gd name="connsiteX8" fmla="*/ 3343 w 11484"/>
                    <a:gd name="connsiteY8" fmla="*/ 9142 h 12377"/>
                    <a:gd name="connsiteX9" fmla="*/ 3616 w 11484"/>
                    <a:gd name="connsiteY9" fmla="*/ 7899 h 12377"/>
                    <a:gd name="connsiteX10" fmla="*/ 4014 w 11484"/>
                    <a:gd name="connsiteY10" fmla="*/ 7150 h 12377"/>
                    <a:gd name="connsiteX11" fmla="*/ 4410 w 11484"/>
                    <a:gd name="connsiteY11" fmla="*/ 7076 h 12377"/>
                    <a:gd name="connsiteX12" fmla="*/ 4871 w 11484"/>
                    <a:gd name="connsiteY12" fmla="*/ 7422 h 12377"/>
                    <a:gd name="connsiteX13" fmla="*/ 5414 w 11484"/>
                    <a:gd name="connsiteY13" fmla="*/ 8039 h 12377"/>
                    <a:gd name="connsiteX14" fmla="*/ 6062 w 11484"/>
                    <a:gd name="connsiteY14" fmla="*/ 8113 h 12377"/>
                    <a:gd name="connsiteX15" fmla="*/ 6501 w 11484"/>
                    <a:gd name="connsiteY15" fmla="*/ 7076 h 12377"/>
                    <a:gd name="connsiteX16" fmla="*/ 6794 w 11484"/>
                    <a:gd name="connsiteY16" fmla="*/ 5635 h 12377"/>
                    <a:gd name="connsiteX17" fmla="*/ 7002 w 11484"/>
                    <a:gd name="connsiteY17" fmla="*/ 4195 h 12377"/>
                    <a:gd name="connsiteX18" fmla="*/ 7442 w 11484"/>
                    <a:gd name="connsiteY18" fmla="*/ 3298 h 12377"/>
                    <a:gd name="connsiteX19" fmla="*/ 7964 w 11484"/>
                    <a:gd name="connsiteY19" fmla="*/ 3577 h 12377"/>
                    <a:gd name="connsiteX20" fmla="*/ 8319 w 11484"/>
                    <a:gd name="connsiteY20" fmla="*/ 4120 h 12377"/>
                    <a:gd name="connsiteX21" fmla="*/ 8926 w 11484"/>
                    <a:gd name="connsiteY21" fmla="*/ 4867 h 12377"/>
                    <a:gd name="connsiteX22" fmla="*/ 9450 w 11484"/>
                    <a:gd name="connsiteY22" fmla="*/ 4455 h 12377"/>
                    <a:gd name="connsiteX23" fmla="*/ 9761 w 11484"/>
                    <a:gd name="connsiteY23" fmla="*/ 3503 h 12377"/>
                    <a:gd name="connsiteX24" fmla="*/ 9992 w 11484"/>
                    <a:gd name="connsiteY24" fmla="*/ 2475 h 12377"/>
                    <a:gd name="connsiteX25" fmla="*/ 10133 w 11484"/>
                    <a:gd name="connsiteY25" fmla="*/ 1007 h 12377"/>
                    <a:gd name="connsiteX26" fmla="*/ 10643 w 11484"/>
                    <a:gd name="connsiteY26" fmla="*/ 47 h 12377"/>
                    <a:gd name="connsiteX27" fmla="*/ 11045 w 11484"/>
                    <a:gd name="connsiteY27" fmla="*/ 97 h 12377"/>
                    <a:gd name="connsiteX28" fmla="*/ 11484 w 11484"/>
                    <a:gd name="connsiteY28" fmla="*/ 676 h 12377"/>
                    <a:gd name="connsiteX0" fmla="*/ 0 w 11484"/>
                    <a:gd name="connsiteY0" fmla="*/ 12415 h 12415"/>
                    <a:gd name="connsiteX1" fmla="*/ 167 w 11484"/>
                    <a:gd name="connsiteY1" fmla="*/ 11098 h 12415"/>
                    <a:gd name="connsiteX2" fmla="*/ 501 w 11484"/>
                    <a:gd name="connsiteY2" fmla="*/ 10349 h 12415"/>
                    <a:gd name="connsiteX3" fmla="*/ 1004 w 11484"/>
                    <a:gd name="connsiteY3" fmla="*/ 10209 h 12415"/>
                    <a:gd name="connsiteX4" fmla="*/ 1525 w 11484"/>
                    <a:gd name="connsiteY4" fmla="*/ 10687 h 12415"/>
                    <a:gd name="connsiteX5" fmla="*/ 2174 w 11484"/>
                    <a:gd name="connsiteY5" fmla="*/ 11238 h 12415"/>
                    <a:gd name="connsiteX6" fmla="*/ 2737 w 11484"/>
                    <a:gd name="connsiteY6" fmla="*/ 11238 h 12415"/>
                    <a:gd name="connsiteX7" fmla="*/ 3093 w 11484"/>
                    <a:gd name="connsiteY7" fmla="*/ 10275 h 12415"/>
                    <a:gd name="connsiteX8" fmla="*/ 3343 w 11484"/>
                    <a:gd name="connsiteY8" fmla="*/ 9180 h 12415"/>
                    <a:gd name="connsiteX9" fmla="*/ 3616 w 11484"/>
                    <a:gd name="connsiteY9" fmla="*/ 7937 h 12415"/>
                    <a:gd name="connsiteX10" fmla="*/ 4014 w 11484"/>
                    <a:gd name="connsiteY10" fmla="*/ 7188 h 12415"/>
                    <a:gd name="connsiteX11" fmla="*/ 4410 w 11484"/>
                    <a:gd name="connsiteY11" fmla="*/ 7114 h 12415"/>
                    <a:gd name="connsiteX12" fmla="*/ 4871 w 11484"/>
                    <a:gd name="connsiteY12" fmla="*/ 7460 h 12415"/>
                    <a:gd name="connsiteX13" fmla="*/ 5414 w 11484"/>
                    <a:gd name="connsiteY13" fmla="*/ 8077 h 12415"/>
                    <a:gd name="connsiteX14" fmla="*/ 6062 w 11484"/>
                    <a:gd name="connsiteY14" fmla="*/ 8151 h 12415"/>
                    <a:gd name="connsiteX15" fmla="*/ 6501 w 11484"/>
                    <a:gd name="connsiteY15" fmla="*/ 7114 h 12415"/>
                    <a:gd name="connsiteX16" fmla="*/ 6794 w 11484"/>
                    <a:gd name="connsiteY16" fmla="*/ 5673 h 12415"/>
                    <a:gd name="connsiteX17" fmla="*/ 7002 w 11484"/>
                    <a:gd name="connsiteY17" fmla="*/ 4233 h 12415"/>
                    <a:gd name="connsiteX18" fmla="*/ 7442 w 11484"/>
                    <a:gd name="connsiteY18" fmla="*/ 3336 h 12415"/>
                    <a:gd name="connsiteX19" fmla="*/ 7964 w 11484"/>
                    <a:gd name="connsiteY19" fmla="*/ 3615 h 12415"/>
                    <a:gd name="connsiteX20" fmla="*/ 8319 w 11484"/>
                    <a:gd name="connsiteY20" fmla="*/ 4158 h 12415"/>
                    <a:gd name="connsiteX21" fmla="*/ 8926 w 11484"/>
                    <a:gd name="connsiteY21" fmla="*/ 4905 h 12415"/>
                    <a:gd name="connsiteX22" fmla="*/ 9450 w 11484"/>
                    <a:gd name="connsiteY22" fmla="*/ 4493 h 12415"/>
                    <a:gd name="connsiteX23" fmla="*/ 9761 w 11484"/>
                    <a:gd name="connsiteY23" fmla="*/ 3541 h 12415"/>
                    <a:gd name="connsiteX24" fmla="*/ 9992 w 11484"/>
                    <a:gd name="connsiteY24" fmla="*/ 2513 h 12415"/>
                    <a:gd name="connsiteX25" fmla="*/ 10133 w 11484"/>
                    <a:gd name="connsiteY25" fmla="*/ 1045 h 12415"/>
                    <a:gd name="connsiteX26" fmla="*/ 10643 w 11484"/>
                    <a:gd name="connsiteY26" fmla="*/ 85 h 12415"/>
                    <a:gd name="connsiteX27" fmla="*/ 11045 w 11484"/>
                    <a:gd name="connsiteY27" fmla="*/ 135 h 12415"/>
                    <a:gd name="connsiteX28" fmla="*/ 11484 w 11484"/>
                    <a:gd name="connsiteY28" fmla="*/ 714 h 12415"/>
                    <a:gd name="connsiteX0" fmla="*/ 0 w 11484"/>
                    <a:gd name="connsiteY0" fmla="*/ 12415 h 12415"/>
                    <a:gd name="connsiteX1" fmla="*/ 167 w 11484"/>
                    <a:gd name="connsiteY1" fmla="*/ 11098 h 12415"/>
                    <a:gd name="connsiteX2" fmla="*/ 501 w 11484"/>
                    <a:gd name="connsiteY2" fmla="*/ 10349 h 12415"/>
                    <a:gd name="connsiteX3" fmla="*/ 1004 w 11484"/>
                    <a:gd name="connsiteY3" fmla="*/ 10209 h 12415"/>
                    <a:gd name="connsiteX4" fmla="*/ 1525 w 11484"/>
                    <a:gd name="connsiteY4" fmla="*/ 10687 h 12415"/>
                    <a:gd name="connsiteX5" fmla="*/ 2174 w 11484"/>
                    <a:gd name="connsiteY5" fmla="*/ 11238 h 12415"/>
                    <a:gd name="connsiteX6" fmla="*/ 2737 w 11484"/>
                    <a:gd name="connsiteY6" fmla="*/ 11238 h 12415"/>
                    <a:gd name="connsiteX7" fmla="*/ 3093 w 11484"/>
                    <a:gd name="connsiteY7" fmla="*/ 10275 h 12415"/>
                    <a:gd name="connsiteX8" fmla="*/ 3343 w 11484"/>
                    <a:gd name="connsiteY8" fmla="*/ 9180 h 12415"/>
                    <a:gd name="connsiteX9" fmla="*/ 3616 w 11484"/>
                    <a:gd name="connsiteY9" fmla="*/ 7937 h 12415"/>
                    <a:gd name="connsiteX10" fmla="*/ 4014 w 11484"/>
                    <a:gd name="connsiteY10" fmla="*/ 7188 h 12415"/>
                    <a:gd name="connsiteX11" fmla="*/ 4410 w 11484"/>
                    <a:gd name="connsiteY11" fmla="*/ 7114 h 12415"/>
                    <a:gd name="connsiteX12" fmla="*/ 4871 w 11484"/>
                    <a:gd name="connsiteY12" fmla="*/ 7460 h 12415"/>
                    <a:gd name="connsiteX13" fmla="*/ 5414 w 11484"/>
                    <a:gd name="connsiteY13" fmla="*/ 8077 h 12415"/>
                    <a:gd name="connsiteX14" fmla="*/ 6062 w 11484"/>
                    <a:gd name="connsiteY14" fmla="*/ 8151 h 12415"/>
                    <a:gd name="connsiteX15" fmla="*/ 6501 w 11484"/>
                    <a:gd name="connsiteY15" fmla="*/ 7114 h 12415"/>
                    <a:gd name="connsiteX16" fmla="*/ 6794 w 11484"/>
                    <a:gd name="connsiteY16" fmla="*/ 5673 h 12415"/>
                    <a:gd name="connsiteX17" fmla="*/ 7002 w 11484"/>
                    <a:gd name="connsiteY17" fmla="*/ 4233 h 12415"/>
                    <a:gd name="connsiteX18" fmla="*/ 7442 w 11484"/>
                    <a:gd name="connsiteY18" fmla="*/ 3336 h 12415"/>
                    <a:gd name="connsiteX19" fmla="*/ 7964 w 11484"/>
                    <a:gd name="connsiteY19" fmla="*/ 3615 h 12415"/>
                    <a:gd name="connsiteX20" fmla="*/ 8319 w 11484"/>
                    <a:gd name="connsiteY20" fmla="*/ 4158 h 12415"/>
                    <a:gd name="connsiteX21" fmla="*/ 8926 w 11484"/>
                    <a:gd name="connsiteY21" fmla="*/ 4905 h 12415"/>
                    <a:gd name="connsiteX22" fmla="*/ 9450 w 11484"/>
                    <a:gd name="connsiteY22" fmla="*/ 4493 h 12415"/>
                    <a:gd name="connsiteX23" fmla="*/ 9761 w 11484"/>
                    <a:gd name="connsiteY23" fmla="*/ 3541 h 12415"/>
                    <a:gd name="connsiteX24" fmla="*/ 9992 w 11484"/>
                    <a:gd name="connsiteY24" fmla="*/ 2513 h 12415"/>
                    <a:gd name="connsiteX25" fmla="*/ 10133 w 11484"/>
                    <a:gd name="connsiteY25" fmla="*/ 1045 h 12415"/>
                    <a:gd name="connsiteX26" fmla="*/ 10274 w 11484"/>
                    <a:gd name="connsiteY26" fmla="*/ 553 h 12415"/>
                    <a:gd name="connsiteX27" fmla="*/ 10643 w 11484"/>
                    <a:gd name="connsiteY27" fmla="*/ 85 h 12415"/>
                    <a:gd name="connsiteX28" fmla="*/ 11045 w 11484"/>
                    <a:gd name="connsiteY28" fmla="*/ 135 h 12415"/>
                    <a:gd name="connsiteX29" fmla="*/ 11484 w 11484"/>
                    <a:gd name="connsiteY29" fmla="*/ 714 h 12415"/>
                    <a:gd name="connsiteX0" fmla="*/ 0 w 11484"/>
                    <a:gd name="connsiteY0" fmla="*/ 12415 h 12415"/>
                    <a:gd name="connsiteX1" fmla="*/ 167 w 11484"/>
                    <a:gd name="connsiteY1" fmla="*/ 11098 h 12415"/>
                    <a:gd name="connsiteX2" fmla="*/ 501 w 11484"/>
                    <a:gd name="connsiteY2" fmla="*/ 10349 h 12415"/>
                    <a:gd name="connsiteX3" fmla="*/ 1004 w 11484"/>
                    <a:gd name="connsiteY3" fmla="*/ 10209 h 12415"/>
                    <a:gd name="connsiteX4" fmla="*/ 1525 w 11484"/>
                    <a:gd name="connsiteY4" fmla="*/ 10687 h 12415"/>
                    <a:gd name="connsiteX5" fmla="*/ 2174 w 11484"/>
                    <a:gd name="connsiteY5" fmla="*/ 11238 h 12415"/>
                    <a:gd name="connsiteX6" fmla="*/ 2737 w 11484"/>
                    <a:gd name="connsiteY6" fmla="*/ 11238 h 12415"/>
                    <a:gd name="connsiteX7" fmla="*/ 3093 w 11484"/>
                    <a:gd name="connsiteY7" fmla="*/ 10275 h 12415"/>
                    <a:gd name="connsiteX8" fmla="*/ 3343 w 11484"/>
                    <a:gd name="connsiteY8" fmla="*/ 9180 h 12415"/>
                    <a:gd name="connsiteX9" fmla="*/ 3616 w 11484"/>
                    <a:gd name="connsiteY9" fmla="*/ 7937 h 12415"/>
                    <a:gd name="connsiteX10" fmla="*/ 4014 w 11484"/>
                    <a:gd name="connsiteY10" fmla="*/ 7188 h 12415"/>
                    <a:gd name="connsiteX11" fmla="*/ 4410 w 11484"/>
                    <a:gd name="connsiteY11" fmla="*/ 7114 h 12415"/>
                    <a:gd name="connsiteX12" fmla="*/ 4871 w 11484"/>
                    <a:gd name="connsiteY12" fmla="*/ 7460 h 12415"/>
                    <a:gd name="connsiteX13" fmla="*/ 5414 w 11484"/>
                    <a:gd name="connsiteY13" fmla="*/ 8077 h 12415"/>
                    <a:gd name="connsiteX14" fmla="*/ 6062 w 11484"/>
                    <a:gd name="connsiteY14" fmla="*/ 8151 h 12415"/>
                    <a:gd name="connsiteX15" fmla="*/ 6501 w 11484"/>
                    <a:gd name="connsiteY15" fmla="*/ 7114 h 12415"/>
                    <a:gd name="connsiteX16" fmla="*/ 6794 w 11484"/>
                    <a:gd name="connsiteY16" fmla="*/ 5673 h 12415"/>
                    <a:gd name="connsiteX17" fmla="*/ 7002 w 11484"/>
                    <a:gd name="connsiteY17" fmla="*/ 4233 h 12415"/>
                    <a:gd name="connsiteX18" fmla="*/ 7442 w 11484"/>
                    <a:gd name="connsiteY18" fmla="*/ 3336 h 12415"/>
                    <a:gd name="connsiteX19" fmla="*/ 7964 w 11484"/>
                    <a:gd name="connsiteY19" fmla="*/ 3615 h 12415"/>
                    <a:gd name="connsiteX20" fmla="*/ 8319 w 11484"/>
                    <a:gd name="connsiteY20" fmla="*/ 4158 h 12415"/>
                    <a:gd name="connsiteX21" fmla="*/ 8926 w 11484"/>
                    <a:gd name="connsiteY21" fmla="*/ 4905 h 12415"/>
                    <a:gd name="connsiteX22" fmla="*/ 9450 w 11484"/>
                    <a:gd name="connsiteY22" fmla="*/ 4493 h 12415"/>
                    <a:gd name="connsiteX23" fmla="*/ 9761 w 11484"/>
                    <a:gd name="connsiteY23" fmla="*/ 3541 h 12415"/>
                    <a:gd name="connsiteX24" fmla="*/ 9992 w 11484"/>
                    <a:gd name="connsiteY24" fmla="*/ 2513 h 12415"/>
                    <a:gd name="connsiteX25" fmla="*/ 10133 w 11484"/>
                    <a:gd name="connsiteY25" fmla="*/ 1045 h 12415"/>
                    <a:gd name="connsiteX26" fmla="*/ 10313 w 11484"/>
                    <a:gd name="connsiteY26" fmla="*/ 479 h 12415"/>
                    <a:gd name="connsiteX27" fmla="*/ 10643 w 11484"/>
                    <a:gd name="connsiteY27" fmla="*/ 85 h 12415"/>
                    <a:gd name="connsiteX28" fmla="*/ 11045 w 11484"/>
                    <a:gd name="connsiteY28" fmla="*/ 135 h 12415"/>
                    <a:gd name="connsiteX29" fmla="*/ 11484 w 11484"/>
                    <a:gd name="connsiteY29" fmla="*/ 714 h 12415"/>
                    <a:gd name="connsiteX0" fmla="*/ 0 w 11453"/>
                    <a:gd name="connsiteY0" fmla="*/ 12070 h 12070"/>
                    <a:gd name="connsiteX1" fmla="*/ 136 w 11453"/>
                    <a:gd name="connsiteY1" fmla="*/ 11098 h 12070"/>
                    <a:gd name="connsiteX2" fmla="*/ 470 w 11453"/>
                    <a:gd name="connsiteY2" fmla="*/ 10349 h 12070"/>
                    <a:gd name="connsiteX3" fmla="*/ 973 w 11453"/>
                    <a:gd name="connsiteY3" fmla="*/ 10209 h 12070"/>
                    <a:gd name="connsiteX4" fmla="*/ 1494 w 11453"/>
                    <a:gd name="connsiteY4" fmla="*/ 10687 h 12070"/>
                    <a:gd name="connsiteX5" fmla="*/ 2143 w 11453"/>
                    <a:gd name="connsiteY5" fmla="*/ 11238 h 12070"/>
                    <a:gd name="connsiteX6" fmla="*/ 2706 w 11453"/>
                    <a:gd name="connsiteY6" fmla="*/ 11238 h 12070"/>
                    <a:gd name="connsiteX7" fmla="*/ 3062 w 11453"/>
                    <a:gd name="connsiteY7" fmla="*/ 10275 h 12070"/>
                    <a:gd name="connsiteX8" fmla="*/ 3312 w 11453"/>
                    <a:gd name="connsiteY8" fmla="*/ 9180 h 12070"/>
                    <a:gd name="connsiteX9" fmla="*/ 3585 w 11453"/>
                    <a:gd name="connsiteY9" fmla="*/ 7937 h 12070"/>
                    <a:gd name="connsiteX10" fmla="*/ 3983 w 11453"/>
                    <a:gd name="connsiteY10" fmla="*/ 7188 h 12070"/>
                    <a:gd name="connsiteX11" fmla="*/ 4379 w 11453"/>
                    <a:gd name="connsiteY11" fmla="*/ 7114 h 12070"/>
                    <a:gd name="connsiteX12" fmla="*/ 4840 w 11453"/>
                    <a:gd name="connsiteY12" fmla="*/ 7460 h 12070"/>
                    <a:gd name="connsiteX13" fmla="*/ 5383 w 11453"/>
                    <a:gd name="connsiteY13" fmla="*/ 8077 h 12070"/>
                    <a:gd name="connsiteX14" fmla="*/ 6031 w 11453"/>
                    <a:gd name="connsiteY14" fmla="*/ 8151 h 12070"/>
                    <a:gd name="connsiteX15" fmla="*/ 6470 w 11453"/>
                    <a:gd name="connsiteY15" fmla="*/ 7114 h 12070"/>
                    <a:gd name="connsiteX16" fmla="*/ 6763 w 11453"/>
                    <a:gd name="connsiteY16" fmla="*/ 5673 h 12070"/>
                    <a:gd name="connsiteX17" fmla="*/ 6971 w 11453"/>
                    <a:gd name="connsiteY17" fmla="*/ 4233 h 12070"/>
                    <a:gd name="connsiteX18" fmla="*/ 7411 w 11453"/>
                    <a:gd name="connsiteY18" fmla="*/ 3336 h 12070"/>
                    <a:gd name="connsiteX19" fmla="*/ 7933 w 11453"/>
                    <a:gd name="connsiteY19" fmla="*/ 3615 h 12070"/>
                    <a:gd name="connsiteX20" fmla="*/ 8288 w 11453"/>
                    <a:gd name="connsiteY20" fmla="*/ 4158 h 12070"/>
                    <a:gd name="connsiteX21" fmla="*/ 8895 w 11453"/>
                    <a:gd name="connsiteY21" fmla="*/ 4905 h 12070"/>
                    <a:gd name="connsiteX22" fmla="*/ 9419 w 11453"/>
                    <a:gd name="connsiteY22" fmla="*/ 4493 h 12070"/>
                    <a:gd name="connsiteX23" fmla="*/ 9730 w 11453"/>
                    <a:gd name="connsiteY23" fmla="*/ 3541 h 12070"/>
                    <a:gd name="connsiteX24" fmla="*/ 9961 w 11453"/>
                    <a:gd name="connsiteY24" fmla="*/ 2513 h 12070"/>
                    <a:gd name="connsiteX25" fmla="*/ 10102 w 11453"/>
                    <a:gd name="connsiteY25" fmla="*/ 1045 h 12070"/>
                    <a:gd name="connsiteX26" fmla="*/ 10282 w 11453"/>
                    <a:gd name="connsiteY26" fmla="*/ 479 h 12070"/>
                    <a:gd name="connsiteX27" fmla="*/ 10612 w 11453"/>
                    <a:gd name="connsiteY27" fmla="*/ 85 h 12070"/>
                    <a:gd name="connsiteX28" fmla="*/ 11014 w 11453"/>
                    <a:gd name="connsiteY28" fmla="*/ 135 h 12070"/>
                    <a:gd name="connsiteX29" fmla="*/ 11453 w 11453"/>
                    <a:gd name="connsiteY29" fmla="*/ 714 h 12070"/>
                    <a:gd name="connsiteX0" fmla="*/ 0 w 11453"/>
                    <a:gd name="connsiteY0" fmla="*/ 12070 h 12070"/>
                    <a:gd name="connsiteX1" fmla="*/ 136 w 11453"/>
                    <a:gd name="connsiteY1" fmla="*/ 11098 h 12070"/>
                    <a:gd name="connsiteX2" fmla="*/ 470 w 11453"/>
                    <a:gd name="connsiteY2" fmla="*/ 10349 h 12070"/>
                    <a:gd name="connsiteX3" fmla="*/ 1493 w 11453"/>
                    <a:gd name="connsiteY3" fmla="*/ 10677 h 12070"/>
                    <a:gd name="connsiteX4" fmla="*/ 1494 w 11453"/>
                    <a:gd name="connsiteY4" fmla="*/ 10687 h 12070"/>
                    <a:gd name="connsiteX5" fmla="*/ 2143 w 11453"/>
                    <a:gd name="connsiteY5" fmla="*/ 11238 h 12070"/>
                    <a:gd name="connsiteX6" fmla="*/ 2706 w 11453"/>
                    <a:gd name="connsiteY6" fmla="*/ 11238 h 12070"/>
                    <a:gd name="connsiteX7" fmla="*/ 3062 w 11453"/>
                    <a:gd name="connsiteY7" fmla="*/ 10275 h 12070"/>
                    <a:gd name="connsiteX8" fmla="*/ 3312 w 11453"/>
                    <a:gd name="connsiteY8" fmla="*/ 9180 h 12070"/>
                    <a:gd name="connsiteX9" fmla="*/ 3585 w 11453"/>
                    <a:gd name="connsiteY9" fmla="*/ 7937 h 12070"/>
                    <a:gd name="connsiteX10" fmla="*/ 3983 w 11453"/>
                    <a:gd name="connsiteY10" fmla="*/ 7188 h 12070"/>
                    <a:gd name="connsiteX11" fmla="*/ 4379 w 11453"/>
                    <a:gd name="connsiteY11" fmla="*/ 7114 h 12070"/>
                    <a:gd name="connsiteX12" fmla="*/ 4840 w 11453"/>
                    <a:gd name="connsiteY12" fmla="*/ 7460 h 12070"/>
                    <a:gd name="connsiteX13" fmla="*/ 5383 w 11453"/>
                    <a:gd name="connsiteY13" fmla="*/ 8077 h 12070"/>
                    <a:gd name="connsiteX14" fmla="*/ 6031 w 11453"/>
                    <a:gd name="connsiteY14" fmla="*/ 8151 h 12070"/>
                    <a:gd name="connsiteX15" fmla="*/ 6470 w 11453"/>
                    <a:gd name="connsiteY15" fmla="*/ 7114 h 12070"/>
                    <a:gd name="connsiteX16" fmla="*/ 6763 w 11453"/>
                    <a:gd name="connsiteY16" fmla="*/ 5673 h 12070"/>
                    <a:gd name="connsiteX17" fmla="*/ 6971 w 11453"/>
                    <a:gd name="connsiteY17" fmla="*/ 4233 h 12070"/>
                    <a:gd name="connsiteX18" fmla="*/ 7411 w 11453"/>
                    <a:gd name="connsiteY18" fmla="*/ 3336 h 12070"/>
                    <a:gd name="connsiteX19" fmla="*/ 7933 w 11453"/>
                    <a:gd name="connsiteY19" fmla="*/ 3615 h 12070"/>
                    <a:gd name="connsiteX20" fmla="*/ 8288 w 11453"/>
                    <a:gd name="connsiteY20" fmla="*/ 4158 h 12070"/>
                    <a:gd name="connsiteX21" fmla="*/ 8895 w 11453"/>
                    <a:gd name="connsiteY21" fmla="*/ 4905 h 12070"/>
                    <a:gd name="connsiteX22" fmla="*/ 9419 w 11453"/>
                    <a:gd name="connsiteY22" fmla="*/ 4493 h 12070"/>
                    <a:gd name="connsiteX23" fmla="*/ 9730 w 11453"/>
                    <a:gd name="connsiteY23" fmla="*/ 3541 h 12070"/>
                    <a:gd name="connsiteX24" fmla="*/ 9961 w 11453"/>
                    <a:gd name="connsiteY24" fmla="*/ 2513 h 12070"/>
                    <a:gd name="connsiteX25" fmla="*/ 10102 w 11453"/>
                    <a:gd name="connsiteY25" fmla="*/ 1045 h 12070"/>
                    <a:gd name="connsiteX26" fmla="*/ 10282 w 11453"/>
                    <a:gd name="connsiteY26" fmla="*/ 479 h 12070"/>
                    <a:gd name="connsiteX27" fmla="*/ 10612 w 11453"/>
                    <a:gd name="connsiteY27" fmla="*/ 85 h 12070"/>
                    <a:gd name="connsiteX28" fmla="*/ 11014 w 11453"/>
                    <a:gd name="connsiteY28" fmla="*/ 135 h 12070"/>
                    <a:gd name="connsiteX29" fmla="*/ 11453 w 11453"/>
                    <a:gd name="connsiteY29" fmla="*/ 714 h 12070"/>
                    <a:gd name="connsiteX0" fmla="*/ 13 w 11466"/>
                    <a:gd name="connsiteY0" fmla="*/ 12070 h 12070"/>
                    <a:gd name="connsiteX1" fmla="*/ 149 w 11466"/>
                    <a:gd name="connsiteY1" fmla="*/ 11098 h 12070"/>
                    <a:gd name="connsiteX2" fmla="*/ 1483 w 11466"/>
                    <a:gd name="connsiteY2" fmla="*/ 10669 h 12070"/>
                    <a:gd name="connsiteX3" fmla="*/ 1506 w 11466"/>
                    <a:gd name="connsiteY3" fmla="*/ 10677 h 12070"/>
                    <a:gd name="connsiteX4" fmla="*/ 1507 w 11466"/>
                    <a:gd name="connsiteY4" fmla="*/ 10687 h 12070"/>
                    <a:gd name="connsiteX5" fmla="*/ 2156 w 11466"/>
                    <a:gd name="connsiteY5" fmla="*/ 11238 h 12070"/>
                    <a:gd name="connsiteX6" fmla="*/ 2719 w 11466"/>
                    <a:gd name="connsiteY6" fmla="*/ 11238 h 12070"/>
                    <a:gd name="connsiteX7" fmla="*/ 3075 w 11466"/>
                    <a:gd name="connsiteY7" fmla="*/ 10275 h 12070"/>
                    <a:gd name="connsiteX8" fmla="*/ 3325 w 11466"/>
                    <a:gd name="connsiteY8" fmla="*/ 9180 h 12070"/>
                    <a:gd name="connsiteX9" fmla="*/ 3598 w 11466"/>
                    <a:gd name="connsiteY9" fmla="*/ 7937 h 12070"/>
                    <a:gd name="connsiteX10" fmla="*/ 3996 w 11466"/>
                    <a:gd name="connsiteY10" fmla="*/ 7188 h 12070"/>
                    <a:gd name="connsiteX11" fmla="*/ 4392 w 11466"/>
                    <a:gd name="connsiteY11" fmla="*/ 7114 h 12070"/>
                    <a:gd name="connsiteX12" fmla="*/ 4853 w 11466"/>
                    <a:gd name="connsiteY12" fmla="*/ 7460 h 12070"/>
                    <a:gd name="connsiteX13" fmla="*/ 5396 w 11466"/>
                    <a:gd name="connsiteY13" fmla="*/ 8077 h 12070"/>
                    <a:gd name="connsiteX14" fmla="*/ 6044 w 11466"/>
                    <a:gd name="connsiteY14" fmla="*/ 8151 h 12070"/>
                    <a:gd name="connsiteX15" fmla="*/ 6483 w 11466"/>
                    <a:gd name="connsiteY15" fmla="*/ 7114 h 12070"/>
                    <a:gd name="connsiteX16" fmla="*/ 6776 w 11466"/>
                    <a:gd name="connsiteY16" fmla="*/ 5673 h 12070"/>
                    <a:gd name="connsiteX17" fmla="*/ 6984 w 11466"/>
                    <a:gd name="connsiteY17" fmla="*/ 4233 h 12070"/>
                    <a:gd name="connsiteX18" fmla="*/ 7424 w 11466"/>
                    <a:gd name="connsiteY18" fmla="*/ 3336 h 12070"/>
                    <a:gd name="connsiteX19" fmla="*/ 7946 w 11466"/>
                    <a:gd name="connsiteY19" fmla="*/ 3615 h 12070"/>
                    <a:gd name="connsiteX20" fmla="*/ 8301 w 11466"/>
                    <a:gd name="connsiteY20" fmla="*/ 4158 h 12070"/>
                    <a:gd name="connsiteX21" fmla="*/ 8908 w 11466"/>
                    <a:gd name="connsiteY21" fmla="*/ 4905 h 12070"/>
                    <a:gd name="connsiteX22" fmla="*/ 9432 w 11466"/>
                    <a:gd name="connsiteY22" fmla="*/ 4493 h 12070"/>
                    <a:gd name="connsiteX23" fmla="*/ 9743 w 11466"/>
                    <a:gd name="connsiteY23" fmla="*/ 3541 h 12070"/>
                    <a:gd name="connsiteX24" fmla="*/ 9974 w 11466"/>
                    <a:gd name="connsiteY24" fmla="*/ 2513 h 12070"/>
                    <a:gd name="connsiteX25" fmla="*/ 10115 w 11466"/>
                    <a:gd name="connsiteY25" fmla="*/ 1045 h 12070"/>
                    <a:gd name="connsiteX26" fmla="*/ 10295 w 11466"/>
                    <a:gd name="connsiteY26" fmla="*/ 479 h 12070"/>
                    <a:gd name="connsiteX27" fmla="*/ 10625 w 11466"/>
                    <a:gd name="connsiteY27" fmla="*/ 85 h 12070"/>
                    <a:gd name="connsiteX28" fmla="*/ 11027 w 11466"/>
                    <a:gd name="connsiteY28" fmla="*/ 135 h 12070"/>
                    <a:gd name="connsiteX29" fmla="*/ 11466 w 11466"/>
                    <a:gd name="connsiteY29" fmla="*/ 714 h 12070"/>
                    <a:gd name="connsiteX0" fmla="*/ 0 w 11453"/>
                    <a:gd name="connsiteY0" fmla="*/ 12070 h 12070"/>
                    <a:gd name="connsiteX1" fmla="*/ 1482 w 11453"/>
                    <a:gd name="connsiteY1" fmla="*/ 10753 h 12070"/>
                    <a:gd name="connsiteX2" fmla="*/ 1470 w 11453"/>
                    <a:gd name="connsiteY2" fmla="*/ 10669 h 12070"/>
                    <a:gd name="connsiteX3" fmla="*/ 1493 w 11453"/>
                    <a:gd name="connsiteY3" fmla="*/ 10677 h 12070"/>
                    <a:gd name="connsiteX4" fmla="*/ 1494 w 11453"/>
                    <a:gd name="connsiteY4" fmla="*/ 10687 h 12070"/>
                    <a:gd name="connsiteX5" fmla="*/ 2143 w 11453"/>
                    <a:gd name="connsiteY5" fmla="*/ 11238 h 12070"/>
                    <a:gd name="connsiteX6" fmla="*/ 2706 w 11453"/>
                    <a:gd name="connsiteY6" fmla="*/ 11238 h 12070"/>
                    <a:gd name="connsiteX7" fmla="*/ 3062 w 11453"/>
                    <a:gd name="connsiteY7" fmla="*/ 10275 h 12070"/>
                    <a:gd name="connsiteX8" fmla="*/ 3312 w 11453"/>
                    <a:gd name="connsiteY8" fmla="*/ 9180 h 12070"/>
                    <a:gd name="connsiteX9" fmla="*/ 3585 w 11453"/>
                    <a:gd name="connsiteY9" fmla="*/ 7937 h 12070"/>
                    <a:gd name="connsiteX10" fmla="*/ 3983 w 11453"/>
                    <a:gd name="connsiteY10" fmla="*/ 7188 h 12070"/>
                    <a:gd name="connsiteX11" fmla="*/ 4379 w 11453"/>
                    <a:gd name="connsiteY11" fmla="*/ 7114 h 12070"/>
                    <a:gd name="connsiteX12" fmla="*/ 4840 w 11453"/>
                    <a:gd name="connsiteY12" fmla="*/ 7460 h 12070"/>
                    <a:gd name="connsiteX13" fmla="*/ 5383 w 11453"/>
                    <a:gd name="connsiteY13" fmla="*/ 8077 h 12070"/>
                    <a:gd name="connsiteX14" fmla="*/ 6031 w 11453"/>
                    <a:gd name="connsiteY14" fmla="*/ 8151 h 12070"/>
                    <a:gd name="connsiteX15" fmla="*/ 6470 w 11453"/>
                    <a:gd name="connsiteY15" fmla="*/ 7114 h 12070"/>
                    <a:gd name="connsiteX16" fmla="*/ 6763 w 11453"/>
                    <a:gd name="connsiteY16" fmla="*/ 5673 h 12070"/>
                    <a:gd name="connsiteX17" fmla="*/ 6971 w 11453"/>
                    <a:gd name="connsiteY17" fmla="*/ 4233 h 12070"/>
                    <a:gd name="connsiteX18" fmla="*/ 7411 w 11453"/>
                    <a:gd name="connsiteY18" fmla="*/ 3336 h 12070"/>
                    <a:gd name="connsiteX19" fmla="*/ 7933 w 11453"/>
                    <a:gd name="connsiteY19" fmla="*/ 3615 h 12070"/>
                    <a:gd name="connsiteX20" fmla="*/ 8288 w 11453"/>
                    <a:gd name="connsiteY20" fmla="*/ 4158 h 12070"/>
                    <a:gd name="connsiteX21" fmla="*/ 8895 w 11453"/>
                    <a:gd name="connsiteY21" fmla="*/ 4905 h 12070"/>
                    <a:gd name="connsiteX22" fmla="*/ 9419 w 11453"/>
                    <a:gd name="connsiteY22" fmla="*/ 4493 h 12070"/>
                    <a:gd name="connsiteX23" fmla="*/ 9730 w 11453"/>
                    <a:gd name="connsiteY23" fmla="*/ 3541 h 12070"/>
                    <a:gd name="connsiteX24" fmla="*/ 9961 w 11453"/>
                    <a:gd name="connsiteY24" fmla="*/ 2513 h 12070"/>
                    <a:gd name="connsiteX25" fmla="*/ 10102 w 11453"/>
                    <a:gd name="connsiteY25" fmla="*/ 1045 h 12070"/>
                    <a:gd name="connsiteX26" fmla="*/ 10282 w 11453"/>
                    <a:gd name="connsiteY26" fmla="*/ 479 h 12070"/>
                    <a:gd name="connsiteX27" fmla="*/ 10612 w 11453"/>
                    <a:gd name="connsiteY27" fmla="*/ 85 h 12070"/>
                    <a:gd name="connsiteX28" fmla="*/ 11014 w 11453"/>
                    <a:gd name="connsiteY28" fmla="*/ 135 h 12070"/>
                    <a:gd name="connsiteX29" fmla="*/ 11453 w 11453"/>
                    <a:gd name="connsiteY29" fmla="*/ 714 h 12070"/>
                    <a:gd name="connsiteX0" fmla="*/ 50 w 10007"/>
                    <a:gd name="connsiteY0" fmla="*/ 10666 h 11335"/>
                    <a:gd name="connsiteX1" fmla="*/ 36 w 10007"/>
                    <a:gd name="connsiteY1" fmla="*/ 10753 h 11335"/>
                    <a:gd name="connsiteX2" fmla="*/ 24 w 10007"/>
                    <a:gd name="connsiteY2" fmla="*/ 10669 h 11335"/>
                    <a:gd name="connsiteX3" fmla="*/ 47 w 10007"/>
                    <a:gd name="connsiteY3" fmla="*/ 10677 h 11335"/>
                    <a:gd name="connsiteX4" fmla="*/ 48 w 10007"/>
                    <a:gd name="connsiteY4" fmla="*/ 10687 h 11335"/>
                    <a:gd name="connsiteX5" fmla="*/ 697 w 10007"/>
                    <a:gd name="connsiteY5" fmla="*/ 11238 h 11335"/>
                    <a:gd name="connsiteX6" fmla="*/ 1260 w 10007"/>
                    <a:gd name="connsiteY6" fmla="*/ 11238 h 11335"/>
                    <a:gd name="connsiteX7" fmla="*/ 1616 w 10007"/>
                    <a:gd name="connsiteY7" fmla="*/ 10275 h 11335"/>
                    <a:gd name="connsiteX8" fmla="*/ 1866 w 10007"/>
                    <a:gd name="connsiteY8" fmla="*/ 9180 h 11335"/>
                    <a:gd name="connsiteX9" fmla="*/ 2139 w 10007"/>
                    <a:gd name="connsiteY9" fmla="*/ 7937 h 11335"/>
                    <a:gd name="connsiteX10" fmla="*/ 2537 w 10007"/>
                    <a:gd name="connsiteY10" fmla="*/ 7188 h 11335"/>
                    <a:gd name="connsiteX11" fmla="*/ 2933 w 10007"/>
                    <a:gd name="connsiteY11" fmla="*/ 7114 h 11335"/>
                    <a:gd name="connsiteX12" fmla="*/ 3394 w 10007"/>
                    <a:gd name="connsiteY12" fmla="*/ 7460 h 11335"/>
                    <a:gd name="connsiteX13" fmla="*/ 3937 w 10007"/>
                    <a:gd name="connsiteY13" fmla="*/ 8077 h 11335"/>
                    <a:gd name="connsiteX14" fmla="*/ 4585 w 10007"/>
                    <a:gd name="connsiteY14" fmla="*/ 8151 h 11335"/>
                    <a:gd name="connsiteX15" fmla="*/ 5024 w 10007"/>
                    <a:gd name="connsiteY15" fmla="*/ 7114 h 11335"/>
                    <a:gd name="connsiteX16" fmla="*/ 5317 w 10007"/>
                    <a:gd name="connsiteY16" fmla="*/ 5673 h 11335"/>
                    <a:gd name="connsiteX17" fmla="*/ 5525 w 10007"/>
                    <a:gd name="connsiteY17" fmla="*/ 4233 h 11335"/>
                    <a:gd name="connsiteX18" fmla="*/ 5965 w 10007"/>
                    <a:gd name="connsiteY18" fmla="*/ 3336 h 11335"/>
                    <a:gd name="connsiteX19" fmla="*/ 6487 w 10007"/>
                    <a:gd name="connsiteY19" fmla="*/ 3615 h 11335"/>
                    <a:gd name="connsiteX20" fmla="*/ 6842 w 10007"/>
                    <a:gd name="connsiteY20" fmla="*/ 4158 h 11335"/>
                    <a:gd name="connsiteX21" fmla="*/ 7449 w 10007"/>
                    <a:gd name="connsiteY21" fmla="*/ 4905 h 11335"/>
                    <a:gd name="connsiteX22" fmla="*/ 7973 w 10007"/>
                    <a:gd name="connsiteY22" fmla="*/ 4493 h 11335"/>
                    <a:gd name="connsiteX23" fmla="*/ 8284 w 10007"/>
                    <a:gd name="connsiteY23" fmla="*/ 3541 h 11335"/>
                    <a:gd name="connsiteX24" fmla="*/ 8515 w 10007"/>
                    <a:gd name="connsiteY24" fmla="*/ 2513 h 11335"/>
                    <a:gd name="connsiteX25" fmla="*/ 8656 w 10007"/>
                    <a:gd name="connsiteY25" fmla="*/ 1045 h 11335"/>
                    <a:gd name="connsiteX26" fmla="*/ 8836 w 10007"/>
                    <a:gd name="connsiteY26" fmla="*/ 479 h 11335"/>
                    <a:gd name="connsiteX27" fmla="*/ 9166 w 10007"/>
                    <a:gd name="connsiteY27" fmla="*/ 85 h 11335"/>
                    <a:gd name="connsiteX28" fmla="*/ 9568 w 10007"/>
                    <a:gd name="connsiteY28" fmla="*/ 135 h 11335"/>
                    <a:gd name="connsiteX29" fmla="*/ 10007 w 10007"/>
                    <a:gd name="connsiteY29" fmla="*/ 714 h 11335"/>
                    <a:gd name="connsiteX0" fmla="*/ 48 w 10005"/>
                    <a:gd name="connsiteY0" fmla="*/ 10666 h 11368"/>
                    <a:gd name="connsiteX1" fmla="*/ 34 w 10005"/>
                    <a:gd name="connsiteY1" fmla="*/ 10753 h 11368"/>
                    <a:gd name="connsiteX2" fmla="*/ 22 w 10005"/>
                    <a:gd name="connsiteY2" fmla="*/ 10669 h 11368"/>
                    <a:gd name="connsiteX3" fmla="*/ 45 w 10005"/>
                    <a:gd name="connsiteY3" fmla="*/ 10677 h 11368"/>
                    <a:gd name="connsiteX4" fmla="*/ 46 w 10005"/>
                    <a:gd name="connsiteY4" fmla="*/ 10687 h 11368"/>
                    <a:gd name="connsiteX5" fmla="*/ 665 w 10005"/>
                    <a:gd name="connsiteY5" fmla="*/ 11301 h 11368"/>
                    <a:gd name="connsiteX6" fmla="*/ 1258 w 10005"/>
                    <a:gd name="connsiteY6" fmla="*/ 11238 h 11368"/>
                    <a:gd name="connsiteX7" fmla="*/ 1614 w 10005"/>
                    <a:gd name="connsiteY7" fmla="*/ 10275 h 11368"/>
                    <a:gd name="connsiteX8" fmla="*/ 1864 w 10005"/>
                    <a:gd name="connsiteY8" fmla="*/ 9180 h 11368"/>
                    <a:gd name="connsiteX9" fmla="*/ 2137 w 10005"/>
                    <a:gd name="connsiteY9" fmla="*/ 7937 h 11368"/>
                    <a:gd name="connsiteX10" fmla="*/ 2535 w 10005"/>
                    <a:gd name="connsiteY10" fmla="*/ 7188 h 11368"/>
                    <a:gd name="connsiteX11" fmla="*/ 2931 w 10005"/>
                    <a:gd name="connsiteY11" fmla="*/ 7114 h 11368"/>
                    <a:gd name="connsiteX12" fmla="*/ 3392 w 10005"/>
                    <a:gd name="connsiteY12" fmla="*/ 7460 h 11368"/>
                    <a:gd name="connsiteX13" fmla="*/ 3935 w 10005"/>
                    <a:gd name="connsiteY13" fmla="*/ 8077 h 11368"/>
                    <a:gd name="connsiteX14" fmla="*/ 4583 w 10005"/>
                    <a:gd name="connsiteY14" fmla="*/ 8151 h 11368"/>
                    <a:gd name="connsiteX15" fmla="*/ 5022 w 10005"/>
                    <a:gd name="connsiteY15" fmla="*/ 7114 h 11368"/>
                    <a:gd name="connsiteX16" fmla="*/ 5315 w 10005"/>
                    <a:gd name="connsiteY16" fmla="*/ 5673 h 11368"/>
                    <a:gd name="connsiteX17" fmla="*/ 5523 w 10005"/>
                    <a:gd name="connsiteY17" fmla="*/ 4233 h 11368"/>
                    <a:gd name="connsiteX18" fmla="*/ 5963 w 10005"/>
                    <a:gd name="connsiteY18" fmla="*/ 3336 h 11368"/>
                    <a:gd name="connsiteX19" fmla="*/ 6485 w 10005"/>
                    <a:gd name="connsiteY19" fmla="*/ 3615 h 11368"/>
                    <a:gd name="connsiteX20" fmla="*/ 6840 w 10005"/>
                    <a:gd name="connsiteY20" fmla="*/ 4158 h 11368"/>
                    <a:gd name="connsiteX21" fmla="*/ 7447 w 10005"/>
                    <a:gd name="connsiteY21" fmla="*/ 4905 h 11368"/>
                    <a:gd name="connsiteX22" fmla="*/ 7971 w 10005"/>
                    <a:gd name="connsiteY22" fmla="*/ 4493 h 11368"/>
                    <a:gd name="connsiteX23" fmla="*/ 8282 w 10005"/>
                    <a:gd name="connsiteY23" fmla="*/ 3541 h 11368"/>
                    <a:gd name="connsiteX24" fmla="*/ 8513 w 10005"/>
                    <a:gd name="connsiteY24" fmla="*/ 2513 h 11368"/>
                    <a:gd name="connsiteX25" fmla="*/ 8654 w 10005"/>
                    <a:gd name="connsiteY25" fmla="*/ 1045 h 11368"/>
                    <a:gd name="connsiteX26" fmla="*/ 8834 w 10005"/>
                    <a:gd name="connsiteY26" fmla="*/ 479 h 11368"/>
                    <a:gd name="connsiteX27" fmla="*/ 9164 w 10005"/>
                    <a:gd name="connsiteY27" fmla="*/ 85 h 11368"/>
                    <a:gd name="connsiteX28" fmla="*/ 9566 w 10005"/>
                    <a:gd name="connsiteY28" fmla="*/ 135 h 11368"/>
                    <a:gd name="connsiteX29" fmla="*/ 10005 w 10005"/>
                    <a:gd name="connsiteY29" fmla="*/ 714 h 11368"/>
                    <a:gd name="connsiteX0" fmla="*/ 48 w 10005"/>
                    <a:gd name="connsiteY0" fmla="*/ 10666 h 11368"/>
                    <a:gd name="connsiteX1" fmla="*/ 34 w 10005"/>
                    <a:gd name="connsiteY1" fmla="*/ 10753 h 11368"/>
                    <a:gd name="connsiteX2" fmla="*/ 22 w 10005"/>
                    <a:gd name="connsiteY2" fmla="*/ 10669 h 11368"/>
                    <a:gd name="connsiteX3" fmla="*/ 45 w 10005"/>
                    <a:gd name="connsiteY3" fmla="*/ 10677 h 11368"/>
                    <a:gd name="connsiteX4" fmla="*/ 46 w 10005"/>
                    <a:gd name="connsiteY4" fmla="*/ 10687 h 11368"/>
                    <a:gd name="connsiteX5" fmla="*/ 665 w 10005"/>
                    <a:gd name="connsiteY5" fmla="*/ 11301 h 11368"/>
                    <a:gd name="connsiteX6" fmla="*/ 1258 w 10005"/>
                    <a:gd name="connsiteY6" fmla="*/ 11238 h 11368"/>
                    <a:gd name="connsiteX7" fmla="*/ 1614 w 10005"/>
                    <a:gd name="connsiteY7" fmla="*/ 10275 h 11368"/>
                    <a:gd name="connsiteX8" fmla="*/ 1864 w 10005"/>
                    <a:gd name="connsiteY8" fmla="*/ 9180 h 11368"/>
                    <a:gd name="connsiteX9" fmla="*/ 2137 w 10005"/>
                    <a:gd name="connsiteY9" fmla="*/ 7937 h 11368"/>
                    <a:gd name="connsiteX10" fmla="*/ 2535 w 10005"/>
                    <a:gd name="connsiteY10" fmla="*/ 7188 h 11368"/>
                    <a:gd name="connsiteX11" fmla="*/ 2931 w 10005"/>
                    <a:gd name="connsiteY11" fmla="*/ 7114 h 11368"/>
                    <a:gd name="connsiteX12" fmla="*/ 3392 w 10005"/>
                    <a:gd name="connsiteY12" fmla="*/ 7460 h 11368"/>
                    <a:gd name="connsiteX13" fmla="*/ 3935 w 10005"/>
                    <a:gd name="connsiteY13" fmla="*/ 8077 h 11368"/>
                    <a:gd name="connsiteX14" fmla="*/ 4583 w 10005"/>
                    <a:gd name="connsiteY14" fmla="*/ 8151 h 11368"/>
                    <a:gd name="connsiteX15" fmla="*/ 5022 w 10005"/>
                    <a:gd name="connsiteY15" fmla="*/ 7114 h 11368"/>
                    <a:gd name="connsiteX16" fmla="*/ 5315 w 10005"/>
                    <a:gd name="connsiteY16" fmla="*/ 5673 h 11368"/>
                    <a:gd name="connsiteX17" fmla="*/ 5523 w 10005"/>
                    <a:gd name="connsiteY17" fmla="*/ 4233 h 11368"/>
                    <a:gd name="connsiteX18" fmla="*/ 5963 w 10005"/>
                    <a:gd name="connsiteY18" fmla="*/ 3336 h 11368"/>
                    <a:gd name="connsiteX19" fmla="*/ 6485 w 10005"/>
                    <a:gd name="connsiteY19" fmla="*/ 3615 h 11368"/>
                    <a:gd name="connsiteX20" fmla="*/ 6840 w 10005"/>
                    <a:gd name="connsiteY20" fmla="*/ 4158 h 11368"/>
                    <a:gd name="connsiteX21" fmla="*/ 7447 w 10005"/>
                    <a:gd name="connsiteY21" fmla="*/ 4905 h 11368"/>
                    <a:gd name="connsiteX22" fmla="*/ 7971 w 10005"/>
                    <a:gd name="connsiteY22" fmla="*/ 4493 h 11368"/>
                    <a:gd name="connsiteX23" fmla="*/ 8282 w 10005"/>
                    <a:gd name="connsiteY23" fmla="*/ 3541 h 11368"/>
                    <a:gd name="connsiteX24" fmla="*/ 8513 w 10005"/>
                    <a:gd name="connsiteY24" fmla="*/ 2513 h 11368"/>
                    <a:gd name="connsiteX25" fmla="*/ 8662 w 10005"/>
                    <a:gd name="connsiteY25" fmla="*/ 1117 h 11368"/>
                    <a:gd name="connsiteX26" fmla="*/ 8834 w 10005"/>
                    <a:gd name="connsiteY26" fmla="*/ 479 h 11368"/>
                    <a:gd name="connsiteX27" fmla="*/ 9164 w 10005"/>
                    <a:gd name="connsiteY27" fmla="*/ 85 h 11368"/>
                    <a:gd name="connsiteX28" fmla="*/ 9566 w 10005"/>
                    <a:gd name="connsiteY28" fmla="*/ 135 h 11368"/>
                    <a:gd name="connsiteX29" fmla="*/ 10005 w 10005"/>
                    <a:gd name="connsiteY29" fmla="*/ 714 h 11368"/>
                    <a:gd name="connsiteX0" fmla="*/ 48 w 10005"/>
                    <a:gd name="connsiteY0" fmla="*/ 10666 h 11368"/>
                    <a:gd name="connsiteX1" fmla="*/ 34 w 10005"/>
                    <a:gd name="connsiteY1" fmla="*/ 10753 h 11368"/>
                    <a:gd name="connsiteX2" fmla="*/ 22 w 10005"/>
                    <a:gd name="connsiteY2" fmla="*/ 10669 h 11368"/>
                    <a:gd name="connsiteX3" fmla="*/ 45 w 10005"/>
                    <a:gd name="connsiteY3" fmla="*/ 10677 h 11368"/>
                    <a:gd name="connsiteX4" fmla="*/ 46 w 10005"/>
                    <a:gd name="connsiteY4" fmla="*/ 10687 h 11368"/>
                    <a:gd name="connsiteX5" fmla="*/ 665 w 10005"/>
                    <a:gd name="connsiteY5" fmla="*/ 11301 h 11368"/>
                    <a:gd name="connsiteX6" fmla="*/ 1258 w 10005"/>
                    <a:gd name="connsiteY6" fmla="*/ 11238 h 11368"/>
                    <a:gd name="connsiteX7" fmla="*/ 1614 w 10005"/>
                    <a:gd name="connsiteY7" fmla="*/ 10275 h 11368"/>
                    <a:gd name="connsiteX8" fmla="*/ 1864 w 10005"/>
                    <a:gd name="connsiteY8" fmla="*/ 9180 h 11368"/>
                    <a:gd name="connsiteX9" fmla="*/ 2137 w 10005"/>
                    <a:gd name="connsiteY9" fmla="*/ 7937 h 11368"/>
                    <a:gd name="connsiteX10" fmla="*/ 2535 w 10005"/>
                    <a:gd name="connsiteY10" fmla="*/ 7188 h 11368"/>
                    <a:gd name="connsiteX11" fmla="*/ 2931 w 10005"/>
                    <a:gd name="connsiteY11" fmla="*/ 7114 h 11368"/>
                    <a:gd name="connsiteX12" fmla="*/ 3392 w 10005"/>
                    <a:gd name="connsiteY12" fmla="*/ 7460 h 11368"/>
                    <a:gd name="connsiteX13" fmla="*/ 3935 w 10005"/>
                    <a:gd name="connsiteY13" fmla="*/ 8077 h 11368"/>
                    <a:gd name="connsiteX14" fmla="*/ 4583 w 10005"/>
                    <a:gd name="connsiteY14" fmla="*/ 8151 h 11368"/>
                    <a:gd name="connsiteX15" fmla="*/ 5022 w 10005"/>
                    <a:gd name="connsiteY15" fmla="*/ 7114 h 11368"/>
                    <a:gd name="connsiteX16" fmla="*/ 5315 w 10005"/>
                    <a:gd name="connsiteY16" fmla="*/ 5673 h 11368"/>
                    <a:gd name="connsiteX17" fmla="*/ 5523 w 10005"/>
                    <a:gd name="connsiteY17" fmla="*/ 4233 h 11368"/>
                    <a:gd name="connsiteX18" fmla="*/ 5963 w 10005"/>
                    <a:gd name="connsiteY18" fmla="*/ 3336 h 11368"/>
                    <a:gd name="connsiteX19" fmla="*/ 6485 w 10005"/>
                    <a:gd name="connsiteY19" fmla="*/ 3615 h 11368"/>
                    <a:gd name="connsiteX20" fmla="*/ 6840 w 10005"/>
                    <a:gd name="connsiteY20" fmla="*/ 4158 h 11368"/>
                    <a:gd name="connsiteX21" fmla="*/ 7447 w 10005"/>
                    <a:gd name="connsiteY21" fmla="*/ 4905 h 11368"/>
                    <a:gd name="connsiteX22" fmla="*/ 7971 w 10005"/>
                    <a:gd name="connsiteY22" fmla="*/ 4493 h 11368"/>
                    <a:gd name="connsiteX23" fmla="*/ 8282 w 10005"/>
                    <a:gd name="connsiteY23" fmla="*/ 3541 h 11368"/>
                    <a:gd name="connsiteX24" fmla="*/ 8513 w 10005"/>
                    <a:gd name="connsiteY24" fmla="*/ 2513 h 11368"/>
                    <a:gd name="connsiteX25" fmla="*/ 8700 w 10005"/>
                    <a:gd name="connsiteY25" fmla="*/ 1117 h 11368"/>
                    <a:gd name="connsiteX26" fmla="*/ 8834 w 10005"/>
                    <a:gd name="connsiteY26" fmla="*/ 479 h 11368"/>
                    <a:gd name="connsiteX27" fmla="*/ 9164 w 10005"/>
                    <a:gd name="connsiteY27" fmla="*/ 85 h 11368"/>
                    <a:gd name="connsiteX28" fmla="*/ 9566 w 10005"/>
                    <a:gd name="connsiteY28" fmla="*/ 135 h 11368"/>
                    <a:gd name="connsiteX29" fmla="*/ 10005 w 10005"/>
                    <a:gd name="connsiteY29" fmla="*/ 714 h 11368"/>
                    <a:gd name="connsiteX0" fmla="*/ 48 w 10005"/>
                    <a:gd name="connsiteY0" fmla="*/ 10666 h 11368"/>
                    <a:gd name="connsiteX1" fmla="*/ 34 w 10005"/>
                    <a:gd name="connsiteY1" fmla="*/ 10753 h 11368"/>
                    <a:gd name="connsiteX2" fmla="*/ 22 w 10005"/>
                    <a:gd name="connsiteY2" fmla="*/ 10669 h 11368"/>
                    <a:gd name="connsiteX3" fmla="*/ 45 w 10005"/>
                    <a:gd name="connsiteY3" fmla="*/ 10677 h 11368"/>
                    <a:gd name="connsiteX4" fmla="*/ 46 w 10005"/>
                    <a:gd name="connsiteY4" fmla="*/ 10687 h 11368"/>
                    <a:gd name="connsiteX5" fmla="*/ 665 w 10005"/>
                    <a:gd name="connsiteY5" fmla="*/ 11301 h 11368"/>
                    <a:gd name="connsiteX6" fmla="*/ 1258 w 10005"/>
                    <a:gd name="connsiteY6" fmla="*/ 11238 h 11368"/>
                    <a:gd name="connsiteX7" fmla="*/ 1614 w 10005"/>
                    <a:gd name="connsiteY7" fmla="*/ 10275 h 11368"/>
                    <a:gd name="connsiteX8" fmla="*/ 1864 w 10005"/>
                    <a:gd name="connsiteY8" fmla="*/ 9180 h 11368"/>
                    <a:gd name="connsiteX9" fmla="*/ 2137 w 10005"/>
                    <a:gd name="connsiteY9" fmla="*/ 7937 h 11368"/>
                    <a:gd name="connsiteX10" fmla="*/ 2535 w 10005"/>
                    <a:gd name="connsiteY10" fmla="*/ 7188 h 11368"/>
                    <a:gd name="connsiteX11" fmla="*/ 2931 w 10005"/>
                    <a:gd name="connsiteY11" fmla="*/ 7114 h 11368"/>
                    <a:gd name="connsiteX12" fmla="*/ 3392 w 10005"/>
                    <a:gd name="connsiteY12" fmla="*/ 7460 h 11368"/>
                    <a:gd name="connsiteX13" fmla="*/ 3935 w 10005"/>
                    <a:gd name="connsiteY13" fmla="*/ 8077 h 11368"/>
                    <a:gd name="connsiteX14" fmla="*/ 4583 w 10005"/>
                    <a:gd name="connsiteY14" fmla="*/ 8151 h 11368"/>
                    <a:gd name="connsiteX15" fmla="*/ 5022 w 10005"/>
                    <a:gd name="connsiteY15" fmla="*/ 7114 h 11368"/>
                    <a:gd name="connsiteX16" fmla="*/ 5315 w 10005"/>
                    <a:gd name="connsiteY16" fmla="*/ 5673 h 11368"/>
                    <a:gd name="connsiteX17" fmla="*/ 5523 w 10005"/>
                    <a:gd name="connsiteY17" fmla="*/ 4233 h 11368"/>
                    <a:gd name="connsiteX18" fmla="*/ 5963 w 10005"/>
                    <a:gd name="connsiteY18" fmla="*/ 3336 h 11368"/>
                    <a:gd name="connsiteX19" fmla="*/ 6485 w 10005"/>
                    <a:gd name="connsiteY19" fmla="*/ 3615 h 11368"/>
                    <a:gd name="connsiteX20" fmla="*/ 6840 w 10005"/>
                    <a:gd name="connsiteY20" fmla="*/ 4158 h 11368"/>
                    <a:gd name="connsiteX21" fmla="*/ 7447 w 10005"/>
                    <a:gd name="connsiteY21" fmla="*/ 4905 h 11368"/>
                    <a:gd name="connsiteX22" fmla="*/ 7971 w 10005"/>
                    <a:gd name="connsiteY22" fmla="*/ 4493 h 11368"/>
                    <a:gd name="connsiteX23" fmla="*/ 8282 w 10005"/>
                    <a:gd name="connsiteY23" fmla="*/ 3541 h 11368"/>
                    <a:gd name="connsiteX24" fmla="*/ 8513 w 10005"/>
                    <a:gd name="connsiteY24" fmla="*/ 2513 h 11368"/>
                    <a:gd name="connsiteX25" fmla="*/ 8700 w 10005"/>
                    <a:gd name="connsiteY25" fmla="*/ 1117 h 11368"/>
                    <a:gd name="connsiteX26" fmla="*/ 8872 w 10005"/>
                    <a:gd name="connsiteY26" fmla="*/ 503 h 11368"/>
                    <a:gd name="connsiteX27" fmla="*/ 9164 w 10005"/>
                    <a:gd name="connsiteY27" fmla="*/ 85 h 11368"/>
                    <a:gd name="connsiteX28" fmla="*/ 9566 w 10005"/>
                    <a:gd name="connsiteY28" fmla="*/ 135 h 11368"/>
                    <a:gd name="connsiteX29" fmla="*/ 10005 w 10005"/>
                    <a:gd name="connsiteY29" fmla="*/ 714 h 11368"/>
                    <a:gd name="connsiteX0" fmla="*/ 48 w 10005"/>
                    <a:gd name="connsiteY0" fmla="*/ 10666 h 11368"/>
                    <a:gd name="connsiteX1" fmla="*/ 34 w 10005"/>
                    <a:gd name="connsiteY1" fmla="*/ 10753 h 11368"/>
                    <a:gd name="connsiteX2" fmla="*/ 22 w 10005"/>
                    <a:gd name="connsiteY2" fmla="*/ 10669 h 11368"/>
                    <a:gd name="connsiteX3" fmla="*/ 45 w 10005"/>
                    <a:gd name="connsiteY3" fmla="*/ 10677 h 11368"/>
                    <a:gd name="connsiteX4" fmla="*/ 46 w 10005"/>
                    <a:gd name="connsiteY4" fmla="*/ 10687 h 11368"/>
                    <a:gd name="connsiteX5" fmla="*/ 665 w 10005"/>
                    <a:gd name="connsiteY5" fmla="*/ 11301 h 11368"/>
                    <a:gd name="connsiteX6" fmla="*/ 1258 w 10005"/>
                    <a:gd name="connsiteY6" fmla="*/ 11238 h 11368"/>
                    <a:gd name="connsiteX7" fmla="*/ 1614 w 10005"/>
                    <a:gd name="connsiteY7" fmla="*/ 10275 h 11368"/>
                    <a:gd name="connsiteX8" fmla="*/ 1864 w 10005"/>
                    <a:gd name="connsiteY8" fmla="*/ 9180 h 11368"/>
                    <a:gd name="connsiteX9" fmla="*/ 2137 w 10005"/>
                    <a:gd name="connsiteY9" fmla="*/ 7937 h 11368"/>
                    <a:gd name="connsiteX10" fmla="*/ 2535 w 10005"/>
                    <a:gd name="connsiteY10" fmla="*/ 7188 h 11368"/>
                    <a:gd name="connsiteX11" fmla="*/ 2931 w 10005"/>
                    <a:gd name="connsiteY11" fmla="*/ 7114 h 11368"/>
                    <a:gd name="connsiteX12" fmla="*/ 3392 w 10005"/>
                    <a:gd name="connsiteY12" fmla="*/ 7460 h 11368"/>
                    <a:gd name="connsiteX13" fmla="*/ 3935 w 10005"/>
                    <a:gd name="connsiteY13" fmla="*/ 8077 h 11368"/>
                    <a:gd name="connsiteX14" fmla="*/ 4583 w 10005"/>
                    <a:gd name="connsiteY14" fmla="*/ 8151 h 11368"/>
                    <a:gd name="connsiteX15" fmla="*/ 5022 w 10005"/>
                    <a:gd name="connsiteY15" fmla="*/ 7114 h 11368"/>
                    <a:gd name="connsiteX16" fmla="*/ 5315 w 10005"/>
                    <a:gd name="connsiteY16" fmla="*/ 5673 h 11368"/>
                    <a:gd name="connsiteX17" fmla="*/ 5523 w 10005"/>
                    <a:gd name="connsiteY17" fmla="*/ 4233 h 11368"/>
                    <a:gd name="connsiteX18" fmla="*/ 5963 w 10005"/>
                    <a:gd name="connsiteY18" fmla="*/ 3336 h 11368"/>
                    <a:gd name="connsiteX19" fmla="*/ 6485 w 10005"/>
                    <a:gd name="connsiteY19" fmla="*/ 3615 h 11368"/>
                    <a:gd name="connsiteX20" fmla="*/ 6840 w 10005"/>
                    <a:gd name="connsiteY20" fmla="*/ 4158 h 11368"/>
                    <a:gd name="connsiteX21" fmla="*/ 7447 w 10005"/>
                    <a:gd name="connsiteY21" fmla="*/ 4905 h 11368"/>
                    <a:gd name="connsiteX22" fmla="*/ 7971 w 10005"/>
                    <a:gd name="connsiteY22" fmla="*/ 4493 h 11368"/>
                    <a:gd name="connsiteX23" fmla="*/ 8282 w 10005"/>
                    <a:gd name="connsiteY23" fmla="*/ 3541 h 11368"/>
                    <a:gd name="connsiteX24" fmla="*/ 8513 w 10005"/>
                    <a:gd name="connsiteY24" fmla="*/ 2513 h 11368"/>
                    <a:gd name="connsiteX25" fmla="*/ 8700 w 10005"/>
                    <a:gd name="connsiteY25" fmla="*/ 1117 h 11368"/>
                    <a:gd name="connsiteX26" fmla="*/ 8872 w 10005"/>
                    <a:gd name="connsiteY26" fmla="*/ 431 h 11368"/>
                    <a:gd name="connsiteX27" fmla="*/ 9164 w 10005"/>
                    <a:gd name="connsiteY27" fmla="*/ 85 h 11368"/>
                    <a:gd name="connsiteX28" fmla="*/ 9566 w 10005"/>
                    <a:gd name="connsiteY28" fmla="*/ 135 h 11368"/>
                    <a:gd name="connsiteX29" fmla="*/ 10005 w 10005"/>
                    <a:gd name="connsiteY29" fmla="*/ 714 h 11368"/>
                    <a:gd name="connsiteX0" fmla="*/ 48 w 10005"/>
                    <a:gd name="connsiteY0" fmla="*/ 10666 h 11368"/>
                    <a:gd name="connsiteX1" fmla="*/ 34 w 10005"/>
                    <a:gd name="connsiteY1" fmla="*/ 10753 h 11368"/>
                    <a:gd name="connsiteX2" fmla="*/ 22 w 10005"/>
                    <a:gd name="connsiteY2" fmla="*/ 10669 h 11368"/>
                    <a:gd name="connsiteX3" fmla="*/ 45 w 10005"/>
                    <a:gd name="connsiteY3" fmla="*/ 10677 h 11368"/>
                    <a:gd name="connsiteX4" fmla="*/ 46 w 10005"/>
                    <a:gd name="connsiteY4" fmla="*/ 10687 h 11368"/>
                    <a:gd name="connsiteX5" fmla="*/ 665 w 10005"/>
                    <a:gd name="connsiteY5" fmla="*/ 11301 h 11368"/>
                    <a:gd name="connsiteX6" fmla="*/ 1258 w 10005"/>
                    <a:gd name="connsiteY6" fmla="*/ 11238 h 11368"/>
                    <a:gd name="connsiteX7" fmla="*/ 1614 w 10005"/>
                    <a:gd name="connsiteY7" fmla="*/ 10275 h 11368"/>
                    <a:gd name="connsiteX8" fmla="*/ 1864 w 10005"/>
                    <a:gd name="connsiteY8" fmla="*/ 9180 h 11368"/>
                    <a:gd name="connsiteX9" fmla="*/ 2137 w 10005"/>
                    <a:gd name="connsiteY9" fmla="*/ 7937 h 11368"/>
                    <a:gd name="connsiteX10" fmla="*/ 2535 w 10005"/>
                    <a:gd name="connsiteY10" fmla="*/ 7188 h 11368"/>
                    <a:gd name="connsiteX11" fmla="*/ 2931 w 10005"/>
                    <a:gd name="connsiteY11" fmla="*/ 7114 h 11368"/>
                    <a:gd name="connsiteX12" fmla="*/ 3392 w 10005"/>
                    <a:gd name="connsiteY12" fmla="*/ 7460 h 11368"/>
                    <a:gd name="connsiteX13" fmla="*/ 3935 w 10005"/>
                    <a:gd name="connsiteY13" fmla="*/ 8077 h 11368"/>
                    <a:gd name="connsiteX14" fmla="*/ 4583 w 10005"/>
                    <a:gd name="connsiteY14" fmla="*/ 8151 h 11368"/>
                    <a:gd name="connsiteX15" fmla="*/ 5022 w 10005"/>
                    <a:gd name="connsiteY15" fmla="*/ 7114 h 11368"/>
                    <a:gd name="connsiteX16" fmla="*/ 5315 w 10005"/>
                    <a:gd name="connsiteY16" fmla="*/ 5673 h 11368"/>
                    <a:gd name="connsiteX17" fmla="*/ 5523 w 10005"/>
                    <a:gd name="connsiteY17" fmla="*/ 4233 h 11368"/>
                    <a:gd name="connsiteX18" fmla="*/ 5963 w 10005"/>
                    <a:gd name="connsiteY18" fmla="*/ 3336 h 11368"/>
                    <a:gd name="connsiteX19" fmla="*/ 6485 w 10005"/>
                    <a:gd name="connsiteY19" fmla="*/ 3615 h 11368"/>
                    <a:gd name="connsiteX20" fmla="*/ 6840 w 10005"/>
                    <a:gd name="connsiteY20" fmla="*/ 4158 h 11368"/>
                    <a:gd name="connsiteX21" fmla="*/ 7447 w 10005"/>
                    <a:gd name="connsiteY21" fmla="*/ 4905 h 11368"/>
                    <a:gd name="connsiteX22" fmla="*/ 7971 w 10005"/>
                    <a:gd name="connsiteY22" fmla="*/ 4493 h 11368"/>
                    <a:gd name="connsiteX23" fmla="*/ 8282 w 10005"/>
                    <a:gd name="connsiteY23" fmla="*/ 3541 h 11368"/>
                    <a:gd name="connsiteX24" fmla="*/ 8513 w 10005"/>
                    <a:gd name="connsiteY24" fmla="*/ 2513 h 11368"/>
                    <a:gd name="connsiteX25" fmla="*/ 8700 w 10005"/>
                    <a:gd name="connsiteY25" fmla="*/ 1117 h 11368"/>
                    <a:gd name="connsiteX26" fmla="*/ 8872 w 10005"/>
                    <a:gd name="connsiteY26" fmla="*/ 431 h 11368"/>
                    <a:gd name="connsiteX27" fmla="*/ 9126 w 10005"/>
                    <a:gd name="connsiteY27" fmla="*/ 85 h 11368"/>
                    <a:gd name="connsiteX28" fmla="*/ 9566 w 10005"/>
                    <a:gd name="connsiteY28" fmla="*/ 135 h 11368"/>
                    <a:gd name="connsiteX29" fmla="*/ 10005 w 10005"/>
                    <a:gd name="connsiteY29" fmla="*/ 714 h 113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</a:cxnLst>
                  <a:rect l="l" t="t" r="r" b="b"/>
                  <a:pathLst>
                    <a:path w="10005" h="11368">
                      <a:moveTo>
                        <a:pt x="48" y="10666"/>
                      </a:moveTo>
                      <a:cubicBezTo>
                        <a:pt x="75" y="10444"/>
                        <a:pt x="38" y="10753"/>
                        <a:pt x="34" y="10753"/>
                      </a:cubicBezTo>
                      <a:cubicBezTo>
                        <a:pt x="30" y="10754"/>
                        <a:pt x="20" y="10682"/>
                        <a:pt x="22" y="10669"/>
                      </a:cubicBezTo>
                      <a:cubicBezTo>
                        <a:pt x="24" y="10656"/>
                        <a:pt x="41" y="10674"/>
                        <a:pt x="45" y="10677"/>
                      </a:cubicBezTo>
                      <a:cubicBezTo>
                        <a:pt x="49" y="10680"/>
                        <a:pt x="-57" y="10583"/>
                        <a:pt x="46" y="10687"/>
                      </a:cubicBezTo>
                      <a:cubicBezTo>
                        <a:pt x="149" y="10791"/>
                        <a:pt x="462" y="11210"/>
                        <a:pt x="665" y="11301"/>
                      </a:cubicBezTo>
                      <a:cubicBezTo>
                        <a:pt x="867" y="11391"/>
                        <a:pt x="1100" y="11409"/>
                        <a:pt x="1258" y="11238"/>
                      </a:cubicBezTo>
                      <a:cubicBezTo>
                        <a:pt x="1416" y="11067"/>
                        <a:pt x="1514" y="10620"/>
                        <a:pt x="1614" y="10275"/>
                      </a:cubicBezTo>
                      <a:cubicBezTo>
                        <a:pt x="1714" y="9929"/>
                        <a:pt x="1776" y="9567"/>
                        <a:pt x="1864" y="9180"/>
                      </a:cubicBezTo>
                      <a:cubicBezTo>
                        <a:pt x="1952" y="8793"/>
                        <a:pt x="2025" y="8267"/>
                        <a:pt x="2137" y="7937"/>
                      </a:cubicBezTo>
                      <a:cubicBezTo>
                        <a:pt x="2250" y="7608"/>
                        <a:pt x="2403" y="7328"/>
                        <a:pt x="2535" y="7188"/>
                      </a:cubicBezTo>
                      <a:cubicBezTo>
                        <a:pt x="2668" y="7048"/>
                        <a:pt x="2788" y="7073"/>
                        <a:pt x="2931" y="7114"/>
                      </a:cubicBezTo>
                      <a:cubicBezTo>
                        <a:pt x="3074" y="7155"/>
                        <a:pt x="3224" y="7304"/>
                        <a:pt x="3392" y="7460"/>
                      </a:cubicBezTo>
                      <a:cubicBezTo>
                        <a:pt x="3559" y="7616"/>
                        <a:pt x="3737" y="7962"/>
                        <a:pt x="3935" y="8077"/>
                      </a:cubicBezTo>
                      <a:cubicBezTo>
                        <a:pt x="4133" y="8192"/>
                        <a:pt x="4404" y="8308"/>
                        <a:pt x="4583" y="8151"/>
                      </a:cubicBezTo>
                      <a:cubicBezTo>
                        <a:pt x="4764" y="7994"/>
                        <a:pt x="4899" y="7525"/>
                        <a:pt x="5022" y="7114"/>
                      </a:cubicBezTo>
                      <a:cubicBezTo>
                        <a:pt x="5145" y="6703"/>
                        <a:pt x="5233" y="6151"/>
                        <a:pt x="5315" y="5673"/>
                      </a:cubicBezTo>
                      <a:cubicBezTo>
                        <a:pt x="5398" y="5196"/>
                        <a:pt x="5415" y="4619"/>
                        <a:pt x="5523" y="4233"/>
                      </a:cubicBezTo>
                      <a:cubicBezTo>
                        <a:pt x="5631" y="3846"/>
                        <a:pt x="5803" y="3434"/>
                        <a:pt x="5963" y="3336"/>
                      </a:cubicBezTo>
                      <a:cubicBezTo>
                        <a:pt x="6124" y="3237"/>
                        <a:pt x="6339" y="3476"/>
                        <a:pt x="6485" y="3615"/>
                      </a:cubicBezTo>
                      <a:cubicBezTo>
                        <a:pt x="6630" y="3755"/>
                        <a:pt x="6680" y="3943"/>
                        <a:pt x="6840" y="4158"/>
                      </a:cubicBezTo>
                      <a:cubicBezTo>
                        <a:pt x="7000" y="4373"/>
                        <a:pt x="7258" y="4849"/>
                        <a:pt x="7447" y="4905"/>
                      </a:cubicBezTo>
                      <a:cubicBezTo>
                        <a:pt x="7635" y="4960"/>
                        <a:pt x="7832" y="4720"/>
                        <a:pt x="7971" y="4493"/>
                      </a:cubicBezTo>
                      <a:cubicBezTo>
                        <a:pt x="8110" y="4266"/>
                        <a:pt x="8192" y="3871"/>
                        <a:pt x="8282" y="3541"/>
                      </a:cubicBezTo>
                      <a:cubicBezTo>
                        <a:pt x="8373" y="3212"/>
                        <a:pt x="8483" y="2693"/>
                        <a:pt x="8513" y="2513"/>
                      </a:cubicBezTo>
                      <a:cubicBezTo>
                        <a:pt x="8581" y="2130"/>
                        <a:pt x="8627" y="1626"/>
                        <a:pt x="8700" y="1117"/>
                      </a:cubicBezTo>
                      <a:cubicBezTo>
                        <a:pt x="8751" y="790"/>
                        <a:pt x="8787" y="591"/>
                        <a:pt x="8872" y="431"/>
                      </a:cubicBezTo>
                      <a:cubicBezTo>
                        <a:pt x="8957" y="271"/>
                        <a:pt x="9002" y="155"/>
                        <a:pt x="9126" y="85"/>
                      </a:cubicBezTo>
                      <a:cubicBezTo>
                        <a:pt x="9272" y="-18"/>
                        <a:pt x="9382" y="-56"/>
                        <a:pt x="9566" y="135"/>
                      </a:cubicBezTo>
                      <a:cubicBezTo>
                        <a:pt x="9719" y="203"/>
                        <a:pt x="9921" y="667"/>
                        <a:pt x="10005" y="714"/>
                      </a:cubicBezTo>
                    </a:path>
                  </a:pathLst>
                </a:custGeom>
                <a:ln>
                  <a:prstDash val="sysDash"/>
                  <a:headEnd type="oval" w="med" len="med"/>
                  <a:tailEnd type="oval" w="med" len="me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/>
                <a:lstStyle/>
                <a:p>
                  <a:pPr>
                    <a:defRPr/>
                  </a:pPr>
                  <a:endParaRPr lang="ru-RU" kern="0" dirty="0">
                    <a:solidFill>
                      <a:sysClr val="windowText" lastClr="000000"/>
                    </a:solidFill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4171346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itle 1"/>
          <p:cNvSpPr txBox="1">
            <a:spLocks/>
          </p:cNvSpPr>
          <p:nvPr/>
        </p:nvSpPr>
        <p:spPr bwMode="auto">
          <a:xfrm>
            <a:off x="-3789" y="5550"/>
            <a:ext cx="9147789" cy="6852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ru-RU" sz="2800" b="1" dirty="0" smtClean="0">
              <a:solidFill>
                <a:srgbClr val="003F82"/>
              </a:solidFill>
              <a:latin typeface="Myriad Pro"/>
            </a:endParaRP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003F82"/>
                </a:solidFill>
                <a:latin typeface="Myriad Pro"/>
              </a:rPr>
              <a:t>ЭФФЕКТ ДИВЕРСИФИКАЦИИ</a:t>
            </a:r>
            <a:endParaRPr lang="ru-RU" sz="2800" b="1" dirty="0">
              <a:solidFill>
                <a:srgbClr val="003F82"/>
              </a:solidFill>
              <a:latin typeface="Myriad Pro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782716" y="428626"/>
            <a:ext cx="7578568" cy="6116590"/>
            <a:chOff x="84501" y="321467"/>
            <a:chExt cx="7578568" cy="4587443"/>
          </a:xfrm>
        </p:grpSpPr>
        <p:grpSp>
          <p:nvGrpSpPr>
            <p:cNvPr id="41" name="Group 2"/>
            <p:cNvGrpSpPr>
              <a:grpSpLocks/>
            </p:cNvGrpSpPr>
            <p:nvPr/>
          </p:nvGrpSpPr>
          <p:grpSpPr bwMode="auto">
            <a:xfrm>
              <a:off x="84501" y="920209"/>
              <a:ext cx="6272763" cy="3988701"/>
              <a:chOff x="237" y="450"/>
              <a:chExt cx="6384" cy="3499"/>
            </a:xfrm>
          </p:grpSpPr>
          <p:sp>
            <p:nvSpPr>
              <p:cNvPr id="42" name="Line 3"/>
              <p:cNvSpPr>
                <a:spLocks noChangeShapeType="1"/>
              </p:cNvSpPr>
              <p:nvPr/>
            </p:nvSpPr>
            <p:spPr bwMode="auto">
              <a:xfrm flipV="1">
                <a:off x="980" y="687"/>
                <a:ext cx="0" cy="2976"/>
              </a:xfrm>
              <a:prstGeom prst="line">
                <a:avLst/>
              </a:prstGeom>
              <a:ln>
                <a:headEnd/>
                <a:tailEnd type="triangle" w="med" len="lg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>
                  <a:defRPr/>
                </a:pPr>
                <a:endParaRPr lang="ru-RU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3" name="Line 4"/>
              <p:cNvSpPr>
                <a:spLocks noChangeShapeType="1"/>
              </p:cNvSpPr>
              <p:nvPr/>
            </p:nvSpPr>
            <p:spPr bwMode="auto">
              <a:xfrm>
                <a:off x="980" y="3663"/>
                <a:ext cx="4472" cy="0"/>
              </a:xfrm>
              <a:prstGeom prst="line">
                <a:avLst/>
              </a:prstGeom>
              <a:ln>
                <a:headEnd/>
                <a:tailEnd type="triangle" w="med" len="lg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>
                  <a:defRPr/>
                </a:pPr>
                <a:endParaRPr lang="ru-RU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4" name="Line 5"/>
              <p:cNvSpPr>
                <a:spLocks noChangeShapeType="1"/>
              </p:cNvSpPr>
              <p:nvPr/>
            </p:nvSpPr>
            <p:spPr bwMode="auto">
              <a:xfrm>
                <a:off x="980" y="3183"/>
                <a:ext cx="4056" cy="0"/>
              </a:xfrm>
              <a:prstGeom prst="line">
                <a:avLst/>
              </a:prstGeom>
              <a:ln w="15875">
                <a:solidFill>
                  <a:schemeClr val="bg1">
                    <a:lumMod val="50000"/>
                  </a:schemeClr>
                </a:solidFill>
                <a:prstDash val="dash"/>
                <a:headEnd/>
                <a:tailE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>
                  <a:defRPr/>
                </a:pPr>
                <a:endParaRPr lang="ru-RU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5" name="Line 6"/>
              <p:cNvSpPr>
                <a:spLocks noChangeShapeType="1"/>
              </p:cNvSpPr>
              <p:nvPr/>
            </p:nvSpPr>
            <p:spPr bwMode="auto">
              <a:xfrm flipV="1">
                <a:off x="2488" y="3183"/>
                <a:ext cx="0" cy="480"/>
              </a:xfrm>
              <a:prstGeom prst="line">
                <a:avLst/>
              </a:prstGeom>
              <a:ln>
                <a:headEnd type="triangle" w="med" len="lg"/>
                <a:tailEnd type="triangle" w="med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>
                  <a:defRPr/>
                </a:pPr>
                <a:endParaRPr lang="ru-RU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6" name="Line 7"/>
              <p:cNvSpPr>
                <a:spLocks noChangeShapeType="1"/>
              </p:cNvSpPr>
              <p:nvPr/>
            </p:nvSpPr>
            <p:spPr bwMode="auto">
              <a:xfrm flipV="1">
                <a:off x="2488" y="2725"/>
                <a:ext cx="0" cy="458"/>
              </a:xfrm>
              <a:prstGeom prst="line">
                <a:avLst/>
              </a:prstGeom>
              <a:ln>
                <a:headEnd type="triangle" w="med" len="lg"/>
                <a:tailEnd type="triangle" w="med" len="lg"/>
              </a:ln>
            </p:spPr>
            <p:style>
              <a:lnRef idx="2">
                <a:schemeClr val="accent3"/>
              </a:lnRef>
              <a:fillRef idx="0">
                <a:schemeClr val="accent3"/>
              </a:fillRef>
              <a:effectRef idx="1">
                <a:schemeClr val="accent3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>
                  <a:defRPr/>
                </a:pPr>
                <a:endParaRPr lang="ru-RU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7" name="Line 8"/>
              <p:cNvSpPr>
                <a:spLocks noChangeShapeType="1"/>
              </p:cNvSpPr>
              <p:nvPr/>
            </p:nvSpPr>
            <p:spPr bwMode="auto">
              <a:xfrm flipV="1">
                <a:off x="1864" y="2485"/>
                <a:ext cx="0" cy="1178"/>
              </a:xfrm>
              <a:prstGeom prst="line">
                <a:avLst/>
              </a:prstGeom>
              <a:ln>
                <a:headEnd type="triangle" w="med" len="lg"/>
                <a:tailEnd type="triangle" w="med" len="lg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>
                  <a:defRPr/>
                </a:pPr>
                <a:endParaRPr lang="ru-RU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9" name="Text Box 10"/>
              <p:cNvSpPr txBox="1">
                <a:spLocks noChangeArrowheads="1"/>
              </p:cNvSpPr>
              <p:nvPr/>
            </p:nvSpPr>
            <p:spPr bwMode="auto">
              <a:xfrm>
                <a:off x="237" y="450"/>
                <a:ext cx="1023" cy="24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defRPr/>
                </a:pPr>
                <a:r>
                  <a:rPr lang="ru-RU" altLang="ru-RU" kern="0" dirty="0" smtClean="0">
                    <a:solidFill>
                      <a:srgbClr val="000000"/>
                    </a:solidFill>
                    <a:latin typeface="Myriad Pro"/>
                  </a:rPr>
                  <a:t>Риск, </a:t>
                </a:r>
                <a:r>
                  <a:rPr lang="ru-RU" altLang="ru-RU" i="1" kern="0" dirty="0" smtClean="0">
                    <a:solidFill>
                      <a:srgbClr val="000000"/>
                    </a:solidFill>
                    <a:latin typeface="Myriad Pro"/>
                    <a:cs typeface="Times New Roman" pitchFamily="18" charset="0"/>
                    <a:sym typeface="Symbol" pitchFamily="18" charset="2"/>
                  </a:rPr>
                  <a:t></a:t>
                </a:r>
                <a:endParaRPr lang="ru-RU" altLang="ru-RU" i="1" kern="0" dirty="0" smtClean="0">
                  <a:solidFill>
                    <a:srgbClr val="000000"/>
                  </a:solidFill>
                  <a:latin typeface="Myriad Pro"/>
                </a:endParaRPr>
              </a:p>
            </p:txBody>
          </p:sp>
          <p:sp>
            <p:nvSpPr>
              <p:cNvPr id="50" name="Text Box 11"/>
              <p:cNvSpPr txBox="1">
                <a:spLocks noChangeArrowheads="1"/>
              </p:cNvSpPr>
              <p:nvPr/>
            </p:nvSpPr>
            <p:spPr bwMode="auto">
              <a:xfrm>
                <a:off x="896" y="2748"/>
                <a:ext cx="1058" cy="38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lnSpc>
                    <a:spcPct val="90000"/>
                  </a:lnSpc>
                  <a:spcBef>
                    <a:spcPct val="50000"/>
                  </a:spcBef>
                  <a:defRPr/>
                </a:pPr>
                <a:r>
                  <a:rPr lang="ru-RU" altLang="ru-RU" b="1" kern="0" dirty="0" smtClean="0">
                    <a:solidFill>
                      <a:srgbClr val="C0504D"/>
                    </a:solidFill>
                    <a:latin typeface="Myriad Pro"/>
                  </a:rPr>
                  <a:t>Общий риск</a:t>
                </a:r>
              </a:p>
            </p:txBody>
          </p:sp>
          <p:sp>
            <p:nvSpPr>
              <p:cNvPr id="51" name="Text Box 12"/>
              <p:cNvSpPr txBox="1">
                <a:spLocks noChangeArrowheads="1"/>
              </p:cNvSpPr>
              <p:nvPr/>
            </p:nvSpPr>
            <p:spPr bwMode="auto">
              <a:xfrm>
                <a:off x="2592" y="3293"/>
                <a:ext cx="2274" cy="24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defRPr/>
                </a:pPr>
                <a:r>
                  <a:rPr lang="ru-RU" altLang="ru-RU" b="1" kern="0" dirty="0" smtClean="0">
                    <a:solidFill>
                      <a:srgbClr val="4F81BD"/>
                    </a:solidFill>
                    <a:latin typeface="Myriad Pro"/>
                  </a:rPr>
                  <a:t>Рыночный риск</a:t>
                </a:r>
              </a:p>
            </p:txBody>
          </p:sp>
          <p:sp>
            <p:nvSpPr>
              <p:cNvPr id="52" name="Text Box 13"/>
              <p:cNvSpPr txBox="1">
                <a:spLocks noChangeArrowheads="1"/>
              </p:cNvSpPr>
              <p:nvPr/>
            </p:nvSpPr>
            <p:spPr bwMode="auto">
              <a:xfrm>
                <a:off x="3112" y="2554"/>
                <a:ext cx="3509" cy="24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defRPr/>
                </a:pPr>
                <a:r>
                  <a:rPr lang="ru-RU" altLang="ru-RU" b="1" kern="0" dirty="0" smtClean="0">
                    <a:solidFill>
                      <a:srgbClr val="9BBB59"/>
                    </a:solidFill>
                    <a:latin typeface="Myriad Pro"/>
                  </a:rPr>
                  <a:t>Диверсифицируемый риск</a:t>
                </a:r>
              </a:p>
            </p:txBody>
          </p:sp>
          <p:sp>
            <p:nvSpPr>
              <p:cNvPr id="53" name="Line 14"/>
              <p:cNvSpPr>
                <a:spLocks noChangeShapeType="1"/>
              </p:cNvSpPr>
              <p:nvPr/>
            </p:nvSpPr>
            <p:spPr bwMode="auto">
              <a:xfrm flipV="1">
                <a:off x="2488" y="2703"/>
                <a:ext cx="624" cy="240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>
                  <a:defRPr/>
                </a:pPr>
                <a:endParaRPr lang="ru-RU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4" name="Text Box 15"/>
              <p:cNvSpPr txBox="1">
                <a:spLocks noChangeArrowheads="1"/>
              </p:cNvSpPr>
              <p:nvPr/>
            </p:nvSpPr>
            <p:spPr bwMode="auto">
              <a:xfrm>
                <a:off x="3521" y="3706"/>
                <a:ext cx="3100" cy="24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defRPr/>
                </a:pPr>
                <a:r>
                  <a:rPr lang="ru-RU" altLang="ru-RU" kern="0" dirty="0" smtClean="0">
                    <a:solidFill>
                      <a:srgbClr val="000000"/>
                    </a:solidFill>
                    <a:latin typeface="Myriad Pro"/>
                  </a:rPr>
                  <a:t>Число ценных бумаг</a:t>
                </a:r>
                <a:r>
                  <a:rPr lang="ru-RU" altLang="ru-RU" kern="0" smtClean="0">
                    <a:solidFill>
                      <a:srgbClr val="000000"/>
                    </a:solidFill>
                    <a:latin typeface="Myriad Pro"/>
                  </a:rPr>
                  <a:t>, </a:t>
                </a:r>
                <a:r>
                  <a:rPr lang="en-US" altLang="ru-RU" i="1" kern="0" smtClean="0">
                    <a:solidFill>
                      <a:srgbClr val="000000"/>
                    </a:solidFill>
                    <a:latin typeface="Myriad Pro"/>
                  </a:rPr>
                  <a:t>n</a:t>
                </a:r>
                <a:endParaRPr lang="en-US" altLang="ru-RU" i="1" kern="0" dirty="0">
                  <a:solidFill>
                    <a:srgbClr val="000000"/>
                  </a:solidFill>
                  <a:latin typeface="Myriad Pro"/>
                </a:endParaRPr>
              </a:p>
            </p:txBody>
          </p:sp>
        </p:grpSp>
        <p:sp>
          <p:nvSpPr>
            <p:cNvPr id="3" name="Дуга 2"/>
            <p:cNvSpPr/>
            <p:nvPr/>
          </p:nvSpPr>
          <p:spPr>
            <a:xfrm rot="10800000">
              <a:off x="967825" y="321467"/>
              <a:ext cx="6695244" cy="3550083"/>
            </a:xfrm>
            <a:prstGeom prst="arc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endParaRPr lang="ru-RU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75527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itle 1"/>
          <p:cNvSpPr txBox="1">
            <a:spLocks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solidFill>
                  <a:srgbClr val="003F82"/>
                </a:solidFill>
                <a:latin typeface="Myriad Pro"/>
              </a:rPr>
              <a:t>Распределение активов между классами инвестиций</a:t>
            </a:r>
            <a:endParaRPr lang="en-US" sz="2800" b="1" dirty="0">
              <a:solidFill>
                <a:srgbClr val="003F82"/>
              </a:solidFill>
              <a:latin typeface="Myriad Pro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1785914" y="1367196"/>
            <a:ext cx="5572175" cy="1774040"/>
            <a:chOff x="139625" y="1084522"/>
            <a:chExt cx="4666291" cy="1751944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139625" y="1084522"/>
              <a:ext cx="4666291" cy="1751944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endParaRPr lang="ru-RU" sz="2000" i="1" dirty="0">
                <a:solidFill>
                  <a:schemeClr val="tx1"/>
                </a:solidFill>
              </a:endParaRPr>
            </a:p>
          </p:txBody>
        </p:sp>
        <p:sp>
          <p:nvSpPr>
            <p:cNvPr id="2" name="Прямоугольник 1"/>
            <p:cNvSpPr/>
            <p:nvPr/>
          </p:nvSpPr>
          <p:spPr>
            <a:xfrm>
              <a:off x="287080" y="1223431"/>
              <a:ext cx="4412511" cy="13221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defTabSz="45720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ru-RU" b="1" dirty="0">
                  <a:latin typeface="Myriad Pro"/>
                </a:rPr>
                <a:t>Пусть каждый разделит свои средства на три части и вложит одну из них в землю, вторую – в дело, а третью пусть оставит про запас</a:t>
              </a:r>
              <a:r>
                <a:rPr lang="ru-RU" b="1" dirty="0" smtClean="0">
                  <a:latin typeface="Myriad Pro"/>
                </a:rPr>
                <a:t>.</a:t>
              </a:r>
            </a:p>
            <a:p>
              <a:pPr algn="r" defTabSz="45720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ru-RU" b="1" i="1" dirty="0" smtClean="0">
                  <a:latin typeface="Myriad Pro"/>
                </a:rPr>
                <a:t>(Талмуд) </a:t>
              </a:r>
              <a:endParaRPr lang="ru-RU" b="1" i="1" dirty="0">
                <a:latin typeface="Myriad Pro"/>
              </a:endParaRP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2180723" y="3138931"/>
            <a:ext cx="4386172" cy="3834788"/>
            <a:chOff x="5999191" y="3425998"/>
            <a:chExt cx="3633372" cy="3344261"/>
          </a:xfrm>
        </p:grpSpPr>
        <p:graphicFrame>
          <p:nvGraphicFramePr>
            <p:cNvPr id="9" name="Объект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76624834"/>
                </p:ext>
              </p:extLst>
            </p:nvPr>
          </p:nvGraphicFramePr>
          <p:xfrm>
            <a:off x="5999191" y="3425998"/>
            <a:ext cx="3633372" cy="334426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10" name="Прямоугольник 9"/>
            <p:cNvSpPr/>
            <p:nvPr/>
          </p:nvSpPr>
          <p:spPr>
            <a:xfrm rot="18713342">
              <a:off x="6451666" y="4305530"/>
              <a:ext cx="1627970" cy="6550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700" b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Myriad Pro"/>
                </a:rPr>
                <a:t>Недвижимость</a:t>
              </a:r>
              <a:endParaRPr lang="ru-RU" sz="1700" b="1">
                <a:solidFill>
                  <a:schemeClr val="tx1">
                    <a:lumMod val="95000"/>
                    <a:lumOff val="5000"/>
                  </a:schemeClr>
                </a:solidFill>
                <a:latin typeface="Myriad Pro"/>
              </a:endParaRPr>
            </a:p>
          </p:txBody>
        </p:sp>
        <p:sp>
          <p:nvSpPr>
            <p:cNvPr id="11" name="Прямоугольник 10"/>
            <p:cNvSpPr/>
            <p:nvPr/>
          </p:nvSpPr>
          <p:spPr>
            <a:xfrm rot="2758998">
              <a:off x="7694623" y="4317225"/>
              <a:ext cx="1627970" cy="6550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Myriad Pro"/>
                </a:rPr>
                <a:t>Акции</a:t>
              </a:r>
              <a:endParaRPr lang="ru-RU" b="1">
                <a:solidFill>
                  <a:schemeClr val="tx1">
                    <a:lumMod val="95000"/>
                    <a:lumOff val="5000"/>
                  </a:schemeClr>
                </a:solidFill>
                <a:latin typeface="Myriad Pro"/>
              </a:endParaRPr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7075059" y="5358875"/>
              <a:ext cx="1627970" cy="6550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Myriad Pro"/>
                </a:rPr>
                <a:t>Облигации, депозиты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19093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Прямоугольник 244"/>
          <p:cNvSpPr/>
          <p:nvPr/>
        </p:nvSpPr>
        <p:spPr>
          <a:xfrm>
            <a:off x="0" y="4019451"/>
            <a:ext cx="9144000" cy="2875508"/>
          </a:xfrm>
          <a:prstGeom prst="rect">
            <a:avLst/>
          </a:prstGeom>
          <a:solidFill>
            <a:srgbClr val="05D5EB">
              <a:alpha val="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4351" name="Прямоугольник 14350"/>
          <p:cNvSpPr/>
          <p:nvPr/>
        </p:nvSpPr>
        <p:spPr>
          <a:xfrm>
            <a:off x="0" y="1296000"/>
            <a:ext cx="9144000" cy="2718581"/>
          </a:xfrm>
          <a:prstGeom prst="rect">
            <a:avLst/>
          </a:prstGeom>
          <a:solidFill>
            <a:srgbClr val="FF0000">
              <a:alpha val="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4339" name="Title 1"/>
          <p:cNvSpPr txBox="1">
            <a:spLocks/>
          </p:cNvSpPr>
          <p:nvPr/>
        </p:nvSpPr>
        <p:spPr bwMode="auto">
          <a:xfrm>
            <a:off x="-7030" y="0"/>
            <a:ext cx="9151030" cy="6894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ru-RU" sz="2800" b="1" dirty="0" smtClean="0">
              <a:solidFill>
                <a:srgbClr val="003F82"/>
              </a:solidFill>
              <a:latin typeface="Myriad Pro"/>
            </a:endParaRP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003F82"/>
                </a:solidFill>
                <a:latin typeface="Myriad Pro"/>
              </a:rPr>
              <a:t>Диверсификация </a:t>
            </a:r>
            <a:r>
              <a:rPr lang="ru-RU" sz="2800" b="1" dirty="0">
                <a:solidFill>
                  <a:srgbClr val="003F82"/>
                </a:solidFill>
                <a:latin typeface="Myriad Pro"/>
              </a:rPr>
              <a:t>по методу «сверху вниз»</a:t>
            </a:r>
            <a:endParaRPr lang="en-US" sz="2800" b="1" dirty="0">
              <a:solidFill>
                <a:srgbClr val="003F82"/>
              </a:solidFill>
              <a:latin typeface="Myriad Pro"/>
            </a:endParaRPr>
          </a:p>
        </p:txBody>
      </p:sp>
      <p:grpSp>
        <p:nvGrpSpPr>
          <p:cNvPr id="157" name="Группа 156"/>
          <p:cNvGrpSpPr/>
          <p:nvPr/>
        </p:nvGrpSpPr>
        <p:grpSpPr>
          <a:xfrm>
            <a:off x="59124" y="1328761"/>
            <a:ext cx="9169013" cy="5433405"/>
            <a:chOff x="-388480" y="1127296"/>
            <a:chExt cx="10008816" cy="5330752"/>
          </a:xfrm>
        </p:grpSpPr>
        <p:cxnSp>
          <p:nvCxnSpPr>
            <p:cNvPr id="158" name="AutoShape 2"/>
            <p:cNvCxnSpPr>
              <a:cxnSpLocks noChangeShapeType="1"/>
              <a:stCxn id="162" idx="2"/>
              <a:endCxn id="165" idx="0"/>
            </p:cNvCxnSpPr>
            <p:nvPr/>
          </p:nvCxnSpPr>
          <p:spPr bwMode="auto">
            <a:xfrm>
              <a:off x="2614040" y="2583619"/>
              <a:ext cx="1647468" cy="723066"/>
            </a:xfrm>
            <a:prstGeom prst="straightConnector1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59" name="AutoShape 3"/>
            <p:cNvCxnSpPr>
              <a:cxnSpLocks noChangeShapeType="1"/>
              <a:stCxn id="162" idx="2"/>
              <a:endCxn id="164" idx="0"/>
            </p:cNvCxnSpPr>
            <p:nvPr/>
          </p:nvCxnSpPr>
          <p:spPr bwMode="auto">
            <a:xfrm flipH="1">
              <a:off x="799217" y="2583619"/>
              <a:ext cx="1814823" cy="586621"/>
            </a:xfrm>
            <a:prstGeom prst="straightConnector1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60" name="Rectangle 5"/>
            <p:cNvSpPr>
              <a:spLocks noChangeArrowheads="1"/>
            </p:cNvSpPr>
            <p:nvPr/>
          </p:nvSpPr>
          <p:spPr bwMode="auto">
            <a:xfrm>
              <a:off x="7060388" y="1127296"/>
              <a:ext cx="2357837" cy="63412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ru-RU" altLang="ru-RU" b="1" kern="0" dirty="0">
                  <a:solidFill>
                    <a:sysClr val="windowText" lastClr="000000"/>
                  </a:solidFill>
                  <a:latin typeface="Myriad Pro"/>
                </a:rPr>
                <a:t>Распределение активов </a:t>
              </a:r>
            </a:p>
          </p:txBody>
        </p:sp>
        <p:sp>
          <p:nvSpPr>
            <p:cNvPr id="161" name="Rectangle 6"/>
            <p:cNvSpPr>
              <a:spLocks noChangeArrowheads="1"/>
            </p:cNvSpPr>
            <p:nvPr/>
          </p:nvSpPr>
          <p:spPr bwMode="auto">
            <a:xfrm>
              <a:off x="2821444" y="1260670"/>
              <a:ext cx="3442254" cy="392551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/>
            <a:extLst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none" anchor="ctr">
              <a:spAutoFit/>
            </a:bodyPr>
            <a:lstStyle/>
            <a:p>
              <a:pPr algn="ctr">
                <a:defRPr/>
              </a:pPr>
              <a:r>
                <a:rPr lang="ru-RU" sz="2000" b="1" kern="0" dirty="0">
                  <a:solidFill>
                    <a:prstClr val="black"/>
                  </a:solidFill>
                  <a:latin typeface="Myriad Pro"/>
                </a:rPr>
                <a:t>Совокупный портфель</a:t>
              </a:r>
            </a:p>
          </p:txBody>
        </p:sp>
        <p:sp>
          <p:nvSpPr>
            <p:cNvPr id="162" name="Rectangle 7"/>
            <p:cNvSpPr>
              <a:spLocks noChangeArrowheads="1"/>
            </p:cNvSpPr>
            <p:nvPr/>
          </p:nvSpPr>
          <p:spPr bwMode="auto">
            <a:xfrm>
              <a:off x="2125664" y="2147796"/>
              <a:ext cx="976753" cy="435823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tIns="82800" bIns="82800" anchor="ctr" anchorCtr="1">
              <a:spAutoFit/>
            </a:bodyPr>
            <a:lstStyle/>
            <a:p>
              <a:pPr>
                <a:defRPr/>
              </a:pPr>
              <a:r>
                <a:rPr lang="ru-RU" altLang="ru-RU" b="1" kern="0" dirty="0">
                  <a:solidFill>
                    <a:prstClr val="black"/>
                  </a:solidFill>
                  <a:latin typeface="Myriad Pro"/>
                </a:rPr>
                <a:t>Акции</a:t>
              </a:r>
            </a:p>
          </p:txBody>
        </p:sp>
        <p:sp>
          <p:nvSpPr>
            <p:cNvPr id="163" name="Rectangle 8"/>
            <p:cNvSpPr>
              <a:spLocks noChangeArrowheads="1"/>
            </p:cNvSpPr>
            <p:nvPr/>
          </p:nvSpPr>
          <p:spPr bwMode="auto">
            <a:xfrm>
              <a:off x="6220602" y="2147796"/>
              <a:ext cx="1580441" cy="435823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tIns="82800" bIns="82800" anchor="ctr" anchorCtr="1">
              <a:spAutoFit/>
            </a:bodyPr>
            <a:lstStyle/>
            <a:p>
              <a:pPr>
                <a:defRPr/>
              </a:pPr>
              <a:r>
                <a:rPr lang="ru-RU" altLang="ru-RU" b="1" kern="0" dirty="0">
                  <a:solidFill>
                    <a:prstClr val="black"/>
                  </a:solidFill>
                  <a:latin typeface="Myriad Pro"/>
                </a:rPr>
                <a:t>Облигации</a:t>
              </a:r>
            </a:p>
          </p:txBody>
        </p:sp>
        <p:sp>
          <p:nvSpPr>
            <p:cNvPr id="164" name="Rectangle 9"/>
            <p:cNvSpPr>
              <a:spLocks noChangeArrowheads="1"/>
            </p:cNvSpPr>
            <p:nvPr/>
          </p:nvSpPr>
          <p:spPr bwMode="auto">
            <a:xfrm>
              <a:off x="-84472" y="3170240"/>
              <a:ext cx="1767377" cy="481997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lIns="54000" tIns="36000" rIns="54000" bIns="36000" anchor="ctr" anchorCtr="1">
              <a:spAutoFit/>
            </a:bodyPr>
            <a:lstStyle/>
            <a:p>
              <a:pPr algn="ctr">
                <a:lnSpc>
                  <a:spcPct val="85000"/>
                </a:lnSpc>
                <a:defRPr/>
              </a:pPr>
              <a:r>
                <a:rPr lang="ru-RU" altLang="ru-RU" sz="1600" b="1" kern="0" dirty="0">
                  <a:solidFill>
                    <a:prstClr val="black"/>
                  </a:solidFill>
                  <a:latin typeface="Myriad Pro"/>
                </a:rPr>
                <a:t>Нефтегазовый</a:t>
              </a:r>
              <a:br>
                <a:rPr lang="ru-RU" altLang="ru-RU" sz="1600" b="1" kern="0" dirty="0">
                  <a:solidFill>
                    <a:prstClr val="black"/>
                  </a:solidFill>
                  <a:latin typeface="Myriad Pro"/>
                </a:rPr>
              </a:br>
              <a:r>
                <a:rPr lang="ru-RU" altLang="ru-RU" sz="1600" b="1" kern="0" dirty="0">
                  <a:solidFill>
                    <a:prstClr val="black"/>
                  </a:solidFill>
                  <a:latin typeface="Myriad Pro"/>
                </a:rPr>
                <a:t>комплекс</a:t>
              </a:r>
            </a:p>
          </p:txBody>
        </p:sp>
        <p:sp>
          <p:nvSpPr>
            <p:cNvPr id="165" name="Rectangle 10"/>
            <p:cNvSpPr>
              <a:spLocks noChangeArrowheads="1"/>
            </p:cNvSpPr>
            <p:nvPr/>
          </p:nvSpPr>
          <p:spPr bwMode="auto">
            <a:xfrm>
              <a:off x="3573799" y="3306685"/>
              <a:ext cx="1375417" cy="312899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lIns="54000" tIns="36000" rIns="54000" bIns="36000" anchor="ctr" anchorCtr="1">
              <a:spAutoFit/>
            </a:bodyPr>
            <a:lstStyle/>
            <a:p>
              <a:pPr>
                <a:defRPr/>
              </a:pPr>
              <a:r>
                <a:rPr lang="ru-RU" altLang="ru-RU" sz="1600" b="1" kern="0" dirty="0">
                  <a:solidFill>
                    <a:prstClr val="black"/>
                  </a:solidFill>
                  <a:latin typeface="Myriad Pro"/>
                </a:rPr>
                <a:t>Энергетика</a:t>
              </a:r>
            </a:p>
          </p:txBody>
        </p:sp>
        <p:sp>
          <p:nvSpPr>
            <p:cNvPr id="166" name="Rectangle 11"/>
            <p:cNvSpPr>
              <a:spLocks noChangeArrowheads="1"/>
            </p:cNvSpPr>
            <p:nvPr/>
          </p:nvSpPr>
          <p:spPr bwMode="auto">
            <a:xfrm>
              <a:off x="1966413" y="3153370"/>
              <a:ext cx="1333422" cy="554469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lIns="54000" tIns="36000" rIns="54000" bIns="36000" anchor="ctr" anchorCtr="1">
              <a:spAutoFit/>
            </a:bodyPr>
            <a:lstStyle/>
            <a:p>
              <a:pPr>
                <a:defRPr/>
              </a:pPr>
              <a:r>
                <a:rPr lang="ru-RU" altLang="ru-RU" sz="1600" b="1" kern="0" smtClean="0">
                  <a:solidFill>
                    <a:prstClr val="black"/>
                  </a:solidFill>
                  <a:latin typeface="Myriad Pro"/>
                </a:rPr>
                <a:t>Телеком-</a:t>
              </a:r>
            </a:p>
            <a:p>
              <a:pPr>
                <a:defRPr/>
              </a:pPr>
              <a:r>
                <a:rPr lang="ru-RU" altLang="ru-RU" sz="1600" b="1" kern="0" smtClean="0">
                  <a:solidFill>
                    <a:prstClr val="black"/>
                  </a:solidFill>
                  <a:latin typeface="Myriad Pro"/>
                </a:rPr>
                <a:t>муникации</a:t>
              </a:r>
              <a:endParaRPr lang="ru-RU" altLang="ru-RU" sz="1600" b="1" kern="0" dirty="0">
                <a:solidFill>
                  <a:prstClr val="black"/>
                </a:solidFill>
                <a:latin typeface="Myriad Pro"/>
              </a:endParaRPr>
            </a:p>
          </p:txBody>
        </p:sp>
        <p:sp>
          <p:nvSpPr>
            <p:cNvPr id="167" name="Rectangle 12"/>
            <p:cNvSpPr>
              <a:spLocks noChangeArrowheads="1"/>
            </p:cNvSpPr>
            <p:nvPr/>
          </p:nvSpPr>
          <p:spPr bwMode="auto">
            <a:xfrm>
              <a:off x="5185598" y="3297052"/>
              <a:ext cx="2178587" cy="332158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lIns="54000" rIns="54000" anchor="ctr" anchorCtr="1">
              <a:spAutoFit/>
            </a:bodyPr>
            <a:lstStyle/>
            <a:p>
              <a:pPr>
                <a:defRPr/>
              </a:pPr>
              <a:r>
                <a:rPr lang="ru-RU" altLang="ru-RU" sz="1600" b="1" kern="0" dirty="0">
                  <a:solidFill>
                    <a:prstClr val="black"/>
                  </a:solidFill>
                  <a:latin typeface="Myriad Pro"/>
                </a:rPr>
                <a:t>Государственные </a:t>
              </a:r>
            </a:p>
          </p:txBody>
        </p:sp>
        <p:sp>
          <p:nvSpPr>
            <p:cNvPr id="168" name="Rectangle 13"/>
            <p:cNvSpPr>
              <a:spLocks noChangeArrowheads="1"/>
            </p:cNvSpPr>
            <p:nvPr/>
          </p:nvSpPr>
          <p:spPr bwMode="auto">
            <a:xfrm>
              <a:off x="7539304" y="3284212"/>
              <a:ext cx="1896865" cy="332158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lIns="54000" rIns="54000" anchor="ctr" anchorCtr="1">
              <a:spAutoFit/>
            </a:bodyPr>
            <a:lstStyle/>
            <a:p>
              <a:pPr algn="ctr">
                <a:defRPr/>
              </a:pPr>
              <a:r>
                <a:rPr lang="ru-RU" altLang="ru-RU" sz="1600" b="1" kern="0" dirty="0">
                  <a:solidFill>
                    <a:prstClr val="black"/>
                  </a:solidFill>
                  <a:latin typeface="Myriad Pro"/>
                </a:rPr>
                <a:t>Корпоративные</a:t>
              </a:r>
            </a:p>
          </p:txBody>
        </p:sp>
        <p:cxnSp>
          <p:nvCxnSpPr>
            <p:cNvPr id="169" name="AutoShape 14"/>
            <p:cNvCxnSpPr>
              <a:cxnSpLocks noChangeShapeType="1"/>
              <a:stCxn id="161" idx="2"/>
              <a:endCxn id="162" idx="0"/>
            </p:cNvCxnSpPr>
            <p:nvPr/>
          </p:nvCxnSpPr>
          <p:spPr bwMode="auto">
            <a:xfrm flipH="1">
              <a:off x="2614040" y="1653220"/>
              <a:ext cx="1928531" cy="494575"/>
            </a:xfrm>
            <a:prstGeom prst="straightConnector1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70" name="AutoShape 15"/>
            <p:cNvCxnSpPr>
              <a:cxnSpLocks noChangeShapeType="1"/>
              <a:stCxn id="161" idx="2"/>
              <a:endCxn id="163" idx="0"/>
            </p:cNvCxnSpPr>
            <p:nvPr/>
          </p:nvCxnSpPr>
          <p:spPr bwMode="auto">
            <a:xfrm>
              <a:off x="4542571" y="1653220"/>
              <a:ext cx="2468251" cy="494575"/>
            </a:xfrm>
            <a:prstGeom prst="straightConnector1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71" name="AutoShape 16"/>
            <p:cNvCxnSpPr>
              <a:cxnSpLocks noChangeShapeType="1"/>
              <a:stCxn id="162" idx="2"/>
              <a:endCxn id="166" idx="0"/>
            </p:cNvCxnSpPr>
            <p:nvPr/>
          </p:nvCxnSpPr>
          <p:spPr bwMode="auto">
            <a:xfrm>
              <a:off x="2614040" y="2583619"/>
              <a:ext cx="19084" cy="569751"/>
            </a:xfrm>
            <a:prstGeom prst="straightConnector1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72" name="AutoShape 17"/>
            <p:cNvCxnSpPr>
              <a:cxnSpLocks noChangeShapeType="1"/>
              <a:stCxn id="163" idx="2"/>
              <a:endCxn id="167" idx="0"/>
            </p:cNvCxnSpPr>
            <p:nvPr/>
          </p:nvCxnSpPr>
          <p:spPr bwMode="auto">
            <a:xfrm flipH="1">
              <a:off x="6274892" y="2583619"/>
              <a:ext cx="735930" cy="713433"/>
            </a:xfrm>
            <a:prstGeom prst="straightConnector1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73" name="AutoShape 18"/>
            <p:cNvCxnSpPr>
              <a:cxnSpLocks noChangeShapeType="1"/>
              <a:stCxn id="163" idx="2"/>
              <a:endCxn id="168" idx="0"/>
            </p:cNvCxnSpPr>
            <p:nvPr/>
          </p:nvCxnSpPr>
          <p:spPr bwMode="auto">
            <a:xfrm>
              <a:off x="7010822" y="2583619"/>
              <a:ext cx="1476914" cy="700593"/>
            </a:xfrm>
            <a:prstGeom prst="straightConnector1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74" name="Rectangle 19"/>
            <p:cNvSpPr>
              <a:spLocks noChangeArrowheads="1"/>
            </p:cNvSpPr>
            <p:nvPr/>
          </p:nvSpPr>
          <p:spPr bwMode="auto">
            <a:xfrm>
              <a:off x="-388480" y="4618527"/>
              <a:ext cx="1139486" cy="2868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bIns="0" anchor="ctr">
              <a:spAutoFit/>
            </a:bodyPr>
            <a:lstStyle/>
            <a:p>
              <a:pPr>
                <a:defRPr/>
              </a:pPr>
              <a:r>
                <a:rPr lang="ru-RU" altLang="ru-RU" sz="1600" b="1" kern="0" dirty="0">
                  <a:solidFill>
                    <a:srgbClr val="000000"/>
                  </a:solidFill>
                  <a:latin typeface="Myriad Pro"/>
                </a:rPr>
                <a:t>Газпром</a:t>
              </a:r>
            </a:p>
          </p:txBody>
        </p:sp>
        <p:sp>
          <p:nvSpPr>
            <p:cNvPr id="175" name="Rectangle 20"/>
            <p:cNvSpPr>
              <a:spLocks noChangeArrowheads="1"/>
            </p:cNvSpPr>
            <p:nvPr/>
          </p:nvSpPr>
          <p:spPr bwMode="auto">
            <a:xfrm>
              <a:off x="408448" y="4859944"/>
              <a:ext cx="1120775" cy="3321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pPr>
                <a:defRPr/>
              </a:pPr>
              <a:r>
                <a:rPr lang="ru-RU" altLang="ru-RU" sz="1600" b="1" kern="0" dirty="0">
                  <a:solidFill>
                    <a:srgbClr val="000000"/>
                  </a:solidFill>
                  <a:latin typeface="Myriad Pro"/>
                </a:rPr>
                <a:t>ЛУКОЙЛ</a:t>
              </a:r>
            </a:p>
          </p:txBody>
        </p:sp>
        <p:sp>
          <p:nvSpPr>
            <p:cNvPr id="176" name="Rectangle 21"/>
            <p:cNvSpPr>
              <a:spLocks noChangeArrowheads="1"/>
            </p:cNvSpPr>
            <p:nvPr/>
          </p:nvSpPr>
          <p:spPr bwMode="auto">
            <a:xfrm>
              <a:off x="1353435" y="4618527"/>
              <a:ext cx="1437343" cy="2868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bIns="0" anchor="ctr">
              <a:spAutoFit/>
            </a:bodyPr>
            <a:lstStyle/>
            <a:p>
              <a:pPr>
                <a:defRPr/>
              </a:pPr>
              <a:r>
                <a:rPr lang="ru-RU" altLang="ru-RU" sz="1600" b="1" kern="0" dirty="0">
                  <a:solidFill>
                    <a:srgbClr val="000000"/>
                  </a:solidFill>
                  <a:latin typeface="Myriad Pro"/>
                </a:rPr>
                <a:t>Башнефть</a:t>
              </a:r>
            </a:p>
          </p:txBody>
        </p:sp>
        <p:cxnSp>
          <p:nvCxnSpPr>
            <p:cNvPr id="177" name="AutoShape 22"/>
            <p:cNvCxnSpPr>
              <a:cxnSpLocks noChangeShapeType="1"/>
              <a:stCxn id="164" idx="2"/>
              <a:endCxn id="174" idx="0"/>
            </p:cNvCxnSpPr>
            <p:nvPr/>
          </p:nvCxnSpPr>
          <p:spPr bwMode="auto">
            <a:xfrm flipH="1">
              <a:off x="181263" y="3652237"/>
              <a:ext cx="617954" cy="966290"/>
            </a:xfrm>
            <a:prstGeom prst="straightConnector1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78" name="AutoShape 23"/>
            <p:cNvCxnSpPr>
              <a:cxnSpLocks noChangeShapeType="1"/>
              <a:stCxn id="164" idx="2"/>
              <a:endCxn id="175" idx="0"/>
            </p:cNvCxnSpPr>
            <p:nvPr/>
          </p:nvCxnSpPr>
          <p:spPr bwMode="auto">
            <a:xfrm>
              <a:off x="799217" y="3652237"/>
              <a:ext cx="169619" cy="1207708"/>
            </a:xfrm>
            <a:prstGeom prst="straightConnector1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79" name="AutoShape 24"/>
            <p:cNvCxnSpPr>
              <a:cxnSpLocks noChangeShapeType="1"/>
              <a:stCxn id="164" idx="2"/>
              <a:endCxn id="176" idx="0"/>
            </p:cNvCxnSpPr>
            <p:nvPr/>
          </p:nvCxnSpPr>
          <p:spPr bwMode="auto">
            <a:xfrm>
              <a:off x="799217" y="3652237"/>
              <a:ext cx="1272889" cy="966290"/>
            </a:xfrm>
            <a:prstGeom prst="straightConnector1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80" name="Rectangle 25"/>
            <p:cNvSpPr>
              <a:spLocks noChangeArrowheads="1"/>
            </p:cNvSpPr>
            <p:nvPr/>
          </p:nvSpPr>
          <p:spPr bwMode="auto">
            <a:xfrm>
              <a:off x="1932496" y="5491768"/>
              <a:ext cx="1526198" cy="3321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r>
                <a:rPr lang="ru-RU" altLang="ru-RU" sz="1600" b="1" kern="0" dirty="0">
                  <a:solidFill>
                    <a:srgbClr val="000000"/>
                  </a:solidFill>
                  <a:latin typeface="Myriad Pro"/>
                </a:rPr>
                <a:t>Ростелеком</a:t>
              </a:r>
            </a:p>
          </p:txBody>
        </p:sp>
        <p:sp>
          <p:nvSpPr>
            <p:cNvPr id="181" name="Rectangle 26"/>
            <p:cNvSpPr>
              <a:spLocks noChangeArrowheads="1"/>
            </p:cNvSpPr>
            <p:nvPr/>
          </p:nvSpPr>
          <p:spPr bwMode="auto">
            <a:xfrm>
              <a:off x="3529521" y="5491768"/>
              <a:ext cx="686281" cy="3321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r>
                <a:rPr lang="ru-RU" altLang="ru-RU" sz="1600" b="1" kern="0" dirty="0">
                  <a:solidFill>
                    <a:srgbClr val="000000"/>
                  </a:solidFill>
                  <a:latin typeface="Myriad Pro"/>
                </a:rPr>
                <a:t>МТС</a:t>
              </a:r>
            </a:p>
          </p:txBody>
        </p:sp>
        <p:cxnSp>
          <p:nvCxnSpPr>
            <p:cNvPr id="182" name="AutoShape 27"/>
            <p:cNvCxnSpPr>
              <a:cxnSpLocks noChangeShapeType="1"/>
              <a:stCxn id="166" idx="2"/>
              <a:endCxn id="180" idx="0"/>
            </p:cNvCxnSpPr>
            <p:nvPr/>
          </p:nvCxnSpPr>
          <p:spPr bwMode="auto">
            <a:xfrm>
              <a:off x="2633125" y="3707839"/>
              <a:ext cx="62470" cy="1783928"/>
            </a:xfrm>
            <a:prstGeom prst="straightConnector1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83" name="AutoShape 28"/>
            <p:cNvCxnSpPr>
              <a:cxnSpLocks noChangeShapeType="1"/>
              <a:stCxn id="166" idx="2"/>
              <a:endCxn id="181" idx="0"/>
            </p:cNvCxnSpPr>
            <p:nvPr/>
          </p:nvCxnSpPr>
          <p:spPr bwMode="auto">
            <a:xfrm>
              <a:off x="2633125" y="3707839"/>
              <a:ext cx="1239537" cy="1783928"/>
            </a:xfrm>
            <a:prstGeom prst="straightConnector1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84" name="Rectangle 29"/>
            <p:cNvSpPr>
              <a:spLocks noChangeArrowheads="1"/>
            </p:cNvSpPr>
            <p:nvPr/>
          </p:nvSpPr>
          <p:spPr bwMode="auto">
            <a:xfrm>
              <a:off x="3387119" y="4153505"/>
              <a:ext cx="1321467" cy="3321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>
                <a:defRPr/>
              </a:pPr>
              <a:r>
                <a:rPr lang="ru-RU" altLang="ru-RU" sz="1600" b="1" kern="0" dirty="0">
                  <a:solidFill>
                    <a:srgbClr val="000000"/>
                  </a:solidFill>
                  <a:latin typeface="Myriad Pro"/>
                </a:rPr>
                <a:t>ГидроОГК</a:t>
              </a:r>
            </a:p>
          </p:txBody>
        </p:sp>
        <p:sp>
          <p:nvSpPr>
            <p:cNvPr id="185" name="Rectangle 30"/>
            <p:cNvSpPr>
              <a:spLocks noChangeArrowheads="1"/>
            </p:cNvSpPr>
            <p:nvPr/>
          </p:nvSpPr>
          <p:spPr bwMode="auto">
            <a:xfrm>
              <a:off x="4629903" y="4154303"/>
              <a:ext cx="801770" cy="3321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>
                <a:defRPr/>
              </a:pPr>
              <a:r>
                <a:rPr lang="ru-RU" altLang="ru-RU" sz="1600" b="1" kern="0" dirty="0">
                  <a:solidFill>
                    <a:srgbClr val="000000"/>
                  </a:solidFill>
                  <a:latin typeface="Myriad Pro"/>
                </a:rPr>
                <a:t>ТГК-5</a:t>
              </a:r>
            </a:p>
          </p:txBody>
        </p:sp>
        <p:cxnSp>
          <p:nvCxnSpPr>
            <p:cNvPr id="186" name="AutoShape 31"/>
            <p:cNvCxnSpPr>
              <a:cxnSpLocks noChangeShapeType="1"/>
              <a:stCxn id="165" idx="2"/>
              <a:endCxn id="184" idx="0"/>
            </p:cNvCxnSpPr>
            <p:nvPr/>
          </p:nvCxnSpPr>
          <p:spPr bwMode="auto">
            <a:xfrm flipH="1">
              <a:off x="4047852" y="3619584"/>
              <a:ext cx="213656" cy="533921"/>
            </a:xfrm>
            <a:prstGeom prst="straightConnector1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87" name="AutoShape 32"/>
            <p:cNvCxnSpPr>
              <a:cxnSpLocks noChangeShapeType="1"/>
              <a:stCxn id="165" idx="2"/>
              <a:endCxn id="185" idx="0"/>
            </p:cNvCxnSpPr>
            <p:nvPr/>
          </p:nvCxnSpPr>
          <p:spPr bwMode="auto">
            <a:xfrm>
              <a:off x="4261508" y="3619584"/>
              <a:ext cx="769279" cy="534719"/>
            </a:xfrm>
            <a:prstGeom prst="straightConnector1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88" name="Text Box 33"/>
            <p:cNvSpPr txBox="1">
              <a:spLocks noChangeArrowheads="1"/>
            </p:cNvSpPr>
            <p:nvPr/>
          </p:nvSpPr>
          <p:spPr bwMode="auto">
            <a:xfrm>
              <a:off x="5522913" y="4484687"/>
              <a:ext cx="640786" cy="3321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ru-RU" altLang="ru-RU" sz="1600" b="1" kern="0" dirty="0">
                  <a:solidFill>
                    <a:srgbClr val="000000"/>
                  </a:solidFill>
                  <a:latin typeface="Myriad Pro"/>
                </a:rPr>
                <a:t>ГКО</a:t>
              </a:r>
            </a:p>
          </p:txBody>
        </p:sp>
        <p:sp>
          <p:nvSpPr>
            <p:cNvPr id="189" name="Text Box 34"/>
            <p:cNvSpPr txBox="1">
              <a:spLocks noChangeArrowheads="1"/>
            </p:cNvSpPr>
            <p:nvPr/>
          </p:nvSpPr>
          <p:spPr bwMode="auto">
            <a:xfrm>
              <a:off x="6529389" y="4484687"/>
              <a:ext cx="707279" cy="3321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ru-RU" altLang="ru-RU" sz="1600" b="1" kern="0" dirty="0">
                  <a:solidFill>
                    <a:srgbClr val="000000"/>
                  </a:solidFill>
                  <a:latin typeface="Myriad Pro"/>
                </a:rPr>
                <a:t>ОФЗ</a:t>
              </a:r>
            </a:p>
          </p:txBody>
        </p:sp>
        <p:cxnSp>
          <p:nvCxnSpPr>
            <p:cNvPr id="190" name="AutoShape 35"/>
            <p:cNvCxnSpPr>
              <a:cxnSpLocks noChangeShapeType="1"/>
              <a:stCxn id="167" idx="2"/>
            </p:cNvCxnSpPr>
            <p:nvPr/>
          </p:nvCxnSpPr>
          <p:spPr bwMode="auto">
            <a:xfrm flipH="1">
              <a:off x="5597723" y="3629209"/>
              <a:ext cx="677169" cy="811028"/>
            </a:xfrm>
            <a:prstGeom prst="straightConnector1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91" name="AutoShape 36"/>
            <p:cNvCxnSpPr>
              <a:cxnSpLocks noChangeShapeType="1"/>
              <a:stCxn id="167" idx="2"/>
              <a:endCxn id="189" idx="0"/>
            </p:cNvCxnSpPr>
            <p:nvPr/>
          </p:nvCxnSpPr>
          <p:spPr bwMode="auto">
            <a:xfrm>
              <a:off x="6274892" y="3629209"/>
              <a:ext cx="608137" cy="855477"/>
            </a:xfrm>
            <a:prstGeom prst="straightConnector1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92" name="Text Box 37"/>
            <p:cNvSpPr txBox="1">
              <a:spLocks noChangeArrowheads="1"/>
            </p:cNvSpPr>
            <p:nvPr/>
          </p:nvSpPr>
          <p:spPr bwMode="auto">
            <a:xfrm>
              <a:off x="7696831" y="4484761"/>
              <a:ext cx="833392" cy="3321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ru-RU" altLang="ru-RU" sz="1600" b="1" kern="0" dirty="0">
                  <a:solidFill>
                    <a:srgbClr val="000000"/>
                  </a:solidFill>
                  <a:latin typeface="Myriad Pro"/>
                </a:rPr>
                <a:t>ТНК</a:t>
              </a:r>
            </a:p>
          </p:txBody>
        </p:sp>
        <p:sp>
          <p:nvSpPr>
            <p:cNvPr id="193" name="Text Box 38"/>
            <p:cNvSpPr txBox="1">
              <a:spLocks noChangeArrowheads="1"/>
            </p:cNvSpPr>
            <p:nvPr/>
          </p:nvSpPr>
          <p:spPr bwMode="auto">
            <a:xfrm>
              <a:off x="8454603" y="4484687"/>
              <a:ext cx="1165733" cy="3321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ru-RU" altLang="ru-RU" sz="1600" b="1" kern="0" dirty="0" smtClean="0">
                  <a:solidFill>
                    <a:srgbClr val="000000"/>
                  </a:solidFill>
                  <a:latin typeface="Myriad Pro"/>
                </a:rPr>
                <a:t>АЛРОСА</a:t>
              </a:r>
            </a:p>
          </p:txBody>
        </p:sp>
        <p:cxnSp>
          <p:nvCxnSpPr>
            <p:cNvPr id="194" name="AutoShape 39"/>
            <p:cNvCxnSpPr>
              <a:cxnSpLocks noChangeShapeType="1"/>
              <a:stCxn id="168" idx="2"/>
              <a:endCxn id="192" idx="0"/>
            </p:cNvCxnSpPr>
            <p:nvPr/>
          </p:nvCxnSpPr>
          <p:spPr bwMode="auto">
            <a:xfrm flipH="1">
              <a:off x="8113527" y="3616370"/>
              <a:ext cx="374210" cy="868392"/>
            </a:xfrm>
            <a:prstGeom prst="straightConnector1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95" name="AutoShape 40"/>
            <p:cNvCxnSpPr>
              <a:cxnSpLocks noChangeShapeType="1"/>
              <a:stCxn id="168" idx="2"/>
              <a:endCxn id="193" idx="0"/>
            </p:cNvCxnSpPr>
            <p:nvPr/>
          </p:nvCxnSpPr>
          <p:spPr bwMode="auto">
            <a:xfrm>
              <a:off x="8487737" y="3616370"/>
              <a:ext cx="549733" cy="868317"/>
            </a:xfrm>
            <a:prstGeom prst="straightConnector1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96" name="Rectangle 41"/>
            <p:cNvSpPr>
              <a:spLocks noChangeArrowheads="1"/>
            </p:cNvSpPr>
            <p:nvPr/>
          </p:nvSpPr>
          <p:spPr bwMode="auto">
            <a:xfrm>
              <a:off x="7078333" y="5823928"/>
              <a:ext cx="2357837" cy="63412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ru-RU" altLang="ru-RU" b="1" kern="0" dirty="0">
                  <a:solidFill>
                    <a:sysClr val="windowText" lastClr="000000"/>
                  </a:solidFill>
                  <a:latin typeface="Myriad Pro"/>
                </a:rPr>
                <a:t>Выбор ценных бумаг</a:t>
              </a:r>
            </a:p>
          </p:txBody>
        </p:sp>
        <p:sp>
          <p:nvSpPr>
            <p:cNvPr id="197" name="Text Box 42"/>
            <p:cNvSpPr txBox="1">
              <a:spLocks noChangeArrowheads="1"/>
            </p:cNvSpPr>
            <p:nvPr/>
          </p:nvSpPr>
          <p:spPr bwMode="auto">
            <a:xfrm>
              <a:off x="2339591" y="1815637"/>
              <a:ext cx="649535" cy="3321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ru-RU" altLang="ru-RU" sz="1600" kern="0" dirty="0">
                  <a:solidFill>
                    <a:srgbClr val="000000"/>
                  </a:solidFill>
                  <a:latin typeface="Myriad Pro"/>
                </a:rPr>
                <a:t>75%</a:t>
              </a:r>
            </a:p>
          </p:txBody>
        </p:sp>
        <p:sp>
          <p:nvSpPr>
            <p:cNvPr id="198" name="Text Box 43"/>
            <p:cNvSpPr txBox="1">
              <a:spLocks noChangeArrowheads="1"/>
            </p:cNvSpPr>
            <p:nvPr/>
          </p:nvSpPr>
          <p:spPr bwMode="auto">
            <a:xfrm>
              <a:off x="6773192" y="1815637"/>
              <a:ext cx="649535" cy="3321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ru-RU" altLang="ru-RU" sz="1600" kern="0" dirty="0" smtClean="0">
                  <a:solidFill>
                    <a:srgbClr val="000000"/>
                  </a:solidFill>
                  <a:latin typeface="Myriad Pro"/>
                </a:rPr>
                <a:t>25%</a:t>
              </a:r>
            </a:p>
          </p:txBody>
        </p:sp>
        <p:sp>
          <p:nvSpPr>
            <p:cNvPr id="199" name="Text Box 44"/>
            <p:cNvSpPr txBox="1">
              <a:spLocks noChangeArrowheads="1"/>
            </p:cNvSpPr>
            <p:nvPr/>
          </p:nvSpPr>
          <p:spPr bwMode="auto">
            <a:xfrm>
              <a:off x="4059051" y="2940336"/>
              <a:ext cx="649535" cy="3321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ru-RU" altLang="ru-RU" sz="1600" kern="0" dirty="0">
                  <a:solidFill>
                    <a:srgbClr val="000000"/>
                  </a:solidFill>
                  <a:latin typeface="Myriad Pro"/>
                </a:rPr>
                <a:t>40%</a:t>
              </a:r>
            </a:p>
          </p:txBody>
        </p:sp>
        <p:sp>
          <p:nvSpPr>
            <p:cNvPr id="200" name="Text Box 45"/>
            <p:cNvSpPr txBox="1">
              <a:spLocks noChangeArrowheads="1"/>
            </p:cNvSpPr>
            <p:nvPr/>
          </p:nvSpPr>
          <p:spPr bwMode="auto">
            <a:xfrm>
              <a:off x="2072107" y="2820327"/>
              <a:ext cx="649535" cy="3321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ru-RU" altLang="ru-RU" sz="1600" kern="0" dirty="0">
                  <a:solidFill>
                    <a:srgbClr val="000000"/>
                  </a:solidFill>
                  <a:latin typeface="Myriad Pro"/>
                </a:rPr>
                <a:t>15%</a:t>
              </a:r>
            </a:p>
          </p:txBody>
        </p:sp>
        <p:sp>
          <p:nvSpPr>
            <p:cNvPr id="201" name="Text Box 46"/>
            <p:cNvSpPr txBox="1">
              <a:spLocks noChangeArrowheads="1"/>
            </p:cNvSpPr>
            <p:nvPr/>
          </p:nvSpPr>
          <p:spPr bwMode="auto">
            <a:xfrm>
              <a:off x="508498" y="2820327"/>
              <a:ext cx="649535" cy="3321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ru-RU" altLang="ru-RU" sz="1600" kern="0" dirty="0">
                  <a:solidFill>
                    <a:srgbClr val="000000"/>
                  </a:solidFill>
                  <a:latin typeface="Myriad Pro"/>
                </a:rPr>
                <a:t>45%</a:t>
              </a:r>
            </a:p>
          </p:txBody>
        </p:sp>
        <p:sp>
          <p:nvSpPr>
            <p:cNvPr id="202" name="Text Box 47"/>
            <p:cNvSpPr txBox="1">
              <a:spLocks noChangeArrowheads="1"/>
            </p:cNvSpPr>
            <p:nvPr/>
          </p:nvSpPr>
          <p:spPr bwMode="auto">
            <a:xfrm>
              <a:off x="5805693" y="2927157"/>
              <a:ext cx="649535" cy="3321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ru-RU" altLang="ru-RU" sz="1600" kern="0" dirty="0">
                  <a:solidFill>
                    <a:srgbClr val="000000"/>
                  </a:solidFill>
                  <a:latin typeface="Myriad Pro"/>
                </a:rPr>
                <a:t>40%</a:t>
              </a:r>
            </a:p>
          </p:txBody>
        </p:sp>
        <p:sp>
          <p:nvSpPr>
            <p:cNvPr id="203" name="Text Box 48"/>
            <p:cNvSpPr txBox="1">
              <a:spLocks noChangeArrowheads="1"/>
            </p:cNvSpPr>
            <p:nvPr/>
          </p:nvSpPr>
          <p:spPr bwMode="auto">
            <a:xfrm>
              <a:off x="8300633" y="2922309"/>
              <a:ext cx="657225" cy="3321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ru-RU" altLang="ru-RU" sz="1600" kern="0" dirty="0">
                  <a:solidFill>
                    <a:srgbClr val="000000"/>
                  </a:solidFill>
                  <a:latin typeface="Myriad Pro"/>
                </a:rPr>
                <a:t>60%</a:t>
              </a:r>
            </a:p>
          </p:txBody>
        </p:sp>
        <p:sp>
          <p:nvSpPr>
            <p:cNvPr id="204" name="Text Box 49"/>
            <p:cNvSpPr txBox="1">
              <a:spLocks noChangeArrowheads="1"/>
            </p:cNvSpPr>
            <p:nvPr/>
          </p:nvSpPr>
          <p:spPr bwMode="auto">
            <a:xfrm>
              <a:off x="-328269" y="4859944"/>
              <a:ext cx="836767" cy="3321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ru-RU" altLang="ru-RU" sz="1600" kern="0" dirty="0">
                  <a:solidFill>
                    <a:srgbClr val="000000"/>
                  </a:solidFill>
                  <a:latin typeface="Myriad Pro"/>
                </a:rPr>
                <a:t>13,5%</a:t>
              </a:r>
            </a:p>
          </p:txBody>
        </p:sp>
        <p:sp>
          <p:nvSpPr>
            <p:cNvPr id="205" name="Text Box 50"/>
            <p:cNvSpPr txBox="1">
              <a:spLocks noChangeArrowheads="1"/>
            </p:cNvSpPr>
            <p:nvPr/>
          </p:nvSpPr>
          <p:spPr bwMode="auto">
            <a:xfrm>
              <a:off x="539970" y="5094119"/>
              <a:ext cx="836767" cy="3321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ru-RU" altLang="ru-RU" sz="1600" kern="0" dirty="0">
                  <a:solidFill>
                    <a:srgbClr val="000000"/>
                  </a:solidFill>
                  <a:latin typeface="Myriad Pro"/>
                </a:rPr>
                <a:t>11,8%</a:t>
              </a:r>
            </a:p>
          </p:txBody>
        </p:sp>
        <p:sp>
          <p:nvSpPr>
            <p:cNvPr id="206" name="Text Box 51"/>
            <p:cNvSpPr txBox="1">
              <a:spLocks noChangeArrowheads="1"/>
            </p:cNvSpPr>
            <p:nvPr/>
          </p:nvSpPr>
          <p:spPr bwMode="auto">
            <a:xfrm>
              <a:off x="1658555" y="4836768"/>
              <a:ext cx="712529" cy="3321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ru-RU" altLang="ru-RU" sz="1600" kern="0" dirty="0">
                  <a:solidFill>
                    <a:srgbClr val="000000"/>
                  </a:solidFill>
                  <a:latin typeface="Myriad Pro"/>
                </a:rPr>
                <a:t>8,4%</a:t>
              </a:r>
            </a:p>
          </p:txBody>
        </p:sp>
        <p:sp>
          <p:nvSpPr>
            <p:cNvPr id="207" name="Text Box 52"/>
            <p:cNvSpPr txBox="1">
              <a:spLocks noChangeArrowheads="1"/>
            </p:cNvSpPr>
            <p:nvPr/>
          </p:nvSpPr>
          <p:spPr bwMode="auto">
            <a:xfrm>
              <a:off x="3666216" y="4382808"/>
              <a:ext cx="836767" cy="3321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ru-RU" altLang="ru-RU" sz="1600" kern="0" dirty="0">
                  <a:solidFill>
                    <a:srgbClr val="000000"/>
                  </a:solidFill>
                  <a:latin typeface="Myriad Pro"/>
                </a:rPr>
                <a:t>16,5%</a:t>
              </a:r>
            </a:p>
          </p:txBody>
        </p:sp>
        <p:sp>
          <p:nvSpPr>
            <p:cNvPr id="208" name="Text Box 53"/>
            <p:cNvSpPr txBox="1">
              <a:spLocks noChangeArrowheads="1"/>
            </p:cNvSpPr>
            <p:nvPr/>
          </p:nvSpPr>
          <p:spPr bwMode="auto">
            <a:xfrm>
              <a:off x="4668445" y="4368055"/>
              <a:ext cx="836767" cy="3321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ru-RU" altLang="ru-RU" sz="1600" kern="0" dirty="0">
                  <a:solidFill>
                    <a:srgbClr val="000000"/>
                  </a:solidFill>
                  <a:latin typeface="Myriad Pro"/>
                </a:rPr>
                <a:t>13,5%</a:t>
              </a:r>
            </a:p>
          </p:txBody>
        </p:sp>
        <p:sp>
          <p:nvSpPr>
            <p:cNvPr id="209" name="Text Box 54"/>
            <p:cNvSpPr txBox="1">
              <a:spLocks noChangeArrowheads="1"/>
            </p:cNvSpPr>
            <p:nvPr/>
          </p:nvSpPr>
          <p:spPr bwMode="auto">
            <a:xfrm>
              <a:off x="2250776" y="5708395"/>
              <a:ext cx="712529" cy="3321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ru-RU" altLang="ru-RU" sz="1600" kern="0" dirty="0">
                  <a:solidFill>
                    <a:srgbClr val="000000"/>
                  </a:solidFill>
                  <a:latin typeface="Myriad Pro"/>
                </a:rPr>
                <a:t>6,8%</a:t>
              </a:r>
            </a:p>
          </p:txBody>
        </p:sp>
        <p:sp>
          <p:nvSpPr>
            <p:cNvPr id="210" name="Text Box 55"/>
            <p:cNvSpPr txBox="1">
              <a:spLocks noChangeArrowheads="1"/>
            </p:cNvSpPr>
            <p:nvPr/>
          </p:nvSpPr>
          <p:spPr bwMode="auto">
            <a:xfrm>
              <a:off x="3556172" y="5708395"/>
              <a:ext cx="712529" cy="3321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ru-RU" altLang="ru-RU" sz="1600" kern="0" dirty="0">
                  <a:solidFill>
                    <a:srgbClr val="000000"/>
                  </a:solidFill>
                  <a:latin typeface="Myriad Pro"/>
                </a:rPr>
                <a:t>4,5%</a:t>
              </a:r>
            </a:p>
          </p:txBody>
        </p:sp>
        <p:sp>
          <p:nvSpPr>
            <p:cNvPr id="211" name="Text Box 56"/>
            <p:cNvSpPr txBox="1">
              <a:spLocks noChangeArrowheads="1"/>
            </p:cNvSpPr>
            <p:nvPr/>
          </p:nvSpPr>
          <p:spPr bwMode="auto">
            <a:xfrm>
              <a:off x="5580657" y="4739314"/>
              <a:ext cx="525298" cy="3321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ru-RU" altLang="ru-RU" sz="1600" kern="0" dirty="0">
                  <a:solidFill>
                    <a:srgbClr val="000000"/>
                  </a:solidFill>
                  <a:latin typeface="Myriad Pro"/>
                </a:rPr>
                <a:t>7%</a:t>
              </a:r>
            </a:p>
          </p:txBody>
        </p:sp>
        <p:sp>
          <p:nvSpPr>
            <p:cNvPr id="212" name="Text Box 57"/>
            <p:cNvSpPr txBox="1">
              <a:spLocks noChangeArrowheads="1"/>
            </p:cNvSpPr>
            <p:nvPr/>
          </p:nvSpPr>
          <p:spPr bwMode="auto">
            <a:xfrm>
              <a:off x="6621085" y="4758034"/>
              <a:ext cx="525298" cy="3321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ru-RU" altLang="ru-RU" sz="1600" kern="0" dirty="0">
                  <a:solidFill>
                    <a:srgbClr val="000000"/>
                  </a:solidFill>
                  <a:latin typeface="Myriad Pro"/>
                </a:rPr>
                <a:t>3%</a:t>
              </a:r>
            </a:p>
          </p:txBody>
        </p:sp>
        <p:sp>
          <p:nvSpPr>
            <p:cNvPr id="213" name="Text Box 58"/>
            <p:cNvSpPr txBox="1">
              <a:spLocks noChangeArrowheads="1"/>
            </p:cNvSpPr>
            <p:nvPr/>
          </p:nvSpPr>
          <p:spPr bwMode="auto">
            <a:xfrm>
              <a:off x="7650342" y="4722203"/>
              <a:ext cx="712529" cy="3321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ru-RU" altLang="ru-RU" sz="1600" kern="0" dirty="0">
                  <a:solidFill>
                    <a:srgbClr val="000000"/>
                  </a:solidFill>
                  <a:latin typeface="Myriad Pro"/>
                </a:rPr>
                <a:t>7,5%</a:t>
              </a:r>
            </a:p>
          </p:txBody>
        </p:sp>
        <p:sp>
          <p:nvSpPr>
            <p:cNvPr id="214" name="Text Box 59"/>
            <p:cNvSpPr txBox="1">
              <a:spLocks noChangeArrowheads="1"/>
            </p:cNvSpPr>
            <p:nvPr/>
          </p:nvSpPr>
          <p:spPr bwMode="auto">
            <a:xfrm>
              <a:off x="8715957" y="4739314"/>
              <a:ext cx="712529" cy="3321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ru-RU" altLang="ru-RU" sz="1600" kern="0" dirty="0" smtClean="0">
                  <a:solidFill>
                    <a:srgbClr val="000000"/>
                  </a:solidFill>
                  <a:latin typeface="Myriad Pro"/>
                </a:rPr>
                <a:t>7,5%</a:t>
              </a:r>
            </a:p>
          </p:txBody>
        </p:sp>
        <p:sp>
          <p:nvSpPr>
            <p:cNvPr id="215" name="Line 60"/>
            <p:cNvSpPr>
              <a:spLocks noChangeShapeType="1"/>
            </p:cNvSpPr>
            <p:nvPr/>
          </p:nvSpPr>
          <p:spPr bwMode="auto">
            <a:xfrm>
              <a:off x="-251950" y="3752850"/>
              <a:ext cx="9528877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  <a:headEnd/>
              <a:tailEnd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ru-RU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16" name="Text Box 61"/>
            <p:cNvSpPr txBox="1">
              <a:spLocks noChangeArrowheads="1"/>
            </p:cNvSpPr>
            <p:nvPr/>
          </p:nvSpPr>
          <p:spPr bwMode="auto">
            <a:xfrm>
              <a:off x="-42262" y="3762373"/>
              <a:ext cx="649535" cy="3321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ru-RU" altLang="ru-RU" sz="1600" kern="0" dirty="0">
                  <a:solidFill>
                    <a:srgbClr val="000000"/>
                  </a:solidFill>
                  <a:latin typeface="Myriad Pro"/>
                </a:rPr>
                <a:t>40%</a:t>
              </a:r>
            </a:p>
          </p:txBody>
        </p:sp>
        <p:sp>
          <p:nvSpPr>
            <p:cNvPr id="217" name="Text Box 62"/>
            <p:cNvSpPr txBox="1">
              <a:spLocks noChangeArrowheads="1"/>
            </p:cNvSpPr>
            <p:nvPr/>
          </p:nvSpPr>
          <p:spPr bwMode="auto">
            <a:xfrm>
              <a:off x="867730" y="3983360"/>
              <a:ext cx="649535" cy="3321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ru-RU" altLang="ru-RU" sz="1600" kern="0" dirty="0">
                  <a:solidFill>
                    <a:srgbClr val="000000"/>
                  </a:solidFill>
                  <a:latin typeface="Myriad Pro"/>
                </a:rPr>
                <a:t>35%</a:t>
              </a:r>
            </a:p>
          </p:txBody>
        </p:sp>
        <p:sp>
          <p:nvSpPr>
            <p:cNvPr id="218" name="Text Box 63"/>
            <p:cNvSpPr txBox="1">
              <a:spLocks noChangeArrowheads="1"/>
            </p:cNvSpPr>
            <p:nvPr/>
          </p:nvSpPr>
          <p:spPr bwMode="auto">
            <a:xfrm>
              <a:off x="1325560" y="3776654"/>
              <a:ext cx="649535" cy="3321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ru-RU" altLang="ru-RU" sz="1600" kern="0" dirty="0">
                  <a:solidFill>
                    <a:srgbClr val="000000"/>
                  </a:solidFill>
                  <a:latin typeface="Myriad Pro"/>
                </a:rPr>
                <a:t>25%</a:t>
              </a:r>
            </a:p>
          </p:txBody>
        </p:sp>
        <p:sp>
          <p:nvSpPr>
            <p:cNvPr id="219" name="Text Box 64"/>
            <p:cNvSpPr txBox="1">
              <a:spLocks noChangeArrowheads="1"/>
            </p:cNvSpPr>
            <p:nvPr/>
          </p:nvSpPr>
          <p:spPr bwMode="auto">
            <a:xfrm>
              <a:off x="2014820" y="3758376"/>
              <a:ext cx="649535" cy="3321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ru-RU" altLang="ru-RU" sz="1600" kern="0" dirty="0">
                  <a:solidFill>
                    <a:srgbClr val="000000"/>
                  </a:solidFill>
                  <a:latin typeface="Myriad Pro"/>
                </a:rPr>
                <a:t>60%</a:t>
              </a:r>
            </a:p>
          </p:txBody>
        </p:sp>
        <p:sp>
          <p:nvSpPr>
            <p:cNvPr id="220" name="Text Box 65"/>
            <p:cNvSpPr txBox="1">
              <a:spLocks noChangeArrowheads="1"/>
            </p:cNvSpPr>
            <p:nvPr/>
          </p:nvSpPr>
          <p:spPr bwMode="auto">
            <a:xfrm>
              <a:off x="2821444" y="3758376"/>
              <a:ext cx="649535" cy="3321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ru-RU" altLang="ru-RU" sz="1600" kern="0" dirty="0">
                  <a:solidFill>
                    <a:srgbClr val="000000"/>
                  </a:solidFill>
                  <a:latin typeface="Myriad Pro"/>
                </a:rPr>
                <a:t>40%</a:t>
              </a:r>
            </a:p>
          </p:txBody>
        </p:sp>
        <p:sp>
          <p:nvSpPr>
            <p:cNvPr id="221" name="Text Box 66"/>
            <p:cNvSpPr txBox="1">
              <a:spLocks noChangeArrowheads="1"/>
            </p:cNvSpPr>
            <p:nvPr/>
          </p:nvSpPr>
          <p:spPr bwMode="auto">
            <a:xfrm>
              <a:off x="4706019" y="3754473"/>
              <a:ext cx="649535" cy="3321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ru-RU" altLang="ru-RU" sz="1600" kern="0" dirty="0">
                  <a:solidFill>
                    <a:srgbClr val="000000"/>
                  </a:solidFill>
                  <a:latin typeface="Myriad Pro"/>
                </a:rPr>
                <a:t>45%</a:t>
              </a:r>
            </a:p>
          </p:txBody>
        </p:sp>
        <p:sp>
          <p:nvSpPr>
            <p:cNvPr id="222" name="Text Box 67"/>
            <p:cNvSpPr txBox="1">
              <a:spLocks noChangeArrowheads="1"/>
            </p:cNvSpPr>
            <p:nvPr/>
          </p:nvSpPr>
          <p:spPr bwMode="auto">
            <a:xfrm>
              <a:off x="3529521" y="3754602"/>
              <a:ext cx="649535" cy="3321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ru-RU" altLang="ru-RU" sz="1600" kern="0" dirty="0">
                  <a:solidFill>
                    <a:srgbClr val="000000"/>
                  </a:solidFill>
                  <a:latin typeface="Myriad Pro"/>
                </a:rPr>
                <a:t>55%</a:t>
              </a:r>
            </a:p>
          </p:txBody>
        </p:sp>
        <p:sp>
          <p:nvSpPr>
            <p:cNvPr id="223" name="Text Box 68"/>
            <p:cNvSpPr txBox="1">
              <a:spLocks noChangeArrowheads="1"/>
            </p:cNvSpPr>
            <p:nvPr/>
          </p:nvSpPr>
          <p:spPr bwMode="auto">
            <a:xfrm>
              <a:off x="5395155" y="3746434"/>
              <a:ext cx="649535" cy="3321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ru-RU" altLang="ru-RU" sz="1600" kern="0" dirty="0">
                  <a:solidFill>
                    <a:srgbClr val="000000"/>
                  </a:solidFill>
                  <a:latin typeface="Myriad Pro"/>
                </a:rPr>
                <a:t>70%</a:t>
              </a:r>
            </a:p>
          </p:txBody>
        </p:sp>
        <p:sp>
          <p:nvSpPr>
            <p:cNvPr id="224" name="Text Box 69"/>
            <p:cNvSpPr txBox="1">
              <a:spLocks noChangeArrowheads="1"/>
            </p:cNvSpPr>
            <p:nvPr/>
          </p:nvSpPr>
          <p:spPr bwMode="auto">
            <a:xfrm>
              <a:off x="6513119" y="3754473"/>
              <a:ext cx="649535" cy="3321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ru-RU" altLang="ru-RU" sz="1600" kern="0" dirty="0">
                  <a:solidFill>
                    <a:srgbClr val="000000"/>
                  </a:solidFill>
                  <a:latin typeface="Myriad Pro"/>
                </a:rPr>
                <a:t>30%</a:t>
              </a:r>
            </a:p>
          </p:txBody>
        </p:sp>
        <p:sp>
          <p:nvSpPr>
            <p:cNvPr id="225" name="Text Box 70"/>
            <p:cNvSpPr txBox="1">
              <a:spLocks noChangeArrowheads="1"/>
            </p:cNvSpPr>
            <p:nvPr/>
          </p:nvSpPr>
          <p:spPr bwMode="auto">
            <a:xfrm>
              <a:off x="8715957" y="3754473"/>
              <a:ext cx="649535" cy="3321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ru-RU" altLang="ru-RU" sz="1600" kern="0" dirty="0">
                  <a:solidFill>
                    <a:srgbClr val="000000"/>
                  </a:solidFill>
                  <a:latin typeface="Myriad Pro"/>
                </a:rPr>
                <a:t>50%</a:t>
              </a:r>
            </a:p>
          </p:txBody>
        </p:sp>
        <p:sp>
          <p:nvSpPr>
            <p:cNvPr id="226" name="Text Box 71"/>
            <p:cNvSpPr txBox="1">
              <a:spLocks noChangeArrowheads="1"/>
            </p:cNvSpPr>
            <p:nvPr/>
          </p:nvSpPr>
          <p:spPr bwMode="auto">
            <a:xfrm>
              <a:off x="7651097" y="3754473"/>
              <a:ext cx="649535" cy="3321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ru-RU" altLang="ru-RU" sz="1600" kern="0" dirty="0">
                  <a:solidFill>
                    <a:srgbClr val="000000"/>
                  </a:solidFill>
                  <a:latin typeface="Myriad Pro"/>
                </a:rPr>
                <a:t>50%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12543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itle 1"/>
          <p:cNvSpPr txBox="1">
            <a:spLocks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/>
          <a:lstStyle/>
          <a:p>
            <a:pPr algn="ctr"/>
            <a:endParaRPr lang="ru-RU" sz="2800" b="1" dirty="0" smtClean="0">
              <a:solidFill>
                <a:srgbClr val="003F82"/>
              </a:solidFill>
              <a:latin typeface="Myriad Pro"/>
            </a:endParaRPr>
          </a:p>
          <a:p>
            <a:pPr algn="ctr"/>
            <a:r>
              <a:rPr lang="ru-RU" sz="2800" b="1" dirty="0" smtClean="0">
                <a:solidFill>
                  <a:srgbClr val="003F82"/>
                </a:solidFill>
                <a:latin typeface="Myriad Pro"/>
              </a:rPr>
              <a:t>СОВОКУПНЫЙ КАПИТАЛ ЧЕЛОВЕКА</a:t>
            </a:r>
            <a:endParaRPr lang="en-US" sz="2800" b="1" dirty="0">
              <a:solidFill>
                <a:srgbClr val="003F82"/>
              </a:solidFill>
              <a:latin typeface="Myriad Pro"/>
            </a:endParaRPr>
          </a:p>
        </p:txBody>
      </p:sp>
      <p:sp>
        <p:nvSpPr>
          <p:cNvPr id="70" name="Line 25"/>
          <p:cNvSpPr>
            <a:spLocks noChangeShapeType="1"/>
          </p:cNvSpPr>
          <p:nvPr/>
        </p:nvSpPr>
        <p:spPr bwMode="auto">
          <a:xfrm>
            <a:off x="4454773" y="2062165"/>
            <a:ext cx="0" cy="360363"/>
          </a:xfrm>
          <a:prstGeom prst="line">
            <a:avLst/>
          </a:prstGeom>
          <a:ln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pPr algn="ctr"/>
            <a:endParaRPr lang="ru-RU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3" name="Стрелка вниз 92"/>
          <p:cNvSpPr/>
          <p:nvPr/>
        </p:nvSpPr>
        <p:spPr bwMode="auto">
          <a:xfrm>
            <a:off x="4354557" y="3070468"/>
            <a:ext cx="200432" cy="396000"/>
          </a:xfrm>
          <a:prstGeom prst="downArrow">
            <a:avLst/>
          </a:prstGeom>
          <a:solidFill>
            <a:schemeClr val="tx2">
              <a:lumMod val="20000"/>
              <a:lumOff val="80000"/>
            </a:schemeClr>
          </a:solidFill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20" name="Группа 19"/>
          <p:cNvGrpSpPr/>
          <p:nvPr/>
        </p:nvGrpSpPr>
        <p:grpSpPr>
          <a:xfrm>
            <a:off x="790682" y="1512106"/>
            <a:ext cx="8118187" cy="4301842"/>
            <a:chOff x="790681" y="1512103"/>
            <a:chExt cx="8118187" cy="4301843"/>
          </a:xfrm>
        </p:grpSpPr>
        <p:sp>
          <p:nvSpPr>
            <p:cNvPr id="71" name="Line 26"/>
            <p:cNvSpPr>
              <a:spLocks noChangeShapeType="1"/>
            </p:cNvSpPr>
            <p:nvPr/>
          </p:nvSpPr>
          <p:spPr bwMode="auto">
            <a:xfrm flipH="1">
              <a:off x="1718899" y="2062163"/>
              <a:ext cx="2022231" cy="358775"/>
            </a:xfrm>
            <a:prstGeom prst="line">
              <a:avLst/>
            </a:prstGeom>
            <a:ln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72" name="Line 27"/>
            <p:cNvSpPr>
              <a:spLocks noChangeShapeType="1"/>
            </p:cNvSpPr>
            <p:nvPr/>
          </p:nvSpPr>
          <p:spPr bwMode="auto">
            <a:xfrm>
              <a:off x="5102473" y="2062163"/>
              <a:ext cx="1944566" cy="360363"/>
            </a:xfrm>
            <a:prstGeom prst="line">
              <a:avLst/>
            </a:prstGeom>
            <a:ln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pPr algn="ctr"/>
              <a:endParaRPr lang="ru-RU">
                <a:solidFill>
                  <a:srgbClr val="000000"/>
                </a:solidFill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77" name="AutoShape 48"/>
            <p:cNvCxnSpPr>
              <a:cxnSpLocks noChangeShapeType="1"/>
            </p:cNvCxnSpPr>
            <p:nvPr/>
          </p:nvCxnSpPr>
          <p:spPr bwMode="auto">
            <a:xfrm rot="10800000">
              <a:off x="874838" y="2708276"/>
              <a:ext cx="1852247" cy="2630488"/>
            </a:xfrm>
            <a:prstGeom prst="bentConnector3">
              <a:avLst>
                <a:gd name="adj1" fmla="val 110917"/>
              </a:avLst>
            </a:prstGeom>
            <a:ln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79" name="Rectangle 6"/>
            <p:cNvSpPr>
              <a:spLocks noChangeArrowheads="1"/>
            </p:cNvSpPr>
            <p:nvPr/>
          </p:nvSpPr>
          <p:spPr bwMode="auto">
            <a:xfrm>
              <a:off x="2435065" y="1512103"/>
              <a:ext cx="3966150" cy="52322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/>
            <a:extLst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none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800" b="1" i="0" u="none" strike="noStrike" kern="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uLnTx/>
                  <a:uFillTx/>
                  <a:latin typeface="Myriad Pro"/>
                </a:rPr>
                <a:t>Совокупный капитал</a:t>
              </a:r>
              <a:endParaRPr kumimoji="0" lang="ru-RU" sz="28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uLnTx/>
                <a:uFillTx/>
                <a:latin typeface="Myriad Pro"/>
              </a:endParaRPr>
            </a:p>
          </p:txBody>
        </p:sp>
        <p:sp>
          <p:nvSpPr>
            <p:cNvPr id="80" name="Rectangle 7"/>
            <p:cNvSpPr>
              <a:spLocks noChangeArrowheads="1"/>
            </p:cNvSpPr>
            <p:nvPr/>
          </p:nvSpPr>
          <p:spPr bwMode="auto">
            <a:xfrm>
              <a:off x="857253" y="2502198"/>
              <a:ext cx="1507144" cy="536549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tIns="82800" bIns="82800" anchor="ctr" anchorCtr="1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2400" b="1" i="0" u="none" strike="noStrike" kern="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Myriad Pro"/>
                </a:rPr>
                <a:t>Текущий</a:t>
              </a:r>
              <a:endParaRPr kumimoji="0" lang="ru-RU" alt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yriad Pro"/>
              </a:endParaRPr>
            </a:p>
          </p:txBody>
        </p:sp>
        <p:sp>
          <p:nvSpPr>
            <p:cNvPr id="81" name="Rectangle 7"/>
            <p:cNvSpPr>
              <a:spLocks noChangeArrowheads="1"/>
            </p:cNvSpPr>
            <p:nvPr/>
          </p:nvSpPr>
          <p:spPr bwMode="auto">
            <a:xfrm>
              <a:off x="3468200" y="2502198"/>
              <a:ext cx="1899879" cy="536549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tIns="82800" bIns="82800" anchor="ctr" anchorCtr="1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2400" b="1" i="0" u="none" strike="noStrike" kern="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Myriad Pro"/>
                </a:rPr>
                <a:t>Резервный</a:t>
              </a:r>
              <a:endParaRPr kumimoji="0" lang="ru-RU" alt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yriad Pro"/>
              </a:endParaRPr>
            </a:p>
          </p:txBody>
        </p:sp>
        <p:sp>
          <p:nvSpPr>
            <p:cNvPr id="82" name="Rectangle 7"/>
            <p:cNvSpPr>
              <a:spLocks noChangeArrowheads="1"/>
            </p:cNvSpPr>
            <p:nvPr/>
          </p:nvSpPr>
          <p:spPr bwMode="auto">
            <a:xfrm>
              <a:off x="5827558" y="2502198"/>
              <a:ext cx="2853666" cy="536549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tIns="82800" bIns="82800" anchor="ctr" anchorCtr="1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2400" b="1" i="0" u="none" strike="noStrike" kern="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Myriad Pro"/>
                </a:rPr>
                <a:t>Инвестиционный</a:t>
              </a:r>
              <a:endParaRPr kumimoji="0" lang="ru-RU" alt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yriad Pro"/>
              </a:endParaRPr>
            </a:p>
          </p:txBody>
        </p:sp>
        <p:sp>
          <p:nvSpPr>
            <p:cNvPr id="83" name="Rectangle 9"/>
            <p:cNvSpPr>
              <a:spLocks noChangeArrowheads="1"/>
            </p:cNvSpPr>
            <p:nvPr/>
          </p:nvSpPr>
          <p:spPr bwMode="auto">
            <a:xfrm>
              <a:off x="790681" y="3518353"/>
              <a:ext cx="1599847" cy="571301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lIns="54000" tIns="36000" rIns="54000" bIns="36000" anchor="ctr" anchorCtr="1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b="1" i="0" u="none" strike="noStrike" kern="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Myriad Pro"/>
                </a:rPr>
                <a:t>Текущее </a:t>
              </a:r>
            </a:p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altLang="ru-RU" b="1" kern="0" smtClean="0">
                  <a:solidFill>
                    <a:schemeClr val="tx1"/>
                  </a:solidFill>
                  <a:latin typeface="Myriad Pro"/>
                </a:rPr>
                <a:t>потребление</a:t>
              </a:r>
              <a:endParaRPr kumimoji="0" lang="ru-RU" altLang="ru-RU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yriad Pro"/>
              </a:endParaRPr>
            </a:p>
          </p:txBody>
        </p:sp>
        <p:sp>
          <p:nvSpPr>
            <p:cNvPr id="84" name="Rectangle 9"/>
            <p:cNvSpPr>
              <a:spLocks noChangeArrowheads="1"/>
            </p:cNvSpPr>
            <p:nvPr/>
          </p:nvSpPr>
          <p:spPr bwMode="auto">
            <a:xfrm>
              <a:off x="3657128" y="3524837"/>
              <a:ext cx="1646334" cy="571301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lIns="54000" tIns="36000" rIns="54000" bIns="36000" anchor="ctr" anchorCtr="1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b="1" i="0" u="none" strike="noStrike" kern="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Myriad Pro"/>
                </a:rPr>
                <a:t>Компенсация</a:t>
              </a:r>
            </a:p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altLang="ru-RU" b="1" kern="0" smtClean="0">
                  <a:solidFill>
                    <a:schemeClr val="tx1"/>
                  </a:solidFill>
                  <a:latin typeface="Myriad Pro"/>
                </a:rPr>
                <a:t>потерь</a:t>
              </a:r>
              <a:endParaRPr kumimoji="0" lang="ru-RU" altLang="ru-RU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yriad Pro"/>
              </a:endParaRPr>
            </a:p>
          </p:txBody>
        </p:sp>
        <p:sp>
          <p:nvSpPr>
            <p:cNvPr id="85" name="Rectangle 9"/>
            <p:cNvSpPr>
              <a:spLocks noChangeArrowheads="1"/>
            </p:cNvSpPr>
            <p:nvPr/>
          </p:nvSpPr>
          <p:spPr bwMode="auto">
            <a:xfrm>
              <a:off x="6485978" y="3519817"/>
              <a:ext cx="1692822" cy="571301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lIns="54000" tIns="36000" rIns="54000" bIns="36000" anchor="ctr" anchorCtr="1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b="1" i="0" u="none" strike="noStrike" kern="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Myriad Pro"/>
                </a:rPr>
                <a:t>Обеспечение </a:t>
              </a:r>
            </a:p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altLang="ru-RU" b="1" kern="0" smtClean="0">
                  <a:solidFill>
                    <a:schemeClr val="tx1"/>
                  </a:solidFill>
                  <a:latin typeface="Myriad Pro"/>
                </a:rPr>
                <a:t>будущего</a:t>
              </a:r>
              <a:endParaRPr kumimoji="0" lang="ru-RU" altLang="ru-RU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yriad Pro"/>
              </a:endParaRPr>
            </a:p>
          </p:txBody>
        </p:sp>
        <p:sp>
          <p:nvSpPr>
            <p:cNvPr id="86" name="Rectangle 13"/>
            <p:cNvSpPr>
              <a:spLocks noChangeArrowheads="1"/>
            </p:cNvSpPr>
            <p:nvPr/>
          </p:nvSpPr>
          <p:spPr bwMode="auto">
            <a:xfrm>
              <a:off x="2727084" y="4977186"/>
              <a:ext cx="3455378" cy="83676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r>
                <a:rPr lang="ru-RU" altLang="ru-RU" sz="2000">
                  <a:latin typeface="Myriad Pro"/>
                </a:rPr>
                <a:t>Если потери = 0, </a:t>
              </a:r>
            </a:p>
            <a:p>
              <a:pPr algn="ctr"/>
              <a:r>
                <a:rPr lang="ru-RU" altLang="ru-RU" sz="2000">
                  <a:latin typeface="Myriad Pro"/>
                </a:rPr>
                <a:t>то дополнительный доход</a:t>
              </a:r>
            </a:p>
          </p:txBody>
        </p:sp>
        <p:sp>
          <p:nvSpPr>
            <p:cNvPr id="88" name="Line 26"/>
            <p:cNvSpPr>
              <a:spLocks noChangeShapeType="1"/>
            </p:cNvSpPr>
            <p:nvPr/>
          </p:nvSpPr>
          <p:spPr bwMode="auto">
            <a:xfrm flipH="1">
              <a:off x="6182461" y="5348488"/>
              <a:ext cx="2726407" cy="0"/>
            </a:xfrm>
            <a:prstGeom prst="line">
              <a:avLst/>
            </a:prstGeom>
            <a:ln>
              <a:headEnd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90" name="Line 26"/>
            <p:cNvSpPr>
              <a:spLocks noChangeShapeType="1"/>
            </p:cNvSpPr>
            <p:nvPr/>
          </p:nvSpPr>
          <p:spPr bwMode="auto">
            <a:xfrm flipH="1">
              <a:off x="8908868" y="2770472"/>
              <a:ext cx="0" cy="2586467"/>
            </a:xfrm>
            <a:prstGeom prst="line">
              <a:avLst/>
            </a:prstGeom>
            <a:ln>
              <a:headEnd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91" name="Line 26"/>
            <p:cNvSpPr>
              <a:spLocks noChangeShapeType="1"/>
            </p:cNvSpPr>
            <p:nvPr/>
          </p:nvSpPr>
          <p:spPr bwMode="auto">
            <a:xfrm flipH="1">
              <a:off x="8681224" y="2770472"/>
              <a:ext cx="227644" cy="0"/>
            </a:xfrm>
            <a:prstGeom prst="line">
              <a:avLst/>
            </a:prstGeom>
            <a:ln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92" name="Стрелка вниз 91"/>
            <p:cNvSpPr/>
            <p:nvPr/>
          </p:nvSpPr>
          <p:spPr bwMode="auto">
            <a:xfrm>
              <a:off x="1490388" y="3077591"/>
              <a:ext cx="200432" cy="396000"/>
            </a:xfrm>
            <a:prstGeom prst="downArrow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4" name="Стрелка вниз 93"/>
            <p:cNvSpPr/>
            <p:nvPr/>
          </p:nvSpPr>
          <p:spPr bwMode="auto">
            <a:xfrm>
              <a:off x="7254391" y="3070468"/>
              <a:ext cx="200432" cy="396000"/>
            </a:xfrm>
            <a:prstGeom prst="downArrow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5" name="Стрелка вниз 94"/>
            <p:cNvSpPr/>
            <p:nvPr/>
          </p:nvSpPr>
          <p:spPr bwMode="auto">
            <a:xfrm rot="16200000">
              <a:off x="5781700" y="3617988"/>
              <a:ext cx="216759" cy="374943"/>
            </a:xfrm>
            <a:prstGeom prst="downArrow">
              <a:avLst/>
            </a:prstGeom>
            <a:solidFill>
              <a:schemeClr val="accent3">
                <a:lumMod val="40000"/>
                <a:lumOff val="60000"/>
                <a:alpha val="60000"/>
              </a:schemeClr>
            </a:solidFill>
            <a:ln w="19050">
              <a:solidFill>
                <a:schemeClr val="accent3">
                  <a:shade val="50000"/>
                  <a:alpha val="60000"/>
                </a:schemeClr>
              </a:solidFill>
              <a:headEnd/>
              <a:tailE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none" lIns="54000" tIns="36000" rIns="54000" bIns="36000" anchor="ctr" anchorCtr="1">
              <a:spAutoFit/>
            </a:bodyPr>
            <a:lstStyle/>
            <a:p>
              <a:pPr algn="ctr" defTabSz="914400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</a:pPr>
              <a:endParaRPr lang="ru-RU" b="1" kern="0" dirty="0">
                <a:latin typeface="Myriad Pro"/>
                <a:ea typeface="+mn-ea"/>
                <a:cs typeface="+mn-cs"/>
              </a:endParaRPr>
            </a:p>
          </p:txBody>
        </p:sp>
        <p:sp>
          <p:nvSpPr>
            <p:cNvPr id="96" name="Стрелка вниз 95"/>
            <p:cNvSpPr/>
            <p:nvPr/>
          </p:nvSpPr>
          <p:spPr bwMode="auto">
            <a:xfrm>
              <a:off x="4371914" y="4358252"/>
              <a:ext cx="216761" cy="374943"/>
            </a:xfrm>
            <a:prstGeom prst="downArrow">
              <a:avLst/>
            </a:prstGeom>
            <a:solidFill>
              <a:schemeClr val="accent3">
                <a:lumMod val="40000"/>
                <a:lumOff val="60000"/>
                <a:alpha val="60000"/>
              </a:schemeClr>
            </a:solidFill>
            <a:ln w="19050">
              <a:solidFill>
                <a:schemeClr val="accent3">
                  <a:shade val="50000"/>
                  <a:alpha val="60000"/>
                </a:schemeClr>
              </a:solidFill>
              <a:headEnd/>
              <a:tailE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none" lIns="54000" tIns="36000" rIns="54000" bIns="36000" anchor="ctr" anchorCtr="1">
              <a:spAutoFit/>
            </a:bodyPr>
            <a:lstStyle/>
            <a:p>
              <a:pPr algn="ctr" defTabSz="914400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</a:pPr>
              <a:endParaRPr lang="ru-RU" b="1" kern="0" dirty="0">
                <a:latin typeface="Myriad Pro"/>
                <a:ea typeface="+mn-ea"/>
                <a:cs typeface="+mn-cs"/>
              </a:endParaRPr>
            </a:p>
          </p:txBody>
        </p:sp>
        <p:sp>
          <p:nvSpPr>
            <p:cNvPr id="97" name="Стрелка вниз 96"/>
            <p:cNvSpPr/>
            <p:nvPr/>
          </p:nvSpPr>
          <p:spPr bwMode="auto">
            <a:xfrm rot="5400000">
              <a:off x="2916293" y="3623008"/>
              <a:ext cx="216759" cy="374943"/>
            </a:xfrm>
            <a:prstGeom prst="downArrow">
              <a:avLst/>
            </a:prstGeom>
            <a:solidFill>
              <a:schemeClr val="accent3">
                <a:lumMod val="40000"/>
                <a:lumOff val="60000"/>
                <a:alpha val="60000"/>
              </a:schemeClr>
            </a:solidFill>
            <a:ln w="19050">
              <a:solidFill>
                <a:schemeClr val="accent3">
                  <a:shade val="50000"/>
                  <a:alpha val="60000"/>
                </a:schemeClr>
              </a:solidFill>
              <a:headEnd/>
              <a:tailE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none" lIns="54000" tIns="36000" rIns="54000" bIns="36000" anchor="ctr" anchorCtr="1">
              <a:spAutoFit/>
            </a:bodyPr>
            <a:lstStyle/>
            <a:p>
              <a:pPr algn="ctr" defTabSz="914400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</a:pPr>
              <a:endParaRPr lang="ru-RU" b="1" kern="0" dirty="0">
                <a:latin typeface="Myriad Pro"/>
                <a:ea typeface="+mn-ea"/>
                <a:cs typeface="+mn-cs"/>
              </a:endParaRPr>
            </a:p>
          </p:txBody>
        </p:sp>
      </p:grpSp>
      <p:pic>
        <p:nvPicPr>
          <p:cNvPr id="26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8376" y="5617086"/>
            <a:ext cx="1019755" cy="1014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9522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itle 1"/>
          <p:cNvSpPr txBox="1">
            <a:spLocks/>
          </p:cNvSpPr>
          <p:nvPr/>
        </p:nvSpPr>
        <p:spPr bwMode="auto">
          <a:xfrm>
            <a:off x="-13844" y="-8333"/>
            <a:ext cx="9157844" cy="6866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ru-RU" sz="2800" b="1" dirty="0" smtClean="0">
              <a:solidFill>
                <a:srgbClr val="003F82"/>
              </a:solidFill>
              <a:latin typeface="Myriad Pro"/>
            </a:endParaRP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003F82"/>
                </a:solidFill>
                <a:latin typeface="Myriad Pro"/>
              </a:rPr>
              <a:t>Эффект </a:t>
            </a:r>
            <a:r>
              <a:rPr lang="ru-RU" sz="2800" b="1" dirty="0">
                <a:solidFill>
                  <a:srgbClr val="003F82"/>
                </a:solidFill>
                <a:latin typeface="Myriad Pro"/>
              </a:rPr>
              <a:t>диверсификации портфеля из 20 акций американских компаний</a:t>
            </a:r>
            <a:endParaRPr lang="en-US" sz="2800" b="1" dirty="0">
              <a:solidFill>
                <a:srgbClr val="003F82"/>
              </a:solidFill>
              <a:latin typeface="Myriad Pro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1280808" y="-8333"/>
            <a:ext cx="6512960" cy="6069241"/>
            <a:chOff x="196312" y="-6251"/>
            <a:chExt cx="6512960" cy="4551931"/>
          </a:xfrm>
        </p:grpSpPr>
        <p:grpSp>
          <p:nvGrpSpPr>
            <p:cNvPr id="6" name="Группа 5"/>
            <p:cNvGrpSpPr/>
            <p:nvPr/>
          </p:nvGrpSpPr>
          <p:grpSpPr>
            <a:xfrm>
              <a:off x="196312" y="-6251"/>
              <a:ext cx="6512960" cy="4551931"/>
              <a:chOff x="194657" y="-6251"/>
              <a:chExt cx="7789241" cy="4551931"/>
            </a:xfrm>
          </p:grpSpPr>
          <p:grpSp>
            <p:nvGrpSpPr>
              <p:cNvPr id="121" name="Group 3"/>
              <p:cNvGrpSpPr>
                <a:grpSpLocks/>
              </p:cNvGrpSpPr>
              <p:nvPr/>
            </p:nvGrpSpPr>
            <p:grpSpPr bwMode="auto">
              <a:xfrm>
                <a:off x="194657" y="1213892"/>
                <a:ext cx="7362886" cy="3331788"/>
                <a:chOff x="-33" y="727"/>
                <a:chExt cx="6562" cy="3422"/>
              </a:xfrm>
            </p:grpSpPr>
            <p:sp>
              <p:nvSpPr>
                <p:cNvPr id="122" name="Line 4"/>
                <p:cNvSpPr>
                  <a:spLocks noChangeShapeType="1"/>
                </p:cNvSpPr>
                <p:nvPr/>
              </p:nvSpPr>
              <p:spPr bwMode="auto">
                <a:xfrm>
                  <a:off x="798" y="3834"/>
                  <a:ext cx="4784" cy="0"/>
                </a:xfrm>
                <a:prstGeom prst="line">
                  <a:avLst/>
                </a:prstGeom>
                <a:ln>
                  <a:headEnd/>
                  <a:tailEnd type="triangle" w="med" len="lg"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  <p:txBody>
                <a:bodyPr/>
                <a:lstStyle/>
                <a:p>
                  <a:pPr>
                    <a:defRPr/>
                  </a:pPr>
                  <a:endParaRPr lang="ru-RU" kern="0" dirty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23" name="Line 5"/>
                <p:cNvSpPr>
                  <a:spLocks noChangeShapeType="1"/>
                </p:cNvSpPr>
                <p:nvPr/>
              </p:nvSpPr>
              <p:spPr bwMode="auto">
                <a:xfrm>
                  <a:off x="806" y="2760"/>
                  <a:ext cx="1893" cy="0"/>
                </a:xfrm>
                <a:prstGeom prst="line">
                  <a:avLst/>
                </a:prstGeom>
                <a:ln w="15875">
                  <a:solidFill>
                    <a:schemeClr val="tx1">
                      <a:lumMod val="65000"/>
                      <a:lumOff val="35000"/>
                    </a:schemeClr>
                  </a:solidFill>
                  <a:prstDash val="sysDash"/>
                  <a:headEnd/>
                  <a:tailEnd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  <p:txBody>
                <a:bodyPr/>
                <a:lstStyle/>
                <a:p>
                  <a:pPr>
                    <a:defRPr/>
                  </a:pPr>
                  <a:endParaRPr lang="ru-RU" kern="0" dirty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24" name="Text Box 6"/>
                <p:cNvSpPr txBox="1">
                  <a:spLocks noChangeArrowheads="1"/>
                </p:cNvSpPr>
                <p:nvPr/>
              </p:nvSpPr>
              <p:spPr bwMode="auto">
                <a:xfrm>
                  <a:off x="-33" y="727"/>
                  <a:ext cx="831" cy="43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lnSpc>
                      <a:spcPct val="85000"/>
                    </a:lnSpc>
                    <a:defRPr/>
                  </a:pPr>
                  <a:r>
                    <a:rPr lang="ru-RU" altLang="ru-RU" b="1" kern="0" dirty="0" smtClean="0">
                      <a:solidFill>
                        <a:srgbClr val="000000"/>
                      </a:solidFill>
                      <a:latin typeface="Myriad Pro"/>
                    </a:rPr>
                    <a:t>Риск </a:t>
                  </a:r>
                </a:p>
                <a:p>
                  <a:pPr eaLnBrk="1" hangingPunct="1">
                    <a:lnSpc>
                      <a:spcPct val="85000"/>
                    </a:lnSpc>
                    <a:defRPr/>
                  </a:pPr>
                  <a:r>
                    <a:rPr lang="ru-RU" altLang="ru-RU" kern="0" dirty="0" smtClean="0">
                      <a:solidFill>
                        <a:srgbClr val="000000"/>
                      </a:solidFill>
                      <a:latin typeface="Myriad Pro"/>
                      <a:cs typeface="Arial" charset="0"/>
                    </a:rPr>
                    <a:t>σ</a:t>
                  </a:r>
                  <a:r>
                    <a:rPr lang="ru-RU" altLang="ru-RU" b="1" kern="0" dirty="0" smtClean="0">
                      <a:solidFill>
                        <a:srgbClr val="000000"/>
                      </a:solidFill>
                      <a:latin typeface="Myriad Pro"/>
                    </a:rPr>
                    <a:t>, %</a:t>
                  </a:r>
                </a:p>
              </p:txBody>
            </p:sp>
            <p:sp>
              <p:nvSpPr>
                <p:cNvPr id="125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4072" y="3144"/>
                  <a:ext cx="1663" cy="43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lnSpc>
                      <a:spcPct val="85000"/>
                    </a:lnSpc>
                    <a:defRPr/>
                  </a:pPr>
                  <a:r>
                    <a:rPr lang="ru-RU" altLang="ru-RU" b="1" kern="0" dirty="0" smtClean="0">
                      <a:solidFill>
                        <a:srgbClr val="C00000"/>
                      </a:solidFill>
                      <a:effectLst>
                        <a:outerShdw blurRad="63500" sx="102000" sy="102000" algn="ctr" rotWithShape="0">
                          <a:prstClr val="black">
                            <a:alpha val="40000"/>
                          </a:prstClr>
                        </a:outerShdw>
                      </a:effectLst>
                      <a:latin typeface="Myriad Pro"/>
                    </a:rPr>
                    <a:t>Рыночный риск</a:t>
                  </a:r>
                </a:p>
              </p:txBody>
            </p:sp>
            <p:sp>
              <p:nvSpPr>
                <p:cNvPr id="126" name="Text Box 8"/>
                <p:cNvSpPr txBox="1">
                  <a:spLocks noChangeArrowheads="1"/>
                </p:cNvSpPr>
                <p:nvPr/>
              </p:nvSpPr>
              <p:spPr bwMode="auto">
                <a:xfrm>
                  <a:off x="4698" y="3865"/>
                  <a:ext cx="1831" cy="28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just" eaLnBrk="1" hangingPunct="1">
                    <a:spcBef>
                      <a:spcPct val="50000"/>
                    </a:spcBef>
                    <a:defRPr/>
                  </a:pPr>
                  <a:r>
                    <a:rPr lang="ru-RU" altLang="ru-RU" kern="0" dirty="0" smtClean="0">
                      <a:solidFill>
                        <a:srgbClr val="000000"/>
                      </a:solidFill>
                      <a:latin typeface="Calibri"/>
                    </a:rPr>
                    <a:t> </a:t>
                  </a:r>
                  <a:r>
                    <a:rPr lang="ru-RU" altLang="ru-RU" b="1" kern="0" dirty="0" smtClean="0">
                      <a:solidFill>
                        <a:srgbClr val="000000"/>
                      </a:solidFill>
                      <a:latin typeface="Myriad Pro"/>
                    </a:rPr>
                    <a:t>Число акций</a:t>
                  </a:r>
                </a:p>
              </p:txBody>
            </p:sp>
            <p:sp>
              <p:nvSpPr>
                <p:cNvPr id="128" name="Line 10"/>
                <p:cNvSpPr>
                  <a:spLocks noChangeShapeType="1"/>
                </p:cNvSpPr>
                <p:nvPr/>
              </p:nvSpPr>
              <p:spPr bwMode="auto">
                <a:xfrm>
                  <a:off x="3918" y="2905"/>
                  <a:ext cx="0" cy="912"/>
                </a:xfrm>
                <a:prstGeom prst="line">
                  <a:avLst/>
                </a:prstGeom>
                <a:ln>
                  <a:headEnd type="triangle" w="med" len="lg"/>
                  <a:tailEnd type="triangle" w="med" len="lg"/>
                </a:ln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  <p:txBody>
                <a:bodyPr/>
                <a:lstStyle/>
                <a:p>
                  <a:pPr>
                    <a:defRPr/>
                  </a:pPr>
                  <a:endParaRPr lang="ru-RU" kern="0" dirty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30" name="Line 12"/>
                <p:cNvSpPr>
                  <a:spLocks noChangeShapeType="1"/>
                </p:cNvSpPr>
                <p:nvPr/>
              </p:nvSpPr>
              <p:spPr bwMode="auto">
                <a:xfrm flipV="1">
                  <a:off x="798" y="759"/>
                  <a:ext cx="0" cy="3075"/>
                </a:xfrm>
                <a:prstGeom prst="line">
                  <a:avLst/>
                </a:prstGeom>
                <a:ln>
                  <a:headEnd/>
                  <a:tailEnd type="triangle" w="med" len="lg"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  <p:txBody>
                <a:bodyPr/>
                <a:lstStyle/>
                <a:p>
                  <a:pPr>
                    <a:defRPr/>
                  </a:pPr>
                  <a:endParaRPr lang="ru-RU" kern="0" dirty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32" name="Line 14"/>
                <p:cNvSpPr>
                  <a:spLocks noChangeShapeType="1"/>
                </p:cNvSpPr>
                <p:nvPr/>
              </p:nvSpPr>
              <p:spPr bwMode="auto">
                <a:xfrm>
                  <a:off x="806" y="1702"/>
                  <a:ext cx="272" cy="0"/>
                </a:xfrm>
                <a:prstGeom prst="line">
                  <a:avLst/>
                </a:prstGeom>
                <a:ln w="15875">
                  <a:solidFill>
                    <a:schemeClr val="tx1">
                      <a:lumMod val="65000"/>
                      <a:lumOff val="35000"/>
                    </a:schemeClr>
                  </a:solidFill>
                  <a:prstDash val="sysDash"/>
                  <a:headEnd/>
                  <a:tailEnd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  <p:txBody>
                <a:bodyPr lIns="90000" tIns="46800" rIns="90000" bIns="46800">
                  <a:spAutoFit/>
                </a:bodyPr>
                <a:lstStyle/>
                <a:p>
                  <a:pPr>
                    <a:defRPr/>
                  </a:pPr>
                  <a:endParaRPr lang="ru-RU" kern="0" dirty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33" name="Text Box 15"/>
                <p:cNvSpPr txBox="1">
                  <a:spLocks noChangeArrowheads="1"/>
                </p:cNvSpPr>
                <p:nvPr/>
              </p:nvSpPr>
              <p:spPr bwMode="auto">
                <a:xfrm>
                  <a:off x="41" y="1543"/>
                  <a:ext cx="705" cy="26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90000" tIns="46800" rIns="90000" bIns="46800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r" eaLnBrk="1" hangingPunct="1">
                    <a:spcBef>
                      <a:spcPct val="50000"/>
                    </a:spcBef>
                    <a:defRPr/>
                  </a:pPr>
                  <a:r>
                    <a:rPr lang="ru-RU" altLang="ru-RU" sz="1600" kern="0" dirty="0" smtClean="0">
                      <a:solidFill>
                        <a:srgbClr val="000000"/>
                      </a:solidFill>
                      <a:latin typeface="Myriad Pro"/>
                    </a:rPr>
                    <a:t>100</a:t>
                  </a:r>
                </a:p>
              </p:txBody>
            </p:sp>
            <p:sp>
              <p:nvSpPr>
                <p:cNvPr id="134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251" y="2601"/>
                  <a:ext cx="495" cy="26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90000" tIns="46800" rIns="90000" bIns="46800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r" eaLnBrk="1" hangingPunct="1">
                    <a:spcBef>
                      <a:spcPct val="50000"/>
                    </a:spcBef>
                    <a:defRPr/>
                  </a:pPr>
                  <a:r>
                    <a:rPr lang="ru-RU" altLang="ru-RU" sz="1600" kern="0" dirty="0">
                      <a:solidFill>
                        <a:srgbClr val="000000"/>
                      </a:solidFill>
                      <a:latin typeface="Myriad Pro"/>
                    </a:rPr>
                    <a:t>27</a:t>
                  </a:r>
                </a:p>
              </p:txBody>
            </p:sp>
          </p:grpSp>
          <p:grpSp>
            <p:nvGrpSpPr>
              <p:cNvPr id="5" name="Группа 4"/>
              <p:cNvGrpSpPr/>
              <p:nvPr/>
            </p:nvGrpSpPr>
            <p:grpSpPr>
              <a:xfrm>
                <a:off x="1288654" y="-6251"/>
                <a:ext cx="6695244" cy="3333140"/>
                <a:chOff x="1288654" y="-6251"/>
                <a:chExt cx="6695244" cy="3333140"/>
              </a:xfrm>
            </p:grpSpPr>
            <p:sp>
              <p:nvSpPr>
                <p:cNvPr id="138" name="Дуга 137"/>
                <p:cNvSpPr/>
                <p:nvPr/>
              </p:nvSpPr>
              <p:spPr>
                <a:xfrm rot="10800000">
                  <a:off x="1288654" y="-6251"/>
                  <a:ext cx="6695244" cy="3332862"/>
                </a:xfrm>
                <a:prstGeom prst="arc">
                  <a:avLst/>
                </a:prstGeom>
              </p:spPr>
              <p:style>
                <a:lnRef idx="3">
                  <a:schemeClr val="accent1"/>
                </a:lnRef>
                <a:fillRef idx="0">
                  <a:schemeClr val="accent1"/>
                </a:fillRef>
                <a:effectRef idx="2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 defTabSz="4572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dirty="0">
                    <a:solidFill>
                      <a:prstClr val="black"/>
                    </a:solidFill>
                  </a:endParaRPr>
                </a:p>
              </p:txBody>
            </p:sp>
            <p:cxnSp>
              <p:nvCxnSpPr>
                <p:cNvPr id="4" name="Прямая соединительная линия 3"/>
                <p:cNvCxnSpPr/>
                <p:nvPr/>
              </p:nvCxnSpPr>
              <p:spPr>
                <a:xfrm>
                  <a:off x="4627873" y="3326889"/>
                  <a:ext cx="821032" cy="0"/>
                </a:xfrm>
                <a:prstGeom prst="line">
                  <a:avLst/>
                </a:prstGeom>
              </p:spPr>
              <p:style>
                <a:lnRef idx="3">
                  <a:schemeClr val="accent1"/>
                </a:lnRef>
                <a:fillRef idx="0">
                  <a:schemeClr val="accent1"/>
                </a:fillRef>
                <a:effectRef idx="2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39" name="Line 5"/>
              <p:cNvSpPr>
                <a:spLocks noChangeShapeType="1"/>
              </p:cNvSpPr>
              <p:nvPr/>
            </p:nvSpPr>
            <p:spPr bwMode="auto">
              <a:xfrm flipV="1">
                <a:off x="3260638" y="3193295"/>
                <a:ext cx="0" cy="1029135"/>
              </a:xfrm>
              <a:prstGeom prst="line">
                <a:avLst/>
              </a:prstGeom>
              <a:ln w="15875">
                <a:solidFill>
                  <a:schemeClr val="tx1">
                    <a:lumMod val="65000"/>
                    <a:lumOff val="35000"/>
                  </a:schemeClr>
                </a:solidFill>
                <a:prstDash val="sysDash"/>
                <a:headEnd/>
                <a:tailEnd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>
                  <a:defRPr/>
                </a:pPr>
                <a:endParaRPr lang="ru-RU" kern="0" dirty="0">
                  <a:solidFill>
                    <a:sysClr val="windowText" lastClr="000000"/>
                  </a:solidFill>
                </a:endParaRPr>
              </a:p>
            </p:txBody>
          </p:sp>
        </p:grpSp>
        <p:sp>
          <p:nvSpPr>
            <p:cNvPr id="140" name="Text Box 16"/>
            <p:cNvSpPr txBox="1">
              <a:spLocks noChangeArrowheads="1"/>
            </p:cNvSpPr>
            <p:nvPr/>
          </p:nvSpPr>
          <p:spPr bwMode="auto">
            <a:xfrm>
              <a:off x="1544361" y="4269166"/>
              <a:ext cx="464409" cy="2555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0000" tIns="46800" rIns="90000" bIns="4680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  <a:defRPr/>
              </a:pPr>
              <a:r>
                <a:rPr lang="ru-RU" altLang="ru-RU" sz="1600" kern="0" dirty="0">
                  <a:solidFill>
                    <a:srgbClr val="000000"/>
                  </a:solidFill>
                  <a:latin typeface="Myriad Pro"/>
                </a:rPr>
                <a:t>10</a:t>
              </a:r>
            </a:p>
          </p:txBody>
        </p:sp>
        <p:sp>
          <p:nvSpPr>
            <p:cNvPr id="141" name="Text Box 16"/>
            <p:cNvSpPr txBox="1">
              <a:spLocks noChangeArrowheads="1"/>
            </p:cNvSpPr>
            <p:nvPr/>
          </p:nvSpPr>
          <p:spPr bwMode="auto">
            <a:xfrm>
              <a:off x="2497411" y="4269166"/>
              <a:ext cx="464409" cy="2555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0000" tIns="46800" rIns="90000" bIns="4680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  <a:defRPr/>
              </a:pPr>
              <a:r>
                <a:rPr lang="ru-RU" altLang="ru-RU" sz="1600" kern="0" dirty="0">
                  <a:solidFill>
                    <a:srgbClr val="000000"/>
                  </a:solidFill>
                  <a:latin typeface="Myriad Pro"/>
                </a:rPr>
                <a:t>20</a:t>
              </a:r>
            </a:p>
          </p:txBody>
        </p:sp>
        <p:sp>
          <p:nvSpPr>
            <p:cNvPr id="142" name="Text Box 16"/>
            <p:cNvSpPr txBox="1">
              <a:spLocks noChangeArrowheads="1"/>
            </p:cNvSpPr>
            <p:nvPr/>
          </p:nvSpPr>
          <p:spPr bwMode="auto">
            <a:xfrm>
              <a:off x="3611858" y="4269166"/>
              <a:ext cx="464409" cy="2555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0000" tIns="46800" rIns="90000" bIns="4680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  <a:defRPr/>
              </a:pPr>
              <a:r>
                <a:rPr lang="ru-RU" altLang="ru-RU" sz="1600" kern="0" dirty="0">
                  <a:solidFill>
                    <a:srgbClr val="000000"/>
                  </a:solidFill>
                  <a:latin typeface="Myriad Pro"/>
                </a:rPr>
                <a:t>30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42197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itle 1"/>
          <p:cNvSpPr txBox="1">
            <a:spLocks/>
          </p:cNvSpPr>
          <p:nvPr/>
        </p:nvSpPr>
        <p:spPr bwMode="auto">
          <a:xfrm>
            <a:off x="965202" y="428629"/>
            <a:ext cx="7213599" cy="412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800" b="1" smtClean="0">
                <a:solidFill>
                  <a:srgbClr val="003F82"/>
                </a:solidFill>
                <a:latin typeface="Myriad Pro"/>
              </a:rPr>
              <a:t>Концепция постоянного (неизменного) потребления и человеческий капитал</a:t>
            </a:r>
            <a:endParaRPr lang="en-US" sz="2800" b="1" dirty="0">
              <a:solidFill>
                <a:srgbClr val="003F82"/>
              </a:solidFill>
              <a:latin typeface="Myriad Pro"/>
            </a:endParaRPr>
          </a:p>
        </p:txBody>
      </p:sp>
      <p:pic>
        <p:nvPicPr>
          <p:cNvPr id="15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8369" y="5617082"/>
            <a:ext cx="1019755" cy="1014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Группа 2"/>
          <p:cNvGrpSpPr/>
          <p:nvPr/>
        </p:nvGrpSpPr>
        <p:grpSpPr>
          <a:xfrm>
            <a:off x="1362249" y="1612663"/>
            <a:ext cx="7045994" cy="3895939"/>
            <a:chOff x="1132807" y="1421594"/>
            <a:chExt cx="7045994" cy="3895937"/>
          </a:xfrm>
        </p:grpSpPr>
        <p:sp>
          <p:nvSpPr>
            <p:cNvPr id="26" name="Rectangle 7"/>
            <p:cNvSpPr>
              <a:spLocks noChangeArrowheads="1"/>
            </p:cNvSpPr>
            <p:nvPr/>
          </p:nvSpPr>
          <p:spPr bwMode="auto">
            <a:xfrm>
              <a:off x="1132807" y="1421594"/>
              <a:ext cx="7045994" cy="38959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ts val="0"/>
                </a:spcBef>
                <a:spcAft>
                  <a:spcPts val="500"/>
                </a:spcAft>
                <a:buClr>
                  <a:srgbClr val="4F4C06"/>
                </a:buClr>
              </a:pPr>
              <a:r>
                <a:rPr lang="ru-RU" altLang="ru-RU" u="sng" dirty="0" smtClean="0">
                  <a:solidFill>
                    <a:srgbClr val="003F82"/>
                  </a:solidFill>
                  <a:latin typeface="Myriad Pro"/>
                </a:rPr>
                <a:t>Исходные данные</a:t>
              </a:r>
              <a:r>
                <a:rPr lang="ru-RU" altLang="ru-RU" dirty="0" smtClean="0">
                  <a:solidFill>
                    <a:srgbClr val="003F82"/>
                  </a:solidFill>
                  <a:latin typeface="Myriad Pro"/>
                </a:rPr>
                <a:t>:</a:t>
              </a:r>
              <a:endParaRPr lang="ru-RU" altLang="ru-RU" dirty="0">
                <a:solidFill>
                  <a:srgbClr val="003F82"/>
                </a:solidFill>
                <a:latin typeface="Myriad Pro"/>
              </a:endParaRPr>
            </a:p>
            <a:p>
              <a:pPr marL="360000" eaLnBrk="1" hangingPunct="1">
                <a:spcBef>
                  <a:spcPts val="0"/>
                </a:spcBef>
                <a:spcAft>
                  <a:spcPts val="500"/>
                </a:spcAft>
                <a:buClr>
                  <a:srgbClr val="4F4C06"/>
                </a:buClr>
              </a:pPr>
              <a:r>
                <a:rPr lang="ru-RU" altLang="ru-RU" sz="1800" b="0" dirty="0">
                  <a:solidFill>
                    <a:srgbClr val="003F82"/>
                  </a:solidFill>
                  <a:latin typeface="Myriad Pro"/>
                </a:rPr>
                <a:t>Возраст – 35 лет; </a:t>
              </a:r>
            </a:p>
            <a:p>
              <a:pPr marL="360000" eaLnBrk="1" hangingPunct="1">
                <a:spcBef>
                  <a:spcPts val="0"/>
                </a:spcBef>
                <a:spcAft>
                  <a:spcPts val="500"/>
                </a:spcAft>
                <a:buClr>
                  <a:srgbClr val="4F4C06"/>
                </a:buClr>
              </a:pPr>
              <a:r>
                <a:rPr lang="ru-RU" altLang="ru-RU" sz="1800" b="0" dirty="0">
                  <a:solidFill>
                    <a:srgbClr val="003F82"/>
                  </a:solidFill>
                  <a:latin typeface="Myriad Pro"/>
                </a:rPr>
                <a:t>Выход на пенсию – 65 лет; </a:t>
              </a:r>
            </a:p>
            <a:p>
              <a:pPr marL="360000" eaLnBrk="1" hangingPunct="1">
                <a:spcBef>
                  <a:spcPts val="0"/>
                </a:spcBef>
                <a:spcAft>
                  <a:spcPts val="500"/>
                </a:spcAft>
                <a:buClr>
                  <a:srgbClr val="4F4C06"/>
                </a:buClr>
              </a:pPr>
              <a:r>
                <a:rPr lang="ru-RU" altLang="ru-RU" sz="1800" b="0" dirty="0">
                  <a:solidFill>
                    <a:srgbClr val="003F82"/>
                  </a:solidFill>
                  <a:latin typeface="Myriad Pro"/>
                </a:rPr>
                <a:t>Продолжительность жизни – 80 лет; </a:t>
              </a:r>
            </a:p>
            <a:p>
              <a:pPr marL="360000" eaLnBrk="1" hangingPunct="1">
                <a:spcBef>
                  <a:spcPts val="0"/>
                </a:spcBef>
                <a:spcAft>
                  <a:spcPts val="500"/>
                </a:spcAft>
                <a:buClr>
                  <a:srgbClr val="4F4C06"/>
                </a:buClr>
              </a:pPr>
              <a:r>
                <a:rPr lang="ru-RU" altLang="ru-RU" sz="1800" b="0" dirty="0" smtClean="0">
                  <a:solidFill>
                    <a:schemeClr val="tx2">
                      <a:lumMod val="75000"/>
                    </a:schemeClr>
                  </a:solidFill>
                  <a:latin typeface="Myriad Pro"/>
                </a:rPr>
                <a:t>Месячный доход=50 </a:t>
              </a:r>
              <a:r>
                <a:rPr lang="ru-RU" altLang="ru-RU" sz="1800" b="0" dirty="0" err="1" smtClean="0">
                  <a:solidFill>
                    <a:schemeClr val="tx2">
                      <a:lumMod val="75000"/>
                    </a:schemeClr>
                  </a:solidFill>
                  <a:latin typeface="Myriad Pro"/>
                </a:rPr>
                <a:t>т.р</a:t>
              </a:r>
              <a:r>
                <a:rPr lang="ru-RU" altLang="ru-RU" sz="1800" b="0" dirty="0" smtClean="0">
                  <a:solidFill>
                    <a:schemeClr val="tx2">
                      <a:lumMod val="75000"/>
                    </a:schemeClr>
                  </a:solidFill>
                  <a:latin typeface="Myriad Pro"/>
                </a:rPr>
                <a:t>. </a:t>
              </a:r>
              <a:r>
                <a:rPr lang="ru-RU" altLang="ru-RU" sz="1800" b="0" dirty="0" smtClean="0">
                  <a:solidFill>
                    <a:srgbClr val="003F82"/>
                  </a:solidFill>
                  <a:latin typeface="Myriad Pro"/>
                </a:rPr>
                <a:t>Годовой </a:t>
              </a:r>
              <a:r>
                <a:rPr lang="ru-RU" altLang="ru-RU" sz="1800" b="0" dirty="0">
                  <a:solidFill>
                    <a:srgbClr val="003F82"/>
                  </a:solidFill>
                  <a:latin typeface="Myriad Pro"/>
                </a:rPr>
                <a:t>доход = </a:t>
              </a:r>
              <a:r>
                <a:rPr lang="ru-RU" altLang="ru-RU" sz="1800" b="0" dirty="0" smtClean="0">
                  <a:solidFill>
                    <a:srgbClr val="003F82"/>
                  </a:solidFill>
                  <a:latin typeface="Myriad Pro"/>
                </a:rPr>
                <a:t>600 тыс. </a:t>
              </a:r>
              <a:r>
                <a:rPr lang="ru-RU" altLang="ru-RU" sz="1800" b="0" dirty="0">
                  <a:solidFill>
                    <a:srgbClr val="003F82"/>
                  </a:solidFill>
                  <a:latin typeface="Myriad Pro"/>
                </a:rPr>
                <a:t>руб. </a:t>
              </a:r>
            </a:p>
            <a:p>
              <a:pPr marL="360000" eaLnBrk="1" hangingPunct="1">
                <a:spcBef>
                  <a:spcPts val="0"/>
                </a:spcBef>
                <a:spcAft>
                  <a:spcPts val="500"/>
                </a:spcAft>
                <a:buClr>
                  <a:srgbClr val="4F4C06"/>
                </a:buClr>
              </a:pPr>
              <a:r>
                <a:rPr lang="ru-RU" altLang="ru-RU" sz="1800" b="0" u="sng" dirty="0">
                  <a:solidFill>
                    <a:srgbClr val="003F82"/>
                  </a:solidFill>
                  <a:latin typeface="Myriad Pro"/>
                </a:rPr>
                <a:t>Реальная</a:t>
              </a:r>
              <a:r>
                <a:rPr lang="ru-RU" altLang="ru-RU" sz="1800" b="0" dirty="0">
                  <a:solidFill>
                    <a:srgbClr val="003F82"/>
                  </a:solidFill>
                  <a:latin typeface="Myriad Pro"/>
                </a:rPr>
                <a:t> доходность инвестиций = 7%</a:t>
              </a:r>
            </a:p>
            <a:p>
              <a:pPr eaLnBrk="1" hangingPunct="1">
                <a:spcBef>
                  <a:spcPts val="1200"/>
                </a:spcBef>
                <a:spcAft>
                  <a:spcPts val="500"/>
                </a:spcAft>
                <a:buClr>
                  <a:srgbClr val="4F4C06"/>
                </a:buClr>
              </a:pPr>
              <a:r>
                <a:rPr lang="ru-RU" altLang="ru-RU" u="sng" dirty="0">
                  <a:solidFill>
                    <a:srgbClr val="003F82"/>
                  </a:solidFill>
                  <a:latin typeface="Myriad Pro"/>
                </a:rPr>
                <a:t>Цель</a:t>
              </a:r>
              <a:r>
                <a:rPr lang="ru-RU" altLang="ru-RU" dirty="0">
                  <a:solidFill>
                    <a:srgbClr val="003F82"/>
                  </a:solidFill>
                  <a:latin typeface="Myriad Pro"/>
                </a:rPr>
                <a:t>:</a:t>
              </a:r>
              <a:r>
                <a:rPr lang="ru-RU" altLang="ru-RU" sz="1800" dirty="0">
                  <a:solidFill>
                    <a:srgbClr val="003F82"/>
                  </a:solidFill>
                  <a:latin typeface="Myriad Pro"/>
                </a:rPr>
                <a:t> сохранить постоянный уровень потребления в течение всей жизни</a:t>
              </a:r>
            </a:p>
            <a:p>
              <a:pPr eaLnBrk="1" hangingPunct="1">
                <a:spcBef>
                  <a:spcPts val="1200"/>
                </a:spcBef>
                <a:spcAft>
                  <a:spcPts val="500"/>
                </a:spcAft>
                <a:buClr>
                  <a:srgbClr val="4F4C06"/>
                </a:buClr>
              </a:pPr>
              <a:r>
                <a:rPr lang="ru-RU" altLang="ru-RU" u="sng" dirty="0">
                  <a:solidFill>
                    <a:srgbClr val="003F82"/>
                  </a:solidFill>
                  <a:latin typeface="Myriad Pro"/>
                </a:rPr>
                <a:t>Задача</a:t>
              </a:r>
              <a:r>
                <a:rPr lang="ru-RU" altLang="ru-RU" dirty="0">
                  <a:solidFill>
                    <a:srgbClr val="003F82"/>
                  </a:solidFill>
                  <a:latin typeface="Myriad Pro"/>
                </a:rPr>
                <a:t>:</a:t>
              </a:r>
              <a:r>
                <a:rPr lang="ru-RU" altLang="ru-RU" sz="1800" dirty="0">
                  <a:solidFill>
                    <a:srgbClr val="003F82"/>
                  </a:solidFill>
                  <a:latin typeface="Myriad Pro"/>
                </a:rPr>
                <a:t> </a:t>
              </a:r>
              <a:r>
                <a:rPr lang="ru-RU" altLang="ru-RU" sz="1800" dirty="0" smtClean="0">
                  <a:solidFill>
                    <a:srgbClr val="003F82"/>
                  </a:solidFill>
                  <a:latin typeface="Myriad Pro"/>
                </a:rPr>
                <a:t>определить, сколько </a:t>
              </a:r>
              <a:r>
                <a:rPr lang="ru-RU" altLang="ru-RU" sz="1800" dirty="0">
                  <a:solidFill>
                    <a:srgbClr val="003F82"/>
                  </a:solidFill>
                  <a:latin typeface="Myriad Pro"/>
                </a:rPr>
                <a:t>тратить на потребление и сколько направлять на </a:t>
              </a:r>
              <a:r>
                <a:rPr lang="ru-RU" altLang="ru-RU" sz="1800" dirty="0" smtClean="0">
                  <a:solidFill>
                    <a:srgbClr val="003F82"/>
                  </a:solidFill>
                  <a:latin typeface="Myriad Pro"/>
                </a:rPr>
                <a:t>сбережения</a:t>
              </a:r>
              <a:endParaRPr lang="ru-RU" altLang="ru-RU" sz="1800" dirty="0">
                <a:solidFill>
                  <a:srgbClr val="003F82"/>
                </a:solidFill>
                <a:latin typeface="Myriad Pro"/>
              </a:endParaRPr>
            </a:p>
          </p:txBody>
        </p:sp>
        <p:sp>
          <p:nvSpPr>
            <p:cNvPr id="9" name="Овал 8"/>
            <p:cNvSpPr/>
            <p:nvPr/>
          </p:nvSpPr>
          <p:spPr bwMode="auto">
            <a:xfrm>
              <a:off x="1345990" y="1973070"/>
              <a:ext cx="126000" cy="126000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10" name="Овал 9"/>
            <p:cNvSpPr/>
            <p:nvPr/>
          </p:nvSpPr>
          <p:spPr bwMode="auto">
            <a:xfrm>
              <a:off x="1345990" y="2301657"/>
              <a:ext cx="126000" cy="126000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11" name="Овал 10"/>
            <p:cNvSpPr/>
            <p:nvPr/>
          </p:nvSpPr>
          <p:spPr bwMode="auto">
            <a:xfrm>
              <a:off x="1345990" y="2627019"/>
              <a:ext cx="126000" cy="126000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12" name="Овал 11"/>
            <p:cNvSpPr/>
            <p:nvPr/>
          </p:nvSpPr>
          <p:spPr bwMode="auto">
            <a:xfrm>
              <a:off x="1345990" y="2983902"/>
              <a:ext cx="126000" cy="126000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13" name="Овал 12"/>
            <p:cNvSpPr/>
            <p:nvPr/>
          </p:nvSpPr>
          <p:spPr bwMode="auto">
            <a:xfrm>
              <a:off x="1354153" y="3326806"/>
              <a:ext cx="126000" cy="126000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96969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itle 1"/>
          <p:cNvSpPr txBox="1">
            <a:spLocks/>
          </p:cNvSpPr>
          <p:nvPr/>
        </p:nvSpPr>
        <p:spPr bwMode="auto">
          <a:xfrm>
            <a:off x="965202" y="428629"/>
            <a:ext cx="7213599" cy="412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800" b="1">
                <a:solidFill>
                  <a:srgbClr val="003F82"/>
                </a:solidFill>
                <a:latin typeface="Myriad Pro"/>
              </a:rPr>
              <a:t>Расчет распределения дохода на потребление и накопление</a:t>
            </a:r>
            <a:endParaRPr lang="en-US" sz="2800" b="1" dirty="0">
              <a:solidFill>
                <a:srgbClr val="003F82"/>
              </a:solidFill>
              <a:latin typeface="Myriad Pro"/>
            </a:endParaRPr>
          </a:p>
        </p:txBody>
      </p:sp>
      <p:pic>
        <p:nvPicPr>
          <p:cNvPr id="15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8369" y="5617082"/>
            <a:ext cx="1019755" cy="1014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7"/>
          <p:cNvSpPr>
            <a:spLocks noChangeArrowheads="1"/>
          </p:cNvSpPr>
          <p:nvPr/>
        </p:nvSpPr>
        <p:spPr bwMode="auto">
          <a:xfrm>
            <a:off x="1362249" y="1850498"/>
            <a:ext cx="7045994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ts val="0"/>
              </a:spcBef>
              <a:spcAft>
                <a:spcPts val="500"/>
              </a:spcAft>
              <a:buClr>
                <a:srgbClr val="4F4C06"/>
              </a:buClr>
            </a:pPr>
            <a:r>
              <a:rPr lang="ru-RU" altLang="ru-RU" sz="2000" dirty="0">
                <a:solidFill>
                  <a:srgbClr val="003F82"/>
                </a:solidFill>
                <a:latin typeface="Myriad Pro"/>
              </a:rPr>
              <a:t>Если на потребление человек будет направлять сумму, равную «С», то сумма годовых инвестиций будет составлять </a:t>
            </a:r>
            <a:r>
              <a:rPr lang="ru-RU" altLang="ru-RU" sz="2000" dirty="0" smtClean="0">
                <a:solidFill>
                  <a:srgbClr val="003F82"/>
                </a:solidFill>
                <a:latin typeface="Myriad Pro"/>
              </a:rPr>
              <a:t>(600 000 </a:t>
            </a:r>
            <a:r>
              <a:rPr lang="ru-RU" altLang="ru-RU" sz="2000" dirty="0">
                <a:solidFill>
                  <a:srgbClr val="003F82"/>
                </a:solidFill>
                <a:latin typeface="Myriad Pro"/>
              </a:rPr>
              <a:t>руб. – С), т.е</a:t>
            </a:r>
            <a:r>
              <a:rPr lang="ru-RU" altLang="ru-RU" sz="2000" dirty="0" smtClean="0">
                <a:solidFill>
                  <a:srgbClr val="003F82"/>
                </a:solidFill>
                <a:latin typeface="Myriad Pro"/>
              </a:rPr>
              <a:t>.:</a:t>
            </a:r>
          </a:p>
        </p:txBody>
      </p:sp>
      <p:sp>
        <p:nvSpPr>
          <p:cNvPr id="14" name="Овал 13"/>
          <p:cNvSpPr/>
          <p:nvPr/>
        </p:nvSpPr>
        <p:spPr>
          <a:xfrm>
            <a:off x="695202" y="2088325"/>
            <a:ext cx="540000" cy="5400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3F82"/>
                </a:solidFill>
              </a:rPr>
              <a:t>1</a:t>
            </a:r>
            <a:endParaRPr lang="ru-RU" sz="2400" b="1" dirty="0">
              <a:solidFill>
                <a:srgbClr val="003F82"/>
              </a:solidFill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965202" y="3325963"/>
            <a:ext cx="7633262" cy="902308"/>
            <a:chOff x="965202" y="3088132"/>
            <a:chExt cx="7633262" cy="902308"/>
          </a:xfrm>
        </p:grpSpPr>
        <p:sp>
          <p:nvSpPr>
            <p:cNvPr id="17" name="Скругленный прямоугольник 16"/>
            <p:cNvSpPr/>
            <p:nvPr/>
          </p:nvSpPr>
          <p:spPr>
            <a:xfrm>
              <a:off x="3780580" y="3090440"/>
              <a:ext cx="2160000" cy="900000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400" b="1" smtClean="0">
                  <a:solidFill>
                    <a:prstClr val="black"/>
                  </a:solidFill>
                  <a:latin typeface="Myriad Pro"/>
                </a:rPr>
                <a:t>Годовой доход</a:t>
              </a:r>
              <a:endParaRPr lang="ru-RU" sz="2400" b="1">
                <a:solidFill>
                  <a:prstClr val="black"/>
                </a:solidFill>
                <a:latin typeface="Myriad Pro"/>
              </a:endParaRPr>
            </a:p>
          </p:txBody>
        </p:sp>
        <p:sp>
          <p:nvSpPr>
            <p:cNvPr id="18" name="Скругленный прямоугольник 17"/>
            <p:cNvSpPr/>
            <p:nvPr/>
          </p:nvSpPr>
          <p:spPr>
            <a:xfrm>
              <a:off x="965202" y="3090440"/>
              <a:ext cx="2160000" cy="900000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altLang="ru-RU" sz="2200" b="1" smtClean="0">
                  <a:solidFill>
                    <a:prstClr val="black"/>
                  </a:solidFill>
                  <a:latin typeface="Myriad Pro"/>
                </a:rPr>
                <a:t>Инвестиции</a:t>
              </a:r>
              <a:endParaRPr lang="ru-RU" altLang="ru-RU" sz="2200" dirty="0">
                <a:solidFill>
                  <a:prstClr val="black"/>
                </a:solidFill>
                <a:latin typeface="Myriad Pro"/>
              </a:endParaRPr>
            </a:p>
          </p:txBody>
        </p:sp>
        <p:sp>
          <p:nvSpPr>
            <p:cNvPr id="19" name="Скругленный прямоугольник 18"/>
            <p:cNvSpPr/>
            <p:nvPr/>
          </p:nvSpPr>
          <p:spPr>
            <a:xfrm>
              <a:off x="6438464" y="3088132"/>
              <a:ext cx="2160000" cy="90000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altLang="ru-RU" sz="2200" b="1" smtClean="0">
                  <a:solidFill>
                    <a:prstClr val="black"/>
                  </a:solidFill>
                  <a:latin typeface="Myriad Pro"/>
                </a:rPr>
                <a:t>Потребление</a:t>
              </a:r>
              <a:endParaRPr lang="ru-RU" altLang="ru-RU" sz="2200" dirty="0">
                <a:solidFill>
                  <a:prstClr val="black"/>
                </a:solidFill>
                <a:latin typeface="Myriad Pro"/>
              </a:endParaRPr>
            </a:p>
          </p:txBody>
        </p:sp>
        <p:sp>
          <p:nvSpPr>
            <p:cNvPr id="2" name="Прямоугольник 1"/>
            <p:cNvSpPr/>
            <p:nvPr/>
          </p:nvSpPr>
          <p:spPr>
            <a:xfrm>
              <a:off x="3224986" y="3248052"/>
              <a:ext cx="425116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altLang="ru-RU" sz="3200" b="1">
                  <a:solidFill>
                    <a:prstClr val="black"/>
                  </a:solidFill>
                  <a:latin typeface="Myriad Pro"/>
                </a:rPr>
                <a:t>=</a:t>
              </a:r>
              <a:endParaRPr lang="ru-RU" sz="3200">
                <a:solidFill>
                  <a:prstClr val="black"/>
                </a:solidFill>
              </a:endParaRPr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6013348" y="3248052"/>
              <a:ext cx="320922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3200" dirty="0" smtClean="0">
                  <a:solidFill>
                    <a:prstClr val="black"/>
                  </a:solidFill>
                </a:rPr>
                <a:t>-</a:t>
              </a:r>
              <a:endParaRPr lang="ru-RU" sz="3200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69311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itle 1"/>
          <p:cNvSpPr txBox="1">
            <a:spLocks/>
          </p:cNvSpPr>
          <p:nvPr/>
        </p:nvSpPr>
        <p:spPr bwMode="auto">
          <a:xfrm>
            <a:off x="965202" y="428629"/>
            <a:ext cx="7213599" cy="412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800" b="1">
                <a:solidFill>
                  <a:srgbClr val="003F82"/>
                </a:solidFill>
                <a:latin typeface="Myriad Pro"/>
              </a:rPr>
              <a:t>Расчет распределения дохода на потребление и накопление</a:t>
            </a:r>
            <a:endParaRPr lang="en-US" sz="2800" b="1" dirty="0">
              <a:solidFill>
                <a:srgbClr val="003F82"/>
              </a:solidFill>
              <a:latin typeface="Myriad Pro"/>
            </a:endParaRPr>
          </a:p>
        </p:txBody>
      </p:sp>
      <p:pic>
        <p:nvPicPr>
          <p:cNvPr id="15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8369" y="5617082"/>
            <a:ext cx="1019755" cy="1014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Группа 2"/>
          <p:cNvGrpSpPr/>
          <p:nvPr/>
        </p:nvGrpSpPr>
        <p:grpSpPr>
          <a:xfrm>
            <a:off x="1070460" y="1976677"/>
            <a:ext cx="7337783" cy="2990563"/>
            <a:chOff x="1070460" y="1612663"/>
            <a:chExt cx="7337783" cy="2990561"/>
          </a:xfrm>
        </p:grpSpPr>
        <p:sp>
          <p:nvSpPr>
            <p:cNvPr id="26" name="Rectangle 7"/>
            <p:cNvSpPr>
              <a:spLocks noChangeArrowheads="1"/>
            </p:cNvSpPr>
            <p:nvPr/>
          </p:nvSpPr>
          <p:spPr bwMode="auto">
            <a:xfrm>
              <a:off x="1362249" y="1612663"/>
              <a:ext cx="7045994" cy="29905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ts val="0"/>
                </a:spcBef>
                <a:spcAft>
                  <a:spcPts val="800"/>
                </a:spcAft>
                <a:buClr>
                  <a:srgbClr val="4F4C06"/>
                </a:buClr>
              </a:pPr>
              <a:r>
                <a:rPr lang="ru-RU" altLang="ru-RU" sz="2000">
                  <a:solidFill>
                    <a:srgbClr val="003F82"/>
                  </a:solidFill>
                  <a:latin typeface="Myriad Pro"/>
                </a:rPr>
                <a:t>Инвестиции будут в течение 30 лет будут приносить реальную годовую доходность </a:t>
              </a:r>
              <a:r>
                <a:rPr lang="ru-RU" altLang="ru-RU" sz="2000" smtClean="0">
                  <a:solidFill>
                    <a:srgbClr val="003F82"/>
                  </a:solidFill>
                  <a:latin typeface="Myriad Pro"/>
                </a:rPr>
                <a:t>7%</a:t>
              </a:r>
            </a:p>
            <a:p>
              <a:pPr eaLnBrk="1" hangingPunct="1">
                <a:spcBef>
                  <a:spcPts val="0"/>
                </a:spcBef>
                <a:spcAft>
                  <a:spcPts val="800"/>
                </a:spcAft>
                <a:buClr>
                  <a:srgbClr val="4F4C06"/>
                </a:buClr>
              </a:pPr>
              <a:r>
                <a:rPr lang="ru-RU" altLang="ru-RU" sz="2000" smtClean="0">
                  <a:solidFill>
                    <a:srgbClr val="003F82"/>
                  </a:solidFill>
                  <a:latin typeface="Myriad Pro"/>
                </a:rPr>
                <a:t>Таким </a:t>
              </a:r>
              <a:r>
                <a:rPr lang="ru-RU" altLang="ru-RU" sz="2000">
                  <a:solidFill>
                    <a:srgbClr val="003F82"/>
                  </a:solidFill>
                  <a:latin typeface="Myriad Pro"/>
                </a:rPr>
                <a:t>образом, мы имеем 30-летний аннуитет с доходностью </a:t>
              </a:r>
              <a:r>
                <a:rPr lang="ru-RU" altLang="ru-RU" sz="2000" smtClean="0">
                  <a:solidFill>
                    <a:srgbClr val="003F82"/>
                  </a:solidFill>
                  <a:latin typeface="Myriad Pro"/>
                </a:rPr>
                <a:t>7%</a:t>
              </a:r>
            </a:p>
            <a:p>
              <a:pPr eaLnBrk="1" hangingPunct="1">
                <a:spcBef>
                  <a:spcPts val="1800"/>
                </a:spcBef>
                <a:spcAft>
                  <a:spcPts val="500"/>
                </a:spcAft>
                <a:buClr>
                  <a:srgbClr val="4F4C06"/>
                </a:buClr>
              </a:pPr>
              <a:r>
                <a:rPr lang="ru-RU" altLang="ru-RU" sz="2000" smtClean="0">
                  <a:solidFill>
                    <a:srgbClr val="003F82"/>
                  </a:solidFill>
                  <a:latin typeface="Myriad Pro"/>
                </a:rPr>
                <a:t>Пользуясь </a:t>
              </a:r>
              <a:r>
                <a:rPr lang="ru-RU" altLang="ru-RU" sz="2000" u="sng">
                  <a:solidFill>
                    <a:srgbClr val="003F82"/>
                  </a:solidFill>
                  <a:latin typeface="Myriad Pro"/>
                </a:rPr>
                <a:t>таблицей будущей стоимости аннуитета</a:t>
              </a:r>
              <a:r>
                <a:rPr lang="ru-RU" altLang="ru-RU" sz="2000">
                  <a:solidFill>
                    <a:srgbClr val="003F82"/>
                  </a:solidFill>
                  <a:latin typeface="Myriad Pro"/>
                </a:rPr>
                <a:t>, находим, что будущая стоимость 30-летнего аннуитета при доходности 7% в расчете на 1 руб. = 94,461 руб. </a:t>
              </a:r>
            </a:p>
          </p:txBody>
        </p:sp>
        <p:sp>
          <p:nvSpPr>
            <p:cNvPr id="13" name="Стрелка вниз 12"/>
            <p:cNvSpPr/>
            <p:nvPr/>
          </p:nvSpPr>
          <p:spPr bwMode="auto">
            <a:xfrm rot="16200000">
              <a:off x="1114244" y="1681831"/>
              <a:ext cx="200432" cy="288000"/>
            </a:xfrm>
            <a:prstGeom prst="downArrow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 eaLnBrk="0" hangingPunct="0">
                <a:lnSpc>
                  <a:spcPct val="80000"/>
                </a:lnSpc>
              </a:pPr>
              <a:endParaRPr lang="ru-RU" sz="1000" b="1" dirty="0" smtClean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21" name="Стрелка вниз 20"/>
            <p:cNvSpPr/>
            <p:nvPr/>
          </p:nvSpPr>
          <p:spPr bwMode="auto">
            <a:xfrm rot="16200000">
              <a:off x="1122644" y="3327959"/>
              <a:ext cx="200432" cy="288000"/>
            </a:xfrm>
            <a:prstGeom prst="downArrow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 eaLnBrk="0" hangingPunct="0">
                <a:lnSpc>
                  <a:spcPct val="80000"/>
                </a:lnSpc>
              </a:pPr>
              <a:endParaRPr lang="ru-RU" sz="1000" b="1" dirty="0" smtClean="0">
                <a:solidFill>
                  <a:prstClr val="black"/>
                </a:solidFill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03037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itle 1"/>
          <p:cNvSpPr txBox="1">
            <a:spLocks/>
          </p:cNvSpPr>
          <p:nvPr/>
        </p:nvSpPr>
        <p:spPr bwMode="auto">
          <a:xfrm>
            <a:off x="965202" y="428629"/>
            <a:ext cx="7213599" cy="412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400" b="1">
                <a:solidFill>
                  <a:srgbClr val="003F82"/>
                </a:solidFill>
                <a:latin typeface="Myriad Pro"/>
              </a:rPr>
              <a:t>Будущая оценка аннуитета (будущая стоимость равновеликих платежей) за период при неизменной процентной ставке</a:t>
            </a:r>
            <a:endParaRPr lang="en-US" sz="2400" b="1" dirty="0">
              <a:solidFill>
                <a:srgbClr val="003F82"/>
              </a:solidFill>
              <a:latin typeface="Myriad Pro"/>
            </a:endParaRPr>
          </a:p>
        </p:txBody>
      </p:sp>
      <p:graphicFrame>
        <p:nvGraphicFramePr>
          <p:cNvPr id="11" name="Group 4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212035"/>
              </p:ext>
            </p:extLst>
          </p:nvPr>
        </p:nvGraphicFramePr>
        <p:xfrm>
          <a:off x="627797" y="1278675"/>
          <a:ext cx="7997588" cy="4480547"/>
        </p:xfrm>
        <a:graphic>
          <a:graphicData uri="http://schemas.openxmlformats.org/drawingml/2006/table">
            <a:tbl>
              <a:tblPr>
                <a:tableStyleId>{16D9F66E-5EB9-4882-86FB-DCBF35E3C3E4}</a:tableStyleId>
              </a:tblPr>
              <a:tblGrid>
                <a:gridCol w="1037230"/>
                <a:gridCol w="777922"/>
                <a:gridCol w="887105"/>
                <a:gridCol w="818865"/>
                <a:gridCol w="395785"/>
                <a:gridCol w="832514"/>
                <a:gridCol w="818866"/>
                <a:gridCol w="395785"/>
                <a:gridCol w="846161"/>
                <a:gridCol w="770181"/>
                <a:gridCol w="417174"/>
              </a:tblGrid>
              <a:tr h="396239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Myriad Pro"/>
                          <a:ea typeface="+mn-ea"/>
                          <a:cs typeface="+mn-cs"/>
                        </a:rPr>
                        <a:t>Годы</a:t>
                      </a:r>
                    </a:p>
                  </a:txBody>
                  <a:tcPr marT="45719" marB="45719" anchor="ctr" horzOverflow="overflow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gridSpan="10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Myriad Pro"/>
                          <a:ea typeface="+mn-ea"/>
                          <a:cs typeface="+mn-cs"/>
                        </a:rPr>
                        <a:t>Годовая процентная ставка</a:t>
                      </a:r>
                    </a:p>
                  </a:txBody>
                  <a:tcPr marT="45719" marB="45719" anchor="ctr" horzOverflow="overflow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9623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1%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T="45719" marB="45719" anchor="ctr" horzOverflow="overflow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2%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T="45719" marB="45719" anchor="ctr" horzOverflow="overflow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3%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T="45719" marB="45719" anchor="ctr" horzOverflow="overflow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…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T="45719" marB="45719" anchor="ctr" horzOverflow="overflow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6%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T="45719" marB="45719" anchor="ctr" horzOverflow="overflow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7%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T="45719" marB="45719" anchor="ctr" horzOverflow="overflow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…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T="45719" marB="45719" anchor="ctr" horzOverflow="overflow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14%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T="45719" marB="45719" anchor="ctr" horzOverflow="overflow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15%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T="45719" marB="45719" anchor="ctr" horzOverflow="overflow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…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T="45719" marB="45719" anchor="ctr" horzOverflow="overflow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33527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1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T="45719" marB="4571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u="none" strike="noStrike" cap="none" normalizeH="0" baseline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1,000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T="45719" marB="4571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u="none" strike="noStrike" cap="none" normalizeH="0" baseline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1,000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T="45719" marB="4571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u="none" strike="noStrike" cap="none" normalizeH="0" baseline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1,000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T="45719" marB="4571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T="45719" marB="4571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u="none" strike="noStrike" cap="none" normalizeH="0" baseline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1,000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T="45719" marB="4571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u="none" strike="noStrike" cap="none" normalizeH="0" baseline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1,000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T="45719" marB="4571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T="45719" marB="4571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u="none" strike="noStrike" cap="none" normalizeH="0" baseline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1,000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T="45719" marB="4571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u="none" strike="noStrike" cap="none" normalizeH="0" baseline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1,000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T="45719" marB="4571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T="45719" marB="45719" horzOverflow="overflow"/>
                </a:tc>
              </a:tr>
              <a:tr h="33527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2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T="45719" marB="4571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2,010</a:t>
                      </a: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T="45719" marB="4571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u="none" strike="noStrike" cap="none" normalizeH="0" baseline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2,020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T="45719" marB="4571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u="none" strike="noStrike" cap="none" normalizeH="0" baseline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2,030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T="45719" marB="4571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T="45719" marB="4571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u="none" strike="noStrike" cap="none" normalizeH="0" baseline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2,060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T="45719" marB="4571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u="none" strike="noStrike" cap="none" normalizeH="0" baseline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2,070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T="45719" marB="4571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T="45719" marB="4571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u="none" strike="noStrike" cap="none" normalizeH="0" baseline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2,140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T="45719" marB="4571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u="none" strike="noStrike" cap="none" normalizeH="0" baseline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2,150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T="45719" marB="4571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T="45719" marB="45719" horzOverflow="overflow"/>
                </a:tc>
              </a:tr>
              <a:tr h="33527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3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T="45719" marB="4571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3,030</a:t>
                      </a: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T="45719" marB="4571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3,060</a:t>
                      </a: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T="45719" marB="4571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u="none" strike="noStrike" cap="none" normalizeH="0" baseline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3,091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T="45719" marB="4571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T="45719" marB="4571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u="none" strike="noStrike" cap="none" normalizeH="0" baseline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3,184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T="45719" marB="4571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u="none" strike="noStrike" cap="none" normalizeH="0" baseline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3,215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T="45719" marB="4571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T="45719" marB="4571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u="none" strike="noStrike" cap="none" normalizeH="0" baseline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3,440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T="45719" marB="4571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u="none" strike="noStrike" cap="none" normalizeH="0" baseline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3,473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T="45719" marB="4571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T="45719" marB="45719" horzOverflow="overflow"/>
                </a:tc>
              </a:tr>
              <a:tr h="33527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4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T="45719" marB="4571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4,060</a:t>
                      </a: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T="45719" marB="4571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4,122</a:t>
                      </a: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T="45719" marB="4571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4,184</a:t>
                      </a: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T="45719" marB="4571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T="45719" marB="4571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u="none" strike="noStrike" cap="none" normalizeH="0" baseline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4,375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T="45719" marB="4571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u="none" strike="noStrike" cap="none" normalizeH="0" baseline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4,440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T="45719" marB="4571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T="45719" marB="4571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u="none" strike="noStrike" cap="none" normalizeH="0" baseline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4,921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T="45719" marB="4571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u="none" strike="noStrike" cap="none" normalizeH="0" baseline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4,993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T="45719" marB="4571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T="45719" marB="45719" horzOverflow="overflow"/>
                </a:tc>
              </a:tr>
              <a:tr h="33527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5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T="45719" marB="4571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5,101</a:t>
                      </a: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T="45719" marB="4571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5,204</a:t>
                      </a: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T="45719" marB="4571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5,309</a:t>
                      </a: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T="45719" marB="4571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T="45719" marB="4571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u="none" strike="noStrike" cap="none" normalizeH="0" baseline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5,637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T="45719" marB="4571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u="none" strike="noStrike" cap="none" normalizeH="0" baseline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5,751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T="45719" marB="4571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T="45719" marB="4571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u="none" strike="noStrike" cap="none" normalizeH="0" baseline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6,610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T="45719" marB="4571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u="none" strike="noStrike" cap="none" normalizeH="0" baseline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6,742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T="45719" marB="4571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T="45719" marB="45719" horzOverflow="overflow"/>
                </a:tc>
              </a:tr>
              <a:tr h="33527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…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T="45719" marB="4571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T="45719" marB="4571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T="45719" marB="4571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T="45719" marB="4571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T="45719" marB="4571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T="45719" marB="4571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T="45719" marB="4571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T="45719" marB="4571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T="45719" marB="4571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T="45719" marB="4571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T="45719" marB="45719" horzOverflow="overflow"/>
                </a:tc>
              </a:tr>
              <a:tr h="33527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10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T="45719" marB="4571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u="none" strike="noStrike" cap="none" normalizeH="0" baseline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10,462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T="45719" marB="4571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10,950</a:t>
                      </a: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T="45719" marB="4571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11,464</a:t>
                      </a: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T="45719" marB="4571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T="45719" marB="4571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13,181</a:t>
                      </a: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T="45719" marB="4571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13,816</a:t>
                      </a: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T="45719" marB="4571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T="45719" marB="4571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u="none" strike="noStrike" cap="none" normalizeH="0" baseline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19,337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T="45719" marB="4571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u="none" strike="noStrike" cap="none" normalizeH="0" baseline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20,304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T="45719" marB="4571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T="45719" marB="45719" horzOverflow="overflow"/>
                </a:tc>
              </a:tr>
              <a:tr h="33527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15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T="45719" marB="4571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u="none" strike="noStrike" cap="none" normalizeH="0" baseline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16,097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T="45719" marB="4571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17,293</a:t>
                      </a: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T="45719" marB="4571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18,599</a:t>
                      </a: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T="45719" marB="4571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T="45719" marB="4571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23,276</a:t>
                      </a: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T="45719" marB="4571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u="none" strike="noStrike" cap="none" normalizeH="0" baseline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25,129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T="45719" marB="4571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T="45719" marB="4571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u="none" strike="noStrike" cap="none" normalizeH="0" baseline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43,842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T="45719" marB="4571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u="none" strike="noStrike" cap="none" normalizeH="0" baseline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47,580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T="45719" marB="4571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T="45719" marB="45719" horzOverflow="overflow"/>
                </a:tc>
              </a:tr>
              <a:tr h="33527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20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T="45719" marB="4571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u="none" strike="noStrike" cap="none" normalizeH="0" baseline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22,019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T="45719" marB="4571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u="none" strike="noStrike" cap="none" normalizeH="0" baseline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24,297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T="45719" marB="4571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26,870</a:t>
                      </a: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T="45719" marB="4571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T="45719" marB="4571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36,786</a:t>
                      </a: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T="45719" marB="4571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40,995</a:t>
                      </a: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T="45719" marB="4571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T="45719" marB="4571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u="none" strike="noStrike" cap="none" normalizeH="0" baseline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91,025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T="45719" marB="4571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u="none" strike="noStrike" cap="none" normalizeH="0" baseline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102,44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T="45719" marB="4571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T="45719" marB="45719" horzOverflow="overflow"/>
                </a:tc>
              </a:tr>
              <a:tr h="33527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25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T="45719" marB="4571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u="none" strike="noStrike" cap="none" normalizeH="0" baseline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28,243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T="45719" marB="4571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u="none" strike="noStrike" cap="none" normalizeH="0" baseline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32,030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T="45719" marB="4571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36,459</a:t>
                      </a: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T="45719" marB="4571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T="45719" marB="4571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54,865</a:t>
                      </a: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T="45719" marB="4571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63,249</a:t>
                      </a: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T="45719" marB="4571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T="45719" marB="4571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181,87</a:t>
                      </a: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T="45719" marB="4571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u="none" strike="noStrike" cap="none" normalizeH="0" baseline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212,79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T="45719" marB="4571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T="45719" marB="45719" horzOverflow="overflow"/>
                </a:tc>
              </a:tr>
              <a:tr h="33527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30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T="45719" marB="4571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34,785</a:t>
                      </a: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T="45719" marB="4571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40,568</a:t>
                      </a: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T="45719" marB="4571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47,575</a:t>
                      </a: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T="45719" marB="4571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T="45719" marB="4571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79,058</a:t>
                      </a: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T="45719" marB="4571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94,461</a:t>
                      </a: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T="45719" marB="45719" horzOverflow="overflow">
                    <a:solidFill>
                      <a:srgbClr val="B0DD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T="45719" marB="4571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356,79</a:t>
                      </a: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T="45719" marB="4571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434,75</a:t>
                      </a: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T="45719" marB="4571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T="45719" marB="45719" horzOverflow="overflow"/>
                </a:tc>
              </a:tr>
            </a:tbl>
          </a:graphicData>
        </a:graphic>
      </p:graphicFrame>
      <p:pic>
        <p:nvPicPr>
          <p:cNvPr id="15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8369" y="5617082"/>
            <a:ext cx="1019755" cy="1014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6492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itle 1"/>
          <p:cNvSpPr txBox="1">
            <a:spLocks/>
          </p:cNvSpPr>
          <p:nvPr/>
        </p:nvSpPr>
        <p:spPr bwMode="auto">
          <a:xfrm>
            <a:off x="965202" y="428629"/>
            <a:ext cx="7213599" cy="412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800" b="1">
                <a:solidFill>
                  <a:srgbClr val="003F82"/>
                </a:solidFill>
                <a:latin typeface="Myriad Pro"/>
              </a:rPr>
              <a:t>Расчет распределения дохода на потребление и накопление</a:t>
            </a:r>
            <a:endParaRPr lang="en-US" sz="2800" b="1" dirty="0">
              <a:solidFill>
                <a:srgbClr val="003F82"/>
              </a:solidFill>
              <a:latin typeface="Myriad Pro"/>
            </a:endParaRPr>
          </a:p>
        </p:txBody>
      </p:sp>
      <p:pic>
        <p:nvPicPr>
          <p:cNvPr id="15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8369" y="5617082"/>
            <a:ext cx="1019755" cy="1014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Группа 2"/>
          <p:cNvGrpSpPr/>
          <p:nvPr/>
        </p:nvGrpSpPr>
        <p:grpSpPr>
          <a:xfrm>
            <a:off x="1070460" y="1976676"/>
            <a:ext cx="7337783" cy="707885"/>
            <a:chOff x="1070460" y="1612663"/>
            <a:chExt cx="7337783" cy="707884"/>
          </a:xfrm>
        </p:grpSpPr>
        <p:sp>
          <p:nvSpPr>
            <p:cNvPr id="26" name="Rectangle 7"/>
            <p:cNvSpPr>
              <a:spLocks noChangeArrowheads="1"/>
            </p:cNvSpPr>
            <p:nvPr/>
          </p:nvSpPr>
          <p:spPr bwMode="auto">
            <a:xfrm>
              <a:off x="1362249" y="1612663"/>
              <a:ext cx="7045994" cy="7078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ts val="0"/>
                </a:spcBef>
                <a:spcAft>
                  <a:spcPts val="800"/>
                </a:spcAft>
                <a:buClr>
                  <a:srgbClr val="4F4C06"/>
                </a:buClr>
              </a:pPr>
              <a:r>
                <a:rPr lang="ru-RU" altLang="ru-RU" sz="2000">
                  <a:solidFill>
                    <a:srgbClr val="003F82"/>
                  </a:solidFill>
                  <a:latin typeface="Myriad Pro"/>
                </a:rPr>
                <a:t>Будущая сумма накопленных инвестиций с учетом дохода  определяется по формуле:</a:t>
              </a:r>
            </a:p>
          </p:txBody>
        </p:sp>
        <p:sp>
          <p:nvSpPr>
            <p:cNvPr id="13" name="Стрелка вниз 12"/>
            <p:cNvSpPr/>
            <p:nvPr/>
          </p:nvSpPr>
          <p:spPr bwMode="auto">
            <a:xfrm rot="16200000">
              <a:off x="1114244" y="1681831"/>
              <a:ext cx="200432" cy="288000"/>
            </a:xfrm>
            <a:prstGeom prst="downArrow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 eaLnBrk="0" hangingPunct="0">
                <a:lnSpc>
                  <a:spcPct val="80000"/>
                </a:lnSpc>
              </a:pPr>
              <a:endParaRPr lang="ru-RU" sz="1000" b="1" dirty="0" smtClean="0">
                <a:solidFill>
                  <a:prstClr val="black"/>
                </a:solidFill>
                <a:latin typeface="Arial" charset="0"/>
              </a:endParaRPr>
            </a:p>
          </p:txBody>
        </p:sp>
      </p:grp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991579" y="4636564"/>
            <a:ext cx="7198686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ts val="0"/>
              </a:spcBef>
              <a:spcAft>
                <a:spcPts val="800"/>
              </a:spcAft>
              <a:buClr>
                <a:srgbClr val="4F4C06"/>
              </a:buClr>
            </a:pPr>
            <a:r>
              <a:rPr lang="ru-RU" altLang="ru-RU" sz="2000">
                <a:solidFill>
                  <a:srgbClr val="003F82"/>
                </a:solidFill>
                <a:latin typeface="Myriad Pro"/>
              </a:rPr>
              <a:t>Полученные средства составят личный пенсионный фонд человека к моменту достижения им пенсионного возраста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064339" y="2842472"/>
            <a:ext cx="7015324" cy="9000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altLang="ru-RU" sz="2400" dirty="0">
                <a:solidFill>
                  <a:srgbClr val="0E294F"/>
                </a:solidFill>
                <a:latin typeface="Myriad Pro"/>
              </a:rPr>
              <a:t>Инвестиции </a:t>
            </a:r>
            <a:r>
              <a:rPr lang="ru-RU" altLang="ru-RU" sz="2400" dirty="0">
                <a:solidFill>
                  <a:srgbClr val="0E294F"/>
                </a:solidFill>
                <a:latin typeface="Myriad Pro"/>
                <a:sym typeface="Symbol" pitchFamily="18" charset="2"/>
              </a:rPr>
              <a:t> </a:t>
            </a:r>
            <a:r>
              <a:rPr lang="ru-RU" altLang="ru-RU" sz="2400" dirty="0">
                <a:solidFill>
                  <a:srgbClr val="0E294F"/>
                </a:solidFill>
                <a:latin typeface="Myriad Pro"/>
              </a:rPr>
              <a:t>94,46 = </a:t>
            </a:r>
            <a:r>
              <a:rPr lang="ru-RU" altLang="ru-RU" sz="2400" dirty="0" smtClean="0">
                <a:solidFill>
                  <a:srgbClr val="0E294F"/>
                </a:solidFill>
                <a:latin typeface="Myriad Pro"/>
              </a:rPr>
              <a:t>(</a:t>
            </a:r>
            <a:r>
              <a:rPr lang="ru-RU" altLang="ru-RU" sz="2400" dirty="0">
                <a:solidFill>
                  <a:srgbClr val="0E294F"/>
                </a:solidFill>
                <a:latin typeface="Myriad Pro"/>
              </a:rPr>
              <a:t>6</a:t>
            </a:r>
            <a:r>
              <a:rPr lang="ru-RU" altLang="ru-RU" sz="2400" dirty="0" smtClean="0">
                <a:solidFill>
                  <a:srgbClr val="0E294F"/>
                </a:solidFill>
                <a:latin typeface="Myriad Pro"/>
              </a:rPr>
              <a:t>00 000 - С</a:t>
            </a:r>
            <a:r>
              <a:rPr lang="ru-RU" altLang="ru-RU" sz="2400" dirty="0">
                <a:solidFill>
                  <a:srgbClr val="0E294F"/>
                </a:solidFill>
                <a:latin typeface="Myriad Pro"/>
              </a:rPr>
              <a:t>) </a:t>
            </a:r>
            <a:r>
              <a:rPr lang="ru-RU" altLang="ru-RU" sz="2400" dirty="0">
                <a:solidFill>
                  <a:srgbClr val="0E294F"/>
                </a:solidFill>
                <a:latin typeface="Myriad Pro"/>
                <a:sym typeface="Symbol" pitchFamily="18" charset="2"/>
              </a:rPr>
              <a:t></a:t>
            </a:r>
            <a:r>
              <a:rPr lang="ru-RU" altLang="ru-RU" sz="2400" dirty="0">
                <a:solidFill>
                  <a:srgbClr val="0E294F"/>
                </a:solidFill>
                <a:latin typeface="Myriad Pro"/>
              </a:rPr>
              <a:t> 94,461</a:t>
            </a:r>
            <a:endParaRPr lang="ru-RU" altLang="ru-RU" sz="2200" dirty="0">
              <a:solidFill>
                <a:prstClr val="black"/>
              </a:solidFill>
              <a:latin typeface="Myriad Pro"/>
            </a:endParaRPr>
          </a:p>
        </p:txBody>
      </p:sp>
      <p:sp>
        <p:nvSpPr>
          <p:cNvPr id="10" name="Стрелка вниз 9"/>
          <p:cNvSpPr/>
          <p:nvPr/>
        </p:nvSpPr>
        <p:spPr bwMode="auto">
          <a:xfrm>
            <a:off x="4206521" y="4002688"/>
            <a:ext cx="730967" cy="487427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hangingPunct="0">
              <a:lnSpc>
                <a:spcPct val="80000"/>
              </a:lnSpc>
            </a:pPr>
            <a:endParaRPr lang="ru-RU" sz="1000" b="1" dirty="0" smtClean="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4178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itle 1"/>
          <p:cNvSpPr txBox="1">
            <a:spLocks/>
          </p:cNvSpPr>
          <p:nvPr/>
        </p:nvSpPr>
        <p:spPr bwMode="auto">
          <a:xfrm>
            <a:off x="965202" y="428629"/>
            <a:ext cx="7213599" cy="412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800" b="1">
                <a:solidFill>
                  <a:srgbClr val="003F82"/>
                </a:solidFill>
                <a:latin typeface="Myriad Pro"/>
              </a:rPr>
              <a:t>Расчет распределения дохода на потребление и накопление</a:t>
            </a:r>
            <a:endParaRPr lang="en-US" sz="2800" b="1" dirty="0">
              <a:solidFill>
                <a:srgbClr val="003F82"/>
              </a:solidFill>
              <a:latin typeface="Myriad Pro"/>
            </a:endParaRPr>
          </a:p>
        </p:txBody>
      </p:sp>
      <p:pic>
        <p:nvPicPr>
          <p:cNvPr id="15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8369" y="5617082"/>
            <a:ext cx="1019755" cy="1014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7"/>
          <p:cNvSpPr>
            <a:spLocks noChangeArrowheads="1"/>
          </p:cNvSpPr>
          <p:nvPr/>
        </p:nvSpPr>
        <p:spPr bwMode="auto">
          <a:xfrm>
            <a:off x="1362249" y="1831427"/>
            <a:ext cx="6816552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ts val="0"/>
              </a:spcBef>
              <a:spcAft>
                <a:spcPts val="800"/>
              </a:spcAft>
              <a:buClr>
                <a:srgbClr val="4F4C06"/>
              </a:buClr>
            </a:pPr>
            <a:r>
              <a:rPr lang="ru-RU" altLang="ru-RU" sz="2000">
                <a:solidFill>
                  <a:srgbClr val="003F82"/>
                </a:solidFill>
                <a:latin typeface="Myriad Pro"/>
              </a:rPr>
              <a:t>Если при выходе на пенсию человек каждый год в течение 15 лет будет снимать на потребление со своего пенсионного счета сумму, равную «С», то надо определить, какая сумма у него должна быть на начало этого </a:t>
            </a:r>
            <a:r>
              <a:rPr lang="ru-RU" altLang="ru-RU" sz="2000" smtClean="0">
                <a:solidFill>
                  <a:srgbClr val="003F82"/>
                </a:solidFill>
                <a:latin typeface="Myriad Pro"/>
              </a:rPr>
              <a:t>периода</a:t>
            </a:r>
          </a:p>
          <a:p>
            <a:pPr eaLnBrk="1" hangingPunct="1">
              <a:spcBef>
                <a:spcPts val="0"/>
              </a:spcBef>
              <a:spcAft>
                <a:spcPts val="800"/>
              </a:spcAft>
              <a:buClr>
                <a:srgbClr val="4F4C06"/>
              </a:buClr>
            </a:pPr>
            <a:endParaRPr lang="ru-RU" altLang="ru-RU" sz="2000">
              <a:solidFill>
                <a:srgbClr val="003F82"/>
              </a:solidFill>
              <a:latin typeface="Myriad Pro"/>
            </a:endParaRPr>
          </a:p>
          <a:p>
            <a:pPr eaLnBrk="1" hangingPunct="1">
              <a:spcBef>
                <a:spcPts val="0"/>
              </a:spcBef>
              <a:spcAft>
                <a:spcPts val="800"/>
              </a:spcAft>
              <a:buClr>
                <a:srgbClr val="4F4C06"/>
              </a:buClr>
            </a:pPr>
            <a:endParaRPr lang="ru-RU" altLang="ru-RU" sz="2000" smtClean="0">
              <a:solidFill>
                <a:srgbClr val="003F82"/>
              </a:solidFill>
              <a:latin typeface="Myriad Pro"/>
            </a:endParaRPr>
          </a:p>
          <a:p>
            <a:pPr eaLnBrk="1" hangingPunct="1">
              <a:spcBef>
                <a:spcPts val="0"/>
              </a:spcBef>
              <a:spcAft>
                <a:spcPts val="800"/>
              </a:spcAft>
              <a:buClr>
                <a:srgbClr val="4F4C06"/>
              </a:buClr>
            </a:pPr>
            <a:r>
              <a:rPr lang="ru-RU" altLang="ru-RU" sz="2000" smtClean="0">
                <a:solidFill>
                  <a:srgbClr val="003F82"/>
                </a:solidFill>
                <a:latin typeface="Myriad Pro"/>
              </a:rPr>
              <a:t>Для этого необходимо </a:t>
            </a:r>
            <a:r>
              <a:rPr lang="ru-RU" altLang="ru-RU" sz="2000">
                <a:solidFill>
                  <a:srgbClr val="003F82"/>
                </a:solidFill>
                <a:latin typeface="Myriad Pro"/>
              </a:rPr>
              <a:t>определить текущую (приведенную) стоимость 15-летнего аннуитета, при котором остающиеся средства инвестируются с годовой доходностью 7%</a:t>
            </a:r>
          </a:p>
        </p:txBody>
      </p:sp>
      <p:sp>
        <p:nvSpPr>
          <p:cNvPr id="8" name="Овал 7"/>
          <p:cNvSpPr/>
          <p:nvPr/>
        </p:nvSpPr>
        <p:spPr>
          <a:xfrm>
            <a:off x="4302001" y="1226665"/>
            <a:ext cx="540000" cy="5400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003F82"/>
                </a:solidFill>
              </a:rPr>
              <a:t>2</a:t>
            </a:r>
            <a:endParaRPr lang="ru-RU" sz="2400" b="1" dirty="0">
              <a:solidFill>
                <a:srgbClr val="003F82"/>
              </a:solidFill>
            </a:endParaRPr>
          </a:p>
        </p:txBody>
      </p:sp>
      <p:sp>
        <p:nvSpPr>
          <p:cNvPr id="9" name="Стрелка вниз 8"/>
          <p:cNvSpPr/>
          <p:nvPr/>
        </p:nvSpPr>
        <p:spPr bwMode="auto">
          <a:xfrm>
            <a:off x="4230862" y="3679777"/>
            <a:ext cx="730967" cy="487427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hangingPunct="0">
              <a:lnSpc>
                <a:spcPct val="80000"/>
              </a:lnSpc>
            </a:pPr>
            <a:endParaRPr lang="ru-RU" sz="1000" b="1" dirty="0" smtClean="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0904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itle 1"/>
          <p:cNvSpPr txBox="1">
            <a:spLocks/>
          </p:cNvSpPr>
          <p:nvPr/>
        </p:nvSpPr>
        <p:spPr bwMode="auto">
          <a:xfrm>
            <a:off x="965202" y="428629"/>
            <a:ext cx="7213599" cy="412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800" b="1">
                <a:solidFill>
                  <a:srgbClr val="003F82"/>
                </a:solidFill>
                <a:latin typeface="Myriad Pro"/>
              </a:rPr>
              <a:t>Расчет распределения дохода на потребление и накопление</a:t>
            </a:r>
            <a:endParaRPr lang="en-US" sz="2800" b="1" dirty="0">
              <a:solidFill>
                <a:srgbClr val="003F82"/>
              </a:solidFill>
              <a:latin typeface="Myriad Pro"/>
            </a:endParaRPr>
          </a:p>
        </p:txBody>
      </p:sp>
      <p:pic>
        <p:nvPicPr>
          <p:cNvPr id="15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8369" y="5617082"/>
            <a:ext cx="1019755" cy="1014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Группа 1"/>
          <p:cNvGrpSpPr/>
          <p:nvPr/>
        </p:nvGrpSpPr>
        <p:grpSpPr>
          <a:xfrm>
            <a:off x="1196303" y="1831425"/>
            <a:ext cx="6982499" cy="2964914"/>
            <a:chOff x="1196302" y="1831427"/>
            <a:chExt cx="6982499" cy="2964912"/>
          </a:xfrm>
        </p:grpSpPr>
        <p:sp>
          <p:nvSpPr>
            <p:cNvPr id="26" name="Rectangle 7"/>
            <p:cNvSpPr>
              <a:spLocks noChangeArrowheads="1"/>
            </p:cNvSpPr>
            <p:nvPr/>
          </p:nvSpPr>
          <p:spPr bwMode="auto">
            <a:xfrm>
              <a:off x="1362249" y="1831427"/>
              <a:ext cx="6816552" cy="29649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ts val="0"/>
                </a:spcBef>
                <a:spcAft>
                  <a:spcPts val="800"/>
                </a:spcAft>
                <a:buClr>
                  <a:srgbClr val="4F4C06"/>
                </a:buClr>
              </a:pPr>
              <a:r>
                <a:rPr lang="ru-RU" altLang="ru-RU" sz="2000">
                  <a:solidFill>
                    <a:srgbClr val="003F82"/>
                  </a:solidFill>
                  <a:latin typeface="Myriad Pro"/>
                </a:rPr>
                <a:t>Пользуясь таблицей </a:t>
              </a:r>
              <a:r>
                <a:rPr lang="ru-RU" altLang="ru-RU" sz="2000" u="sng">
                  <a:solidFill>
                    <a:srgbClr val="003F82"/>
                  </a:solidFill>
                  <a:latin typeface="Myriad Pro"/>
                </a:rPr>
                <a:t>текущей стоимости аннуитета</a:t>
              </a:r>
              <a:r>
                <a:rPr lang="ru-RU" altLang="ru-RU" sz="2000">
                  <a:solidFill>
                    <a:srgbClr val="003F82"/>
                  </a:solidFill>
                  <a:latin typeface="Myriad Pro"/>
                </a:rPr>
                <a:t>, </a:t>
              </a:r>
              <a:r>
                <a:rPr lang="ru-RU" altLang="ru-RU" sz="2000" smtClean="0">
                  <a:solidFill>
                    <a:srgbClr val="003F82"/>
                  </a:solidFill>
                  <a:latin typeface="Myriad Pro"/>
                </a:rPr>
                <a:t>находим: </a:t>
              </a:r>
            </a:p>
            <a:p>
              <a:pPr eaLnBrk="1" hangingPunct="1">
                <a:spcBef>
                  <a:spcPts val="0"/>
                </a:spcBef>
                <a:spcAft>
                  <a:spcPts val="800"/>
                </a:spcAft>
                <a:buClr>
                  <a:srgbClr val="4F4C06"/>
                </a:buClr>
              </a:pPr>
              <a:r>
                <a:rPr lang="ru-RU" altLang="ru-RU" sz="2000" smtClean="0">
                  <a:solidFill>
                    <a:srgbClr val="003F82"/>
                  </a:solidFill>
                  <a:latin typeface="Myriad Pro"/>
                </a:rPr>
                <a:t>приведенная </a:t>
              </a:r>
              <a:r>
                <a:rPr lang="ru-RU" altLang="ru-RU" sz="2000">
                  <a:solidFill>
                    <a:srgbClr val="003F82"/>
                  </a:solidFill>
                  <a:latin typeface="Myriad Pro"/>
                </a:rPr>
                <a:t>стоимость 15-летнего аннуитета при доходности 7% в расчете на 1 руб. = 9,108 руб., </a:t>
              </a:r>
              <a:endParaRPr lang="ru-RU" altLang="ru-RU" sz="2000" smtClean="0">
                <a:solidFill>
                  <a:srgbClr val="003F82"/>
                </a:solidFill>
                <a:latin typeface="Myriad Pro"/>
              </a:endParaRPr>
            </a:p>
            <a:p>
              <a:pPr eaLnBrk="1" hangingPunct="1">
                <a:spcBef>
                  <a:spcPts val="0"/>
                </a:spcBef>
                <a:spcAft>
                  <a:spcPts val="800"/>
                </a:spcAft>
                <a:buClr>
                  <a:srgbClr val="4F4C06"/>
                </a:buClr>
              </a:pPr>
              <a:endParaRPr lang="ru-RU" altLang="ru-RU" sz="2000" smtClean="0">
                <a:solidFill>
                  <a:srgbClr val="003F82"/>
                </a:solidFill>
                <a:latin typeface="Myriad Pro"/>
              </a:endParaRPr>
            </a:p>
            <a:p>
              <a:pPr eaLnBrk="1" hangingPunct="1">
                <a:spcBef>
                  <a:spcPts val="0"/>
                </a:spcBef>
                <a:spcAft>
                  <a:spcPts val="800"/>
                </a:spcAft>
                <a:buClr>
                  <a:srgbClr val="4F4C06"/>
                </a:buClr>
              </a:pPr>
              <a:endParaRPr lang="ru-RU" altLang="ru-RU" sz="2000">
                <a:solidFill>
                  <a:srgbClr val="003F82"/>
                </a:solidFill>
                <a:latin typeface="Myriad Pro"/>
              </a:endParaRPr>
            </a:p>
            <a:p>
              <a:pPr eaLnBrk="1" hangingPunct="1">
                <a:spcBef>
                  <a:spcPts val="0"/>
                </a:spcBef>
                <a:spcAft>
                  <a:spcPts val="800"/>
                </a:spcAft>
                <a:buClr>
                  <a:srgbClr val="4F4C06"/>
                </a:buClr>
              </a:pPr>
              <a:r>
                <a:rPr lang="ru-RU" altLang="ru-RU" sz="2000">
                  <a:solidFill>
                    <a:srgbClr val="003F82"/>
                  </a:solidFill>
                  <a:latin typeface="Myriad Pro"/>
                </a:rPr>
                <a:t>Ч</a:t>
              </a:r>
              <a:r>
                <a:rPr lang="ru-RU" altLang="ru-RU" sz="2000" smtClean="0">
                  <a:solidFill>
                    <a:srgbClr val="003F82"/>
                  </a:solidFill>
                  <a:latin typeface="Myriad Pro"/>
                </a:rPr>
                <a:t>тобы </a:t>
              </a:r>
              <a:r>
                <a:rPr lang="ru-RU" altLang="ru-RU" sz="2000">
                  <a:solidFill>
                    <a:srgbClr val="003F82"/>
                  </a:solidFill>
                  <a:latin typeface="Myriad Pro"/>
                </a:rPr>
                <a:t>получать в течение 15 лет каждый год 1 руб., на начало этого периода надо иметь 9,108 </a:t>
              </a:r>
              <a:r>
                <a:rPr lang="ru-RU" altLang="ru-RU" sz="2000" smtClean="0">
                  <a:solidFill>
                    <a:srgbClr val="003F82"/>
                  </a:solidFill>
                  <a:latin typeface="Myriad Pro"/>
                </a:rPr>
                <a:t>руб.</a:t>
              </a:r>
            </a:p>
          </p:txBody>
        </p:sp>
        <p:sp>
          <p:nvSpPr>
            <p:cNvPr id="9" name="Стрелка вниз 8"/>
            <p:cNvSpPr/>
            <p:nvPr/>
          </p:nvSpPr>
          <p:spPr bwMode="auto">
            <a:xfrm>
              <a:off x="4230858" y="3510884"/>
              <a:ext cx="730967" cy="487427"/>
            </a:xfrm>
            <a:prstGeom prst="downArrow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 eaLnBrk="0" hangingPunct="0">
                <a:lnSpc>
                  <a:spcPct val="80000"/>
                </a:lnSpc>
              </a:pPr>
              <a:endParaRPr lang="ru-RU" sz="1000" b="1" dirty="0" smtClean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6" name="Овал 5"/>
            <p:cNvSpPr/>
            <p:nvPr/>
          </p:nvSpPr>
          <p:spPr bwMode="auto">
            <a:xfrm>
              <a:off x="1196302" y="2669106"/>
              <a:ext cx="180000" cy="180000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7" name="Овал 6"/>
            <p:cNvSpPr/>
            <p:nvPr/>
          </p:nvSpPr>
          <p:spPr bwMode="auto">
            <a:xfrm>
              <a:off x="1196302" y="4172634"/>
              <a:ext cx="180000" cy="180000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30470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itle 1"/>
          <p:cNvSpPr txBox="1">
            <a:spLocks/>
          </p:cNvSpPr>
          <p:nvPr/>
        </p:nvSpPr>
        <p:spPr bwMode="auto">
          <a:xfrm>
            <a:off x="965202" y="428629"/>
            <a:ext cx="7213599" cy="412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400" b="1">
                <a:solidFill>
                  <a:srgbClr val="003F82"/>
                </a:solidFill>
                <a:latin typeface="Myriad Pro"/>
              </a:rPr>
              <a:t>Текущая оценка аннуитета (приведенная стоимость будущих денежных потоков) за период при неизменной процентной ставке</a:t>
            </a:r>
            <a:endParaRPr lang="en-US" sz="2400" b="1" dirty="0">
              <a:solidFill>
                <a:srgbClr val="003F82"/>
              </a:solidFill>
              <a:latin typeface="Myriad Pro"/>
            </a:endParaRPr>
          </a:p>
        </p:txBody>
      </p:sp>
      <p:pic>
        <p:nvPicPr>
          <p:cNvPr id="15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8369" y="5617082"/>
            <a:ext cx="1019755" cy="1014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Group 37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2304842"/>
              </p:ext>
            </p:extLst>
          </p:nvPr>
        </p:nvGraphicFramePr>
        <p:xfrm>
          <a:off x="758346" y="1555845"/>
          <a:ext cx="7627310" cy="3849067"/>
        </p:xfrm>
        <a:graphic>
          <a:graphicData uri="http://schemas.openxmlformats.org/drawingml/2006/table">
            <a:tbl>
              <a:tblPr>
                <a:tableStyleId>{16D9F66E-5EB9-4882-86FB-DCBF35E3C3E4}</a:tableStyleId>
              </a:tblPr>
              <a:tblGrid>
                <a:gridCol w="1091821"/>
                <a:gridCol w="777922"/>
                <a:gridCol w="818866"/>
                <a:gridCol w="764275"/>
                <a:gridCol w="409433"/>
                <a:gridCol w="696035"/>
                <a:gridCol w="736980"/>
                <a:gridCol w="395785"/>
                <a:gridCol w="805218"/>
                <a:gridCol w="764274"/>
                <a:gridCol w="366701"/>
              </a:tblGrid>
              <a:tr h="435307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Myriad Pro"/>
                          <a:ea typeface="+mn-ea"/>
                          <a:cs typeface="+mn-cs"/>
                        </a:rPr>
                        <a:t>Годы</a:t>
                      </a:r>
                    </a:p>
                  </a:txBody>
                  <a:tcPr anchor="ctr" horzOverflow="overflow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gridSpan="10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Myriad Pro"/>
                          <a:ea typeface="+mn-ea"/>
                          <a:cs typeface="+mn-cs"/>
                        </a:rPr>
                        <a:t>Годовая процентная ставка</a:t>
                      </a:r>
                    </a:p>
                  </a:txBody>
                  <a:tcPr anchor="ctr" horzOverflow="overflow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962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1%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anchor="ctr" horzOverflow="overflow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2%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anchor="ctr" horzOverflow="overflow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3%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anchor="ctr" horzOverflow="overflow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…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anchor="ctr" horzOverflow="overflow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6%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anchor="ctr" horzOverflow="overflow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7%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anchor="ctr" horzOverflow="overflow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…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anchor="ctr" horzOverflow="overflow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14%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anchor="ctr" horzOverflow="overflow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15%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anchor="ctr" horzOverflow="overflow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…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anchor="ctr" horzOverflow="overflow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1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u="none" strike="noStrike" cap="none" normalizeH="0" baseline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0,990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u="none" strike="noStrike" cap="none" normalizeH="0" baseline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0,980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u="none" strike="noStrike" cap="none" normalizeH="0" baseline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0,971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u="none" strike="noStrike" cap="none" normalizeH="0" baseline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0,943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0,935</a:t>
                      </a: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u="none" strike="noStrike" cap="none" normalizeH="0" baseline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0,877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u="none" strike="noStrike" cap="none" normalizeH="0" baseline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0,870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horzOverflow="overflow"/>
                </a:tc>
              </a:tr>
              <a:tr h="3352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2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u="none" strike="noStrike" cap="none" normalizeH="0" baseline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1,970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u="none" strike="noStrike" cap="none" normalizeH="0" baseline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1,942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u="none" strike="noStrike" cap="none" normalizeH="0" baseline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1,913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u="none" strike="noStrike" cap="none" normalizeH="0" baseline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1,833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u="none" strike="noStrike" cap="none" normalizeH="0" baseline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1,808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u="none" strike="noStrike" cap="none" normalizeH="0" baseline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1,647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u="none" strike="noStrike" cap="none" normalizeH="0" baseline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1,626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horzOverflow="overflow"/>
                </a:tc>
              </a:tr>
              <a:tr h="3352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3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u="none" strike="noStrike" cap="none" normalizeH="0" baseline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2,941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u="none" strike="noStrike" cap="none" normalizeH="0" baseline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2,844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u="none" strike="noStrike" cap="none" normalizeH="0" baseline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2,829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u="none" strike="noStrike" cap="none" normalizeH="0" baseline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2,673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u="none" strike="noStrike" cap="none" normalizeH="0" baseline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2,624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u="none" strike="noStrike" cap="none" normalizeH="0" baseline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2,322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u="none" strike="noStrike" cap="none" normalizeH="0" baseline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2,283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horzOverflow="overflow"/>
                </a:tc>
              </a:tr>
              <a:tr h="3352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4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u="none" strike="noStrike" cap="none" normalizeH="0" baseline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3,902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u="none" strike="noStrike" cap="none" normalizeH="0" baseline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3,808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u="none" strike="noStrike" cap="none" normalizeH="0" baseline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3,717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u="none" strike="noStrike" cap="none" normalizeH="0" baseline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3,465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u="none" strike="noStrike" cap="none" normalizeH="0" baseline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3,387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u="none" strike="noStrike" cap="none" normalizeH="0" baseline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2,914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u="none" strike="noStrike" cap="none" normalizeH="0" baseline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2,855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horzOverflow="overflow"/>
                </a:tc>
              </a:tr>
              <a:tr h="3352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5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u="none" strike="noStrike" cap="none" normalizeH="0" baseline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4,853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u="none" strike="noStrike" cap="none" normalizeH="0" baseline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4,713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u="none" strike="noStrike" cap="none" normalizeH="0" baseline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4,580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u="none" strike="noStrike" cap="none" normalizeH="0" baseline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4,121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4,100</a:t>
                      </a: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u="none" strike="noStrike" cap="none" normalizeH="0" baseline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3,433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u="none" strike="noStrike" cap="none" normalizeH="0" baseline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3,352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horzOverflow="overflow"/>
                </a:tc>
              </a:tr>
              <a:tr h="3352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…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horzOverflow="overflow"/>
                </a:tc>
              </a:tr>
              <a:tr h="3352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10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u="none" strike="noStrike" cap="none" normalizeH="0" baseline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9,471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u="none" strike="noStrike" cap="none" normalizeH="0" baseline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8,983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u="none" strike="noStrike" cap="none" normalizeH="0" baseline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8,530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u="none" strike="noStrike" cap="none" normalizeH="0" baseline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7,360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7,024</a:t>
                      </a: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u="none" strike="noStrike" cap="none" normalizeH="0" baseline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5,216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u="none" strike="noStrike" cap="none" normalizeH="0" baseline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5,019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horzOverflow="overflow"/>
                </a:tc>
              </a:tr>
              <a:tr h="3352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15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u="none" strike="noStrike" cap="none" normalizeH="0" baseline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13,87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u="none" strike="noStrike" cap="none" normalizeH="0" baseline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12,85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11,94</a:t>
                      </a: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u="none" strike="noStrike" cap="none" normalizeH="0" baseline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9,712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9,108</a:t>
                      </a: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horzOverflow="overflow">
                    <a:solidFill>
                      <a:srgbClr val="B0DD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u="none" strike="noStrike" cap="none" normalizeH="0" baseline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6,142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u="none" strike="noStrike" cap="none" normalizeH="0" baseline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5,847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horzOverflow="overflow"/>
                </a:tc>
              </a:tr>
              <a:tr h="3352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20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u="none" strike="noStrike" cap="none" normalizeH="0" baseline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18,05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u="none" strike="noStrike" cap="none" normalizeH="0" baseline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16,35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u="none" strike="noStrike" cap="none" normalizeH="0" baseline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14,88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u="none" strike="noStrike" cap="none" normalizeH="0" baseline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11,47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u="none" strike="noStrike" cap="none" normalizeH="0" baseline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10,59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u="none" strike="noStrike" cap="none" normalizeH="0" baseline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6,623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u="none" strike="noStrike" cap="none" normalizeH="0" baseline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6,259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52620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itle 1"/>
          <p:cNvSpPr txBox="1">
            <a:spLocks/>
          </p:cNvSpPr>
          <p:nvPr/>
        </p:nvSpPr>
        <p:spPr bwMode="auto">
          <a:xfrm>
            <a:off x="965202" y="428629"/>
            <a:ext cx="7213599" cy="412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800" b="1">
                <a:solidFill>
                  <a:srgbClr val="003F82"/>
                </a:solidFill>
                <a:latin typeface="Myriad Pro"/>
              </a:rPr>
              <a:t>Расчет распределения дохода на потребление и накопление</a:t>
            </a:r>
            <a:endParaRPr lang="en-US" sz="2800" b="1" dirty="0">
              <a:solidFill>
                <a:srgbClr val="003F82"/>
              </a:solidFill>
              <a:latin typeface="Myriad Pro"/>
            </a:endParaRPr>
          </a:p>
        </p:txBody>
      </p:sp>
      <p:pic>
        <p:nvPicPr>
          <p:cNvPr id="15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8369" y="5617082"/>
            <a:ext cx="1019755" cy="1014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7"/>
          <p:cNvSpPr>
            <a:spLocks noChangeArrowheads="1"/>
          </p:cNvSpPr>
          <p:nvPr/>
        </p:nvSpPr>
        <p:spPr bwMode="auto">
          <a:xfrm>
            <a:off x="1362249" y="2227212"/>
            <a:ext cx="6816552" cy="1887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ts val="0"/>
              </a:spcBef>
              <a:spcAft>
                <a:spcPts val="800"/>
              </a:spcAft>
              <a:buClr>
                <a:srgbClr val="4F4C06"/>
              </a:buClr>
            </a:pPr>
            <a:r>
              <a:rPr lang="ru-RU" altLang="ru-RU" sz="2000" smtClean="0">
                <a:solidFill>
                  <a:srgbClr val="003F82"/>
                </a:solidFill>
                <a:latin typeface="Myriad Pro"/>
              </a:rPr>
              <a:t>Если </a:t>
            </a:r>
            <a:r>
              <a:rPr lang="ru-RU" altLang="ru-RU" sz="2000">
                <a:solidFill>
                  <a:srgbClr val="003F82"/>
                </a:solidFill>
                <a:latin typeface="Myriad Pro"/>
              </a:rPr>
              <a:t>человек каждый год будет расходовать на потребление сумму «С», то на начало периода надо иметь сумму = 9,108</a:t>
            </a:r>
            <a:r>
              <a:rPr lang="ru-RU" altLang="ru-RU" sz="2000">
                <a:solidFill>
                  <a:srgbClr val="003F82"/>
                </a:solidFill>
                <a:latin typeface="Myriad Pro"/>
                <a:sym typeface="Symbol" pitchFamily="18" charset="2"/>
              </a:rPr>
              <a:t>  </a:t>
            </a:r>
            <a:r>
              <a:rPr lang="ru-RU" altLang="ru-RU" sz="2000" smtClean="0">
                <a:solidFill>
                  <a:srgbClr val="003F82"/>
                </a:solidFill>
                <a:latin typeface="Myriad Pro"/>
              </a:rPr>
              <a:t>С</a:t>
            </a:r>
            <a:endParaRPr lang="ru-RU" altLang="ru-RU" sz="2000">
              <a:solidFill>
                <a:srgbClr val="003F82"/>
              </a:solidFill>
              <a:latin typeface="Myriad Pro"/>
            </a:endParaRPr>
          </a:p>
          <a:p>
            <a:pPr eaLnBrk="1" hangingPunct="1">
              <a:spcBef>
                <a:spcPts val="1200"/>
              </a:spcBef>
              <a:spcAft>
                <a:spcPts val="800"/>
              </a:spcAft>
              <a:buClr>
                <a:srgbClr val="4F4C06"/>
              </a:buClr>
            </a:pPr>
            <a:r>
              <a:rPr lang="ru-RU" altLang="ru-RU" sz="2000">
                <a:solidFill>
                  <a:srgbClr val="003F82"/>
                </a:solidFill>
                <a:latin typeface="Myriad Pro"/>
              </a:rPr>
              <a:t>Таким должен быть личный пенсионный фонд человека в момент выхода на </a:t>
            </a:r>
            <a:r>
              <a:rPr lang="ru-RU" altLang="ru-RU" sz="2000" smtClean="0">
                <a:solidFill>
                  <a:srgbClr val="003F82"/>
                </a:solidFill>
                <a:latin typeface="Myriad Pro"/>
              </a:rPr>
              <a:t>пенсию</a:t>
            </a:r>
            <a:endParaRPr lang="ru-RU" altLang="ru-RU" sz="2000">
              <a:solidFill>
                <a:srgbClr val="003F82"/>
              </a:solidFill>
              <a:latin typeface="Myriad Pro"/>
            </a:endParaRPr>
          </a:p>
        </p:txBody>
      </p:sp>
      <p:sp>
        <p:nvSpPr>
          <p:cNvPr id="7" name="Овал 6"/>
          <p:cNvSpPr/>
          <p:nvPr/>
        </p:nvSpPr>
        <p:spPr bwMode="auto">
          <a:xfrm>
            <a:off x="1196302" y="2341560"/>
            <a:ext cx="180000" cy="1800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0" name="Овал 9"/>
          <p:cNvSpPr/>
          <p:nvPr/>
        </p:nvSpPr>
        <p:spPr bwMode="auto">
          <a:xfrm>
            <a:off x="1196302" y="3502355"/>
            <a:ext cx="180000" cy="1800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2536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itle 1"/>
          <p:cNvSpPr txBox="1">
            <a:spLocks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/>
          <a:lstStyle/>
          <a:p>
            <a:endParaRPr lang="ru-RU" sz="2800" b="1" dirty="0" smtClean="0">
              <a:solidFill>
                <a:srgbClr val="003F82"/>
              </a:solidFill>
              <a:latin typeface="Myriad Pro"/>
            </a:endParaRPr>
          </a:p>
          <a:p>
            <a:pPr algn="ctr"/>
            <a:r>
              <a:rPr lang="ru-RU" sz="2800" b="1" dirty="0" smtClean="0">
                <a:solidFill>
                  <a:srgbClr val="003F82"/>
                </a:solidFill>
                <a:latin typeface="Myriad Pro"/>
              </a:rPr>
              <a:t>СТРУКТУРА ФИНАНСОВЫХ ИНВЕСТИЦИЙ ФИЗИЧЕСКИХ ЛИЦ   </a:t>
            </a:r>
            <a:r>
              <a:rPr lang="ru-RU" sz="2800" dirty="0" smtClean="0">
                <a:solidFill>
                  <a:srgbClr val="003F82"/>
                </a:solidFill>
                <a:latin typeface="Myriad Pro"/>
              </a:rPr>
              <a:t>(Россия, 201</a:t>
            </a:r>
            <a:r>
              <a:rPr lang="en-US" sz="2800" dirty="0" smtClean="0">
                <a:solidFill>
                  <a:srgbClr val="003F82"/>
                </a:solidFill>
                <a:latin typeface="Myriad Pro"/>
              </a:rPr>
              <a:t>6</a:t>
            </a:r>
            <a:r>
              <a:rPr lang="ru-RU" sz="2800" dirty="0" smtClean="0">
                <a:solidFill>
                  <a:srgbClr val="003F82"/>
                </a:solidFill>
                <a:latin typeface="Myriad Pro"/>
              </a:rPr>
              <a:t>)</a:t>
            </a:r>
            <a:endParaRPr lang="en-US" sz="2800" dirty="0">
              <a:solidFill>
                <a:srgbClr val="003F82"/>
              </a:solidFill>
              <a:latin typeface="Myriad Pro"/>
            </a:endParaRPr>
          </a:p>
        </p:txBody>
      </p:sp>
      <p:graphicFrame>
        <p:nvGraphicFramePr>
          <p:cNvPr id="5" name="Group 4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25045276"/>
              </p:ext>
            </p:extLst>
          </p:nvPr>
        </p:nvGraphicFramePr>
        <p:xfrm>
          <a:off x="583223" y="1632507"/>
          <a:ext cx="8231066" cy="4267192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4513212"/>
                <a:gridCol w="2017059"/>
                <a:gridCol w="1700795"/>
              </a:tblGrid>
              <a:tr h="11887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Направления инвестиций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Pro"/>
                        <a:cs typeface="Arial" charset="0"/>
                      </a:endParaRPr>
                    </a:p>
                  </a:txBody>
                  <a:tcPr marL="85703" marR="85703" marT="45719" marB="45719" anchor="ctr" horzOverflow="overflow">
                    <a:solidFill>
                      <a:srgbClr val="5E93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Объем инвестиций,  трлн. руб.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Pro"/>
                        <a:cs typeface="Arial" charset="0"/>
                      </a:endParaRPr>
                    </a:p>
                  </a:txBody>
                  <a:tcPr marL="85703" marR="85703" marT="45719" marB="45719" anchor="ctr" horzOverflow="overflow">
                    <a:solidFill>
                      <a:srgbClr val="5E93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Удельный вес, %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Pro"/>
                        <a:cs typeface="Arial" charset="0"/>
                      </a:endParaRPr>
                    </a:p>
                  </a:txBody>
                  <a:tcPr marL="85703" marR="85703" marT="45719" marB="45719" anchor="ctr" horzOverflow="overflow">
                    <a:solidFill>
                      <a:srgbClr val="5E93FE"/>
                    </a:solidFill>
                  </a:tcPr>
                </a:tc>
              </a:tr>
              <a:tr h="3962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Депозиты в коммерческих банках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Pro"/>
                        <a:cs typeface="Arial" charset="0"/>
                      </a:endParaRPr>
                    </a:p>
                  </a:txBody>
                  <a:tcPr marL="85703" marR="85703" marT="45719" marB="45719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</a:t>
                      </a: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4,2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Pro"/>
                        <a:cs typeface="Arial" charset="0"/>
                      </a:endParaRPr>
                    </a:p>
                  </a:txBody>
                  <a:tcPr marL="85703" marR="85703" marT="45719" marB="45719" anchor="ctr" horzOverflow="overflow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75,4</a:t>
                      </a:r>
                    </a:p>
                  </a:txBody>
                  <a:tcPr marL="9525" marR="9525" marT="9525" marB="0" anchor="ctr"/>
                </a:tc>
              </a:tr>
              <a:tr h="3962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Средства на руках у населения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Pro"/>
                        <a:cs typeface="Arial" charset="0"/>
                      </a:endParaRPr>
                    </a:p>
                  </a:txBody>
                  <a:tcPr marL="85703" marR="85703" marT="45719" marB="45719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3,8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Pro"/>
                        <a:cs typeface="Arial" charset="0"/>
                      </a:endParaRPr>
                    </a:p>
                  </a:txBody>
                  <a:tcPr marL="85703" marR="85703" marT="45719" marB="45719" anchor="ctr" horzOverflow="overflow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11,8</a:t>
                      </a:r>
                    </a:p>
                  </a:txBody>
                  <a:tcPr marL="9525" marR="9525" marT="9525" marB="0" anchor="ctr"/>
                </a:tc>
              </a:tr>
              <a:tr h="7010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Резервы негосударственных пенсионных фондов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Pro"/>
                        <a:cs typeface="Arial" charset="0"/>
                      </a:endParaRPr>
                    </a:p>
                  </a:txBody>
                  <a:tcPr marL="85703" marR="85703" marT="45719" marB="45719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1,1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Pro"/>
                        <a:cs typeface="Arial" charset="0"/>
                      </a:endParaRPr>
                    </a:p>
                  </a:txBody>
                  <a:tcPr marL="85703" marR="85703" marT="45719" marB="45719" anchor="ctr" horzOverflow="overflow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3,4</a:t>
                      </a:r>
                    </a:p>
                  </a:txBody>
                  <a:tcPr marL="9525" marR="9525" marT="9525" marB="0" anchor="ctr"/>
                </a:tc>
              </a:tr>
              <a:tr h="3962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Инвестиции в ценные бумаги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Pro"/>
                        <a:cs typeface="Arial" charset="0"/>
                      </a:endParaRPr>
                    </a:p>
                  </a:txBody>
                  <a:tcPr marL="85703" marR="85703" marT="45719" marB="45719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1,5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Pro"/>
                        <a:cs typeface="Arial" charset="0"/>
                      </a:endParaRPr>
                    </a:p>
                  </a:txBody>
                  <a:tcPr marL="85703" marR="85703" marT="45719" marB="45719" anchor="ctr" horzOverflow="overflow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4,7</a:t>
                      </a:r>
                    </a:p>
                  </a:txBody>
                  <a:tcPr marL="9525" marR="9525" marT="9525" marB="0" anchor="ctr"/>
                </a:tc>
              </a:tr>
              <a:tr h="3962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Паевые инвестиционные фонды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Pro"/>
                        <a:cs typeface="Arial" charset="0"/>
                      </a:endParaRPr>
                    </a:p>
                  </a:txBody>
                  <a:tcPr marL="85703" marR="85703" marT="45719" marB="45719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1,3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Pro"/>
                        <a:cs typeface="Arial" charset="0"/>
                      </a:endParaRPr>
                    </a:p>
                  </a:txBody>
                  <a:tcPr marL="85703" marR="85703" marT="45719" marB="45719" anchor="ctr" horzOverflow="overflow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4,0</a:t>
                      </a:r>
                    </a:p>
                  </a:txBody>
                  <a:tcPr marL="9525" marR="9525" marT="9525" marB="0" anchor="ctr"/>
                </a:tc>
              </a:tr>
              <a:tr h="3962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Страхование жизни</a:t>
                      </a:r>
                    </a:p>
                  </a:txBody>
                  <a:tcPr marL="85703" marR="85703" marT="45719" marB="45719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0,2</a:t>
                      </a:r>
                    </a:p>
                  </a:txBody>
                  <a:tcPr marL="85703" marR="85703" marT="45719" marB="45719" anchor="ctr" horzOverflow="overflow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</a:t>
                      </a:r>
                    </a:p>
                  </a:txBody>
                  <a:tcPr marL="9525" marR="9525" marT="9525" marB="0" anchor="ctr"/>
                </a:tc>
              </a:tr>
              <a:tr h="3962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Итого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Pro"/>
                        <a:cs typeface="Arial" charset="0"/>
                      </a:endParaRPr>
                    </a:p>
                  </a:txBody>
                  <a:tcPr marL="85703" marR="85703" marT="45719" marB="45719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cs typeface="+mn-cs"/>
                        </a:rPr>
                        <a:t>32,1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Pro"/>
                        <a:cs typeface="Arial" charset="0"/>
                      </a:endParaRPr>
                    </a:p>
                  </a:txBody>
                  <a:tcPr marL="85703" marR="85703" marT="45719" marB="45719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100,0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Pro"/>
                        <a:cs typeface="Arial" charset="0"/>
                      </a:endParaRPr>
                    </a:p>
                  </a:txBody>
                  <a:tcPr marL="85703" marR="85703" marT="45719" marB="45719" anchor="ctr" horzOverflow="overflow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72095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вал 6"/>
          <p:cNvSpPr/>
          <p:nvPr/>
        </p:nvSpPr>
        <p:spPr>
          <a:xfrm>
            <a:off x="2346609" y="3654255"/>
            <a:ext cx="324000" cy="324000"/>
          </a:xfrm>
          <a:prstGeom prst="ellipse">
            <a:avLst/>
          </a:prstGeom>
          <a:gradFill>
            <a:gsLst>
              <a:gs pos="0">
                <a:schemeClr val="accent6">
                  <a:tint val="50000"/>
                  <a:satMod val="300000"/>
                  <a:alpha val="52000"/>
                </a:schemeClr>
              </a:gs>
              <a:gs pos="35000">
                <a:schemeClr val="accent6">
                  <a:tint val="37000"/>
                  <a:satMod val="300000"/>
                </a:schemeClr>
              </a:gs>
              <a:gs pos="100000">
                <a:schemeClr val="accent6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rgbClr val="003F82"/>
              </a:solidFill>
            </a:endParaRPr>
          </a:p>
        </p:txBody>
      </p:sp>
      <p:sp>
        <p:nvSpPr>
          <p:cNvPr id="14339" name="Title 1"/>
          <p:cNvSpPr txBox="1">
            <a:spLocks/>
          </p:cNvSpPr>
          <p:nvPr/>
        </p:nvSpPr>
        <p:spPr bwMode="auto">
          <a:xfrm>
            <a:off x="965202" y="428629"/>
            <a:ext cx="7213599" cy="412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800" b="1">
                <a:solidFill>
                  <a:srgbClr val="003F82"/>
                </a:solidFill>
                <a:latin typeface="Myriad Pro"/>
              </a:rPr>
              <a:t>Расчет распределения дохода на потребление и накопление</a:t>
            </a:r>
            <a:endParaRPr lang="en-US" sz="2800" b="1" dirty="0">
              <a:solidFill>
                <a:srgbClr val="003F82"/>
              </a:solidFill>
              <a:latin typeface="Myriad Pro"/>
            </a:endParaRPr>
          </a:p>
        </p:txBody>
      </p:sp>
      <p:pic>
        <p:nvPicPr>
          <p:cNvPr id="15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8369" y="5617082"/>
            <a:ext cx="1019755" cy="1014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Овал 7"/>
          <p:cNvSpPr/>
          <p:nvPr/>
        </p:nvSpPr>
        <p:spPr>
          <a:xfrm>
            <a:off x="4302001" y="1226665"/>
            <a:ext cx="540000" cy="5400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3F82"/>
                </a:solidFill>
              </a:rPr>
              <a:t>3</a:t>
            </a:r>
            <a:endParaRPr lang="ru-RU" sz="2400" b="1" dirty="0">
              <a:solidFill>
                <a:srgbClr val="003F82"/>
              </a:solidFill>
            </a:endParaRPr>
          </a:p>
        </p:txBody>
      </p:sp>
      <p:sp>
        <p:nvSpPr>
          <p:cNvPr id="10" name="Стрелка вниз 9"/>
          <p:cNvSpPr/>
          <p:nvPr/>
        </p:nvSpPr>
        <p:spPr bwMode="auto">
          <a:xfrm rot="16200000">
            <a:off x="2883556" y="4576283"/>
            <a:ext cx="286275" cy="611703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hangingPunct="0">
              <a:lnSpc>
                <a:spcPct val="80000"/>
              </a:lnSpc>
            </a:pPr>
            <a:endParaRPr lang="ru-RU" sz="1000" b="1" dirty="0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1" name="Rectangle 13"/>
          <p:cNvSpPr>
            <a:spLocks noChangeArrowheads="1"/>
          </p:cNvSpPr>
          <p:nvPr/>
        </p:nvSpPr>
        <p:spPr bwMode="auto">
          <a:xfrm>
            <a:off x="3362633" y="2729952"/>
            <a:ext cx="2815784" cy="50184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endParaRPr lang="ru-RU" altLang="ru-RU" sz="2000" b="1" dirty="0">
              <a:solidFill>
                <a:prstClr val="black"/>
              </a:solidFill>
              <a:latin typeface="Myriad Pro"/>
            </a:endParaRPr>
          </a:p>
        </p:txBody>
      </p:sp>
      <p:sp>
        <p:nvSpPr>
          <p:cNvPr id="12" name="Rectangle 13"/>
          <p:cNvSpPr>
            <a:spLocks noChangeArrowheads="1"/>
          </p:cNvSpPr>
          <p:nvPr/>
        </p:nvSpPr>
        <p:spPr bwMode="auto">
          <a:xfrm>
            <a:off x="4006996" y="4079396"/>
            <a:ext cx="1527058" cy="50184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endParaRPr lang="ru-RU" altLang="ru-RU" sz="2000" b="1" dirty="0">
              <a:solidFill>
                <a:prstClr val="black"/>
              </a:solidFill>
              <a:latin typeface="Myriad Pro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320122" y="5146464"/>
            <a:ext cx="4299233" cy="678651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altLang="ru-RU" sz="2200" dirty="0">
              <a:solidFill>
                <a:prstClr val="black"/>
              </a:solidFill>
              <a:latin typeface="Myriad Pro"/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2417629" y="2276800"/>
            <a:ext cx="324000" cy="324000"/>
          </a:xfrm>
          <a:prstGeom prst="ellipse">
            <a:avLst/>
          </a:prstGeom>
          <a:gradFill>
            <a:gsLst>
              <a:gs pos="0">
                <a:schemeClr val="accent6">
                  <a:tint val="50000"/>
                  <a:satMod val="300000"/>
                  <a:alpha val="52000"/>
                </a:schemeClr>
              </a:gs>
              <a:gs pos="35000">
                <a:schemeClr val="accent6">
                  <a:tint val="37000"/>
                  <a:satMod val="300000"/>
                </a:schemeClr>
              </a:gs>
              <a:gs pos="100000">
                <a:schemeClr val="accent6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rgbClr val="003F82"/>
              </a:solidFill>
            </a:endParaRPr>
          </a:p>
        </p:txBody>
      </p:sp>
      <p:sp>
        <p:nvSpPr>
          <p:cNvPr id="26" name="Rectangle 7"/>
          <p:cNvSpPr>
            <a:spLocks noChangeArrowheads="1"/>
          </p:cNvSpPr>
          <p:nvPr/>
        </p:nvSpPr>
        <p:spPr bwMode="auto">
          <a:xfrm>
            <a:off x="1362249" y="1935223"/>
            <a:ext cx="6816552" cy="3862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ts val="0"/>
              </a:spcBef>
              <a:spcAft>
                <a:spcPts val="1800"/>
              </a:spcAft>
              <a:buClr>
                <a:srgbClr val="4F4C06"/>
              </a:buClr>
            </a:pPr>
            <a:r>
              <a:rPr lang="ru-RU" altLang="ru-RU" sz="2000" dirty="0">
                <a:solidFill>
                  <a:srgbClr val="003F82"/>
                </a:solidFill>
                <a:latin typeface="Myriad Pro"/>
              </a:rPr>
              <a:t>Таким образом, величина пенсионного фонда в </a:t>
            </a:r>
            <a:r>
              <a:rPr lang="ru-RU" altLang="ru-RU" sz="2000" dirty="0" smtClean="0">
                <a:solidFill>
                  <a:srgbClr val="003F82"/>
                </a:solidFill>
                <a:latin typeface="Myriad Pro"/>
              </a:rPr>
              <a:t>пункте   1   была </a:t>
            </a:r>
            <a:r>
              <a:rPr lang="ru-RU" altLang="ru-RU" sz="2000" dirty="0">
                <a:solidFill>
                  <a:srgbClr val="003F82"/>
                </a:solidFill>
                <a:latin typeface="Myriad Pro"/>
              </a:rPr>
              <a:t>определена в размере </a:t>
            </a:r>
            <a:endParaRPr lang="ru-RU" altLang="ru-RU" sz="2000" dirty="0" smtClean="0">
              <a:solidFill>
                <a:srgbClr val="003F82"/>
              </a:solidFill>
              <a:latin typeface="Myriad Pro"/>
            </a:endParaRPr>
          </a:p>
          <a:p>
            <a:pPr algn="ctr" eaLnBrk="1" hangingPunct="1">
              <a:spcBef>
                <a:spcPts val="0"/>
              </a:spcBef>
              <a:spcAft>
                <a:spcPts val="1800"/>
              </a:spcAft>
              <a:buClr>
                <a:srgbClr val="4F4C06"/>
              </a:buClr>
            </a:pPr>
            <a:r>
              <a:rPr lang="ru-RU" altLang="ru-RU" sz="2000" dirty="0" smtClean="0">
                <a:solidFill>
                  <a:srgbClr val="003F82"/>
                </a:solidFill>
                <a:latin typeface="Myriad Pro"/>
              </a:rPr>
              <a:t>94,461</a:t>
            </a:r>
            <a:r>
              <a:rPr lang="ru-RU" altLang="ru-RU" sz="2000" dirty="0" smtClean="0">
                <a:solidFill>
                  <a:srgbClr val="003F82"/>
                </a:solidFill>
                <a:latin typeface="Myriad Pro"/>
                <a:sym typeface="Symbol" pitchFamily="18" charset="2"/>
              </a:rPr>
              <a:t>  </a:t>
            </a:r>
            <a:r>
              <a:rPr lang="ru-RU" altLang="ru-RU" sz="2000" dirty="0" smtClean="0">
                <a:solidFill>
                  <a:srgbClr val="003F82"/>
                </a:solidFill>
                <a:latin typeface="Myriad Pro"/>
              </a:rPr>
              <a:t>(600 000 - С) </a:t>
            </a:r>
          </a:p>
          <a:p>
            <a:pPr eaLnBrk="1" hangingPunct="1">
              <a:spcBef>
                <a:spcPts val="0"/>
              </a:spcBef>
              <a:spcAft>
                <a:spcPts val="1800"/>
              </a:spcAft>
              <a:buClr>
                <a:srgbClr val="4F4C06"/>
              </a:buClr>
            </a:pPr>
            <a:r>
              <a:rPr lang="ru-RU" altLang="ru-RU" sz="2000" dirty="0" smtClean="0">
                <a:solidFill>
                  <a:srgbClr val="003F82"/>
                </a:solidFill>
                <a:latin typeface="Myriad Pro"/>
              </a:rPr>
              <a:t>Величина </a:t>
            </a:r>
            <a:r>
              <a:rPr lang="ru-RU" altLang="ru-RU" sz="2000" dirty="0">
                <a:solidFill>
                  <a:srgbClr val="003F82"/>
                </a:solidFill>
                <a:latin typeface="Myriad Pro"/>
              </a:rPr>
              <a:t>пенсионного фонда, определенная в </a:t>
            </a:r>
            <a:r>
              <a:rPr lang="ru-RU" altLang="ru-RU" sz="2000" dirty="0" smtClean="0">
                <a:solidFill>
                  <a:srgbClr val="003F82"/>
                </a:solidFill>
                <a:latin typeface="Myriad Pro"/>
              </a:rPr>
              <a:t>пункте  2 , </a:t>
            </a:r>
            <a:r>
              <a:rPr lang="ru-RU" altLang="ru-RU" sz="2000" dirty="0">
                <a:solidFill>
                  <a:srgbClr val="003F82"/>
                </a:solidFill>
                <a:latin typeface="Myriad Pro"/>
              </a:rPr>
              <a:t>составляет </a:t>
            </a:r>
            <a:endParaRPr lang="ru-RU" altLang="ru-RU" sz="2000" dirty="0" smtClean="0">
              <a:solidFill>
                <a:srgbClr val="003F82"/>
              </a:solidFill>
              <a:latin typeface="Myriad Pro"/>
            </a:endParaRPr>
          </a:p>
          <a:p>
            <a:pPr algn="ctr" eaLnBrk="1" hangingPunct="1">
              <a:spcBef>
                <a:spcPts val="0"/>
              </a:spcBef>
              <a:spcAft>
                <a:spcPts val="1800"/>
              </a:spcAft>
              <a:buClr>
                <a:srgbClr val="4F4C06"/>
              </a:buClr>
            </a:pPr>
            <a:r>
              <a:rPr lang="ru-RU" altLang="ru-RU" sz="2000" dirty="0" smtClean="0">
                <a:solidFill>
                  <a:srgbClr val="003F82"/>
                </a:solidFill>
                <a:latin typeface="Myriad Pro"/>
              </a:rPr>
              <a:t>9,108</a:t>
            </a:r>
            <a:r>
              <a:rPr lang="ru-RU" altLang="ru-RU" sz="2000" dirty="0" smtClean="0">
                <a:solidFill>
                  <a:srgbClr val="003F82"/>
                </a:solidFill>
                <a:latin typeface="Myriad Pro"/>
                <a:sym typeface="Symbol" pitchFamily="18" charset="2"/>
              </a:rPr>
              <a:t> </a:t>
            </a:r>
            <a:r>
              <a:rPr lang="ru-RU" altLang="ru-RU" sz="2000" dirty="0">
                <a:solidFill>
                  <a:srgbClr val="003F82"/>
                </a:solidFill>
                <a:latin typeface="Myriad Pro"/>
                <a:sym typeface="Symbol" pitchFamily="18" charset="2"/>
              </a:rPr>
              <a:t> </a:t>
            </a:r>
            <a:r>
              <a:rPr lang="ru-RU" altLang="ru-RU" sz="2000" dirty="0" smtClean="0">
                <a:solidFill>
                  <a:srgbClr val="003F82"/>
                </a:solidFill>
                <a:latin typeface="Myriad Pro"/>
              </a:rPr>
              <a:t>С</a:t>
            </a:r>
            <a:endParaRPr lang="ru-RU" altLang="ru-RU" sz="2000" dirty="0">
              <a:solidFill>
                <a:srgbClr val="003F82"/>
              </a:solidFill>
              <a:latin typeface="Myriad Pro"/>
            </a:endParaRPr>
          </a:p>
          <a:p>
            <a:pPr algn="ctr" eaLnBrk="1" hangingPunct="1">
              <a:spcBef>
                <a:spcPts val="0"/>
              </a:spcBef>
              <a:spcAft>
                <a:spcPts val="1800"/>
              </a:spcAft>
              <a:buClr>
                <a:srgbClr val="4F4C06"/>
              </a:buClr>
            </a:pPr>
            <a:r>
              <a:rPr lang="ru-RU" altLang="ru-RU" sz="2000" dirty="0" smtClean="0">
                <a:solidFill>
                  <a:srgbClr val="003F82"/>
                </a:solidFill>
                <a:latin typeface="Myriad Pro"/>
              </a:rPr>
              <a:t>можно </a:t>
            </a:r>
            <a:r>
              <a:rPr lang="ru-RU" altLang="ru-RU" sz="2000" dirty="0">
                <a:solidFill>
                  <a:srgbClr val="003F82"/>
                </a:solidFill>
                <a:latin typeface="Myriad Pro"/>
              </a:rPr>
              <a:t>записать, что: </a:t>
            </a:r>
          </a:p>
          <a:p>
            <a:pPr eaLnBrk="1" hangingPunct="1">
              <a:lnSpc>
                <a:spcPct val="150000"/>
              </a:lnSpc>
              <a:spcBef>
                <a:spcPts val="0"/>
              </a:spcBef>
              <a:spcAft>
                <a:spcPts val="1800"/>
              </a:spcAft>
              <a:buClr>
                <a:srgbClr val="4F4C06"/>
              </a:buClr>
            </a:pPr>
            <a:r>
              <a:rPr lang="ru-RU" altLang="ru-RU" sz="2000" dirty="0">
                <a:solidFill>
                  <a:srgbClr val="003F82"/>
                </a:solidFill>
                <a:latin typeface="Myriad Pro"/>
              </a:rPr>
              <a:t>               94,461 </a:t>
            </a:r>
            <a:r>
              <a:rPr lang="ru-RU" altLang="ru-RU" sz="2000" dirty="0">
                <a:solidFill>
                  <a:srgbClr val="003F82"/>
                </a:solidFill>
                <a:latin typeface="Myriad Pro"/>
                <a:sym typeface="Symbol" pitchFamily="18" charset="2"/>
              </a:rPr>
              <a:t></a:t>
            </a:r>
            <a:r>
              <a:rPr lang="ru-RU" altLang="ru-RU" sz="2000" dirty="0" smtClean="0">
                <a:solidFill>
                  <a:srgbClr val="003F82"/>
                </a:solidFill>
                <a:latin typeface="Myriad Pro"/>
              </a:rPr>
              <a:t> (600 000 - С</a:t>
            </a:r>
            <a:r>
              <a:rPr lang="ru-RU" altLang="ru-RU" sz="2000" dirty="0">
                <a:solidFill>
                  <a:srgbClr val="003F82"/>
                </a:solidFill>
                <a:latin typeface="Myriad Pro"/>
              </a:rPr>
              <a:t>) = </a:t>
            </a:r>
            <a:r>
              <a:rPr lang="ru-RU" altLang="ru-RU" sz="2000" dirty="0" smtClean="0">
                <a:solidFill>
                  <a:srgbClr val="003F82"/>
                </a:solidFill>
                <a:latin typeface="Myriad Pro"/>
              </a:rPr>
              <a:t>9,108</a:t>
            </a:r>
            <a:r>
              <a:rPr lang="ru-RU" altLang="ru-RU" sz="2000" dirty="0">
                <a:solidFill>
                  <a:srgbClr val="003F82"/>
                </a:solidFill>
                <a:latin typeface="Myriad Pro"/>
                <a:sym typeface="Symbol" pitchFamily="18" charset="2"/>
              </a:rPr>
              <a:t>  </a:t>
            </a:r>
            <a:r>
              <a:rPr lang="ru-RU" altLang="ru-RU" sz="2000" dirty="0" smtClean="0">
                <a:solidFill>
                  <a:srgbClr val="003F82"/>
                </a:solidFill>
                <a:latin typeface="Myriad Pro"/>
              </a:rPr>
              <a:t>С </a:t>
            </a:r>
            <a:endParaRPr lang="ru-RU" altLang="ru-RU" sz="2000" dirty="0">
              <a:solidFill>
                <a:srgbClr val="003F82"/>
              </a:solidFill>
              <a:latin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3256787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itle 1"/>
          <p:cNvSpPr txBox="1">
            <a:spLocks/>
          </p:cNvSpPr>
          <p:nvPr/>
        </p:nvSpPr>
        <p:spPr bwMode="auto">
          <a:xfrm>
            <a:off x="965202" y="428629"/>
            <a:ext cx="7213599" cy="412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800" b="1">
                <a:solidFill>
                  <a:srgbClr val="003F82"/>
                </a:solidFill>
                <a:latin typeface="Myriad Pro"/>
              </a:rPr>
              <a:t>Расчет распределения дохода на потребление и накопление</a:t>
            </a:r>
            <a:endParaRPr lang="en-US" sz="2800" b="1" dirty="0">
              <a:solidFill>
                <a:srgbClr val="003F82"/>
              </a:solidFill>
              <a:latin typeface="Myriad Pro"/>
            </a:endParaRPr>
          </a:p>
        </p:txBody>
      </p:sp>
      <p:pic>
        <p:nvPicPr>
          <p:cNvPr id="15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8369" y="5617082"/>
            <a:ext cx="1019755" cy="1014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13"/>
          <p:cNvSpPr>
            <a:spLocks noChangeArrowheads="1"/>
          </p:cNvSpPr>
          <p:nvPr/>
        </p:nvSpPr>
        <p:spPr bwMode="auto">
          <a:xfrm>
            <a:off x="3332544" y="2784541"/>
            <a:ext cx="2815784" cy="50184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endParaRPr lang="ru-RU" altLang="ru-RU" sz="2000" b="1" dirty="0">
              <a:solidFill>
                <a:prstClr val="black"/>
              </a:solidFill>
              <a:latin typeface="Myriad Pro"/>
            </a:endParaRPr>
          </a:p>
        </p:txBody>
      </p:sp>
      <p:sp>
        <p:nvSpPr>
          <p:cNvPr id="9" name="Стрелка вниз 8"/>
          <p:cNvSpPr/>
          <p:nvPr/>
        </p:nvSpPr>
        <p:spPr bwMode="auto">
          <a:xfrm>
            <a:off x="4476834" y="3504487"/>
            <a:ext cx="587382" cy="534759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hangingPunct="0">
              <a:lnSpc>
                <a:spcPct val="80000"/>
              </a:lnSpc>
            </a:pPr>
            <a:endParaRPr lang="ru-RU" sz="1000" b="1" dirty="0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6" name="Rectangle 7"/>
          <p:cNvSpPr>
            <a:spLocks noChangeArrowheads="1"/>
          </p:cNvSpPr>
          <p:nvPr/>
        </p:nvSpPr>
        <p:spPr bwMode="auto">
          <a:xfrm>
            <a:off x="1362249" y="2227214"/>
            <a:ext cx="6816552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ts val="0"/>
              </a:spcBef>
              <a:spcAft>
                <a:spcPts val="2400"/>
              </a:spcAft>
              <a:buClr>
                <a:srgbClr val="4F4C06"/>
              </a:buClr>
            </a:pPr>
            <a:r>
              <a:rPr lang="ru-RU" altLang="ru-RU" sz="2000" dirty="0">
                <a:solidFill>
                  <a:srgbClr val="003F82"/>
                </a:solidFill>
                <a:latin typeface="Myriad Pro"/>
              </a:rPr>
              <a:t>Решая уравнение относительно С, </a:t>
            </a:r>
            <a:r>
              <a:rPr lang="ru-RU" altLang="ru-RU" sz="2000" dirty="0" smtClean="0">
                <a:solidFill>
                  <a:srgbClr val="003F82"/>
                </a:solidFill>
                <a:latin typeface="Myriad Pro"/>
              </a:rPr>
              <a:t>получим:</a:t>
            </a:r>
          </a:p>
          <a:p>
            <a:pPr algn="ctr" eaLnBrk="1" hangingPunct="1">
              <a:spcBef>
                <a:spcPts val="0"/>
              </a:spcBef>
              <a:spcAft>
                <a:spcPts val="2400"/>
              </a:spcAft>
              <a:buClr>
                <a:srgbClr val="4F4C06"/>
              </a:buClr>
            </a:pPr>
            <a:r>
              <a:rPr lang="ru-RU" altLang="ru-RU" sz="2000" dirty="0" smtClean="0">
                <a:solidFill>
                  <a:srgbClr val="003F82"/>
                </a:solidFill>
                <a:latin typeface="Myriad Pro"/>
              </a:rPr>
              <a:t>С =</a:t>
            </a:r>
            <a:r>
              <a:rPr lang="ru-RU" altLang="ru-RU" sz="2000" dirty="0">
                <a:solidFill>
                  <a:srgbClr val="003F82"/>
                </a:solidFill>
                <a:latin typeface="Myriad Pro"/>
              </a:rPr>
              <a:t> </a:t>
            </a:r>
            <a:r>
              <a:rPr lang="ru-RU" altLang="ru-RU" sz="2000" dirty="0" smtClean="0">
                <a:solidFill>
                  <a:srgbClr val="003F82"/>
                </a:solidFill>
                <a:latin typeface="Myriad Pro"/>
              </a:rPr>
              <a:t>547 235 </a:t>
            </a:r>
            <a:r>
              <a:rPr lang="ru-RU" altLang="ru-RU" sz="2000" dirty="0">
                <a:solidFill>
                  <a:srgbClr val="003F82"/>
                </a:solidFill>
                <a:latin typeface="Myriad Pro"/>
              </a:rPr>
              <a:t>руб. </a:t>
            </a:r>
          </a:p>
          <a:p>
            <a:pPr algn="ctr" eaLnBrk="1" hangingPunct="1">
              <a:spcBef>
                <a:spcPts val="0"/>
              </a:spcBef>
              <a:spcAft>
                <a:spcPts val="2400"/>
              </a:spcAft>
              <a:buClr>
                <a:srgbClr val="4F4C06"/>
              </a:buClr>
            </a:pPr>
            <a:endParaRPr lang="ru-RU" altLang="ru-RU" sz="2000" dirty="0" smtClean="0">
              <a:solidFill>
                <a:srgbClr val="003F82"/>
              </a:solidFill>
              <a:latin typeface="Myriad Pro"/>
            </a:endParaRPr>
          </a:p>
          <a:p>
            <a:pPr algn="ctr" eaLnBrk="1" hangingPunct="1">
              <a:spcBef>
                <a:spcPts val="0"/>
              </a:spcBef>
              <a:spcAft>
                <a:spcPts val="2400"/>
              </a:spcAft>
              <a:buClr>
                <a:srgbClr val="4F4C06"/>
              </a:buClr>
            </a:pPr>
            <a:r>
              <a:rPr lang="ru-RU" altLang="ru-RU" sz="2000" dirty="0">
                <a:solidFill>
                  <a:srgbClr val="003F82"/>
                </a:solidFill>
                <a:latin typeface="Myriad Pro"/>
              </a:rPr>
              <a:t>Э</a:t>
            </a:r>
            <a:r>
              <a:rPr lang="ru-RU" altLang="ru-RU" sz="2000" dirty="0" smtClean="0">
                <a:solidFill>
                  <a:srgbClr val="003F82"/>
                </a:solidFill>
                <a:latin typeface="Myriad Pro"/>
              </a:rPr>
              <a:t>то </a:t>
            </a:r>
            <a:r>
              <a:rPr lang="ru-RU" altLang="ru-RU" sz="2000" dirty="0">
                <a:solidFill>
                  <a:srgbClr val="003F82"/>
                </a:solidFill>
                <a:latin typeface="Myriad Pro"/>
              </a:rPr>
              <a:t>сумма, направляемая на годовое потребление человека в течение всей </a:t>
            </a:r>
            <a:r>
              <a:rPr lang="ru-RU" altLang="ru-RU" sz="2000" dirty="0" smtClean="0">
                <a:solidFill>
                  <a:srgbClr val="003F82"/>
                </a:solidFill>
                <a:latin typeface="Myriad Pro"/>
              </a:rPr>
              <a:t>жизни</a:t>
            </a:r>
            <a:endParaRPr lang="ru-RU" altLang="ru-RU" sz="2000" dirty="0">
              <a:solidFill>
                <a:srgbClr val="003F82"/>
              </a:solidFill>
              <a:latin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4101584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itle 1"/>
          <p:cNvSpPr txBox="1">
            <a:spLocks/>
          </p:cNvSpPr>
          <p:nvPr/>
        </p:nvSpPr>
        <p:spPr bwMode="auto">
          <a:xfrm>
            <a:off x="965202" y="428629"/>
            <a:ext cx="7213599" cy="412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800" b="1">
                <a:solidFill>
                  <a:srgbClr val="003F82"/>
                </a:solidFill>
                <a:latin typeface="Myriad Pro"/>
              </a:rPr>
              <a:t>Расчет распределения дохода на потребление и накопление</a:t>
            </a:r>
            <a:endParaRPr lang="en-US" sz="2800" b="1" dirty="0">
              <a:solidFill>
                <a:srgbClr val="003F82"/>
              </a:solidFill>
              <a:latin typeface="Myriad Pro"/>
            </a:endParaRPr>
          </a:p>
        </p:txBody>
      </p:sp>
      <p:pic>
        <p:nvPicPr>
          <p:cNvPr id="15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8369" y="5617082"/>
            <a:ext cx="1019755" cy="1014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Скругленный прямоугольник 6"/>
          <p:cNvSpPr/>
          <p:nvPr/>
        </p:nvSpPr>
        <p:spPr>
          <a:xfrm>
            <a:off x="1686130" y="2763106"/>
            <a:ext cx="6168790" cy="96773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altLang="ru-RU" sz="2200" dirty="0">
              <a:solidFill>
                <a:prstClr val="black"/>
              </a:solidFill>
              <a:latin typeface="Myriad Pro"/>
            </a:endParaRPr>
          </a:p>
        </p:txBody>
      </p:sp>
      <p:sp>
        <p:nvSpPr>
          <p:cNvPr id="26" name="Rectangle 7"/>
          <p:cNvSpPr>
            <a:spLocks noChangeArrowheads="1"/>
          </p:cNvSpPr>
          <p:nvPr/>
        </p:nvSpPr>
        <p:spPr bwMode="auto">
          <a:xfrm>
            <a:off x="1362249" y="2227212"/>
            <a:ext cx="6816552" cy="129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ts val="0"/>
              </a:spcBef>
              <a:spcAft>
                <a:spcPts val="3600"/>
              </a:spcAft>
              <a:buClr>
                <a:srgbClr val="4F4C06"/>
              </a:buClr>
            </a:pPr>
            <a:r>
              <a:rPr lang="ru-RU" altLang="ru-RU" dirty="0">
                <a:solidFill>
                  <a:srgbClr val="003F82"/>
                </a:solidFill>
                <a:latin typeface="Myriad Pro"/>
              </a:rPr>
              <a:t>Сумма ежегодных накоплений:</a:t>
            </a:r>
          </a:p>
          <a:p>
            <a:pPr algn="ctr" eaLnBrk="1" hangingPunct="1">
              <a:spcBef>
                <a:spcPts val="0"/>
              </a:spcBef>
              <a:spcAft>
                <a:spcPts val="3600"/>
              </a:spcAft>
              <a:buClr>
                <a:srgbClr val="4F4C06"/>
              </a:buClr>
            </a:pPr>
            <a:r>
              <a:rPr lang="ru-RU" altLang="ru-RU" dirty="0" smtClean="0">
                <a:solidFill>
                  <a:srgbClr val="003F82"/>
                </a:solidFill>
                <a:latin typeface="Myriad Pro"/>
              </a:rPr>
              <a:t>600 </a:t>
            </a:r>
            <a:r>
              <a:rPr lang="ru-RU" altLang="ru-RU" dirty="0">
                <a:solidFill>
                  <a:srgbClr val="003F82"/>
                </a:solidFill>
                <a:latin typeface="Myriad Pro"/>
              </a:rPr>
              <a:t>000 – </a:t>
            </a:r>
            <a:r>
              <a:rPr lang="ru-RU" altLang="ru-RU" dirty="0" smtClean="0">
                <a:solidFill>
                  <a:srgbClr val="003F82"/>
                </a:solidFill>
                <a:latin typeface="Myriad Pro"/>
              </a:rPr>
              <a:t>547 235 </a:t>
            </a:r>
            <a:r>
              <a:rPr lang="ru-RU" altLang="ru-RU" dirty="0">
                <a:solidFill>
                  <a:srgbClr val="003F82"/>
                </a:solidFill>
                <a:latin typeface="Myriad Pro"/>
              </a:rPr>
              <a:t>= </a:t>
            </a:r>
            <a:r>
              <a:rPr lang="ru-RU" altLang="ru-RU" dirty="0" smtClean="0">
                <a:solidFill>
                  <a:srgbClr val="003F82"/>
                </a:solidFill>
                <a:latin typeface="Myriad Pro"/>
              </a:rPr>
              <a:t>52 765 </a:t>
            </a:r>
            <a:r>
              <a:rPr lang="ru-RU" altLang="ru-RU" dirty="0">
                <a:solidFill>
                  <a:srgbClr val="003F82"/>
                </a:solidFill>
                <a:latin typeface="Myriad Pro"/>
              </a:rPr>
              <a:t>руб.</a:t>
            </a:r>
          </a:p>
        </p:txBody>
      </p:sp>
      <p:sp>
        <p:nvSpPr>
          <p:cNvPr id="10" name="Овал 9"/>
          <p:cNvSpPr/>
          <p:nvPr/>
        </p:nvSpPr>
        <p:spPr>
          <a:xfrm>
            <a:off x="4302001" y="1543191"/>
            <a:ext cx="540000" cy="5400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003F82"/>
                </a:solidFill>
              </a:rPr>
              <a:t>4</a:t>
            </a:r>
            <a:endParaRPr lang="ru-RU" sz="2400" b="1" dirty="0">
              <a:solidFill>
                <a:srgbClr val="003F8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8131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itle 1"/>
          <p:cNvSpPr txBox="1">
            <a:spLocks/>
          </p:cNvSpPr>
          <p:nvPr/>
        </p:nvSpPr>
        <p:spPr bwMode="auto">
          <a:xfrm>
            <a:off x="965202" y="428629"/>
            <a:ext cx="7213599" cy="412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400" b="1" smtClean="0">
                <a:solidFill>
                  <a:srgbClr val="003F82"/>
                </a:solidFill>
                <a:latin typeface="Myriad Pro"/>
              </a:rPr>
              <a:t>Доходы, потребление и сбережения </a:t>
            </a:r>
            <a:br>
              <a:rPr lang="ru-RU" sz="2400" b="1" smtClean="0">
                <a:solidFill>
                  <a:srgbClr val="003F82"/>
                </a:solidFill>
                <a:latin typeface="Myriad Pro"/>
              </a:rPr>
            </a:br>
            <a:r>
              <a:rPr lang="ru-RU" sz="2400" b="1" smtClean="0">
                <a:solidFill>
                  <a:srgbClr val="003F82"/>
                </a:solidFill>
                <a:latin typeface="Myriad Pro"/>
              </a:rPr>
              <a:t>на протяжении жизни (при постоянном потреблении)</a:t>
            </a:r>
            <a:endParaRPr lang="en-US" sz="2400" b="1" dirty="0">
              <a:solidFill>
                <a:srgbClr val="003F82"/>
              </a:solidFill>
              <a:latin typeface="Myriad Pro"/>
            </a:endParaRPr>
          </a:p>
        </p:txBody>
      </p:sp>
      <p:pic>
        <p:nvPicPr>
          <p:cNvPr id="15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8369" y="5617082"/>
            <a:ext cx="1019755" cy="1014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Group 209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708504493"/>
              </p:ext>
            </p:extLst>
          </p:nvPr>
        </p:nvGraphicFramePr>
        <p:xfrm>
          <a:off x="650632" y="1596792"/>
          <a:ext cx="7842738" cy="3649491"/>
        </p:xfrm>
        <a:graphic>
          <a:graphicData uri="http://schemas.openxmlformats.org/drawingml/2006/table">
            <a:tbl>
              <a:tblPr>
                <a:tableStyleId>{16D9F66E-5EB9-4882-86FB-DCBF35E3C3E4}</a:tableStyleId>
              </a:tblPr>
              <a:tblGrid>
                <a:gridCol w="1313434"/>
                <a:gridCol w="1483854"/>
                <a:gridCol w="1666864"/>
                <a:gridCol w="1767348"/>
                <a:gridCol w="1611238"/>
              </a:tblGrid>
              <a:tr h="101570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Возраст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Myriad Pro"/>
                      </a:endParaRPr>
                    </a:p>
                  </a:txBody>
                  <a:tcPr marL="91432" marR="91432" marT="45716" marB="45716" anchor="ctr" horzOverflow="overflow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Доход, </a:t>
                      </a:r>
                      <a:b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</a:b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тыс. руб.</a:t>
                      </a:r>
                      <a:endParaRPr kumimoji="0" lang="ru-RU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Myriad Pro"/>
                      </a:endParaRPr>
                    </a:p>
                  </a:txBody>
                  <a:tcPr marL="91432" marR="91432" marT="45716" marB="45716" anchor="ctr" horzOverflow="overflow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Потребление, тыс. руб.</a:t>
                      </a:r>
                      <a:endParaRPr kumimoji="0" lang="ru-RU" sz="1600" b="1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Myriad Pro"/>
                      </a:endParaRPr>
                    </a:p>
                  </a:txBody>
                  <a:tcPr marL="91432" marR="91432" marT="45716" marB="45716" anchor="ctr" horzOverflow="overflow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Сбережения (+)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Расходы (-), тыс. руб.</a:t>
                      </a:r>
                      <a:endParaRPr kumimoji="0" lang="ru-RU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Myriad Pro"/>
                      </a:endParaRPr>
                    </a:p>
                  </a:txBody>
                  <a:tcPr marL="91432" marR="91432" marT="45716" marB="45716" anchor="ctr" horzOverflow="overflow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Пенсионный фонд,   </a:t>
                      </a: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/>
                      </a:r>
                      <a:b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</a:b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 тыс. руб.</a:t>
                      </a:r>
                      <a:endParaRPr kumimoji="0" lang="ru-RU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Myriad Pro"/>
                      </a:endParaRPr>
                    </a:p>
                  </a:txBody>
                  <a:tcPr marL="91432" marR="91432" marT="45716" marB="45716" anchor="ctr" horzOverflow="overflow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38099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35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L="91432" marR="91432" marT="45716" marB="4571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600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L="91432" marR="91432" marT="45716" marB="4571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547,2 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L="91432" marR="91432" marT="45716" marB="45716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dirty="0" smtClean="0"/>
                        <a:t>52,8</a:t>
                      </a:r>
                      <a:endParaRPr lang="ru-RU" sz="1900" dirty="0"/>
                    </a:p>
                  </a:txBody>
                  <a:tcPr marL="91432" marR="91432" marT="45716" marB="4571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0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L="91432" marR="91432" marT="45716" marB="45716" anchor="ctr" horzOverflow="overflow"/>
                </a:tc>
              </a:tr>
              <a:tr h="38099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45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L="91432" marR="91432" marT="45716" marB="4571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600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L="91432" marR="91432" marT="45716" marB="4571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E294F"/>
                          </a:solidFill>
                          <a:effectLst/>
                          <a:uLnTx/>
                          <a:uFillTx/>
                          <a:latin typeface="Myriad Pro"/>
                          <a:ea typeface="+mn-ea"/>
                          <a:cs typeface="+mn-cs"/>
                        </a:rPr>
                        <a:t>547,2 </a:t>
                      </a:r>
                    </a:p>
                  </a:txBody>
                  <a:tcPr marL="91432" marR="91432" marT="45716" marB="45716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dirty="0" smtClean="0"/>
                        <a:t>52,8</a:t>
                      </a:r>
                    </a:p>
                  </a:txBody>
                  <a:tcPr marL="91432" marR="91432" marT="45716" marB="45716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dirty="0" smtClean="0"/>
                        <a:t>729,5</a:t>
                      </a:r>
                      <a:endParaRPr lang="ru-RU" sz="1900" dirty="0"/>
                    </a:p>
                  </a:txBody>
                  <a:tcPr marL="91432" marR="91432" marT="45716" marB="45716" anchor="ctr" horzOverflow="overflow"/>
                </a:tc>
              </a:tr>
              <a:tr h="38099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55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L="91432" marR="91432" marT="45716" marB="4571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600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L="91432" marR="91432" marT="45716" marB="4571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E294F"/>
                          </a:solidFill>
                          <a:effectLst/>
                          <a:uLnTx/>
                          <a:uFillTx/>
                          <a:latin typeface="Myriad Pro"/>
                          <a:ea typeface="+mn-ea"/>
                          <a:cs typeface="+mn-cs"/>
                        </a:rPr>
                        <a:t>547,2 </a:t>
                      </a:r>
                    </a:p>
                  </a:txBody>
                  <a:tcPr marL="91432" marR="91432" marT="45716" marB="4571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52,8</a:t>
                      </a:r>
                    </a:p>
                  </a:txBody>
                  <a:tcPr marL="91432" marR="91432" marT="45716" marB="45716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dirty="0" smtClean="0"/>
                        <a:t>2 164,5</a:t>
                      </a:r>
                      <a:endParaRPr lang="ru-RU" sz="1900" dirty="0"/>
                    </a:p>
                  </a:txBody>
                  <a:tcPr marL="91432" marR="91432" marT="45716" marB="45716" anchor="ctr" horzOverflow="overflow"/>
                </a:tc>
              </a:tr>
              <a:tr h="38099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65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L="91432" marR="91432" marT="45716" marB="45716" anchor="ctr" horzOverflow="overflow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600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L="91432" marR="91432" marT="45716" marB="45716" anchor="ctr" horzOverflow="overflow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yriad Pro"/>
                          <a:ea typeface="+mn-ea"/>
                          <a:cs typeface="+mn-cs"/>
                        </a:rPr>
                        <a:t>547,2 </a:t>
                      </a:r>
                      <a:endParaRPr kumimoji="0" lang="ru-RU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uLnTx/>
                        <a:uFillTx/>
                        <a:latin typeface="Myriad Pro"/>
                        <a:ea typeface="+mn-ea"/>
                        <a:cs typeface="+mn-cs"/>
                      </a:endParaRPr>
                    </a:p>
                  </a:txBody>
                  <a:tcPr marL="91432" marR="91432" marT="45716" marB="45716" anchor="ctr" horzOverflow="overflow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dirty="0" smtClean="0"/>
                        <a:t>52,8</a:t>
                      </a:r>
                      <a:endParaRPr lang="ru-RU" sz="1900" dirty="0"/>
                    </a:p>
                  </a:txBody>
                  <a:tcPr marL="91432" marR="91432" marT="45716" marB="45716" anchor="ctr" horzOverflow="overflow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dirty="0" smtClean="0"/>
                        <a:t>4 987,5</a:t>
                      </a:r>
                      <a:endParaRPr lang="ru-RU" sz="1900" dirty="0"/>
                    </a:p>
                  </a:txBody>
                  <a:tcPr marL="91432" marR="91432" marT="45716" marB="45716" anchor="ctr" horzOverflow="overflow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99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70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L="91432" marR="91432" marT="45716" marB="45716" anchor="ctr" horzOverflow="overflow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0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L="91432" marR="91432" marT="45716" marB="45716" anchor="ctr" horzOverflow="overflow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yriad Pro"/>
                          <a:ea typeface="+mn-ea"/>
                          <a:cs typeface="+mn-cs"/>
                        </a:rPr>
                        <a:t>547,2 </a:t>
                      </a:r>
                      <a:endParaRPr kumimoji="0" lang="ru-RU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uLnTx/>
                        <a:uFillTx/>
                        <a:latin typeface="Myriad Pro"/>
                        <a:ea typeface="+mn-ea"/>
                        <a:cs typeface="+mn-cs"/>
                      </a:endParaRPr>
                    </a:p>
                  </a:txBody>
                  <a:tcPr marL="91432" marR="91432" marT="45716" marB="45716" anchor="ctr" horzOverflow="overflow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Myriad Pro"/>
                        </a:rPr>
                        <a:t>- </a:t>
                      </a: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yriad Pro"/>
                          <a:ea typeface="+mn-ea"/>
                          <a:cs typeface="+mn-cs"/>
                        </a:rPr>
                        <a:t>547,2 </a:t>
                      </a:r>
                      <a:endParaRPr kumimoji="0" lang="ru-RU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uLnTx/>
                        <a:uFillTx/>
                        <a:latin typeface="Myriad Pro"/>
                        <a:ea typeface="+mn-ea"/>
                        <a:cs typeface="+mn-cs"/>
                      </a:endParaRPr>
                    </a:p>
                  </a:txBody>
                  <a:tcPr marL="91432" marR="91432" marT="45716" marB="45716" anchor="ctr" horzOverflow="overflow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Myriad Pro"/>
                        </a:rPr>
                        <a:t>2 744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L="91432" marR="91432" marT="45716" marB="45716" anchor="ctr" horzOverflow="overflow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699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75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L="91432" marR="91432" marT="45716" marB="4571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0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L="91432" marR="91432" marT="45716" marB="4571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yriad Pro"/>
                          <a:ea typeface="+mn-ea"/>
                          <a:cs typeface="+mn-cs"/>
                        </a:rPr>
                        <a:t>547,2 </a:t>
                      </a:r>
                      <a:endParaRPr kumimoji="0" lang="ru-RU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uLnTx/>
                        <a:uFillTx/>
                        <a:latin typeface="Myriad Pro"/>
                        <a:ea typeface="+mn-ea"/>
                        <a:cs typeface="+mn-cs"/>
                      </a:endParaRPr>
                    </a:p>
                  </a:txBody>
                  <a:tcPr marL="91432" marR="91432" marT="45716" marB="4571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Myriad Pro"/>
                        </a:rPr>
                        <a:t>-  547,2 </a:t>
                      </a:r>
                    </a:p>
                  </a:txBody>
                  <a:tcPr marL="91432" marR="91432" marT="45716" marB="4571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Myriad Pro"/>
                        </a:rPr>
                        <a:t>1140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L="91432" marR="91432" marT="45716" marB="45716" anchor="ctr" horzOverflow="overflow"/>
                </a:tc>
              </a:tr>
              <a:tr h="3699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80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L="91432" marR="91432" marT="45716" marB="4571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0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L="91432" marR="91432" marT="45716" marB="4571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E294F"/>
                          </a:solidFill>
                          <a:effectLst/>
                          <a:uLnTx/>
                          <a:uFillTx/>
                          <a:latin typeface="Myriad Pro"/>
                          <a:ea typeface="+mn-ea"/>
                          <a:cs typeface="+mn-cs"/>
                        </a:rPr>
                        <a:t>547,2 </a:t>
                      </a:r>
                    </a:p>
                  </a:txBody>
                  <a:tcPr marL="91432" marR="91432" marT="45716" marB="4571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Myriad Pro"/>
                        </a:rPr>
                        <a:t>- 547,2 </a:t>
                      </a:r>
                    </a:p>
                  </a:txBody>
                  <a:tcPr marL="91432" marR="91432" marT="45716" marB="4571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0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L="91432" marR="91432" marT="45716" marB="45716" anchor="ctr" horzOverflow="overflow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8736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itle 1"/>
          <p:cNvSpPr txBox="1">
            <a:spLocks/>
          </p:cNvSpPr>
          <p:nvPr/>
        </p:nvSpPr>
        <p:spPr bwMode="auto">
          <a:xfrm>
            <a:off x="965202" y="428629"/>
            <a:ext cx="7213599" cy="412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800" b="1" smtClean="0">
                <a:solidFill>
                  <a:srgbClr val="003F82"/>
                </a:solidFill>
                <a:latin typeface="Myriad Pro"/>
              </a:rPr>
              <a:t>График накоплений и постоянного потребления</a:t>
            </a:r>
            <a:endParaRPr lang="en-US" sz="2800" b="1" dirty="0">
              <a:solidFill>
                <a:srgbClr val="003F82"/>
              </a:solidFill>
              <a:latin typeface="Myriad Pro"/>
            </a:endParaRPr>
          </a:p>
        </p:txBody>
      </p:sp>
      <p:pic>
        <p:nvPicPr>
          <p:cNvPr id="15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8369" y="5617082"/>
            <a:ext cx="1019755" cy="1014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Группа 1"/>
          <p:cNvGrpSpPr/>
          <p:nvPr/>
        </p:nvGrpSpPr>
        <p:grpSpPr>
          <a:xfrm>
            <a:off x="739844" y="1361149"/>
            <a:ext cx="7806357" cy="4872175"/>
            <a:chOff x="677703" y="1337481"/>
            <a:chExt cx="7806357" cy="4872175"/>
          </a:xfrm>
        </p:grpSpPr>
        <p:sp>
          <p:nvSpPr>
            <p:cNvPr id="6" name="Line 4"/>
            <p:cNvSpPr>
              <a:spLocks noChangeShapeType="1"/>
            </p:cNvSpPr>
            <p:nvPr/>
          </p:nvSpPr>
          <p:spPr bwMode="auto">
            <a:xfrm flipV="1">
              <a:off x="810144" y="1337481"/>
              <a:ext cx="0" cy="3629212"/>
            </a:xfrm>
            <a:prstGeom prst="line">
              <a:avLst/>
            </a:prstGeom>
            <a:ln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endParaRPr lang="ru-RU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" name="Line 5"/>
            <p:cNvSpPr>
              <a:spLocks noChangeShapeType="1"/>
            </p:cNvSpPr>
            <p:nvPr/>
          </p:nvSpPr>
          <p:spPr bwMode="auto">
            <a:xfrm>
              <a:off x="810143" y="4966694"/>
              <a:ext cx="7439204" cy="0"/>
            </a:xfrm>
            <a:prstGeom prst="line">
              <a:avLst/>
            </a:prstGeom>
            <a:ln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endParaRPr lang="ru-RU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4" name="Line 11"/>
            <p:cNvSpPr>
              <a:spLocks noChangeShapeType="1"/>
            </p:cNvSpPr>
            <p:nvPr/>
          </p:nvSpPr>
          <p:spPr bwMode="auto">
            <a:xfrm>
              <a:off x="5984896" y="4849049"/>
              <a:ext cx="0" cy="117644"/>
            </a:xfrm>
            <a:prstGeom prst="line">
              <a:avLst/>
            </a:prstGeom>
            <a:noFill/>
            <a:ln w="9525">
              <a:solidFill>
                <a:srgbClr val="0E294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6" name="Line 12"/>
            <p:cNvSpPr>
              <a:spLocks noChangeShapeType="1"/>
            </p:cNvSpPr>
            <p:nvPr/>
          </p:nvSpPr>
          <p:spPr bwMode="auto">
            <a:xfrm>
              <a:off x="6738580" y="4849049"/>
              <a:ext cx="0" cy="117644"/>
            </a:xfrm>
            <a:prstGeom prst="line">
              <a:avLst/>
            </a:prstGeom>
            <a:noFill/>
            <a:ln w="9525">
              <a:solidFill>
                <a:srgbClr val="0E294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8" name="Rectangle 14" descr="Светлый диагональный 2"/>
            <p:cNvSpPr>
              <a:spLocks noChangeArrowheads="1"/>
            </p:cNvSpPr>
            <p:nvPr/>
          </p:nvSpPr>
          <p:spPr bwMode="auto">
            <a:xfrm>
              <a:off x="826943" y="4753463"/>
              <a:ext cx="4423384" cy="191171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none" anchor="ctr"/>
            <a:lstStyle>
              <a:lvl1pPr defTabSz="4572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defTabSz="4572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defTabSz="4572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defTabSz="4572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defTabSz="4572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ru-RU" altLang="ru-RU">
                <a:solidFill>
                  <a:srgbClr val="0E294F"/>
                </a:solidFill>
                <a:latin typeface="Calibri" pitchFamily="34" charset="0"/>
              </a:endParaRPr>
            </a:p>
          </p:txBody>
        </p:sp>
        <p:sp>
          <p:nvSpPr>
            <p:cNvPr id="19" name="Rectangle 15" descr="Светлый диагональный 1"/>
            <p:cNvSpPr>
              <a:spLocks noChangeArrowheads="1"/>
            </p:cNvSpPr>
            <p:nvPr/>
          </p:nvSpPr>
          <p:spPr bwMode="auto">
            <a:xfrm>
              <a:off x="5250327" y="4982625"/>
              <a:ext cx="2378474" cy="449743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>
              <a:lvl1pPr defTabSz="4572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defTabSz="4572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defTabSz="4572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defTabSz="4572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defTabSz="4572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ru-RU" altLang="ru-RU">
                <a:solidFill>
                  <a:srgbClr val="0E294F"/>
                </a:solidFill>
                <a:latin typeface="Calibri" pitchFamily="34" charset="0"/>
              </a:endParaRPr>
            </a:p>
          </p:txBody>
        </p:sp>
        <p:sp>
          <p:nvSpPr>
            <p:cNvPr id="20" name="Line 16"/>
            <p:cNvSpPr>
              <a:spLocks noChangeShapeType="1"/>
            </p:cNvSpPr>
            <p:nvPr/>
          </p:nvSpPr>
          <p:spPr bwMode="auto">
            <a:xfrm>
              <a:off x="2149572" y="4849049"/>
              <a:ext cx="0" cy="117644"/>
            </a:xfrm>
            <a:prstGeom prst="line">
              <a:avLst/>
            </a:prstGeom>
            <a:noFill/>
            <a:ln w="9525">
              <a:solidFill>
                <a:srgbClr val="0E294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21" name="Line 17"/>
            <p:cNvSpPr>
              <a:spLocks noChangeShapeType="1"/>
            </p:cNvSpPr>
            <p:nvPr/>
          </p:nvSpPr>
          <p:spPr bwMode="auto">
            <a:xfrm>
              <a:off x="2903256" y="4849049"/>
              <a:ext cx="0" cy="117644"/>
            </a:xfrm>
            <a:prstGeom prst="line">
              <a:avLst/>
            </a:prstGeom>
            <a:noFill/>
            <a:ln w="9525">
              <a:solidFill>
                <a:srgbClr val="0E294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22" name="Line 18"/>
            <p:cNvSpPr>
              <a:spLocks noChangeShapeType="1"/>
            </p:cNvSpPr>
            <p:nvPr/>
          </p:nvSpPr>
          <p:spPr bwMode="auto">
            <a:xfrm>
              <a:off x="3736132" y="4849049"/>
              <a:ext cx="0" cy="117644"/>
            </a:xfrm>
            <a:prstGeom prst="line">
              <a:avLst/>
            </a:prstGeom>
            <a:noFill/>
            <a:ln w="9525">
              <a:solidFill>
                <a:srgbClr val="0E294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23" name="Line 19"/>
            <p:cNvSpPr>
              <a:spLocks noChangeShapeType="1"/>
            </p:cNvSpPr>
            <p:nvPr/>
          </p:nvSpPr>
          <p:spPr bwMode="auto">
            <a:xfrm>
              <a:off x="4529411" y="4849049"/>
              <a:ext cx="0" cy="117644"/>
            </a:xfrm>
            <a:prstGeom prst="line">
              <a:avLst/>
            </a:prstGeom>
            <a:noFill/>
            <a:ln w="9525">
              <a:solidFill>
                <a:srgbClr val="0E294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24" name="Text Box 20"/>
            <p:cNvSpPr txBox="1">
              <a:spLocks noChangeArrowheads="1"/>
            </p:cNvSpPr>
            <p:nvPr/>
          </p:nvSpPr>
          <p:spPr bwMode="auto">
            <a:xfrm>
              <a:off x="877047" y="4335583"/>
              <a:ext cx="1646636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4572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defTabSz="4572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defTabSz="4572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defTabSz="4572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defTabSz="4572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altLang="ru-RU" sz="1600" dirty="0" smtClean="0">
                  <a:solidFill>
                    <a:srgbClr val="0E294F"/>
                  </a:solidFill>
                  <a:latin typeface="Myriad Pro"/>
                </a:rPr>
                <a:t>52,8 </a:t>
              </a:r>
              <a:r>
                <a:rPr lang="ru-RU" altLang="ru-RU" sz="1600" dirty="0">
                  <a:solidFill>
                    <a:srgbClr val="0E294F"/>
                  </a:solidFill>
                  <a:latin typeface="Myriad Pro"/>
                </a:rPr>
                <a:t>тыс. руб.</a:t>
              </a:r>
            </a:p>
          </p:txBody>
        </p:sp>
        <p:sp>
          <p:nvSpPr>
            <p:cNvPr id="25" name="Text Box 22"/>
            <p:cNvSpPr txBox="1">
              <a:spLocks noChangeArrowheads="1"/>
            </p:cNvSpPr>
            <p:nvPr/>
          </p:nvSpPr>
          <p:spPr bwMode="auto">
            <a:xfrm>
              <a:off x="4603141" y="1526826"/>
              <a:ext cx="2135439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defTabSz="4572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defTabSz="4572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defTabSz="4572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defTabSz="4572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defTabSz="4572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altLang="ru-RU" sz="1600" dirty="0" smtClean="0">
                  <a:solidFill>
                    <a:srgbClr val="0E294F"/>
                  </a:solidFill>
                  <a:latin typeface="Myriad Pro"/>
                </a:rPr>
                <a:t>4 987,5 </a:t>
              </a:r>
              <a:r>
                <a:rPr lang="ru-RU" altLang="ru-RU" sz="1600" dirty="0">
                  <a:solidFill>
                    <a:srgbClr val="0E294F"/>
                  </a:solidFill>
                  <a:latin typeface="Myriad Pro"/>
                </a:rPr>
                <a:t>тыс</a:t>
              </a:r>
              <a:r>
                <a:rPr lang="ru-RU" altLang="ru-RU" sz="1600" dirty="0" smtClean="0">
                  <a:solidFill>
                    <a:srgbClr val="0E294F"/>
                  </a:solidFill>
                  <a:latin typeface="Myriad Pro"/>
                </a:rPr>
                <a:t>. руб</a:t>
              </a:r>
              <a:r>
                <a:rPr lang="ru-RU" altLang="ru-RU" sz="1600" dirty="0">
                  <a:solidFill>
                    <a:srgbClr val="0E294F"/>
                  </a:solidFill>
                  <a:latin typeface="Myriad Pro"/>
                </a:rPr>
                <a:t>.</a:t>
              </a:r>
            </a:p>
          </p:txBody>
        </p:sp>
        <p:sp>
          <p:nvSpPr>
            <p:cNvPr id="26" name="Line 23"/>
            <p:cNvSpPr>
              <a:spLocks noChangeShapeType="1"/>
            </p:cNvSpPr>
            <p:nvPr/>
          </p:nvSpPr>
          <p:spPr bwMode="auto">
            <a:xfrm flipV="1">
              <a:off x="5250327" y="1849123"/>
              <a:ext cx="0" cy="2900276"/>
            </a:xfrm>
            <a:prstGeom prst="line">
              <a:avLst/>
            </a:prstGeom>
            <a:ln w="19050">
              <a:prstDash val="sysDot"/>
              <a:headEnd/>
              <a:tailEnd/>
            </a:ln>
            <a:ex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 algn="ctr"/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27" name="Line 24"/>
            <p:cNvSpPr>
              <a:spLocks noChangeShapeType="1"/>
            </p:cNvSpPr>
            <p:nvPr/>
          </p:nvSpPr>
          <p:spPr bwMode="auto">
            <a:xfrm flipV="1">
              <a:off x="826943" y="1836867"/>
              <a:ext cx="4417922" cy="0"/>
            </a:xfrm>
            <a:prstGeom prst="line">
              <a:avLst/>
            </a:prstGeom>
            <a:ln w="22225">
              <a:solidFill>
                <a:schemeClr val="bg1">
                  <a:lumMod val="50000"/>
                </a:schemeClr>
              </a:solidFill>
              <a:prstDash val="sysDash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endParaRPr lang="ru-RU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8" name="Arc 25"/>
            <p:cNvSpPr>
              <a:spLocks/>
            </p:cNvSpPr>
            <p:nvPr/>
          </p:nvSpPr>
          <p:spPr bwMode="auto">
            <a:xfrm flipV="1">
              <a:off x="812193" y="1818484"/>
              <a:ext cx="4419020" cy="2934977"/>
            </a:xfrm>
            <a:custGeom>
              <a:avLst/>
              <a:gdLst>
                <a:gd name="T0" fmla="*/ 0 w 21600"/>
                <a:gd name="T1" fmla="*/ 0 h 21600"/>
                <a:gd name="T2" fmla="*/ 1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ln>
              <a:solidFill>
                <a:srgbClr val="FFBA8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9" name="Arc 26"/>
            <p:cNvSpPr>
              <a:spLocks/>
            </p:cNvSpPr>
            <p:nvPr/>
          </p:nvSpPr>
          <p:spPr bwMode="auto">
            <a:xfrm>
              <a:off x="5244865" y="1836867"/>
              <a:ext cx="2383935" cy="3107767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30" name="Text Box 27"/>
            <p:cNvSpPr txBox="1">
              <a:spLocks noChangeArrowheads="1"/>
            </p:cNvSpPr>
            <p:nvPr/>
          </p:nvSpPr>
          <p:spPr bwMode="auto">
            <a:xfrm>
              <a:off x="3756176" y="4211497"/>
              <a:ext cx="1507369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defTabSz="4572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defTabSz="4572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defTabSz="4572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defTabSz="4572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defTabSz="4572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altLang="ru-RU" sz="1600" b="1">
                  <a:solidFill>
                    <a:srgbClr val="0E294F"/>
                  </a:solidFill>
                  <a:latin typeface="Myriad Pro"/>
                </a:rPr>
                <a:t>Сбережения</a:t>
              </a:r>
            </a:p>
          </p:txBody>
        </p:sp>
        <p:sp>
          <p:nvSpPr>
            <p:cNvPr id="31" name="Line 28"/>
            <p:cNvSpPr>
              <a:spLocks noChangeShapeType="1"/>
            </p:cNvSpPr>
            <p:nvPr/>
          </p:nvSpPr>
          <p:spPr bwMode="auto">
            <a:xfrm flipH="1">
              <a:off x="3462286" y="4441236"/>
              <a:ext cx="343389" cy="244540"/>
            </a:xfrm>
            <a:prstGeom prst="line">
              <a:avLst/>
            </a:prstGeom>
            <a:noFill/>
            <a:ln w="12700">
              <a:solidFill>
                <a:srgbClr val="0E294F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" name="Text Box 29"/>
            <p:cNvSpPr txBox="1">
              <a:spLocks noChangeArrowheads="1"/>
            </p:cNvSpPr>
            <p:nvPr/>
          </p:nvSpPr>
          <p:spPr bwMode="auto">
            <a:xfrm>
              <a:off x="4323235" y="5624881"/>
              <a:ext cx="3581365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4572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defTabSz="4572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defTabSz="4572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defTabSz="4572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defTabSz="4572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ru-RU" altLang="ru-RU" sz="1600" b="1" dirty="0">
                  <a:solidFill>
                    <a:srgbClr val="0E294F"/>
                  </a:solidFill>
                  <a:latin typeface="Myriad Pro"/>
                </a:rPr>
                <a:t>Потребление = </a:t>
              </a:r>
              <a:r>
                <a:rPr lang="ru-RU" altLang="ru-RU" sz="1600" b="1" dirty="0" smtClean="0">
                  <a:solidFill>
                    <a:srgbClr val="0E294F"/>
                  </a:solidFill>
                  <a:latin typeface="Myriad Pro"/>
                </a:rPr>
                <a:t>547,2 </a:t>
              </a:r>
              <a:r>
                <a:rPr lang="ru-RU" altLang="ru-RU" sz="1600" b="1" dirty="0">
                  <a:solidFill>
                    <a:srgbClr val="0E294F"/>
                  </a:solidFill>
                  <a:latin typeface="Myriad Pro"/>
                </a:rPr>
                <a:t>тыс. руб. ежегодно</a:t>
              </a:r>
            </a:p>
          </p:txBody>
        </p:sp>
        <p:sp>
          <p:nvSpPr>
            <p:cNvPr id="33" name="Line 30"/>
            <p:cNvSpPr>
              <a:spLocks noChangeShapeType="1"/>
            </p:cNvSpPr>
            <p:nvPr/>
          </p:nvSpPr>
          <p:spPr bwMode="auto">
            <a:xfrm flipV="1">
              <a:off x="5154068" y="5502059"/>
              <a:ext cx="439648" cy="182710"/>
            </a:xfrm>
            <a:prstGeom prst="line">
              <a:avLst/>
            </a:prstGeom>
            <a:noFill/>
            <a:ln w="12700">
              <a:solidFill>
                <a:srgbClr val="0E294F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4" name="Rectangle 31"/>
            <p:cNvSpPr>
              <a:spLocks noChangeArrowheads="1"/>
            </p:cNvSpPr>
            <p:nvPr/>
          </p:nvSpPr>
          <p:spPr bwMode="auto">
            <a:xfrm>
              <a:off x="1957055" y="4982625"/>
              <a:ext cx="412292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4572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defTabSz="4572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defTabSz="4572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defTabSz="4572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defTabSz="4572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ru-RU" altLang="ru-RU" sz="1600">
                  <a:solidFill>
                    <a:srgbClr val="0E294F"/>
                  </a:solidFill>
                  <a:latin typeface="Myriad Pro"/>
                </a:rPr>
                <a:t>10</a:t>
              </a:r>
            </a:p>
          </p:txBody>
        </p:sp>
        <p:sp>
          <p:nvSpPr>
            <p:cNvPr id="35" name="Rectangle 32"/>
            <p:cNvSpPr>
              <a:spLocks noChangeArrowheads="1"/>
            </p:cNvSpPr>
            <p:nvPr/>
          </p:nvSpPr>
          <p:spPr bwMode="auto">
            <a:xfrm>
              <a:off x="2714835" y="4987526"/>
              <a:ext cx="412292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4572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defTabSz="4572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defTabSz="4572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defTabSz="4572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defTabSz="4572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ru-RU" altLang="ru-RU" sz="1600">
                  <a:solidFill>
                    <a:srgbClr val="0E294F"/>
                  </a:solidFill>
                  <a:latin typeface="Myriad Pro"/>
                </a:rPr>
                <a:t>15</a:t>
              </a:r>
            </a:p>
          </p:txBody>
        </p:sp>
        <p:sp>
          <p:nvSpPr>
            <p:cNvPr id="36" name="Rectangle 33"/>
            <p:cNvSpPr>
              <a:spLocks noChangeArrowheads="1"/>
            </p:cNvSpPr>
            <p:nvPr/>
          </p:nvSpPr>
          <p:spPr bwMode="auto">
            <a:xfrm>
              <a:off x="3553172" y="4987526"/>
              <a:ext cx="412292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4572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defTabSz="4572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defTabSz="4572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defTabSz="4572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defTabSz="4572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ru-RU" altLang="ru-RU" sz="1600">
                  <a:solidFill>
                    <a:srgbClr val="0E294F"/>
                  </a:solidFill>
                  <a:latin typeface="Myriad Pro"/>
                </a:rPr>
                <a:t>20</a:t>
              </a:r>
            </a:p>
          </p:txBody>
        </p:sp>
        <p:sp>
          <p:nvSpPr>
            <p:cNvPr id="37" name="Rectangle 34"/>
            <p:cNvSpPr>
              <a:spLocks noChangeArrowheads="1"/>
            </p:cNvSpPr>
            <p:nvPr/>
          </p:nvSpPr>
          <p:spPr bwMode="auto">
            <a:xfrm>
              <a:off x="4350548" y="4987526"/>
              <a:ext cx="412292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4572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defTabSz="4572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defTabSz="4572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defTabSz="4572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defTabSz="4572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ru-RU" altLang="ru-RU" sz="1600">
                  <a:solidFill>
                    <a:srgbClr val="0E294F"/>
                  </a:solidFill>
                  <a:latin typeface="Myriad Pro"/>
                </a:rPr>
                <a:t>25</a:t>
              </a:r>
            </a:p>
          </p:txBody>
        </p:sp>
        <p:sp>
          <p:nvSpPr>
            <p:cNvPr id="38" name="Rectangle 35"/>
            <p:cNvSpPr>
              <a:spLocks noChangeArrowheads="1"/>
            </p:cNvSpPr>
            <p:nvPr/>
          </p:nvSpPr>
          <p:spPr bwMode="auto">
            <a:xfrm>
              <a:off x="5061906" y="4987526"/>
              <a:ext cx="412292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4572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defTabSz="4572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defTabSz="4572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defTabSz="4572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defTabSz="4572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ru-RU" altLang="ru-RU" sz="1600">
                  <a:solidFill>
                    <a:srgbClr val="0E294F"/>
                  </a:solidFill>
                  <a:latin typeface="Myriad Pro"/>
                </a:rPr>
                <a:t>30</a:t>
              </a:r>
            </a:p>
          </p:txBody>
        </p:sp>
        <p:sp>
          <p:nvSpPr>
            <p:cNvPr id="39" name="Rectangle 36"/>
            <p:cNvSpPr>
              <a:spLocks noChangeArrowheads="1"/>
            </p:cNvSpPr>
            <p:nvPr/>
          </p:nvSpPr>
          <p:spPr bwMode="auto">
            <a:xfrm>
              <a:off x="5815590" y="4987526"/>
              <a:ext cx="412292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4572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defTabSz="4572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defTabSz="4572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defTabSz="4572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defTabSz="4572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ru-RU" altLang="ru-RU" sz="1600">
                  <a:solidFill>
                    <a:srgbClr val="0E294F"/>
                  </a:solidFill>
                  <a:latin typeface="Myriad Pro"/>
                </a:rPr>
                <a:t>35</a:t>
              </a:r>
            </a:p>
          </p:txBody>
        </p:sp>
        <p:sp>
          <p:nvSpPr>
            <p:cNvPr id="40" name="Rectangle 37"/>
            <p:cNvSpPr>
              <a:spLocks noChangeArrowheads="1"/>
            </p:cNvSpPr>
            <p:nvPr/>
          </p:nvSpPr>
          <p:spPr bwMode="auto">
            <a:xfrm>
              <a:off x="6570639" y="4987526"/>
              <a:ext cx="412292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4572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defTabSz="4572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defTabSz="4572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defTabSz="4572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defTabSz="4572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ru-RU" altLang="ru-RU" sz="1600">
                  <a:solidFill>
                    <a:srgbClr val="0E294F"/>
                  </a:solidFill>
                  <a:latin typeface="Myriad Pro"/>
                </a:rPr>
                <a:t>40</a:t>
              </a:r>
            </a:p>
          </p:txBody>
        </p:sp>
        <p:sp>
          <p:nvSpPr>
            <p:cNvPr id="41" name="Rectangle 38"/>
            <p:cNvSpPr>
              <a:spLocks noChangeArrowheads="1"/>
            </p:cNvSpPr>
            <p:nvPr/>
          </p:nvSpPr>
          <p:spPr bwMode="auto">
            <a:xfrm>
              <a:off x="7407611" y="4987526"/>
              <a:ext cx="1076449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4572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defTabSz="4572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defTabSz="4572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defTabSz="4572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defTabSz="4572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ru-RU" altLang="ru-RU" sz="1600">
                  <a:solidFill>
                    <a:srgbClr val="0E294F"/>
                  </a:solidFill>
                  <a:latin typeface="Myriad Pro"/>
                </a:rPr>
                <a:t>45 </a:t>
              </a:r>
              <a:r>
                <a:rPr lang="en-US" altLang="ru-RU" sz="1600" b="1" i="1">
                  <a:solidFill>
                    <a:srgbClr val="0E294F"/>
                  </a:solidFill>
                  <a:latin typeface="Myriad Pro"/>
                </a:rPr>
                <a:t>t, </a:t>
              </a:r>
              <a:r>
                <a:rPr lang="ru-RU" altLang="ru-RU" sz="1600" b="1" i="1">
                  <a:solidFill>
                    <a:srgbClr val="0E294F"/>
                  </a:solidFill>
                  <a:latin typeface="Myriad Pro"/>
                </a:rPr>
                <a:t>лет</a:t>
              </a:r>
            </a:p>
          </p:txBody>
        </p:sp>
        <p:sp>
          <p:nvSpPr>
            <p:cNvPr id="42" name="Rectangle 31"/>
            <p:cNvSpPr>
              <a:spLocks noChangeArrowheads="1"/>
            </p:cNvSpPr>
            <p:nvPr/>
          </p:nvSpPr>
          <p:spPr bwMode="auto">
            <a:xfrm>
              <a:off x="677703" y="4982625"/>
              <a:ext cx="29848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4572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defTabSz="4572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defTabSz="4572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defTabSz="4572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defTabSz="4572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ru-RU" altLang="ru-RU" sz="1600">
                  <a:solidFill>
                    <a:srgbClr val="0E294F"/>
                  </a:solidFill>
                  <a:latin typeface="Myriad Pro"/>
                </a:rPr>
                <a:t>0</a:t>
              </a:r>
            </a:p>
          </p:txBody>
        </p:sp>
        <p:sp>
          <p:nvSpPr>
            <p:cNvPr id="43" name="Rectangle 31"/>
            <p:cNvSpPr>
              <a:spLocks noChangeArrowheads="1"/>
            </p:cNvSpPr>
            <p:nvPr/>
          </p:nvSpPr>
          <p:spPr bwMode="auto">
            <a:xfrm>
              <a:off x="1342638" y="4982625"/>
              <a:ext cx="29848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4572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defTabSz="4572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defTabSz="4572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defTabSz="4572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defTabSz="4572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ru-RU" altLang="ru-RU" sz="1600">
                  <a:solidFill>
                    <a:srgbClr val="0E294F"/>
                  </a:solidFill>
                  <a:latin typeface="Myriad Pro"/>
                </a:rPr>
                <a:t>5</a:t>
              </a:r>
            </a:p>
          </p:txBody>
        </p:sp>
        <p:sp>
          <p:nvSpPr>
            <p:cNvPr id="44" name="Line 16"/>
            <p:cNvSpPr>
              <a:spLocks noChangeShapeType="1"/>
            </p:cNvSpPr>
            <p:nvPr/>
          </p:nvSpPr>
          <p:spPr bwMode="auto">
            <a:xfrm>
              <a:off x="1476444" y="4838020"/>
              <a:ext cx="0" cy="117644"/>
            </a:xfrm>
            <a:prstGeom prst="line">
              <a:avLst/>
            </a:prstGeom>
            <a:noFill/>
            <a:ln w="9525">
              <a:solidFill>
                <a:srgbClr val="0E294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ru-RU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13314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itle 1"/>
          <p:cNvSpPr txBox="1">
            <a:spLocks/>
          </p:cNvSpPr>
          <p:nvPr/>
        </p:nvSpPr>
        <p:spPr bwMode="auto">
          <a:xfrm>
            <a:off x="965202" y="428629"/>
            <a:ext cx="7213599" cy="412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800" b="1">
                <a:solidFill>
                  <a:srgbClr val="003F82"/>
                </a:solidFill>
                <a:latin typeface="Myriad Pro"/>
              </a:rPr>
              <a:t>Изменения предпочтений человека на различных этапах жизненного цикла</a:t>
            </a:r>
            <a:endParaRPr lang="en-US" sz="2800" b="1" dirty="0">
              <a:solidFill>
                <a:srgbClr val="003F82"/>
              </a:solidFill>
              <a:latin typeface="Myriad Pro"/>
            </a:endParaRPr>
          </a:p>
        </p:txBody>
      </p:sp>
      <p:pic>
        <p:nvPicPr>
          <p:cNvPr id="15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8369" y="5617082"/>
            <a:ext cx="1019755" cy="1014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Группа 7"/>
          <p:cNvGrpSpPr/>
          <p:nvPr/>
        </p:nvGrpSpPr>
        <p:grpSpPr>
          <a:xfrm>
            <a:off x="1188857" y="1733160"/>
            <a:ext cx="7165900" cy="3876551"/>
            <a:chOff x="1364564" y="1884183"/>
            <a:chExt cx="7165900" cy="3876549"/>
          </a:xfrm>
        </p:grpSpPr>
        <p:sp>
          <p:nvSpPr>
            <p:cNvPr id="26" name="Rectangle 7"/>
            <p:cNvSpPr>
              <a:spLocks noChangeArrowheads="1"/>
            </p:cNvSpPr>
            <p:nvPr/>
          </p:nvSpPr>
          <p:spPr bwMode="auto">
            <a:xfrm>
              <a:off x="1364564" y="1884183"/>
              <a:ext cx="7043678" cy="4308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ts val="0"/>
                </a:spcBef>
                <a:spcAft>
                  <a:spcPts val="1200"/>
                </a:spcAft>
                <a:buClr>
                  <a:srgbClr val="4F4C06"/>
                </a:buClr>
              </a:pPr>
              <a:r>
                <a:rPr lang="ru-RU" altLang="ru-RU" sz="2200">
                  <a:solidFill>
                    <a:srgbClr val="003F82"/>
                  </a:solidFill>
                  <a:latin typeface="Myriad Pro"/>
                </a:rPr>
                <a:t>С возрастом предпочтения человека меняются</a:t>
              </a:r>
              <a:r>
                <a:rPr lang="ru-RU" altLang="ru-RU" sz="2200" smtClean="0">
                  <a:solidFill>
                    <a:srgbClr val="003F82"/>
                  </a:solidFill>
                  <a:latin typeface="Myriad Pro"/>
                </a:rPr>
                <a:t>:</a:t>
              </a:r>
              <a:endParaRPr lang="ru-RU" altLang="ru-RU" sz="2200">
                <a:solidFill>
                  <a:srgbClr val="003F82"/>
                </a:solidFill>
                <a:latin typeface="Myriad Pro"/>
              </a:endParaRPr>
            </a:p>
          </p:txBody>
        </p:sp>
        <p:grpSp>
          <p:nvGrpSpPr>
            <p:cNvPr id="4" name="Группа 3"/>
            <p:cNvGrpSpPr/>
            <p:nvPr/>
          </p:nvGrpSpPr>
          <p:grpSpPr>
            <a:xfrm>
              <a:off x="1379031" y="2412440"/>
              <a:ext cx="7151433" cy="1009934"/>
              <a:chOff x="1379031" y="2412440"/>
              <a:chExt cx="7151433" cy="1009934"/>
            </a:xfrm>
          </p:grpSpPr>
          <p:sp>
            <p:nvSpPr>
              <p:cNvPr id="7" name="Стрелка вниз 6"/>
              <p:cNvSpPr/>
              <p:nvPr/>
            </p:nvSpPr>
            <p:spPr bwMode="auto">
              <a:xfrm rot="16200000">
                <a:off x="1391167" y="2773407"/>
                <a:ext cx="263728" cy="288000"/>
              </a:xfrm>
              <a:prstGeom prst="downArrow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ru-RU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" name="Прямоугольник 1"/>
              <p:cNvSpPr/>
              <p:nvPr/>
            </p:nvSpPr>
            <p:spPr>
              <a:xfrm>
                <a:off x="1523031" y="2412440"/>
                <a:ext cx="6497555" cy="1009934"/>
              </a:xfrm>
              <a:prstGeom prst="rect">
                <a:avLst/>
              </a:prstGeom>
              <a:solidFill>
                <a:schemeClr val="accent6">
                  <a:lumMod val="75000"/>
                  <a:alpha val="30000"/>
                </a:schemeClr>
              </a:soli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1716481" y="2573507"/>
                <a:ext cx="6813983" cy="70788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4F4C06"/>
                  </a:buClr>
                </a:pPr>
                <a:r>
                  <a:rPr lang="ru-RU" altLang="ru-RU" sz="2000">
                    <a:solidFill>
                      <a:srgbClr val="003F82"/>
                    </a:solidFill>
                    <a:latin typeface="Myriad Pro"/>
                  </a:rPr>
                  <a:t>Изменение инвестиционной </a:t>
                </a:r>
                <a:endParaRPr lang="ru-RU" altLang="ru-RU" sz="2000" smtClean="0">
                  <a:solidFill>
                    <a:srgbClr val="003F82"/>
                  </a:solidFill>
                  <a:latin typeface="Myriad Pro"/>
                </a:endParaRPr>
              </a:p>
              <a:p>
                <a:pPr eaLnBrk="1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4F4C06"/>
                  </a:buClr>
                </a:pPr>
                <a:r>
                  <a:rPr lang="ru-RU" altLang="ru-RU" sz="2000" smtClean="0">
                    <a:solidFill>
                      <a:srgbClr val="003F82"/>
                    </a:solidFill>
                    <a:latin typeface="Myriad Pro"/>
                  </a:rPr>
                  <a:t>стратегии</a:t>
                </a:r>
                <a:endParaRPr lang="ru-RU" altLang="ru-RU" sz="2000">
                  <a:solidFill>
                    <a:srgbClr val="003F82"/>
                  </a:solidFill>
                  <a:latin typeface="Myriad Pro"/>
                </a:endParaRPr>
              </a:p>
            </p:txBody>
          </p:sp>
          <p:pic>
            <p:nvPicPr>
              <p:cNvPr id="35845" name="Picture 5" descr="C:\Компьютер\Фондовый рынок\Проекты\Курсера\1 - Новое, on demand\Слайды к лекциям\Картинки\cdvrxurd vyawhb aetcvt.jp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02213" y="2495114"/>
                <a:ext cx="1283006" cy="844586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5" name="Группа 4"/>
            <p:cNvGrpSpPr/>
            <p:nvPr/>
          </p:nvGrpSpPr>
          <p:grpSpPr>
            <a:xfrm>
              <a:off x="1383971" y="3574774"/>
              <a:ext cx="6663912" cy="1009934"/>
              <a:chOff x="1383971" y="3574774"/>
              <a:chExt cx="6663912" cy="1009934"/>
            </a:xfrm>
          </p:grpSpPr>
          <p:sp>
            <p:nvSpPr>
              <p:cNvPr id="14" name="Прямоугольник 13"/>
              <p:cNvSpPr/>
              <p:nvPr/>
            </p:nvSpPr>
            <p:spPr>
              <a:xfrm>
                <a:off x="1550328" y="3574774"/>
                <a:ext cx="6497555" cy="1009934"/>
              </a:xfrm>
              <a:prstGeom prst="rect">
                <a:avLst/>
              </a:prstGeom>
              <a:solidFill>
                <a:srgbClr val="92D050">
                  <a:alpha val="30000"/>
                </a:srgbClr>
              </a:soli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11" name="Rectangle 7"/>
              <p:cNvSpPr>
                <a:spLocks noChangeArrowheads="1"/>
              </p:cNvSpPr>
              <p:nvPr/>
            </p:nvSpPr>
            <p:spPr bwMode="auto">
              <a:xfrm>
                <a:off x="1716481" y="3694657"/>
                <a:ext cx="5293310" cy="70788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4F4C06"/>
                  </a:buClr>
                </a:pPr>
                <a:r>
                  <a:rPr lang="ru-RU" altLang="ru-RU" sz="2000">
                    <a:solidFill>
                      <a:srgbClr val="003F82"/>
                    </a:solidFill>
                    <a:latin typeface="Myriad Pro"/>
                  </a:rPr>
                  <a:t>Изменения в структуре </a:t>
                </a:r>
              </a:p>
              <a:p>
                <a:pPr eaLnBrk="1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4F4C06"/>
                  </a:buClr>
                </a:pPr>
                <a:r>
                  <a:rPr lang="ru-RU" altLang="ru-RU" sz="2000" smtClean="0">
                    <a:solidFill>
                      <a:srgbClr val="003F82"/>
                    </a:solidFill>
                    <a:latin typeface="Myriad Pro"/>
                  </a:rPr>
                  <a:t>потребления</a:t>
                </a:r>
                <a:endParaRPr lang="ru-RU" altLang="ru-RU" sz="2000">
                  <a:solidFill>
                    <a:srgbClr val="003F82"/>
                  </a:solidFill>
                  <a:latin typeface="Myriad Pro"/>
                </a:endParaRPr>
              </a:p>
            </p:txBody>
          </p:sp>
          <p:pic>
            <p:nvPicPr>
              <p:cNvPr id="35843" name="Picture 3" descr="C:\Компьютер\Фондовый рынок\Проекты\Курсера\1 - Новое, on demand\Слайды к лекциям\Картинки\потреб1.jp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41784" y="3683212"/>
                <a:ext cx="1296984" cy="793057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0" name="Стрелка вниз 19"/>
              <p:cNvSpPr/>
              <p:nvPr/>
            </p:nvSpPr>
            <p:spPr bwMode="auto">
              <a:xfrm rot="16200000">
                <a:off x="1396107" y="3935740"/>
                <a:ext cx="263728" cy="288000"/>
              </a:xfrm>
              <a:prstGeom prst="downArrow">
                <a:avLst/>
              </a:prstGeom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ru-RU" dirty="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6" name="Группа 5"/>
            <p:cNvGrpSpPr/>
            <p:nvPr/>
          </p:nvGrpSpPr>
          <p:grpSpPr>
            <a:xfrm>
              <a:off x="1406328" y="4750798"/>
              <a:ext cx="7124135" cy="1009934"/>
              <a:chOff x="1406328" y="4750798"/>
              <a:chExt cx="7124135" cy="1009934"/>
            </a:xfrm>
          </p:grpSpPr>
          <p:sp>
            <p:nvSpPr>
              <p:cNvPr id="16" name="Прямоугольник 15"/>
              <p:cNvSpPr/>
              <p:nvPr/>
            </p:nvSpPr>
            <p:spPr>
              <a:xfrm>
                <a:off x="1550328" y="4750798"/>
                <a:ext cx="6497555" cy="1009934"/>
              </a:xfrm>
              <a:prstGeom prst="rect">
                <a:avLst/>
              </a:prstGeom>
              <a:solidFill>
                <a:schemeClr val="accent1">
                  <a:alpha val="30000"/>
                </a:schemeClr>
              </a:soli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13" name="Rectangle 7"/>
              <p:cNvSpPr>
                <a:spLocks noChangeArrowheads="1"/>
              </p:cNvSpPr>
              <p:nvPr/>
            </p:nvSpPr>
            <p:spPr bwMode="auto">
              <a:xfrm>
                <a:off x="1716480" y="4901822"/>
                <a:ext cx="6813983" cy="70788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4F4C06"/>
                  </a:buClr>
                </a:pPr>
                <a:r>
                  <a:rPr lang="ru-RU" altLang="ru-RU" sz="2000" smtClean="0">
                    <a:solidFill>
                      <a:srgbClr val="003F82"/>
                    </a:solidFill>
                    <a:latin typeface="Myriad Pro"/>
                  </a:rPr>
                  <a:t>Изменения </a:t>
                </a:r>
                <a:r>
                  <a:rPr lang="ru-RU" altLang="ru-RU" sz="2000">
                    <a:solidFill>
                      <a:srgbClr val="003F82"/>
                    </a:solidFill>
                    <a:latin typeface="Myriad Pro"/>
                  </a:rPr>
                  <a:t>в индустрии отдыха </a:t>
                </a:r>
                <a:endParaRPr lang="ru-RU" altLang="ru-RU" sz="2000" smtClean="0">
                  <a:solidFill>
                    <a:srgbClr val="003F82"/>
                  </a:solidFill>
                  <a:latin typeface="Myriad Pro"/>
                </a:endParaRPr>
              </a:p>
              <a:p>
                <a:pPr eaLnBrk="1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4F4C06"/>
                  </a:buClr>
                </a:pPr>
                <a:r>
                  <a:rPr lang="ru-RU" altLang="ru-RU" sz="2000" smtClean="0">
                    <a:solidFill>
                      <a:srgbClr val="003F82"/>
                    </a:solidFill>
                    <a:latin typeface="Myriad Pro"/>
                  </a:rPr>
                  <a:t>и развлечений</a:t>
                </a:r>
                <a:endParaRPr lang="ru-RU" altLang="ru-RU" sz="2000">
                  <a:solidFill>
                    <a:srgbClr val="003F82"/>
                  </a:solidFill>
                  <a:latin typeface="Myriad Pro"/>
                </a:endParaRPr>
              </a:p>
            </p:txBody>
          </p:sp>
          <p:pic>
            <p:nvPicPr>
              <p:cNvPr id="35844" name="Picture 4" descr="C:\Компьютер\Фондовый рынок\Проекты\Курсера\1 - Новое, on demand\Слайды к лекциям\Картинки\отдых2.jpg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80291" y="4821826"/>
                <a:ext cx="1283006" cy="867878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1" name="Стрелка вниз 20"/>
              <p:cNvSpPr/>
              <p:nvPr/>
            </p:nvSpPr>
            <p:spPr bwMode="auto">
              <a:xfrm rot="16200000">
                <a:off x="1418464" y="5111765"/>
                <a:ext cx="263728" cy="288000"/>
              </a:xfrm>
              <a:prstGeom prst="downArrow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ru-RU" dirty="0">
                  <a:solidFill>
                    <a:prstClr val="white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20033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40" name="Группа 14339"/>
          <p:cNvGrpSpPr/>
          <p:nvPr/>
        </p:nvGrpSpPr>
        <p:grpSpPr>
          <a:xfrm>
            <a:off x="1584602" y="1615018"/>
            <a:ext cx="5974799" cy="4859814"/>
            <a:chOff x="363632" y="1211263"/>
            <a:chExt cx="5974799" cy="3644861"/>
          </a:xfrm>
        </p:grpSpPr>
        <p:grpSp>
          <p:nvGrpSpPr>
            <p:cNvPr id="52" name="Group 3"/>
            <p:cNvGrpSpPr>
              <a:grpSpLocks/>
            </p:cNvGrpSpPr>
            <p:nvPr/>
          </p:nvGrpSpPr>
          <p:grpSpPr bwMode="auto">
            <a:xfrm>
              <a:off x="4289797" y="1211263"/>
              <a:ext cx="2048634" cy="1426326"/>
              <a:chOff x="4367" y="1699"/>
              <a:chExt cx="1858" cy="1002"/>
            </a:xfrm>
          </p:grpSpPr>
          <p:sp>
            <p:nvSpPr>
              <p:cNvPr id="53" name="Rectangle 4"/>
              <p:cNvSpPr>
                <a:spLocks noChangeArrowheads="1"/>
              </p:cNvSpPr>
              <p:nvPr/>
            </p:nvSpPr>
            <p:spPr bwMode="auto">
              <a:xfrm>
                <a:off x="4367" y="1701"/>
                <a:ext cx="454" cy="227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altLang="ru-RU" kern="0" dirty="0" smtClea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4" name="Rectangle 5"/>
              <p:cNvSpPr>
                <a:spLocks noChangeArrowheads="1"/>
              </p:cNvSpPr>
              <p:nvPr/>
            </p:nvSpPr>
            <p:spPr bwMode="auto">
              <a:xfrm>
                <a:off x="4367" y="2039"/>
                <a:ext cx="454" cy="227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altLang="ru-RU" kern="0" dirty="0" smtClea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5" name="Rectangle 6"/>
              <p:cNvSpPr>
                <a:spLocks noChangeArrowheads="1"/>
              </p:cNvSpPr>
              <p:nvPr/>
            </p:nvSpPr>
            <p:spPr bwMode="auto">
              <a:xfrm>
                <a:off x="4367" y="2379"/>
                <a:ext cx="454" cy="227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altLang="ru-RU" kern="0" dirty="0" smtClea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6" name="Text Box 7"/>
              <p:cNvSpPr txBox="1">
                <a:spLocks noChangeArrowheads="1"/>
              </p:cNvSpPr>
              <p:nvPr/>
            </p:nvSpPr>
            <p:spPr bwMode="auto">
              <a:xfrm>
                <a:off x="4922" y="1699"/>
                <a:ext cx="697" cy="18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altLang="ru-RU" sz="1700" kern="0" dirty="0" smtClean="0">
                    <a:solidFill>
                      <a:srgbClr val="000000"/>
                    </a:solidFill>
                    <a:latin typeface="Calibri"/>
                  </a:rPr>
                  <a:t>Акции</a:t>
                </a:r>
              </a:p>
            </p:txBody>
          </p:sp>
          <p:sp>
            <p:nvSpPr>
              <p:cNvPr id="57" name="Text Box 8"/>
              <p:cNvSpPr txBox="1">
                <a:spLocks noChangeArrowheads="1"/>
              </p:cNvSpPr>
              <p:nvPr/>
            </p:nvSpPr>
            <p:spPr bwMode="auto">
              <a:xfrm>
                <a:off x="4922" y="2036"/>
                <a:ext cx="1096" cy="18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altLang="ru-RU" sz="1700" kern="0" dirty="0" smtClean="0">
                    <a:solidFill>
                      <a:srgbClr val="000000"/>
                    </a:solidFill>
                    <a:latin typeface="Calibri"/>
                  </a:rPr>
                  <a:t>Облигации</a:t>
                </a:r>
              </a:p>
            </p:txBody>
          </p:sp>
          <p:sp>
            <p:nvSpPr>
              <p:cNvPr id="58" name="Text Box 9"/>
              <p:cNvSpPr txBox="1">
                <a:spLocks noChangeArrowheads="1"/>
              </p:cNvSpPr>
              <p:nvPr/>
            </p:nvSpPr>
            <p:spPr bwMode="auto">
              <a:xfrm>
                <a:off x="4922" y="2301"/>
                <a:ext cx="1303" cy="4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defTabSz="914400" eaLnBrk="1" fontAlgn="auto" hangingPunct="1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altLang="ru-RU" sz="1700" kern="0" dirty="0" smtClean="0">
                    <a:solidFill>
                      <a:srgbClr val="000000"/>
                    </a:solidFill>
                    <a:latin typeface="Calibri"/>
                  </a:rPr>
                  <a:t>Инструменты</a:t>
                </a:r>
                <a:br>
                  <a:rPr lang="ru-RU" altLang="ru-RU" sz="1700" kern="0" dirty="0" smtClean="0">
                    <a:solidFill>
                      <a:srgbClr val="000000"/>
                    </a:solidFill>
                    <a:latin typeface="Calibri"/>
                  </a:rPr>
                </a:br>
                <a:r>
                  <a:rPr lang="ru-RU" altLang="ru-RU" sz="1700" kern="0" dirty="0" smtClean="0">
                    <a:solidFill>
                      <a:srgbClr val="000000"/>
                    </a:solidFill>
                    <a:latin typeface="Calibri"/>
                  </a:rPr>
                  <a:t>денежного</a:t>
                </a:r>
                <a:br>
                  <a:rPr lang="ru-RU" altLang="ru-RU" sz="1700" kern="0" dirty="0" smtClean="0">
                    <a:solidFill>
                      <a:srgbClr val="000000"/>
                    </a:solidFill>
                    <a:latin typeface="Calibri"/>
                  </a:rPr>
                </a:br>
                <a:r>
                  <a:rPr lang="ru-RU" altLang="ru-RU" sz="1700" kern="0" dirty="0" smtClean="0">
                    <a:solidFill>
                      <a:srgbClr val="000000"/>
                    </a:solidFill>
                    <a:latin typeface="Calibri"/>
                  </a:rPr>
                  <a:t>рынка</a:t>
                </a:r>
              </a:p>
            </p:txBody>
          </p:sp>
        </p:grpSp>
        <p:grpSp>
          <p:nvGrpSpPr>
            <p:cNvPr id="7" name="Группа 6"/>
            <p:cNvGrpSpPr/>
            <p:nvPr/>
          </p:nvGrpSpPr>
          <p:grpSpPr>
            <a:xfrm>
              <a:off x="363632" y="1211263"/>
              <a:ext cx="874266" cy="3644861"/>
              <a:chOff x="363632" y="1211263"/>
              <a:chExt cx="874266" cy="3644861"/>
            </a:xfrm>
          </p:grpSpPr>
          <p:grpSp>
            <p:nvGrpSpPr>
              <p:cNvPr id="60" name="Group 11"/>
              <p:cNvGrpSpPr>
                <a:grpSpLocks/>
              </p:cNvGrpSpPr>
              <p:nvPr/>
            </p:nvGrpSpPr>
            <p:grpSpPr bwMode="auto">
              <a:xfrm>
                <a:off x="503683" y="1211263"/>
                <a:ext cx="600217" cy="3228455"/>
                <a:chOff x="716" y="1253"/>
                <a:chExt cx="544" cy="2268"/>
              </a:xfrm>
            </p:grpSpPr>
            <p:sp>
              <p:nvSpPr>
                <p:cNvPr id="62" name="Rectangle 12"/>
                <p:cNvSpPr>
                  <a:spLocks noChangeArrowheads="1"/>
                </p:cNvSpPr>
                <p:nvPr/>
              </p:nvSpPr>
              <p:spPr bwMode="auto">
                <a:xfrm>
                  <a:off x="716" y="1253"/>
                  <a:ext cx="544" cy="2268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pPr defTabSz="9144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altLang="ru-RU" kern="0" dirty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63" name="Rectangle 13"/>
                <p:cNvSpPr>
                  <a:spLocks noChangeArrowheads="1"/>
                </p:cNvSpPr>
                <p:nvPr/>
              </p:nvSpPr>
              <p:spPr bwMode="auto">
                <a:xfrm>
                  <a:off x="716" y="3294"/>
                  <a:ext cx="544" cy="227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pPr defTabSz="9144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altLang="ru-RU" kern="0" dirty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64" name="Rectangle 14"/>
                <p:cNvSpPr>
                  <a:spLocks noChangeArrowheads="1"/>
                </p:cNvSpPr>
                <p:nvPr/>
              </p:nvSpPr>
              <p:spPr bwMode="auto">
                <a:xfrm>
                  <a:off x="716" y="2954"/>
                  <a:ext cx="544" cy="340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pPr defTabSz="9144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altLang="ru-RU" kern="0" dirty="0" smtClean="0">
                    <a:solidFill>
                      <a:sysClr val="windowText" lastClr="000000"/>
                    </a:solidFill>
                  </a:endParaRPr>
                </a:p>
              </p:txBody>
            </p:sp>
          </p:grpSp>
          <p:sp>
            <p:nvSpPr>
              <p:cNvPr id="3" name="TextBox 2"/>
              <p:cNvSpPr txBox="1"/>
              <p:nvPr/>
            </p:nvSpPr>
            <p:spPr>
              <a:xfrm>
                <a:off x="509733" y="1447651"/>
                <a:ext cx="59416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b="1" dirty="0" smtClean="0">
                    <a:solidFill>
                      <a:prstClr val="black"/>
                    </a:solidFill>
                    <a:latin typeface="Calibri"/>
                  </a:rPr>
                  <a:t>75%</a:t>
                </a:r>
                <a:endParaRPr lang="ru-RU" b="1"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00" name="TextBox 99"/>
              <p:cNvSpPr txBox="1"/>
              <p:nvPr/>
            </p:nvSpPr>
            <p:spPr>
              <a:xfrm>
                <a:off x="494302" y="4116588"/>
                <a:ext cx="59416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b="1" dirty="0" smtClean="0">
                    <a:solidFill>
                      <a:prstClr val="black"/>
                    </a:solidFill>
                    <a:latin typeface="Calibri"/>
                  </a:rPr>
                  <a:t>10%</a:t>
                </a:r>
                <a:endParaRPr lang="ru-RU" b="1"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01" name="TextBox 100"/>
              <p:cNvSpPr txBox="1"/>
              <p:nvPr/>
            </p:nvSpPr>
            <p:spPr>
              <a:xfrm>
                <a:off x="509733" y="3677667"/>
                <a:ext cx="59416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b="1" dirty="0">
                    <a:solidFill>
                      <a:prstClr val="black"/>
                    </a:solidFill>
                    <a:latin typeface="Calibri"/>
                  </a:rPr>
                  <a:t>1</a:t>
                </a:r>
                <a:r>
                  <a:rPr lang="ru-RU" b="1" dirty="0" smtClean="0">
                    <a:solidFill>
                      <a:prstClr val="black"/>
                    </a:solidFill>
                    <a:latin typeface="Calibri"/>
                  </a:rPr>
                  <a:t>5%</a:t>
                </a:r>
                <a:endParaRPr lang="ru-RU" b="1"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09" name="Text Box 27"/>
              <p:cNvSpPr txBox="1">
                <a:spLocks noChangeArrowheads="1"/>
              </p:cNvSpPr>
              <p:nvPr/>
            </p:nvSpPr>
            <p:spPr bwMode="auto">
              <a:xfrm>
                <a:off x="363632" y="4510548"/>
                <a:ext cx="874266" cy="34557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chemeClr val="tx1"/>
                    </a:solidFill>
                    <a:miter lim="800000"/>
                    <a:headEnd/>
                    <a:tailEnd type="none" w="med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90000" tIns="46800" rIns="90000" bIns="4680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defTabSz="914400" eaLnBrk="1" fontAlgn="auto" hangingPunct="1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altLang="ru-RU" sz="1400" b="1" kern="0" dirty="0" smtClean="0">
                    <a:solidFill>
                      <a:srgbClr val="000000"/>
                    </a:solidFill>
                    <a:latin typeface="Calibri"/>
                  </a:rPr>
                  <a:t>до 30 лет</a:t>
                </a:r>
              </a:p>
            </p:txBody>
          </p:sp>
        </p:grpSp>
        <p:grpSp>
          <p:nvGrpSpPr>
            <p:cNvPr id="14336" name="Группа 14335"/>
            <p:cNvGrpSpPr/>
            <p:nvPr/>
          </p:nvGrpSpPr>
          <p:grpSpPr>
            <a:xfrm>
              <a:off x="2239134" y="1211263"/>
              <a:ext cx="874266" cy="3624863"/>
              <a:chOff x="3331169" y="1211263"/>
              <a:chExt cx="874266" cy="3624863"/>
            </a:xfrm>
          </p:grpSpPr>
          <p:grpSp>
            <p:nvGrpSpPr>
              <p:cNvPr id="78" name="Group 29"/>
              <p:cNvGrpSpPr>
                <a:grpSpLocks/>
              </p:cNvGrpSpPr>
              <p:nvPr/>
            </p:nvGrpSpPr>
            <p:grpSpPr bwMode="auto">
              <a:xfrm>
                <a:off x="3464882" y="1211263"/>
                <a:ext cx="600506" cy="3228455"/>
                <a:chOff x="2395" y="1253"/>
                <a:chExt cx="544" cy="2268"/>
              </a:xfrm>
            </p:grpSpPr>
            <p:sp>
              <p:nvSpPr>
                <p:cNvPr id="80" name="Rectangle 30"/>
                <p:cNvSpPr>
                  <a:spLocks noChangeArrowheads="1"/>
                </p:cNvSpPr>
                <p:nvPr/>
              </p:nvSpPr>
              <p:spPr bwMode="auto">
                <a:xfrm>
                  <a:off x="2395" y="1253"/>
                  <a:ext cx="544" cy="2268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pPr defTabSz="9144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altLang="ru-RU" kern="0" dirty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81" name="Rectangle 31"/>
                <p:cNvSpPr>
                  <a:spLocks noChangeArrowheads="1"/>
                </p:cNvSpPr>
                <p:nvPr/>
              </p:nvSpPr>
              <p:spPr bwMode="auto">
                <a:xfrm>
                  <a:off x="2395" y="3158"/>
                  <a:ext cx="544" cy="363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pPr defTabSz="9144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altLang="ru-RU" kern="0" dirty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82" name="Rectangle 32"/>
                <p:cNvSpPr>
                  <a:spLocks noChangeArrowheads="1"/>
                </p:cNvSpPr>
                <p:nvPr/>
              </p:nvSpPr>
              <p:spPr bwMode="auto">
                <a:xfrm>
                  <a:off x="2395" y="2614"/>
                  <a:ext cx="544" cy="566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pPr defTabSz="9144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altLang="ru-RU" kern="0" dirty="0" smtClean="0">
                    <a:solidFill>
                      <a:sysClr val="windowText" lastClr="000000"/>
                    </a:solidFill>
                  </a:endParaRPr>
                </a:p>
              </p:txBody>
            </p:sp>
          </p:grpSp>
          <p:sp>
            <p:nvSpPr>
              <p:cNvPr id="102" name="TextBox 101"/>
              <p:cNvSpPr txBox="1"/>
              <p:nvPr/>
            </p:nvSpPr>
            <p:spPr>
              <a:xfrm>
                <a:off x="3471219" y="1447651"/>
                <a:ext cx="59416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b="1" dirty="0" smtClean="0">
                    <a:solidFill>
                      <a:prstClr val="black"/>
                    </a:solidFill>
                    <a:latin typeface="Calibri"/>
                  </a:rPr>
                  <a:t>6</a:t>
                </a:r>
                <a:r>
                  <a:rPr lang="ru-RU" b="1" dirty="0">
                    <a:solidFill>
                      <a:prstClr val="black"/>
                    </a:solidFill>
                    <a:latin typeface="Calibri"/>
                  </a:rPr>
                  <a:t>0</a:t>
                </a:r>
                <a:r>
                  <a:rPr lang="ru-RU" b="1" dirty="0" smtClean="0">
                    <a:solidFill>
                      <a:prstClr val="black"/>
                    </a:solidFill>
                    <a:latin typeface="Calibri"/>
                  </a:rPr>
                  <a:t>%</a:t>
                </a:r>
                <a:endParaRPr lang="ru-RU" b="1"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03" name="TextBox 102"/>
              <p:cNvSpPr txBox="1"/>
              <p:nvPr/>
            </p:nvSpPr>
            <p:spPr>
              <a:xfrm>
                <a:off x="3471219" y="4013060"/>
                <a:ext cx="59416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b="1" dirty="0">
                    <a:solidFill>
                      <a:prstClr val="black"/>
                    </a:solidFill>
                    <a:latin typeface="Calibri"/>
                  </a:rPr>
                  <a:t>1</a:t>
                </a:r>
                <a:r>
                  <a:rPr lang="ru-RU" b="1" dirty="0" smtClean="0">
                    <a:solidFill>
                      <a:prstClr val="black"/>
                    </a:solidFill>
                    <a:latin typeface="Calibri"/>
                  </a:rPr>
                  <a:t>5%</a:t>
                </a:r>
                <a:endParaRPr lang="ru-RU" b="1"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04" name="TextBox 103"/>
              <p:cNvSpPr txBox="1"/>
              <p:nvPr/>
            </p:nvSpPr>
            <p:spPr>
              <a:xfrm>
                <a:off x="3471219" y="3411223"/>
                <a:ext cx="59416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b="1" dirty="0" smtClean="0">
                    <a:solidFill>
                      <a:prstClr val="black"/>
                    </a:solidFill>
                    <a:latin typeface="Calibri"/>
                  </a:rPr>
                  <a:t>25%</a:t>
                </a:r>
                <a:endParaRPr lang="ru-RU" b="1"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10" name="Text Box 27"/>
              <p:cNvSpPr txBox="1">
                <a:spLocks noChangeArrowheads="1"/>
              </p:cNvSpPr>
              <p:nvPr/>
            </p:nvSpPr>
            <p:spPr bwMode="auto">
              <a:xfrm>
                <a:off x="3331169" y="4490550"/>
                <a:ext cx="874266" cy="34557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chemeClr val="tx1"/>
                    </a:solidFill>
                    <a:miter lim="800000"/>
                    <a:headEnd/>
                    <a:tailEnd type="none" w="med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90000" tIns="46800" rIns="90000" bIns="4680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defTabSz="914400" eaLnBrk="1" fontAlgn="auto" hangingPunct="1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altLang="ru-RU" sz="1400" b="1" kern="0" dirty="0" smtClean="0">
                    <a:solidFill>
                      <a:srgbClr val="000000"/>
                    </a:solidFill>
                    <a:latin typeface="Calibri"/>
                  </a:rPr>
                  <a:t>от 40 до 50 лет</a:t>
                </a:r>
              </a:p>
            </p:txBody>
          </p:sp>
        </p:grpSp>
        <p:grpSp>
          <p:nvGrpSpPr>
            <p:cNvPr id="14337" name="Группа 14336"/>
            <p:cNvGrpSpPr/>
            <p:nvPr/>
          </p:nvGrpSpPr>
          <p:grpSpPr>
            <a:xfrm>
              <a:off x="3174473" y="1211263"/>
              <a:ext cx="874266" cy="3626727"/>
              <a:chOff x="4802720" y="1211263"/>
              <a:chExt cx="874266" cy="3626727"/>
            </a:xfrm>
          </p:grpSpPr>
          <p:grpSp>
            <p:nvGrpSpPr>
              <p:cNvPr id="87" name="Group 38"/>
              <p:cNvGrpSpPr>
                <a:grpSpLocks/>
              </p:cNvGrpSpPr>
              <p:nvPr/>
            </p:nvGrpSpPr>
            <p:grpSpPr bwMode="auto">
              <a:xfrm>
                <a:off x="4936943" y="1211263"/>
                <a:ext cx="599995" cy="3228455"/>
                <a:chOff x="3234" y="1253"/>
                <a:chExt cx="544" cy="2268"/>
              </a:xfrm>
            </p:grpSpPr>
            <p:sp>
              <p:nvSpPr>
                <p:cNvPr id="89" name="Rectangle 39"/>
                <p:cNvSpPr>
                  <a:spLocks noChangeArrowheads="1"/>
                </p:cNvSpPr>
                <p:nvPr/>
              </p:nvSpPr>
              <p:spPr bwMode="auto">
                <a:xfrm>
                  <a:off x="3234" y="1253"/>
                  <a:ext cx="544" cy="2268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pPr defTabSz="9144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altLang="ru-RU" kern="0" dirty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90" name="Rectangle 40"/>
                <p:cNvSpPr>
                  <a:spLocks noChangeArrowheads="1"/>
                </p:cNvSpPr>
                <p:nvPr/>
              </p:nvSpPr>
              <p:spPr bwMode="auto">
                <a:xfrm>
                  <a:off x="3234" y="3067"/>
                  <a:ext cx="544" cy="454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pPr defTabSz="9144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altLang="ru-RU" kern="0" dirty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91" name="Rectangle 41"/>
                <p:cNvSpPr>
                  <a:spLocks noChangeArrowheads="1"/>
                </p:cNvSpPr>
                <p:nvPr/>
              </p:nvSpPr>
              <p:spPr bwMode="auto">
                <a:xfrm>
                  <a:off x="3234" y="2160"/>
                  <a:ext cx="544" cy="907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pPr defTabSz="9144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altLang="ru-RU" kern="0" dirty="0" smtClean="0">
                    <a:solidFill>
                      <a:sysClr val="windowText" lastClr="000000"/>
                    </a:solidFill>
                  </a:endParaRPr>
                </a:p>
              </p:txBody>
            </p:sp>
          </p:grpSp>
          <p:sp>
            <p:nvSpPr>
              <p:cNvPr id="106" name="TextBox 105"/>
              <p:cNvSpPr txBox="1"/>
              <p:nvPr/>
            </p:nvSpPr>
            <p:spPr>
              <a:xfrm>
                <a:off x="4942770" y="3937523"/>
                <a:ext cx="59416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b="1" dirty="0" smtClean="0">
                    <a:solidFill>
                      <a:prstClr val="black"/>
                    </a:solidFill>
                    <a:latin typeface="Calibri"/>
                  </a:rPr>
                  <a:t>20%</a:t>
                </a:r>
                <a:endParaRPr lang="ru-RU" b="1"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07" name="TextBox 106"/>
              <p:cNvSpPr txBox="1"/>
              <p:nvPr/>
            </p:nvSpPr>
            <p:spPr>
              <a:xfrm>
                <a:off x="4936942" y="1447651"/>
                <a:ext cx="59416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b="1" dirty="0">
                    <a:solidFill>
                      <a:prstClr val="black"/>
                    </a:solidFill>
                    <a:latin typeface="Calibri"/>
                  </a:rPr>
                  <a:t>4</a:t>
                </a:r>
                <a:r>
                  <a:rPr lang="ru-RU" b="1" dirty="0" smtClean="0">
                    <a:solidFill>
                      <a:prstClr val="black"/>
                    </a:solidFill>
                    <a:latin typeface="Calibri"/>
                  </a:rPr>
                  <a:t>0%</a:t>
                </a:r>
                <a:endParaRPr lang="ru-RU" b="1"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08" name="TextBox 107"/>
              <p:cNvSpPr txBox="1"/>
              <p:nvPr/>
            </p:nvSpPr>
            <p:spPr>
              <a:xfrm>
                <a:off x="4936941" y="2963955"/>
                <a:ext cx="59416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b="1" dirty="0">
                    <a:solidFill>
                      <a:prstClr val="black"/>
                    </a:solidFill>
                    <a:latin typeface="Calibri"/>
                  </a:rPr>
                  <a:t>4</a:t>
                </a:r>
                <a:r>
                  <a:rPr lang="ru-RU" b="1" dirty="0" smtClean="0">
                    <a:solidFill>
                      <a:prstClr val="black"/>
                    </a:solidFill>
                    <a:latin typeface="Calibri"/>
                  </a:rPr>
                  <a:t>0%</a:t>
                </a:r>
                <a:endParaRPr lang="ru-RU" b="1"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11" name="Text Box 27"/>
              <p:cNvSpPr txBox="1">
                <a:spLocks noChangeArrowheads="1"/>
              </p:cNvSpPr>
              <p:nvPr/>
            </p:nvSpPr>
            <p:spPr bwMode="auto">
              <a:xfrm>
                <a:off x="4802720" y="4492414"/>
                <a:ext cx="874266" cy="34557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chemeClr val="tx1"/>
                    </a:solidFill>
                    <a:miter lim="800000"/>
                    <a:headEnd/>
                    <a:tailEnd type="none" w="med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90000" tIns="46800" rIns="90000" bIns="4680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defTabSz="914400" eaLnBrk="1" fontAlgn="auto" hangingPunct="1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altLang="ru-RU" sz="1400" b="1" kern="0" dirty="0">
                    <a:solidFill>
                      <a:srgbClr val="000000"/>
                    </a:solidFill>
                    <a:latin typeface="Calibri"/>
                  </a:rPr>
                  <a:t>с</a:t>
                </a:r>
                <a:r>
                  <a:rPr lang="ru-RU" altLang="ru-RU" sz="1400" b="1" kern="0" dirty="0" smtClean="0">
                    <a:solidFill>
                      <a:srgbClr val="000000"/>
                    </a:solidFill>
                    <a:latin typeface="Calibri"/>
                  </a:rPr>
                  <a:t>выше 50 лет</a:t>
                </a:r>
              </a:p>
            </p:txBody>
          </p:sp>
        </p:grpSp>
        <p:grpSp>
          <p:nvGrpSpPr>
            <p:cNvPr id="8" name="Группа 7"/>
            <p:cNvGrpSpPr/>
            <p:nvPr/>
          </p:nvGrpSpPr>
          <p:grpSpPr>
            <a:xfrm>
              <a:off x="1292129" y="1211263"/>
              <a:ext cx="874266" cy="3624864"/>
              <a:chOff x="1797515" y="1211263"/>
              <a:chExt cx="874266" cy="3624864"/>
            </a:xfrm>
          </p:grpSpPr>
          <p:grpSp>
            <p:nvGrpSpPr>
              <p:cNvPr id="69" name="Group 20"/>
              <p:cNvGrpSpPr>
                <a:grpSpLocks/>
              </p:cNvGrpSpPr>
              <p:nvPr/>
            </p:nvGrpSpPr>
            <p:grpSpPr bwMode="auto">
              <a:xfrm>
                <a:off x="1937707" y="1211263"/>
                <a:ext cx="600506" cy="3228455"/>
                <a:chOff x="1555" y="1253"/>
                <a:chExt cx="544" cy="2268"/>
              </a:xfrm>
            </p:grpSpPr>
            <p:sp>
              <p:nvSpPr>
                <p:cNvPr id="71" name="Rectangle 21"/>
                <p:cNvSpPr>
                  <a:spLocks noChangeArrowheads="1"/>
                </p:cNvSpPr>
                <p:nvPr/>
              </p:nvSpPr>
              <p:spPr bwMode="auto">
                <a:xfrm>
                  <a:off x="1555" y="1253"/>
                  <a:ext cx="544" cy="2268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pPr defTabSz="9144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altLang="ru-RU" kern="0" dirty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72" name="Rectangle 22"/>
                <p:cNvSpPr>
                  <a:spLocks noChangeArrowheads="1"/>
                </p:cNvSpPr>
                <p:nvPr/>
              </p:nvSpPr>
              <p:spPr bwMode="auto">
                <a:xfrm>
                  <a:off x="1555" y="3181"/>
                  <a:ext cx="544" cy="340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pPr defTabSz="9144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altLang="ru-RU" kern="0" dirty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73" name="Rectangle 23"/>
                <p:cNvSpPr>
                  <a:spLocks noChangeArrowheads="1"/>
                </p:cNvSpPr>
                <p:nvPr/>
              </p:nvSpPr>
              <p:spPr bwMode="auto">
                <a:xfrm>
                  <a:off x="1555" y="2727"/>
                  <a:ext cx="544" cy="454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pPr defTabSz="9144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altLang="ru-RU" kern="0" dirty="0" smtClean="0">
                    <a:solidFill>
                      <a:sysClr val="windowText" lastClr="000000"/>
                    </a:solidFill>
                  </a:endParaRPr>
                </a:p>
              </p:txBody>
            </p:sp>
          </p:grpSp>
          <p:sp>
            <p:nvSpPr>
              <p:cNvPr id="97" name="TextBox 96"/>
              <p:cNvSpPr txBox="1"/>
              <p:nvPr/>
            </p:nvSpPr>
            <p:spPr>
              <a:xfrm>
                <a:off x="1944044" y="4036910"/>
                <a:ext cx="59416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b="1" dirty="0">
                    <a:solidFill>
                      <a:prstClr val="black"/>
                    </a:solidFill>
                    <a:latin typeface="Calibri"/>
                  </a:rPr>
                  <a:t>1</a:t>
                </a:r>
                <a:r>
                  <a:rPr lang="ru-RU" b="1" dirty="0" smtClean="0">
                    <a:solidFill>
                      <a:prstClr val="black"/>
                    </a:solidFill>
                    <a:latin typeface="Calibri"/>
                  </a:rPr>
                  <a:t>5%</a:t>
                </a:r>
                <a:endParaRPr lang="ru-RU" b="1"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98" name="TextBox 97"/>
              <p:cNvSpPr txBox="1"/>
              <p:nvPr/>
            </p:nvSpPr>
            <p:spPr>
              <a:xfrm>
                <a:off x="1937705" y="3471269"/>
                <a:ext cx="59416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b="1" dirty="0" smtClean="0">
                    <a:solidFill>
                      <a:prstClr val="black"/>
                    </a:solidFill>
                    <a:latin typeface="Calibri"/>
                  </a:rPr>
                  <a:t>20%</a:t>
                </a:r>
                <a:endParaRPr lang="ru-RU" b="1"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99" name="TextBox 98"/>
              <p:cNvSpPr txBox="1"/>
              <p:nvPr/>
            </p:nvSpPr>
            <p:spPr>
              <a:xfrm>
                <a:off x="1937705" y="1447651"/>
                <a:ext cx="59416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b="1" dirty="0">
                    <a:solidFill>
                      <a:prstClr val="black"/>
                    </a:solidFill>
                    <a:latin typeface="Calibri"/>
                  </a:rPr>
                  <a:t>6</a:t>
                </a:r>
                <a:r>
                  <a:rPr lang="ru-RU" b="1" dirty="0" smtClean="0">
                    <a:solidFill>
                      <a:prstClr val="black"/>
                    </a:solidFill>
                    <a:latin typeface="Calibri"/>
                  </a:rPr>
                  <a:t>5%</a:t>
                </a:r>
                <a:endParaRPr lang="ru-RU" b="1"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12" name="Text Box 27"/>
              <p:cNvSpPr txBox="1">
                <a:spLocks noChangeArrowheads="1"/>
              </p:cNvSpPr>
              <p:nvPr/>
            </p:nvSpPr>
            <p:spPr bwMode="auto">
              <a:xfrm>
                <a:off x="1797515" y="4490551"/>
                <a:ext cx="874266" cy="34557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chemeClr val="tx1"/>
                    </a:solidFill>
                    <a:miter lim="800000"/>
                    <a:headEnd/>
                    <a:tailEnd type="none" w="med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90000" tIns="46800" rIns="90000" bIns="4680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defTabSz="914400" eaLnBrk="1" fontAlgn="auto" hangingPunct="1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altLang="ru-RU" sz="1400" b="1" kern="0" dirty="0" smtClean="0">
                    <a:solidFill>
                      <a:srgbClr val="000000"/>
                    </a:solidFill>
                    <a:latin typeface="Calibri"/>
                  </a:rPr>
                  <a:t>от 30 до 40 лет</a:t>
                </a:r>
              </a:p>
            </p:txBody>
          </p:sp>
        </p:grpSp>
      </p:grpSp>
      <p:sp>
        <p:nvSpPr>
          <p:cNvPr id="47" name="Title 1"/>
          <p:cNvSpPr txBox="1">
            <a:spLocks/>
          </p:cNvSpPr>
          <p:nvPr/>
        </p:nvSpPr>
        <p:spPr bwMode="auto">
          <a:xfrm>
            <a:off x="965202" y="428629"/>
            <a:ext cx="7213599" cy="412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400" b="1">
                <a:solidFill>
                  <a:srgbClr val="003F82"/>
                </a:solidFill>
                <a:latin typeface="Myriad Pro"/>
              </a:rPr>
              <a:t>ДИВЕРСИФИКАЦИЯ ИНВЕСТИЦИЙ В ЗАВИСИМОСТИ ОТ ВОЗРАСТА ИНДИВИДУАЛЬНОГО ИНВЕСТОРА (США)</a:t>
            </a:r>
            <a:endParaRPr lang="en-US" sz="2400" b="1" dirty="0">
              <a:solidFill>
                <a:srgbClr val="003F82"/>
              </a:solidFill>
              <a:latin typeface="Myriad Pro"/>
            </a:endParaRPr>
          </a:p>
        </p:txBody>
      </p:sp>
      <p:pic>
        <p:nvPicPr>
          <p:cNvPr id="48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8369" y="5617082"/>
            <a:ext cx="1019755" cy="1014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124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itle 1"/>
          <p:cNvSpPr txBox="1">
            <a:spLocks/>
          </p:cNvSpPr>
          <p:nvPr/>
        </p:nvSpPr>
        <p:spPr bwMode="auto">
          <a:xfrm>
            <a:off x="965202" y="428629"/>
            <a:ext cx="7213599" cy="412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800" b="1" smtClean="0">
                <a:solidFill>
                  <a:srgbClr val="003F82"/>
                </a:solidFill>
                <a:latin typeface="Myriad Pro"/>
              </a:rPr>
              <a:t>Доходы, потребление и сбережения </a:t>
            </a:r>
            <a:br>
              <a:rPr lang="ru-RU" sz="2800" b="1" smtClean="0">
                <a:solidFill>
                  <a:srgbClr val="003F82"/>
                </a:solidFill>
                <a:latin typeface="Myriad Pro"/>
              </a:rPr>
            </a:br>
            <a:r>
              <a:rPr lang="ru-RU" sz="2800" b="1" smtClean="0">
                <a:solidFill>
                  <a:srgbClr val="003F82"/>
                </a:solidFill>
                <a:latin typeface="Myriad Pro"/>
              </a:rPr>
              <a:t>на протяжении жизни </a:t>
            </a:r>
          </a:p>
          <a:p>
            <a:pPr algn="ctr"/>
            <a:r>
              <a:rPr lang="ru-RU" sz="2400">
                <a:solidFill>
                  <a:srgbClr val="003F82"/>
                </a:solidFill>
                <a:latin typeface="Myriad Pro"/>
              </a:rPr>
              <a:t>(при снижении доходности)</a:t>
            </a:r>
            <a:endParaRPr lang="en-US" sz="2800" dirty="0">
              <a:solidFill>
                <a:srgbClr val="003F82"/>
              </a:solidFill>
              <a:latin typeface="Myriad Pro"/>
            </a:endParaRPr>
          </a:p>
        </p:txBody>
      </p:sp>
      <p:pic>
        <p:nvPicPr>
          <p:cNvPr id="15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8369" y="5617082"/>
            <a:ext cx="1019755" cy="1014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Группа 1"/>
          <p:cNvGrpSpPr/>
          <p:nvPr/>
        </p:nvGrpSpPr>
        <p:grpSpPr>
          <a:xfrm>
            <a:off x="1173151" y="1996467"/>
            <a:ext cx="7005650" cy="2400657"/>
            <a:chOff x="1173151" y="1790485"/>
            <a:chExt cx="7005650" cy="2400657"/>
          </a:xfrm>
        </p:grpSpPr>
        <p:sp>
          <p:nvSpPr>
            <p:cNvPr id="26" name="Rectangle 7"/>
            <p:cNvSpPr>
              <a:spLocks noChangeArrowheads="1"/>
            </p:cNvSpPr>
            <p:nvPr/>
          </p:nvSpPr>
          <p:spPr bwMode="auto">
            <a:xfrm>
              <a:off x="1362249" y="1790485"/>
              <a:ext cx="6816552" cy="24006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ts val="0"/>
                </a:spcBef>
                <a:spcAft>
                  <a:spcPts val="1200"/>
                </a:spcAft>
                <a:buClr>
                  <a:srgbClr val="4F4C06"/>
                </a:buClr>
              </a:pPr>
              <a:r>
                <a:rPr lang="ru-RU" altLang="ru-RU" sz="2000">
                  <a:solidFill>
                    <a:srgbClr val="003F82"/>
                  </a:solidFill>
                  <a:latin typeface="Myriad Pro"/>
                </a:rPr>
                <a:t>При достижении пенсионного возраста человек меняет свою инвестиционную стратегию на более консервативную, которая приносит доходность всего </a:t>
              </a:r>
              <a:r>
                <a:rPr lang="ru-RU" altLang="ru-RU" sz="2000" smtClean="0">
                  <a:solidFill>
                    <a:srgbClr val="003F82"/>
                  </a:solidFill>
                  <a:latin typeface="Myriad Pro"/>
                </a:rPr>
                <a:t>3%</a:t>
              </a:r>
            </a:p>
            <a:p>
              <a:pPr eaLnBrk="1" hangingPunct="1">
                <a:spcBef>
                  <a:spcPts val="0"/>
                </a:spcBef>
                <a:spcAft>
                  <a:spcPts val="1200"/>
                </a:spcAft>
                <a:buClr>
                  <a:srgbClr val="4F4C06"/>
                </a:buClr>
              </a:pPr>
              <a:r>
                <a:rPr lang="ru-RU" altLang="ru-RU" sz="2000" smtClean="0">
                  <a:solidFill>
                    <a:srgbClr val="003F82"/>
                  </a:solidFill>
                  <a:latin typeface="Myriad Pro"/>
                </a:rPr>
                <a:t>В </a:t>
              </a:r>
              <a:r>
                <a:rPr lang="ru-RU" altLang="ru-RU" sz="2000">
                  <a:solidFill>
                    <a:srgbClr val="003F82"/>
                  </a:solidFill>
                  <a:latin typeface="Myriad Pro"/>
                </a:rPr>
                <a:t>этом случае человеку придется сократить свое потребление в пенсионном возрасте до 1391,6 тыс. руб. в год.</a:t>
              </a:r>
            </a:p>
          </p:txBody>
        </p:sp>
        <p:sp>
          <p:nvSpPr>
            <p:cNvPr id="7" name="Овал 6"/>
            <p:cNvSpPr/>
            <p:nvPr/>
          </p:nvSpPr>
          <p:spPr bwMode="auto">
            <a:xfrm>
              <a:off x="1173151" y="1924465"/>
              <a:ext cx="144000" cy="144000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10" name="Овал 9"/>
            <p:cNvSpPr/>
            <p:nvPr/>
          </p:nvSpPr>
          <p:spPr bwMode="auto">
            <a:xfrm>
              <a:off x="1173151" y="3297809"/>
              <a:ext cx="144000" cy="144000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94003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itle 1"/>
          <p:cNvSpPr txBox="1">
            <a:spLocks/>
          </p:cNvSpPr>
          <p:nvPr/>
        </p:nvSpPr>
        <p:spPr bwMode="auto">
          <a:xfrm>
            <a:off x="965202" y="428629"/>
            <a:ext cx="7213599" cy="412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800" b="1" smtClean="0">
                <a:solidFill>
                  <a:srgbClr val="003F82"/>
                </a:solidFill>
                <a:latin typeface="Myriad Pro"/>
              </a:rPr>
              <a:t>Доходы, потребление и сбережения </a:t>
            </a:r>
            <a:br>
              <a:rPr lang="ru-RU" sz="2800" b="1" smtClean="0">
                <a:solidFill>
                  <a:srgbClr val="003F82"/>
                </a:solidFill>
                <a:latin typeface="Myriad Pro"/>
              </a:rPr>
            </a:br>
            <a:r>
              <a:rPr lang="ru-RU" sz="2800" b="1" smtClean="0">
                <a:solidFill>
                  <a:srgbClr val="003F82"/>
                </a:solidFill>
                <a:latin typeface="Myriad Pro"/>
              </a:rPr>
              <a:t>на протяжении жизни </a:t>
            </a:r>
          </a:p>
          <a:p>
            <a:pPr algn="ctr"/>
            <a:r>
              <a:rPr lang="ru-RU" sz="2400" smtClean="0">
                <a:solidFill>
                  <a:srgbClr val="003F82"/>
                </a:solidFill>
                <a:latin typeface="Myriad Pro"/>
              </a:rPr>
              <a:t>(</a:t>
            </a:r>
            <a:r>
              <a:rPr lang="ru-RU" sz="2400">
                <a:solidFill>
                  <a:srgbClr val="003F82"/>
                </a:solidFill>
                <a:latin typeface="Myriad Pro"/>
              </a:rPr>
              <a:t>при снижении доходности</a:t>
            </a:r>
            <a:r>
              <a:rPr lang="ru-RU" sz="2400" smtClean="0">
                <a:solidFill>
                  <a:srgbClr val="003F82"/>
                </a:solidFill>
                <a:latin typeface="Myriad Pro"/>
              </a:rPr>
              <a:t>)</a:t>
            </a:r>
            <a:endParaRPr lang="en-US" sz="2800" dirty="0">
              <a:solidFill>
                <a:srgbClr val="003F82"/>
              </a:solidFill>
              <a:latin typeface="Myriad Pro"/>
            </a:endParaRPr>
          </a:p>
        </p:txBody>
      </p:sp>
      <p:pic>
        <p:nvPicPr>
          <p:cNvPr id="15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8369" y="5617082"/>
            <a:ext cx="1019755" cy="1014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1" name="Group 209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967802030"/>
              </p:ext>
            </p:extLst>
          </p:nvPr>
        </p:nvGraphicFramePr>
        <p:xfrm>
          <a:off x="550254" y="1973620"/>
          <a:ext cx="8043494" cy="3538747"/>
        </p:xfrm>
        <a:graphic>
          <a:graphicData uri="http://schemas.openxmlformats.org/drawingml/2006/table">
            <a:tbl>
              <a:tblPr>
                <a:tableStyleId>{0505E3EF-67EA-436B-97B2-0124C06EBD24}</a:tableStyleId>
              </a:tblPr>
              <a:tblGrid>
                <a:gridCol w="1347055"/>
                <a:gridCol w="1521837"/>
                <a:gridCol w="1726060"/>
                <a:gridCol w="1842448"/>
                <a:gridCol w="1606094"/>
              </a:tblGrid>
              <a:tr h="87180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900" b="1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Myriad Pro"/>
                          <a:ea typeface="ＭＳ Ｐゴシック"/>
                          <a:cs typeface="ＭＳ Ｐゴシック"/>
                        </a:rPr>
                        <a:t>Возраст</a:t>
                      </a:r>
                      <a:endParaRPr lang="ru-RU" sz="1600" b="1" kern="120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Myriad Pro"/>
                        <a:ea typeface="ＭＳ Ｐゴシック"/>
                        <a:cs typeface="ＭＳ Ｐゴシック"/>
                      </a:endParaRPr>
                    </a:p>
                  </a:txBody>
                  <a:tcPr marL="91447" marR="91447" marT="45716" marB="45716" anchor="ctr" horzOverflow="overflow">
                    <a:solidFill>
                      <a:srgbClr val="B0DD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600" b="1" kern="120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Myriad Pro"/>
                          <a:ea typeface="ＭＳ Ｐゴシック"/>
                          <a:cs typeface="ＭＳ Ｐゴシック"/>
                        </a:rPr>
                        <a:t>Доход, </a:t>
                      </a:r>
                      <a:r>
                        <a:rPr lang="ru-RU" sz="1600" b="1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Myriad Pro"/>
                          <a:ea typeface="ＭＳ Ｐゴシック"/>
                          <a:cs typeface="ＭＳ Ｐゴシック"/>
                        </a:rPr>
                        <a:t/>
                      </a:r>
                      <a:br>
                        <a:rPr lang="ru-RU" sz="1600" b="1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Myriad Pro"/>
                          <a:ea typeface="ＭＳ Ｐゴシック"/>
                          <a:cs typeface="ＭＳ Ｐゴシック"/>
                        </a:rPr>
                      </a:br>
                      <a:r>
                        <a:rPr lang="ru-RU" sz="1600" b="1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Myriad Pro"/>
                          <a:ea typeface="ＭＳ Ｐゴシック"/>
                          <a:cs typeface="ＭＳ Ｐゴシック"/>
                        </a:rPr>
                        <a:t>тыс. руб.</a:t>
                      </a:r>
                    </a:p>
                  </a:txBody>
                  <a:tcPr marL="91447" marR="91447" marT="45716" marB="45716" anchor="ctr" horzOverflow="overflow">
                    <a:solidFill>
                      <a:srgbClr val="B0DD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600" b="1" kern="120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Myriad Pro"/>
                          <a:ea typeface="ＭＳ Ｐゴシック"/>
                          <a:cs typeface="ＭＳ Ｐゴシック"/>
                        </a:rPr>
                        <a:t>Потребление,</a:t>
                      </a:r>
                      <a:endParaRPr lang="ru-RU" sz="1600" b="1" kern="120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Myriad Pro"/>
                        <a:ea typeface="ＭＳ Ｐゴシック"/>
                        <a:cs typeface="ＭＳ Ｐゴシック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600" b="1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Myriad Pro"/>
                          <a:ea typeface="ＭＳ Ｐゴシック"/>
                          <a:cs typeface="ＭＳ Ｐゴシック"/>
                        </a:rPr>
                        <a:t> тыс. руб.</a:t>
                      </a:r>
                    </a:p>
                  </a:txBody>
                  <a:tcPr marL="91447" marR="91447" marT="45716" marB="45716" anchor="ctr" horzOverflow="overflow">
                    <a:solidFill>
                      <a:srgbClr val="B0DD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noProof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Myriad Pro"/>
                          <a:ea typeface="ＭＳ Ｐゴシック"/>
                          <a:cs typeface="ＭＳ Ｐゴシック"/>
                        </a:rPr>
                        <a:t>Сбережения (+)</a:t>
                      </a:r>
                      <a:endParaRPr lang="ru-RU" sz="1600" b="1" kern="1200" noProof="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Myriad Pro"/>
                        <a:ea typeface="ＭＳ Ｐゴシック"/>
                        <a:cs typeface="ＭＳ Ｐゴシック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noProof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Myriad Pro"/>
                          <a:ea typeface="ＭＳ Ｐゴシック"/>
                          <a:cs typeface="ＭＳ Ｐゴシック"/>
                        </a:rPr>
                        <a:t>Расходы (-),  </a:t>
                      </a:r>
                      <a:r>
                        <a:rPr lang="ru-RU" sz="1600" b="1" kern="1200" noProof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Myriad Pro"/>
                          <a:ea typeface="ＭＳ Ｐゴシック"/>
                          <a:cs typeface="ＭＳ Ｐゴシック"/>
                        </a:rPr>
                        <a:t>тыс. руб.</a:t>
                      </a:r>
                    </a:p>
                  </a:txBody>
                  <a:tcPr marL="91447" marR="91447" marT="45716" marB="45716" anchor="ctr" horzOverflow="overflow">
                    <a:solidFill>
                      <a:srgbClr val="B0DD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600" b="1" kern="120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Myriad Pro"/>
                          <a:ea typeface="ＭＳ Ｐゴシック"/>
                          <a:cs typeface="ＭＳ Ｐゴシック"/>
                        </a:rPr>
                        <a:t>Пенсионный фонд,   </a:t>
                      </a:r>
                      <a:r>
                        <a:rPr lang="ru-RU" sz="1600" b="1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Myriad Pro"/>
                          <a:ea typeface="ＭＳ Ｐゴシック"/>
                          <a:cs typeface="ＭＳ Ｐゴシック"/>
                        </a:rPr>
                        <a:t/>
                      </a:r>
                      <a:br>
                        <a:rPr lang="ru-RU" sz="1600" b="1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Myriad Pro"/>
                          <a:ea typeface="ＭＳ Ｐゴシック"/>
                          <a:cs typeface="ＭＳ Ｐゴシック"/>
                        </a:rPr>
                      </a:br>
                      <a:r>
                        <a:rPr lang="ru-RU" sz="1600" b="1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Myriad Pro"/>
                          <a:ea typeface="ＭＳ Ｐゴシック"/>
                          <a:cs typeface="ＭＳ Ｐゴシック"/>
                        </a:rPr>
                        <a:t> тыс. руб.</a:t>
                      </a:r>
                    </a:p>
                  </a:txBody>
                  <a:tcPr marL="91447" marR="91447" marT="45716" marB="45716" anchor="ctr" horzOverflow="overflow">
                    <a:solidFill>
                      <a:srgbClr val="B0DD7F"/>
                    </a:solidFill>
                  </a:tcPr>
                </a:tc>
              </a:tr>
              <a:tr h="38099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600" b="1" kern="120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Myriad Pro"/>
                          <a:ea typeface="ＭＳ Ｐゴシック"/>
                          <a:cs typeface="ＭＳ Ｐゴシック"/>
                        </a:rPr>
                        <a:t>35</a:t>
                      </a:r>
                    </a:p>
                  </a:txBody>
                  <a:tcPr marL="91447" marR="91447" marT="45716" marB="4571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600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L="91432" marR="91432" marT="45716" marB="4571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547,2 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L="91432" marR="91432" marT="45716" marB="45716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dirty="0" smtClean="0"/>
                        <a:t>52,8</a:t>
                      </a:r>
                      <a:endParaRPr lang="ru-RU" sz="1900" dirty="0"/>
                    </a:p>
                  </a:txBody>
                  <a:tcPr marL="91432" marR="91432" marT="45716" marB="4571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E294F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91432" marR="91432" marT="45716" marB="45716" anchor="ctr" horzOverflow="overflow"/>
                </a:tc>
              </a:tr>
              <a:tr h="38099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600" b="1" kern="120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Myriad Pro"/>
                          <a:ea typeface="ＭＳ Ｐゴシック"/>
                          <a:cs typeface="ＭＳ Ｐゴシック"/>
                        </a:rPr>
                        <a:t>45</a:t>
                      </a:r>
                    </a:p>
                  </a:txBody>
                  <a:tcPr marL="91447" marR="91447" marT="45716" marB="4571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600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L="91432" marR="91432" marT="45716" marB="4571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E294F"/>
                          </a:solidFill>
                          <a:effectLst/>
                          <a:uLnTx/>
                          <a:uFillTx/>
                          <a:latin typeface="Myriad Pro"/>
                          <a:ea typeface="+mn-ea"/>
                          <a:cs typeface="+mn-cs"/>
                        </a:rPr>
                        <a:t>547,2 </a:t>
                      </a:r>
                    </a:p>
                  </a:txBody>
                  <a:tcPr marL="91432" marR="91432" marT="45716" marB="45716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dirty="0" smtClean="0"/>
                        <a:t>52,8</a:t>
                      </a:r>
                    </a:p>
                  </a:txBody>
                  <a:tcPr marL="91432" marR="91432" marT="45716" marB="45716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dirty="0" smtClean="0"/>
                        <a:t>729,5</a:t>
                      </a:r>
                      <a:endParaRPr lang="ru-RU" sz="1900" dirty="0"/>
                    </a:p>
                  </a:txBody>
                  <a:tcPr marL="91432" marR="91432" marT="45716" marB="45716" anchor="ctr" horzOverflow="overflow"/>
                </a:tc>
              </a:tr>
              <a:tr h="38099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600" b="1" kern="120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Myriad Pro"/>
                          <a:ea typeface="ＭＳ Ｐゴシック"/>
                          <a:cs typeface="ＭＳ Ｐゴシック"/>
                        </a:rPr>
                        <a:t>55</a:t>
                      </a:r>
                    </a:p>
                  </a:txBody>
                  <a:tcPr marL="91447" marR="91447" marT="45716" marB="4571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600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L="91432" marR="91432" marT="45716" marB="4571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E294F"/>
                          </a:solidFill>
                          <a:effectLst/>
                          <a:uLnTx/>
                          <a:uFillTx/>
                          <a:latin typeface="Myriad Pro"/>
                          <a:ea typeface="+mn-ea"/>
                          <a:cs typeface="+mn-cs"/>
                        </a:rPr>
                        <a:t>547,2 </a:t>
                      </a:r>
                    </a:p>
                  </a:txBody>
                  <a:tcPr marL="91432" marR="91432" marT="45716" marB="4571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52,8</a:t>
                      </a:r>
                    </a:p>
                  </a:txBody>
                  <a:tcPr marL="91432" marR="91432" marT="45716" marB="45716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dirty="0" smtClean="0"/>
                        <a:t>2 164,5</a:t>
                      </a:r>
                      <a:endParaRPr lang="ru-RU" sz="1900" dirty="0"/>
                    </a:p>
                  </a:txBody>
                  <a:tcPr marL="91432" marR="91432" marT="45716" marB="45716" anchor="ctr" horzOverflow="overflow"/>
                </a:tc>
              </a:tr>
              <a:tr h="38099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600" b="1" kern="120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Myriad Pro"/>
                          <a:ea typeface="ＭＳ Ｐゴシック"/>
                          <a:cs typeface="ＭＳ Ｐゴシック"/>
                        </a:rPr>
                        <a:t>65</a:t>
                      </a:r>
                    </a:p>
                  </a:txBody>
                  <a:tcPr marL="91447" marR="91447" marT="45716" marB="45716" anchor="ctr" horzOverflow="overflow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600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L="91432" marR="91432" marT="45716" marB="45716" anchor="ctr" horzOverflow="overflow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yriad Pro"/>
                          <a:ea typeface="+mn-ea"/>
                          <a:cs typeface="+mn-cs"/>
                        </a:rPr>
                        <a:t>547,2 </a:t>
                      </a:r>
                      <a:endParaRPr kumimoji="0" lang="ru-RU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uLnTx/>
                        <a:uFillTx/>
                        <a:latin typeface="Myriad Pro"/>
                        <a:ea typeface="+mn-ea"/>
                        <a:cs typeface="+mn-cs"/>
                      </a:endParaRPr>
                    </a:p>
                  </a:txBody>
                  <a:tcPr marL="91432" marR="91432" marT="45716" marB="45716" anchor="ctr" horzOverflow="overflow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dirty="0" smtClean="0"/>
                        <a:t>52,8</a:t>
                      </a:r>
                      <a:endParaRPr lang="ru-RU" sz="1900" dirty="0"/>
                    </a:p>
                  </a:txBody>
                  <a:tcPr marL="91432" marR="91432" marT="45716" marB="45716" anchor="ctr" horzOverflow="overflow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dirty="0" smtClean="0"/>
                        <a:t>4 987,5</a:t>
                      </a:r>
                      <a:endParaRPr lang="ru-RU" sz="1900" dirty="0"/>
                    </a:p>
                  </a:txBody>
                  <a:tcPr marL="91432" marR="91432" marT="45716" marB="45716" anchor="ctr" horzOverflow="overflow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099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600" b="1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Myriad Pro"/>
                          <a:ea typeface="ＭＳ Ｐゴシック"/>
                          <a:cs typeface="ＭＳ Ｐゴシック"/>
                        </a:rPr>
                        <a:t>70</a:t>
                      </a:r>
                    </a:p>
                  </a:txBody>
                  <a:tcPr marL="91447" marR="91447" marT="45716" marB="45716" anchor="ctr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E294F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91432" marR="91432" marT="45716" marB="45716" anchor="ctr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dirty="0" smtClean="0"/>
                        <a:t>417,7</a:t>
                      </a:r>
                      <a:endParaRPr lang="ru-RU" sz="1900" dirty="0"/>
                    </a:p>
                  </a:txBody>
                  <a:tcPr marL="91432" marR="91432" marT="45716" marB="45716" anchor="ctr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dirty="0" smtClean="0"/>
                        <a:t>-417,7</a:t>
                      </a:r>
                      <a:endParaRPr lang="ru-RU" sz="1900" dirty="0"/>
                    </a:p>
                  </a:txBody>
                  <a:tcPr marL="91432" marR="91432" marT="45716" marB="45716" anchor="ctr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dirty="0" smtClean="0"/>
                        <a:t>3 074,5</a:t>
                      </a:r>
                      <a:endParaRPr lang="ru-RU" sz="1900" dirty="0"/>
                    </a:p>
                  </a:txBody>
                  <a:tcPr marL="91432" marR="91432" marT="45716" marB="45716" anchor="ctr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8099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600" b="1" kern="120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Myriad Pro"/>
                          <a:ea typeface="ＭＳ Ｐゴシック"/>
                          <a:cs typeface="ＭＳ Ｐゴシック"/>
                        </a:rPr>
                        <a:t>75</a:t>
                      </a:r>
                    </a:p>
                  </a:txBody>
                  <a:tcPr marL="91447" marR="91447" marT="45716" marB="4571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E294F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91432" marR="91432" marT="45716" marB="45716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dirty="0" smtClean="0"/>
                        <a:t>417,7</a:t>
                      </a:r>
                      <a:endParaRPr lang="ru-RU" sz="1900" dirty="0"/>
                    </a:p>
                  </a:txBody>
                  <a:tcPr marL="91432" marR="91432" marT="45716" marB="45716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dirty="0" smtClean="0"/>
                        <a:t>-417,7</a:t>
                      </a:r>
                      <a:endParaRPr lang="ru-RU" sz="1900" dirty="0"/>
                    </a:p>
                  </a:txBody>
                  <a:tcPr marL="91432" marR="91432" marT="45716" marB="45716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dirty="0" smtClean="0"/>
                        <a:t>1 424,5</a:t>
                      </a:r>
                      <a:endParaRPr lang="ru-RU" sz="1900" dirty="0"/>
                    </a:p>
                  </a:txBody>
                  <a:tcPr marL="91432" marR="91432" marT="45716" marB="45716" anchor="ctr" horzOverflow="overflow"/>
                </a:tc>
              </a:tr>
              <a:tr h="38099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600" b="1" kern="120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Myriad Pro"/>
                          <a:ea typeface="ＭＳ Ｐゴシック"/>
                          <a:cs typeface="ＭＳ Ｐゴシック"/>
                        </a:rPr>
                        <a:t>80</a:t>
                      </a:r>
                    </a:p>
                  </a:txBody>
                  <a:tcPr marL="91447" marR="91447" marT="45716" marB="4571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E294F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91432" marR="91432" marT="45716" marB="45716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dirty="0" smtClean="0"/>
                        <a:t>417,7</a:t>
                      </a:r>
                      <a:endParaRPr lang="ru-RU" sz="1900" dirty="0"/>
                    </a:p>
                  </a:txBody>
                  <a:tcPr marL="91432" marR="91432" marT="45716" marB="45716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dirty="0" smtClean="0"/>
                        <a:t>-417,7</a:t>
                      </a:r>
                      <a:endParaRPr lang="ru-RU" sz="1900" dirty="0"/>
                    </a:p>
                  </a:txBody>
                  <a:tcPr marL="91432" marR="91432" marT="45716" marB="4571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E294F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91432" marR="91432" marT="45716" marB="45716" anchor="ctr" horzOverflow="overflow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71120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itle 1"/>
          <p:cNvSpPr txBox="1">
            <a:spLocks/>
          </p:cNvSpPr>
          <p:nvPr/>
        </p:nvSpPr>
        <p:spPr bwMode="auto">
          <a:xfrm>
            <a:off x="965202" y="428629"/>
            <a:ext cx="7213599" cy="412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800" b="1" smtClean="0">
                <a:solidFill>
                  <a:srgbClr val="003F82"/>
                </a:solidFill>
                <a:latin typeface="Myriad Pro"/>
              </a:rPr>
              <a:t>Сложные проценты</a:t>
            </a:r>
            <a:endParaRPr lang="en-US" sz="2800" b="1" dirty="0">
              <a:solidFill>
                <a:srgbClr val="003F82"/>
              </a:solidFill>
              <a:latin typeface="Myriad Pro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65202" y="1173707"/>
            <a:ext cx="7213599" cy="141092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000" b="1">
                <a:solidFill>
                  <a:srgbClr val="FFC000"/>
                </a:solidFill>
                <a:latin typeface="Myriad Pro"/>
              </a:rPr>
              <a:t>Сложные проценты </a:t>
            </a:r>
            <a:r>
              <a:rPr lang="ru-RU" b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yriad Pro"/>
              </a:rPr>
              <a:t>– </a:t>
            </a:r>
            <a:r>
              <a:rPr lang="ru-RU" b="1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yriad Pro"/>
              </a:rPr>
              <a:t>это проценты, выплачиваемые на основную сумму, взятую или отданную в долг, а также на все промежуточные процентные платежи, т.е. с учетом реинвестирования процентных доходов</a:t>
            </a:r>
          </a:p>
        </p:txBody>
      </p:sp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1560737" y="2761565"/>
            <a:ext cx="6198839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ts val="0"/>
              </a:spcBef>
              <a:spcAft>
                <a:spcPts val="300"/>
              </a:spcAft>
              <a:buClr>
                <a:srgbClr val="4F4C06"/>
              </a:buClr>
            </a:pPr>
            <a:r>
              <a:rPr lang="ru-RU" altLang="ru-RU" sz="1800">
                <a:solidFill>
                  <a:srgbClr val="003F82"/>
                </a:solidFill>
                <a:latin typeface="Myriad Pro"/>
              </a:rPr>
              <a:t>Будущая стоимость при начислении по </a:t>
            </a:r>
            <a:r>
              <a:rPr lang="ru-RU" altLang="ru-RU" sz="1800" smtClean="0">
                <a:solidFill>
                  <a:srgbClr val="003F82"/>
                </a:solidFill>
                <a:latin typeface="Myriad Pro"/>
              </a:rPr>
              <a:t>методу сложных </a:t>
            </a:r>
            <a:r>
              <a:rPr lang="ru-RU" altLang="ru-RU" sz="1800" smtClean="0">
                <a:solidFill>
                  <a:srgbClr val="003E82"/>
                </a:solidFill>
                <a:latin typeface="Myriad Pro"/>
              </a:rPr>
              <a:t>процентов при </a:t>
            </a:r>
            <a:r>
              <a:rPr lang="ru-RU" altLang="ru-RU" sz="1800">
                <a:solidFill>
                  <a:srgbClr val="003E82"/>
                </a:solidFill>
                <a:latin typeface="Myriad Pro"/>
              </a:rPr>
              <a:t>инвестировании </a:t>
            </a:r>
            <a:r>
              <a:rPr lang="ru-RU" altLang="ru-RU" sz="1800">
                <a:solidFill>
                  <a:srgbClr val="003F82"/>
                </a:solidFill>
                <a:latin typeface="Myriad Pro"/>
              </a:rPr>
              <a:t>на n лет и начислении процентов 1 раз в течение </a:t>
            </a:r>
            <a:r>
              <a:rPr lang="ru-RU" altLang="ru-RU" sz="1800" smtClean="0">
                <a:solidFill>
                  <a:srgbClr val="003F82"/>
                </a:solidFill>
                <a:latin typeface="Myriad Pro"/>
              </a:rPr>
              <a:t>года:</a:t>
            </a:r>
            <a:endParaRPr lang="ru-RU" altLang="ru-RU" sz="1800">
              <a:solidFill>
                <a:srgbClr val="003F82"/>
              </a:solidFill>
              <a:latin typeface="Myriad Pro"/>
            </a:endParaRPr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5772127" y="5214373"/>
            <a:ext cx="2545690" cy="406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85000"/>
              </a:lnSpc>
              <a:spcBef>
                <a:spcPts val="0"/>
              </a:spcBef>
              <a:spcAft>
                <a:spcPts val="300"/>
              </a:spcAft>
              <a:buClr>
                <a:srgbClr val="4F4C06"/>
              </a:buClr>
            </a:pPr>
            <a:r>
              <a:rPr lang="ru-RU" altLang="ru-RU" sz="1800">
                <a:solidFill>
                  <a:srgbClr val="003E82"/>
                </a:solidFill>
                <a:latin typeface="Myriad Pro"/>
              </a:rPr>
              <a:t>Если </a:t>
            </a:r>
            <a:r>
              <a:rPr lang="en-US" altLang="ru-RU" i="1">
                <a:solidFill>
                  <a:srgbClr val="003E82"/>
                </a:solidFill>
                <a:latin typeface="Myriad Pro"/>
              </a:rPr>
              <a:t>r</a:t>
            </a:r>
            <a:r>
              <a:rPr lang="en-US" altLang="ru-RU" i="1" baseline="-25000">
                <a:solidFill>
                  <a:srgbClr val="003E82"/>
                </a:solidFill>
                <a:latin typeface="Myriad Pro"/>
              </a:rPr>
              <a:t>1</a:t>
            </a:r>
            <a:r>
              <a:rPr lang="ru-RU" altLang="ru-RU" sz="2000">
                <a:solidFill>
                  <a:srgbClr val="003E82"/>
                </a:solidFill>
                <a:latin typeface="Myriad Pro"/>
              </a:rPr>
              <a:t> </a:t>
            </a:r>
            <a:r>
              <a:rPr lang="ru-RU" altLang="ru-RU" sz="1800">
                <a:solidFill>
                  <a:srgbClr val="003E82"/>
                </a:solidFill>
                <a:latin typeface="Myriad Pro"/>
              </a:rPr>
              <a:t>=</a:t>
            </a:r>
            <a:r>
              <a:rPr lang="ru-RU" altLang="ru-RU" sz="2000">
                <a:solidFill>
                  <a:srgbClr val="003E82"/>
                </a:solidFill>
                <a:latin typeface="Myriad Pro"/>
              </a:rPr>
              <a:t> </a:t>
            </a:r>
            <a:r>
              <a:rPr lang="en-US" altLang="ru-RU" i="1">
                <a:solidFill>
                  <a:srgbClr val="003E82"/>
                </a:solidFill>
                <a:latin typeface="Myriad Pro"/>
              </a:rPr>
              <a:t>r</a:t>
            </a:r>
            <a:r>
              <a:rPr lang="en-US" altLang="ru-RU" i="1" baseline="-25000">
                <a:solidFill>
                  <a:srgbClr val="003E82"/>
                </a:solidFill>
                <a:latin typeface="Myriad Pro"/>
              </a:rPr>
              <a:t>2</a:t>
            </a:r>
            <a:r>
              <a:rPr lang="en-US" altLang="ru-RU" sz="1800">
                <a:solidFill>
                  <a:srgbClr val="003E82"/>
                </a:solidFill>
                <a:latin typeface="Myriad Pro"/>
              </a:rPr>
              <a:t> </a:t>
            </a:r>
            <a:r>
              <a:rPr lang="ru-RU" altLang="ru-RU" sz="1800">
                <a:solidFill>
                  <a:srgbClr val="003E82"/>
                </a:solidFill>
                <a:latin typeface="Myriad Pro"/>
              </a:rPr>
              <a:t>= … = </a:t>
            </a:r>
            <a:r>
              <a:rPr lang="en-US" altLang="ru-RU" i="1" smtClean="0">
                <a:solidFill>
                  <a:srgbClr val="003E82"/>
                </a:solidFill>
                <a:latin typeface="Myriad Pro"/>
              </a:rPr>
              <a:t>r</a:t>
            </a:r>
            <a:r>
              <a:rPr lang="en-US" altLang="ru-RU" i="1" baseline="-25000" smtClean="0">
                <a:solidFill>
                  <a:srgbClr val="003E82"/>
                </a:solidFill>
                <a:latin typeface="Myriad Pro"/>
              </a:rPr>
              <a:t>n</a:t>
            </a:r>
            <a:endParaRPr lang="ru-RU" altLang="ru-RU" sz="1800">
              <a:solidFill>
                <a:srgbClr val="003E82"/>
              </a:solidFill>
              <a:latin typeface="Myriad Pro"/>
            </a:endParaRPr>
          </a:p>
        </p:txBody>
      </p:sp>
      <p:pic>
        <p:nvPicPr>
          <p:cNvPr id="20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8369" y="5617082"/>
            <a:ext cx="1019755" cy="1014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1985256" y="3776704"/>
            <a:ext cx="5527343" cy="84616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000" i="1">
              <a:solidFill>
                <a:prstClr val="black"/>
              </a:solidFill>
            </a:endParaRPr>
          </a:p>
        </p:txBody>
      </p:sp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2197492" y="3969940"/>
            <a:ext cx="515237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ru-RU" sz="2400" b="1" i="1">
                <a:solidFill>
                  <a:srgbClr val="003E82"/>
                </a:solidFill>
                <a:latin typeface="Myriad Pro"/>
              </a:rPr>
              <a:t>FV = PV (1 + r</a:t>
            </a:r>
            <a:r>
              <a:rPr lang="en-US" altLang="ru-RU" sz="2400" b="1" i="1" baseline="-25000">
                <a:solidFill>
                  <a:srgbClr val="003E82"/>
                </a:solidFill>
                <a:latin typeface="Myriad Pro"/>
              </a:rPr>
              <a:t>1</a:t>
            </a:r>
            <a:r>
              <a:rPr lang="en-US" altLang="ru-RU" sz="2400" b="1" i="1" smtClean="0">
                <a:solidFill>
                  <a:srgbClr val="003E82"/>
                </a:solidFill>
                <a:latin typeface="Myriad Pro"/>
              </a:rPr>
              <a:t>)</a:t>
            </a:r>
            <a:r>
              <a:rPr lang="ru-RU" altLang="ru-RU" sz="2400" b="1" i="1" smtClean="0">
                <a:solidFill>
                  <a:srgbClr val="003E82"/>
                </a:solidFill>
                <a:latin typeface="Myriad Pro"/>
              </a:rPr>
              <a:t> * </a:t>
            </a:r>
            <a:r>
              <a:rPr lang="en-US" altLang="ru-RU" sz="2400" b="1" i="1" smtClean="0">
                <a:solidFill>
                  <a:srgbClr val="003E82"/>
                </a:solidFill>
                <a:latin typeface="Myriad Pro"/>
              </a:rPr>
              <a:t>(</a:t>
            </a:r>
            <a:r>
              <a:rPr lang="en-US" altLang="ru-RU" sz="2400" b="1" i="1">
                <a:solidFill>
                  <a:srgbClr val="003E82"/>
                </a:solidFill>
                <a:latin typeface="Myriad Pro"/>
              </a:rPr>
              <a:t>1+r</a:t>
            </a:r>
            <a:r>
              <a:rPr lang="en-US" altLang="ru-RU" sz="2400" b="1" i="1" baseline="-25000">
                <a:solidFill>
                  <a:srgbClr val="003E82"/>
                </a:solidFill>
                <a:latin typeface="Myriad Pro"/>
              </a:rPr>
              <a:t>2</a:t>
            </a:r>
            <a:r>
              <a:rPr lang="en-US" altLang="ru-RU" sz="2400" b="1" i="1">
                <a:solidFill>
                  <a:srgbClr val="003E82"/>
                </a:solidFill>
                <a:latin typeface="Myriad Pro"/>
              </a:rPr>
              <a:t>) </a:t>
            </a:r>
            <a:r>
              <a:rPr lang="ru-RU" altLang="ru-RU" sz="2400" b="1" i="1">
                <a:solidFill>
                  <a:srgbClr val="003E82"/>
                </a:solidFill>
                <a:latin typeface="Myriad Pro"/>
              </a:rPr>
              <a:t>*</a:t>
            </a:r>
            <a:r>
              <a:rPr lang="en-US" altLang="ru-RU" sz="2400" b="1" i="1" smtClean="0">
                <a:solidFill>
                  <a:srgbClr val="003E82"/>
                </a:solidFill>
                <a:latin typeface="Myriad Pro"/>
              </a:rPr>
              <a:t> </a:t>
            </a:r>
            <a:r>
              <a:rPr lang="ru-RU" altLang="ru-RU" sz="2400" b="1" i="1">
                <a:solidFill>
                  <a:srgbClr val="003E82"/>
                </a:solidFill>
                <a:latin typeface="Myriad Pro"/>
              </a:rPr>
              <a:t>… </a:t>
            </a:r>
            <a:r>
              <a:rPr lang="ru-RU" altLang="ru-RU" sz="2400" b="1" i="1" smtClean="0">
                <a:solidFill>
                  <a:srgbClr val="003E82"/>
                </a:solidFill>
                <a:latin typeface="Myriad Pro"/>
              </a:rPr>
              <a:t>* (</a:t>
            </a:r>
            <a:r>
              <a:rPr lang="ru-RU" altLang="ru-RU" sz="2400" b="1" i="1">
                <a:solidFill>
                  <a:srgbClr val="003E82"/>
                </a:solidFill>
                <a:latin typeface="Myriad Pro"/>
              </a:rPr>
              <a:t>1+</a:t>
            </a:r>
            <a:r>
              <a:rPr lang="en-US" altLang="ru-RU" sz="2400" b="1" i="1">
                <a:solidFill>
                  <a:srgbClr val="003E82"/>
                </a:solidFill>
                <a:latin typeface="Myriad Pro"/>
              </a:rPr>
              <a:t>r</a:t>
            </a:r>
            <a:r>
              <a:rPr lang="en-US" altLang="ru-RU" sz="2400" b="1" i="1" baseline="-25000">
                <a:solidFill>
                  <a:srgbClr val="003E82"/>
                </a:solidFill>
                <a:latin typeface="Myriad Pro"/>
              </a:rPr>
              <a:t>n</a:t>
            </a:r>
            <a:r>
              <a:rPr lang="en-US" altLang="ru-RU" sz="2400" b="1" i="1">
                <a:solidFill>
                  <a:srgbClr val="003E82"/>
                </a:solidFill>
                <a:latin typeface="Myriad Pro"/>
              </a:rPr>
              <a:t>)</a:t>
            </a:r>
            <a:endParaRPr lang="ru-RU" altLang="ru-RU" sz="2400" b="1" i="1">
              <a:solidFill>
                <a:srgbClr val="003E82"/>
              </a:solidFill>
              <a:latin typeface="Myriad Pro"/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1959929" y="4953026"/>
            <a:ext cx="3701461" cy="846161"/>
            <a:chOff x="1166482" y="4953023"/>
            <a:chExt cx="3701461" cy="846161"/>
          </a:xfrm>
        </p:grpSpPr>
        <p:grpSp>
          <p:nvGrpSpPr>
            <p:cNvPr id="9" name="Группа 8"/>
            <p:cNvGrpSpPr/>
            <p:nvPr/>
          </p:nvGrpSpPr>
          <p:grpSpPr>
            <a:xfrm>
              <a:off x="1166482" y="5147503"/>
              <a:ext cx="626782" cy="540000"/>
              <a:chOff x="5774969" y="5293037"/>
              <a:chExt cx="626782" cy="540000"/>
            </a:xfrm>
          </p:grpSpPr>
          <p:sp>
            <p:nvSpPr>
              <p:cNvPr id="8" name="Овал 7"/>
              <p:cNvSpPr/>
              <p:nvPr/>
            </p:nvSpPr>
            <p:spPr>
              <a:xfrm>
                <a:off x="5800298" y="5293037"/>
                <a:ext cx="540000" cy="54000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 sz="2000" i="1">
                  <a:solidFill>
                    <a:prstClr val="black"/>
                  </a:solidFill>
                </a:endParaRPr>
              </a:p>
            </p:txBody>
          </p:sp>
          <p:sp>
            <p:nvSpPr>
              <p:cNvPr id="12" name="Rectangle 7"/>
              <p:cNvSpPr>
                <a:spLocks noChangeArrowheads="1"/>
              </p:cNvSpPr>
              <p:nvPr/>
            </p:nvSpPr>
            <p:spPr bwMode="auto">
              <a:xfrm>
                <a:off x="5774969" y="5439546"/>
                <a:ext cx="626782" cy="30162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lnSpc>
                    <a:spcPct val="85000"/>
                  </a:lnSpc>
                  <a:spcBef>
                    <a:spcPts val="0"/>
                  </a:spcBef>
                  <a:spcAft>
                    <a:spcPts val="300"/>
                  </a:spcAft>
                  <a:buClr>
                    <a:srgbClr val="4F4C06"/>
                  </a:buClr>
                </a:pPr>
                <a:r>
                  <a:rPr lang="ru-RU" altLang="ru-RU" sz="1600">
                    <a:solidFill>
                      <a:srgbClr val="003E82"/>
                    </a:solidFill>
                    <a:latin typeface="Myriad Pro"/>
                  </a:rPr>
                  <a:t>Или</a:t>
                </a:r>
                <a:endParaRPr lang="ru-RU" altLang="ru-RU" sz="1600" dirty="0">
                  <a:solidFill>
                    <a:srgbClr val="003E82"/>
                  </a:solidFill>
                  <a:latin typeface="Myriad Pro"/>
                </a:endParaRPr>
              </a:p>
            </p:txBody>
          </p:sp>
        </p:grpSp>
        <p:sp>
          <p:nvSpPr>
            <p:cNvPr id="18" name="Скругленный прямоугольник 17"/>
            <p:cNvSpPr/>
            <p:nvPr/>
          </p:nvSpPr>
          <p:spPr>
            <a:xfrm>
              <a:off x="1985254" y="4953023"/>
              <a:ext cx="2882689" cy="846161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2000" i="1">
                <a:solidFill>
                  <a:prstClr val="black"/>
                </a:solidFill>
              </a:endParaRPr>
            </a:p>
          </p:txBody>
        </p:sp>
        <p:sp>
          <p:nvSpPr>
            <p:cNvPr id="21" name="Text Box 8"/>
            <p:cNvSpPr txBox="1">
              <a:spLocks noChangeArrowheads="1"/>
            </p:cNvSpPr>
            <p:nvPr/>
          </p:nvSpPr>
          <p:spPr bwMode="auto">
            <a:xfrm>
              <a:off x="2197493" y="5147503"/>
              <a:ext cx="267045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altLang="ru-RU" sz="2400" b="1" i="1">
                  <a:solidFill>
                    <a:srgbClr val="003E82"/>
                  </a:solidFill>
                  <a:latin typeface="Myriad Pro"/>
                </a:rPr>
                <a:t>FV =PV </a:t>
              </a:r>
              <a:r>
                <a:rPr lang="ru-RU" altLang="ru-RU" sz="2400" b="1" i="1" smtClean="0">
                  <a:solidFill>
                    <a:srgbClr val="003E82"/>
                  </a:solidFill>
                  <a:latin typeface="Myriad Pro"/>
                </a:rPr>
                <a:t>* </a:t>
              </a:r>
              <a:r>
                <a:rPr lang="en-US" altLang="ru-RU" sz="2400" b="1" i="1" smtClean="0">
                  <a:solidFill>
                    <a:srgbClr val="003E82"/>
                  </a:solidFill>
                  <a:latin typeface="Myriad Pro"/>
                </a:rPr>
                <a:t>(</a:t>
              </a:r>
              <a:r>
                <a:rPr lang="en-US" altLang="ru-RU" sz="2400" b="1" i="1">
                  <a:solidFill>
                    <a:srgbClr val="003E82"/>
                  </a:solidFill>
                  <a:latin typeface="Myriad Pro"/>
                </a:rPr>
                <a:t>1 + r)</a:t>
              </a:r>
              <a:r>
                <a:rPr lang="en-US" altLang="ru-RU" sz="2400" b="1" i="1" baseline="30000">
                  <a:solidFill>
                    <a:srgbClr val="003E82"/>
                  </a:solidFill>
                  <a:latin typeface="Myriad Pro"/>
                </a:rPr>
                <a:t>n</a:t>
              </a:r>
              <a:endParaRPr lang="ru-RU" altLang="ru-RU" sz="2400" b="1" i="1" baseline="30000">
                <a:solidFill>
                  <a:srgbClr val="003E82"/>
                </a:solidFill>
                <a:latin typeface="Myriad Pro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36663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itle 1"/>
          <p:cNvSpPr txBox="1">
            <a:spLocks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/>
          <a:lstStyle/>
          <a:p>
            <a:pPr algn="ctr"/>
            <a:r>
              <a:rPr lang="ru-RU" sz="2800" b="1" dirty="0" smtClean="0">
                <a:solidFill>
                  <a:srgbClr val="003F82"/>
                </a:solidFill>
                <a:latin typeface="Myriad Pro"/>
              </a:rPr>
              <a:t>Инфляция и процентные ставки</a:t>
            </a:r>
            <a:endParaRPr lang="en-US" sz="2400" dirty="0">
              <a:solidFill>
                <a:srgbClr val="003F82"/>
              </a:solidFill>
              <a:latin typeface="Myriad Pro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2613379"/>
              </p:ext>
            </p:extLst>
          </p:nvPr>
        </p:nvGraphicFramePr>
        <p:xfrm>
          <a:off x="225191" y="790056"/>
          <a:ext cx="8693620" cy="4142217"/>
        </p:xfrm>
        <a:graphic>
          <a:graphicData uri="http://schemas.openxmlformats.org/drawingml/2006/table">
            <a:tbl>
              <a:tblPr>
                <a:tableStyleId>{16D9F66E-5EB9-4882-86FB-DCBF35E3C3E4}</a:tableStyleId>
              </a:tblPr>
              <a:tblGrid>
                <a:gridCol w="1222088"/>
                <a:gridCol w="412633"/>
                <a:gridCol w="412633"/>
                <a:gridCol w="412633"/>
                <a:gridCol w="412633"/>
                <a:gridCol w="412633"/>
                <a:gridCol w="412633"/>
                <a:gridCol w="412633"/>
                <a:gridCol w="412633"/>
                <a:gridCol w="412633"/>
                <a:gridCol w="412633"/>
                <a:gridCol w="412633"/>
                <a:gridCol w="412633"/>
                <a:gridCol w="412633"/>
                <a:gridCol w="412633"/>
                <a:gridCol w="412633"/>
                <a:gridCol w="412633"/>
                <a:gridCol w="869404"/>
              </a:tblGrid>
              <a:tr h="728457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u="none" strike="noStrike" dirty="0">
                          <a:effectLst/>
                        </a:rPr>
                        <a:t>Годы</a:t>
                      </a:r>
                      <a:endParaRPr lang="ru-RU" sz="1600" b="1" i="0" u="none" strike="noStrike" dirty="0">
                        <a:solidFill>
                          <a:srgbClr val="FFFFFF"/>
                        </a:solidFill>
                        <a:effectLst/>
                        <a:latin typeface="Myriad Pro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u="none" strike="noStrike" dirty="0">
                          <a:effectLst/>
                        </a:rPr>
                        <a:t>2001</a:t>
                      </a:r>
                      <a:endParaRPr lang="ru-RU" sz="1600" b="1" i="0" u="none" strike="noStrike" dirty="0"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L="0" marR="0" marT="0" marB="0" vert="vert27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u="none" strike="noStrike" dirty="0">
                          <a:effectLst/>
                        </a:rPr>
                        <a:t>2002</a:t>
                      </a:r>
                      <a:endParaRPr lang="ru-RU" sz="1600" b="1" i="0" u="none" strike="noStrike" dirty="0"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L="0" marR="0" marT="0" marB="0" vert="vert27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u="none" strike="noStrike" dirty="0">
                          <a:effectLst/>
                        </a:rPr>
                        <a:t>2003</a:t>
                      </a:r>
                      <a:endParaRPr lang="ru-RU" sz="1600" b="1" i="0" u="none" strike="noStrike" dirty="0"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L="0" marR="0" marT="0" marB="0" vert="vert27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u="none" strike="noStrike" dirty="0">
                          <a:effectLst/>
                        </a:rPr>
                        <a:t>2004</a:t>
                      </a:r>
                      <a:endParaRPr lang="ru-RU" sz="1600" b="1" i="0" u="none" strike="noStrike" dirty="0"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L="0" marR="0" marT="0" marB="0" vert="vert27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u="none" strike="noStrike" dirty="0">
                          <a:effectLst/>
                        </a:rPr>
                        <a:t>2005</a:t>
                      </a:r>
                      <a:endParaRPr lang="ru-RU" sz="1600" b="1" i="0" u="none" strike="noStrike" dirty="0"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L="0" marR="0" marT="0" marB="0" vert="vert27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u="none" strike="noStrike" dirty="0">
                          <a:effectLst/>
                        </a:rPr>
                        <a:t>2006</a:t>
                      </a:r>
                      <a:endParaRPr lang="ru-RU" sz="1600" b="1" i="0" u="none" strike="noStrike" dirty="0"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L="0" marR="0" marT="0" marB="0" vert="vert27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u="none" strike="noStrike" dirty="0">
                          <a:effectLst/>
                        </a:rPr>
                        <a:t>2007</a:t>
                      </a:r>
                      <a:endParaRPr lang="ru-RU" sz="1600" b="1" i="0" u="none" strike="noStrike" dirty="0"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L="0" marR="0" marT="0" marB="0" vert="vert27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u="none" strike="noStrike" dirty="0">
                          <a:effectLst/>
                        </a:rPr>
                        <a:t>2008</a:t>
                      </a:r>
                      <a:endParaRPr lang="ru-RU" sz="1600" b="1" i="0" u="none" strike="noStrike" dirty="0"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L="0" marR="0" marT="0" marB="0" vert="vert27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u="none" strike="noStrike" dirty="0">
                          <a:effectLst/>
                        </a:rPr>
                        <a:t>2009</a:t>
                      </a:r>
                      <a:endParaRPr lang="ru-RU" sz="1600" b="1" i="0" u="none" strike="noStrike" dirty="0"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L="0" marR="0" marT="0" marB="0" vert="vert27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u="none" strike="noStrike" dirty="0">
                          <a:effectLst/>
                        </a:rPr>
                        <a:t>2010</a:t>
                      </a:r>
                      <a:endParaRPr lang="ru-RU" sz="1600" b="1" i="0" u="none" strike="noStrike" dirty="0"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L="0" marR="0" marT="0" marB="0" vert="vert27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u="none" strike="noStrike" dirty="0">
                          <a:effectLst/>
                        </a:rPr>
                        <a:t>2011</a:t>
                      </a:r>
                      <a:endParaRPr lang="ru-RU" sz="1600" b="1" i="0" u="none" strike="noStrike" dirty="0"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L="0" marR="0" marT="0" marB="0" vert="vert27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u="none" strike="noStrike" dirty="0">
                          <a:effectLst/>
                        </a:rPr>
                        <a:t>2012</a:t>
                      </a:r>
                      <a:endParaRPr lang="ru-RU" sz="1600" b="1" i="0" u="none" strike="noStrike" dirty="0"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L="0" marR="0" marT="0" marB="0" vert="vert27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u="none" strike="noStrike" dirty="0">
                          <a:effectLst/>
                        </a:rPr>
                        <a:t>2013</a:t>
                      </a:r>
                      <a:endParaRPr lang="ru-RU" sz="1600" b="1" i="0" u="none" strike="noStrike" dirty="0"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L="0" marR="0" marT="0" marB="0" vert="vert27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u="none" strike="noStrike" dirty="0">
                          <a:effectLst/>
                        </a:rPr>
                        <a:t>2014</a:t>
                      </a:r>
                      <a:endParaRPr lang="ru-RU" sz="1600" b="1" i="0" u="none" strike="noStrike" dirty="0"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L="0" marR="0" marT="0" marB="0" vert="vert27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rgbClr val="0E294F"/>
                          </a:solidFill>
                          <a:effectLst/>
                          <a:latin typeface="Calibri" panose="020F0502020204030204" pitchFamily="34" charset="0"/>
                        </a:rPr>
                        <a:t>2015</a:t>
                      </a:r>
                      <a:endParaRPr lang="ru-RU" sz="1600" b="1" i="0" u="none" strike="noStrike" dirty="0">
                        <a:solidFill>
                          <a:srgbClr val="0E294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vert="vert27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rgbClr val="0E294F"/>
                          </a:solidFill>
                          <a:effectLst/>
                          <a:latin typeface="Calibri" panose="020F0502020204030204" pitchFamily="34" charset="0"/>
                        </a:rPr>
                        <a:t>2016</a:t>
                      </a:r>
                      <a:endParaRPr lang="ru-RU" sz="1600" b="1" i="0" u="none" strike="noStrike" dirty="0">
                        <a:solidFill>
                          <a:srgbClr val="0E294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vert="vert27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u="none" strike="noStrike" dirty="0">
                          <a:effectLst/>
                        </a:rPr>
                        <a:t>ИТОГО</a:t>
                      </a:r>
                      <a:endParaRPr lang="ru-RU" sz="1600" b="1" i="0" u="none" strike="noStrike" dirty="0"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106363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u="none" strike="noStrike">
                          <a:effectLst/>
                        </a:rPr>
                        <a:t>Изменение </a:t>
                      </a:r>
                      <a:r>
                        <a:rPr lang="ru-RU" sz="1600" b="1" u="none" strike="noStrike" smtClean="0">
                          <a:effectLst/>
                        </a:rPr>
                        <a:t>потребитель-ских </a:t>
                      </a:r>
                      <a:r>
                        <a:rPr lang="ru-RU" sz="1600" b="1" u="none" strike="noStrike">
                          <a:effectLst/>
                        </a:rPr>
                        <a:t>цен (инфляция), %</a:t>
                      </a:r>
                      <a:endParaRPr lang="ru-RU" sz="1600" b="1" i="0" u="none" strike="noStrike">
                        <a:solidFill>
                          <a:srgbClr val="FFFFFF"/>
                        </a:solidFill>
                        <a:effectLst/>
                        <a:latin typeface="Myriad Pro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>
                          <a:effectLst/>
                        </a:rPr>
                        <a:t>18,6</a:t>
                      </a:r>
                      <a:endParaRPr lang="ru-RU" sz="1600" b="0" i="0" u="none" strike="noStrike" dirty="0"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>
                          <a:effectLst/>
                        </a:rPr>
                        <a:t>15,1</a:t>
                      </a:r>
                      <a:endParaRPr lang="ru-RU" sz="1600" b="0" i="0" u="none" strike="noStrike" dirty="0"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>
                          <a:effectLst/>
                        </a:rPr>
                        <a:t>12</a:t>
                      </a:r>
                      <a:endParaRPr lang="ru-RU" sz="1600" b="0" i="0" u="none" strike="noStrike" dirty="0"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>
                          <a:effectLst/>
                        </a:rPr>
                        <a:t>11,7</a:t>
                      </a:r>
                      <a:endParaRPr lang="ru-RU" sz="1600" b="0" i="0" u="none" strike="noStrike" dirty="0"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>
                          <a:effectLst/>
                        </a:rPr>
                        <a:t>10,9</a:t>
                      </a:r>
                      <a:endParaRPr lang="ru-RU" sz="1600" b="0" i="0" u="none" strike="noStrike" dirty="0"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>
                          <a:effectLst/>
                        </a:rPr>
                        <a:t>9</a:t>
                      </a:r>
                      <a:endParaRPr lang="ru-RU" sz="1600" b="0" i="0" u="none" strike="noStrike" dirty="0"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>
                          <a:effectLst/>
                        </a:rPr>
                        <a:t>11,9</a:t>
                      </a:r>
                      <a:endParaRPr lang="ru-RU" sz="1600" b="0" i="0" u="none" strike="noStrike" dirty="0"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>
                          <a:effectLst/>
                        </a:rPr>
                        <a:t>13,3</a:t>
                      </a:r>
                      <a:endParaRPr lang="ru-RU" sz="1600" b="0" i="0" u="none" strike="noStrike" dirty="0"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>
                          <a:effectLst/>
                        </a:rPr>
                        <a:t>8,8</a:t>
                      </a:r>
                      <a:endParaRPr lang="ru-RU" sz="1600" b="0" i="0" u="none" strike="noStrike" dirty="0"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>
                          <a:effectLst/>
                        </a:rPr>
                        <a:t>8,8</a:t>
                      </a:r>
                      <a:endParaRPr lang="ru-RU" sz="1600" b="0" i="0" u="none" strike="noStrike" dirty="0"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>
                          <a:effectLst/>
                        </a:rPr>
                        <a:t>6,1</a:t>
                      </a:r>
                      <a:endParaRPr lang="ru-RU" sz="1600" b="0" i="0" u="none" strike="noStrike" dirty="0"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>
                          <a:effectLst/>
                        </a:rPr>
                        <a:t>6,6</a:t>
                      </a:r>
                      <a:endParaRPr lang="ru-RU" sz="1600" b="0" i="0" u="none" strike="noStrike" dirty="0"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>
                          <a:effectLst/>
                        </a:rPr>
                        <a:t>6,5</a:t>
                      </a:r>
                      <a:endParaRPr lang="ru-RU" sz="1600" b="0" i="0" u="none" strike="noStrike" dirty="0"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>
                          <a:effectLst/>
                        </a:rPr>
                        <a:t>11,4</a:t>
                      </a:r>
                      <a:endParaRPr lang="ru-RU" sz="1600" b="0" i="0" u="none" strike="noStrike" dirty="0"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rgbClr val="0E294F"/>
                          </a:solidFill>
                          <a:effectLst/>
                          <a:latin typeface="+mn-lt"/>
                        </a:rPr>
                        <a:t>12,9</a:t>
                      </a:r>
                      <a:endParaRPr lang="ru-RU" sz="1600" b="0" i="0" u="none" strike="noStrike" dirty="0">
                        <a:solidFill>
                          <a:srgbClr val="0E294F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5,4</a:t>
                      </a:r>
                      <a:endParaRPr lang="ru-RU" sz="16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u="none" strike="noStrike" dirty="0">
                          <a:effectLst/>
                        </a:rPr>
                        <a:t>Рост цен в </a:t>
                      </a:r>
                      <a:r>
                        <a:rPr lang="ru-RU" sz="1600" b="1" u="none" strike="noStrike" dirty="0" smtClean="0">
                          <a:effectLst/>
                        </a:rPr>
                        <a:t>4,9 </a:t>
                      </a:r>
                      <a:r>
                        <a:rPr lang="ru-RU" sz="1600" b="1" u="none" strike="noStrike" dirty="0">
                          <a:effectLst/>
                        </a:rPr>
                        <a:t>раза</a:t>
                      </a:r>
                      <a:endParaRPr lang="ru-RU" sz="1600" b="1" i="0" u="none" strike="noStrike" dirty="0"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1219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u="none" strike="noStrike" dirty="0" smtClean="0">
                          <a:effectLst/>
                        </a:rPr>
                        <a:t> </a:t>
                      </a:r>
                      <a:r>
                        <a:rPr lang="ru-RU" sz="1600" b="1" u="none" strike="noStrike" dirty="0">
                          <a:effectLst/>
                        </a:rPr>
                        <a:t>С</a:t>
                      </a:r>
                      <a:r>
                        <a:rPr lang="ru-RU" sz="1600" b="1" u="none" strike="noStrike" dirty="0" smtClean="0">
                          <a:effectLst/>
                        </a:rPr>
                        <a:t>тавки по годовым </a:t>
                      </a:r>
                      <a:r>
                        <a:rPr lang="ru-RU" sz="1600" b="1" u="none" strike="noStrike" dirty="0">
                          <a:effectLst/>
                        </a:rPr>
                        <a:t>депозитам на конец года, %</a:t>
                      </a:r>
                      <a:endParaRPr lang="ru-RU" sz="1600" b="1" i="0" u="none" strike="noStrike" dirty="0">
                        <a:solidFill>
                          <a:srgbClr val="FFFFFF"/>
                        </a:solidFill>
                        <a:effectLst/>
                        <a:latin typeface="Myriad Pro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>
                          <a:effectLst/>
                        </a:rPr>
                        <a:t>10,2</a:t>
                      </a:r>
                      <a:endParaRPr lang="ru-RU" sz="1600" b="0" i="0" u="none" strike="noStrike" dirty="0"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>
                          <a:effectLst/>
                        </a:rPr>
                        <a:t>12</a:t>
                      </a:r>
                      <a:endParaRPr lang="ru-RU" sz="1600" b="0" i="0" u="none" strike="noStrike" dirty="0"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>
                          <a:effectLst/>
                        </a:rPr>
                        <a:t>11</a:t>
                      </a:r>
                      <a:endParaRPr lang="ru-RU" sz="1600" b="0" i="0" u="none" strike="noStrike" dirty="0"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>
                          <a:effectLst/>
                        </a:rPr>
                        <a:t>9,6</a:t>
                      </a:r>
                      <a:endParaRPr lang="ru-RU" sz="1600" b="0" i="0" u="none" strike="noStrike" dirty="0"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>
                          <a:effectLst/>
                        </a:rPr>
                        <a:t>8,2</a:t>
                      </a:r>
                      <a:endParaRPr lang="ru-RU" sz="1600" b="0" i="0" u="none" strike="noStrike" dirty="0"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>
                          <a:effectLst/>
                        </a:rPr>
                        <a:t>7,7</a:t>
                      </a:r>
                      <a:endParaRPr lang="ru-RU" sz="1600" b="0" i="0" u="none" strike="noStrike" dirty="0"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>
                          <a:effectLst/>
                        </a:rPr>
                        <a:t>7,3</a:t>
                      </a:r>
                      <a:endParaRPr lang="ru-RU" sz="1600" b="0" i="0" u="none" strike="noStrike" dirty="0"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>
                          <a:effectLst/>
                        </a:rPr>
                        <a:t>9,6</a:t>
                      </a:r>
                      <a:endParaRPr lang="ru-RU" sz="1600" b="0" i="0" u="none" strike="noStrike" dirty="0"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>
                          <a:effectLst/>
                        </a:rPr>
                        <a:t>9,7</a:t>
                      </a:r>
                      <a:endParaRPr lang="ru-RU" sz="1600" b="0" i="0" u="none" strike="noStrike" dirty="0"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>
                          <a:effectLst/>
                        </a:rPr>
                        <a:t>5,5</a:t>
                      </a:r>
                      <a:endParaRPr lang="ru-RU" sz="1600" b="0" i="0" u="none" strike="noStrike" dirty="0"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>
                          <a:effectLst/>
                        </a:rPr>
                        <a:t>6,5</a:t>
                      </a:r>
                      <a:endParaRPr lang="ru-RU" sz="1600" b="0" i="0" u="none" strike="noStrike" dirty="0"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>
                          <a:effectLst/>
                        </a:rPr>
                        <a:t>7,3</a:t>
                      </a:r>
                      <a:endParaRPr lang="ru-RU" sz="1600" b="0" i="0" u="none" strike="noStrike" dirty="0"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>
                          <a:effectLst/>
                        </a:rPr>
                        <a:t>7,5</a:t>
                      </a:r>
                      <a:endParaRPr lang="ru-RU" sz="1600" b="0" i="0" u="none" strike="noStrike" dirty="0"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>
                          <a:effectLst/>
                        </a:rPr>
                        <a:t>8,3</a:t>
                      </a:r>
                      <a:endParaRPr lang="ru-RU" sz="1600" b="0" i="0" u="none" strike="noStrike" dirty="0"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rgbClr val="0E294F"/>
                          </a:solidFill>
                          <a:effectLst/>
                          <a:latin typeface="+mn-lt"/>
                        </a:rPr>
                        <a:t>8,8</a:t>
                      </a:r>
                      <a:endParaRPr lang="ru-RU" sz="1600" b="0" i="0" u="none" strike="noStrike" dirty="0">
                        <a:solidFill>
                          <a:srgbClr val="0E294F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6,</a:t>
                      </a:r>
                      <a:r>
                        <a:rPr lang="en-US" sz="1600" b="0" i="0" u="none" strike="noStrike" dirty="0" smtClean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9</a:t>
                      </a:r>
                      <a:endParaRPr lang="ru-RU" sz="16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u="none" strike="noStrike" dirty="0">
                          <a:effectLst/>
                        </a:rPr>
                        <a:t>Рост средств на депозите в </a:t>
                      </a:r>
                      <a:r>
                        <a:rPr lang="ru-RU" sz="1600" b="1" u="none" strike="noStrike" dirty="0" smtClean="0">
                          <a:effectLst/>
                        </a:rPr>
                        <a:t>3,7 </a:t>
                      </a:r>
                      <a:r>
                        <a:rPr lang="ru-RU" sz="1600" b="1" u="none" strike="noStrike" dirty="0">
                          <a:effectLst/>
                        </a:rPr>
                        <a:t>раза</a:t>
                      </a:r>
                      <a:endParaRPr lang="ru-RU" sz="1600" b="1" i="0" u="none" strike="noStrike" dirty="0"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97536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u="none" strike="noStrike">
                          <a:effectLst/>
                        </a:rPr>
                        <a:t>Реальная доходность по депозитам, %</a:t>
                      </a:r>
                      <a:endParaRPr lang="ru-RU" sz="1600" b="1" i="0" u="none" strike="noStrike">
                        <a:solidFill>
                          <a:srgbClr val="FFFFFF"/>
                        </a:solidFill>
                        <a:effectLst/>
                        <a:latin typeface="Myriad Pro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>
                          <a:effectLst/>
                        </a:rPr>
                        <a:t>-8,4</a:t>
                      </a:r>
                      <a:endParaRPr lang="ru-RU" sz="1600" b="0" i="0" u="none" strike="noStrike"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>
                          <a:effectLst/>
                        </a:rPr>
                        <a:t>-3,1</a:t>
                      </a:r>
                      <a:endParaRPr lang="ru-RU" sz="1600" b="0" i="0" u="none" strike="noStrike"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>
                          <a:effectLst/>
                        </a:rPr>
                        <a:t>-1</a:t>
                      </a:r>
                      <a:endParaRPr lang="ru-RU" sz="1600" b="0" i="0" u="none" strike="noStrike"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>
                          <a:effectLst/>
                        </a:rPr>
                        <a:t>-2,1</a:t>
                      </a:r>
                      <a:endParaRPr lang="ru-RU" sz="1600" b="0" i="0" u="none" strike="noStrike"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>
                          <a:effectLst/>
                        </a:rPr>
                        <a:t>-2,7</a:t>
                      </a:r>
                      <a:endParaRPr lang="ru-RU" sz="1600" b="0" i="0" u="none" strike="noStrike"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>
                          <a:effectLst/>
                        </a:rPr>
                        <a:t>-1,3</a:t>
                      </a:r>
                      <a:endParaRPr lang="ru-RU" sz="1600" b="0" i="0" u="none" strike="noStrike"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>
                          <a:effectLst/>
                        </a:rPr>
                        <a:t>-4,6</a:t>
                      </a:r>
                      <a:endParaRPr lang="ru-RU" sz="1600" b="0" i="0" u="none" strike="noStrike"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>
                          <a:effectLst/>
                        </a:rPr>
                        <a:t>-3,7</a:t>
                      </a:r>
                      <a:endParaRPr lang="ru-RU" sz="1600" b="0" i="0" u="none" strike="noStrike"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>
                          <a:effectLst/>
                        </a:rPr>
                        <a:t>0,9</a:t>
                      </a:r>
                      <a:endParaRPr lang="ru-RU" sz="1600" b="0" i="0" u="none" strike="noStrike"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>
                          <a:effectLst/>
                        </a:rPr>
                        <a:t>-3,3</a:t>
                      </a:r>
                      <a:endParaRPr lang="ru-RU" sz="1600" b="0" i="0" u="none" strike="noStrike"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>
                          <a:effectLst/>
                        </a:rPr>
                        <a:t>0,4</a:t>
                      </a:r>
                      <a:endParaRPr lang="ru-RU" sz="1600" b="0" i="0" u="none" strike="noStrike"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>
                          <a:effectLst/>
                        </a:rPr>
                        <a:t>0,7</a:t>
                      </a:r>
                      <a:endParaRPr lang="ru-RU" sz="1600" b="0" i="0" u="none" strike="noStrike"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>
                          <a:effectLst/>
                        </a:rPr>
                        <a:t>1</a:t>
                      </a:r>
                      <a:endParaRPr lang="ru-RU" sz="1600" b="0" i="0" u="none" strike="noStrike"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>
                          <a:effectLst/>
                        </a:rPr>
                        <a:t>-3,1</a:t>
                      </a:r>
                      <a:endParaRPr lang="ru-RU" sz="1600" b="0" i="0" u="none" strike="noStrike" dirty="0"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rgbClr val="0E294F"/>
                          </a:solidFill>
                          <a:effectLst/>
                          <a:latin typeface="+mn-lt"/>
                        </a:rPr>
                        <a:t>-4,1</a:t>
                      </a:r>
                      <a:endParaRPr lang="ru-RU" sz="1600" b="0" i="0" u="none" strike="noStrike" dirty="0">
                        <a:solidFill>
                          <a:srgbClr val="0E294F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1,</a:t>
                      </a:r>
                      <a:r>
                        <a:rPr lang="en-US" sz="1600" b="0" i="0" u="none" strike="noStrike" dirty="0" smtClean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5</a:t>
                      </a:r>
                      <a:endParaRPr lang="ru-RU" sz="16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>
                          <a:effectLst/>
                        </a:rPr>
                        <a:t> 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25192" y="5091668"/>
            <a:ext cx="869361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Расчет ведется нарастающим итогом методом наращения, так как инфляция показывает рост цен в процентах к предыдущему году. </a:t>
            </a:r>
          </a:p>
          <a:p>
            <a:r>
              <a:rPr lang="ru-RU" dirty="0" smtClean="0"/>
              <a:t>Пример</a:t>
            </a:r>
            <a:r>
              <a:rPr lang="ru-RU" dirty="0"/>
              <a:t> </a:t>
            </a:r>
            <a:r>
              <a:rPr lang="ru-RU" dirty="0" smtClean="0"/>
              <a:t>расчета роста инфляции за 2001 и 2002 годы = 1,186*1,151 = 1,365, т.е. цены выросли </a:t>
            </a:r>
            <a:r>
              <a:rPr lang="ru-RU" dirty="0"/>
              <a:t>в </a:t>
            </a:r>
            <a:r>
              <a:rPr lang="ru-RU" dirty="0" smtClean="0"/>
              <a:t>1,365 раза или на 36,5%.</a:t>
            </a:r>
          </a:p>
          <a:p>
            <a:r>
              <a:rPr lang="ru-RU" dirty="0" smtClean="0"/>
              <a:t>Аналогичным образом рассчитывается доходность по депозитам.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4451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itle 1"/>
          <p:cNvSpPr txBox="1">
            <a:spLocks/>
          </p:cNvSpPr>
          <p:nvPr/>
        </p:nvSpPr>
        <p:spPr bwMode="auto">
          <a:xfrm>
            <a:off x="965202" y="428629"/>
            <a:ext cx="7213599" cy="412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800" b="1" smtClean="0">
                <a:solidFill>
                  <a:srgbClr val="003F82"/>
                </a:solidFill>
                <a:latin typeface="Myriad Pro"/>
              </a:rPr>
              <a:t>Сложные проценты</a:t>
            </a:r>
            <a:endParaRPr lang="en-US" sz="2800" b="1" dirty="0">
              <a:solidFill>
                <a:srgbClr val="003F82"/>
              </a:solidFill>
              <a:latin typeface="Myriad Pro"/>
            </a:endParaRPr>
          </a:p>
        </p:txBody>
      </p:sp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2209407" y="1901760"/>
            <a:ext cx="6198839" cy="1838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ts val="0"/>
              </a:spcBef>
              <a:spcAft>
                <a:spcPts val="900"/>
              </a:spcAft>
              <a:buClr>
                <a:srgbClr val="4F4C06"/>
              </a:buClr>
            </a:pPr>
            <a:r>
              <a:rPr lang="ru-RU" altLang="ru-RU">
                <a:solidFill>
                  <a:srgbClr val="003F82"/>
                </a:solidFill>
                <a:latin typeface="Myriad Pro"/>
              </a:rPr>
              <a:t>Пример: </a:t>
            </a:r>
            <a:endParaRPr lang="ru-RU" altLang="ru-RU" smtClean="0">
              <a:solidFill>
                <a:srgbClr val="003F82"/>
              </a:solidFill>
              <a:latin typeface="Myriad Pro"/>
            </a:endParaRPr>
          </a:p>
          <a:p>
            <a:pPr marL="360000" eaLnBrk="1" hangingPunct="1">
              <a:spcBef>
                <a:spcPts val="0"/>
              </a:spcBef>
              <a:spcAft>
                <a:spcPts val="600"/>
              </a:spcAft>
              <a:buClr>
                <a:srgbClr val="4F4C06"/>
              </a:buClr>
            </a:pPr>
            <a:r>
              <a:rPr lang="ru-RU" altLang="ru-RU" i="1" smtClean="0">
                <a:solidFill>
                  <a:srgbClr val="003F82"/>
                </a:solidFill>
                <a:latin typeface="Myriad Pro"/>
              </a:rPr>
              <a:t>PV</a:t>
            </a:r>
            <a:r>
              <a:rPr lang="ru-RU" altLang="ru-RU" smtClean="0">
                <a:solidFill>
                  <a:srgbClr val="003F82"/>
                </a:solidFill>
                <a:latin typeface="Myriad Pro"/>
              </a:rPr>
              <a:t> </a:t>
            </a:r>
            <a:r>
              <a:rPr lang="ru-RU" altLang="ru-RU">
                <a:solidFill>
                  <a:srgbClr val="003F82"/>
                </a:solidFill>
                <a:latin typeface="Myriad Pro"/>
              </a:rPr>
              <a:t>= 10 млн. </a:t>
            </a:r>
            <a:r>
              <a:rPr lang="ru-RU" altLang="ru-RU" smtClean="0">
                <a:solidFill>
                  <a:srgbClr val="003F82"/>
                </a:solidFill>
                <a:latin typeface="Myriad Pro"/>
              </a:rPr>
              <a:t>руб.</a:t>
            </a:r>
          </a:p>
          <a:p>
            <a:pPr marL="360000" eaLnBrk="1" hangingPunct="1">
              <a:spcBef>
                <a:spcPts val="0"/>
              </a:spcBef>
              <a:spcAft>
                <a:spcPts val="600"/>
              </a:spcAft>
              <a:buClr>
                <a:srgbClr val="4F4C06"/>
              </a:buClr>
            </a:pPr>
            <a:r>
              <a:rPr lang="ru-RU" altLang="ru-RU" i="1" smtClean="0">
                <a:solidFill>
                  <a:srgbClr val="003F82"/>
                </a:solidFill>
                <a:latin typeface="Myriad Pro"/>
              </a:rPr>
              <a:t>r</a:t>
            </a:r>
            <a:r>
              <a:rPr lang="ru-RU" altLang="ru-RU" smtClean="0">
                <a:solidFill>
                  <a:srgbClr val="003F82"/>
                </a:solidFill>
                <a:latin typeface="Myriad Pro"/>
              </a:rPr>
              <a:t> </a:t>
            </a:r>
            <a:r>
              <a:rPr lang="ru-RU" altLang="ru-RU">
                <a:solidFill>
                  <a:srgbClr val="003F82"/>
                </a:solidFill>
                <a:latin typeface="Myriad Pro"/>
              </a:rPr>
              <a:t>= </a:t>
            </a:r>
            <a:r>
              <a:rPr lang="ru-RU" altLang="ru-RU" smtClean="0">
                <a:solidFill>
                  <a:srgbClr val="003F82"/>
                </a:solidFill>
                <a:latin typeface="Myriad Pro"/>
              </a:rPr>
              <a:t>10%</a:t>
            </a:r>
          </a:p>
          <a:p>
            <a:pPr marL="360000" eaLnBrk="1" hangingPunct="1">
              <a:spcBef>
                <a:spcPts val="0"/>
              </a:spcBef>
              <a:spcAft>
                <a:spcPts val="600"/>
              </a:spcAft>
              <a:buClr>
                <a:srgbClr val="4F4C06"/>
              </a:buClr>
            </a:pPr>
            <a:r>
              <a:rPr lang="ru-RU" altLang="ru-RU" i="1" smtClean="0">
                <a:solidFill>
                  <a:srgbClr val="003F82"/>
                </a:solidFill>
                <a:latin typeface="Myriad Pro"/>
              </a:rPr>
              <a:t>n</a:t>
            </a:r>
            <a:r>
              <a:rPr lang="ru-RU" altLang="ru-RU" smtClean="0">
                <a:solidFill>
                  <a:srgbClr val="003F82"/>
                </a:solidFill>
                <a:latin typeface="Myriad Pro"/>
              </a:rPr>
              <a:t> </a:t>
            </a:r>
            <a:r>
              <a:rPr lang="ru-RU" altLang="ru-RU">
                <a:solidFill>
                  <a:srgbClr val="003F82"/>
                </a:solidFill>
                <a:latin typeface="Myriad Pro"/>
              </a:rPr>
              <a:t>= 10 лет</a:t>
            </a:r>
          </a:p>
        </p:txBody>
      </p:sp>
      <p:pic>
        <p:nvPicPr>
          <p:cNvPr id="20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8369" y="5617082"/>
            <a:ext cx="1019755" cy="1014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1985256" y="3952562"/>
            <a:ext cx="5527343" cy="84616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000" i="1">
              <a:solidFill>
                <a:prstClr val="black"/>
              </a:solidFill>
            </a:endParaRPr>
          </a:p>
        </p:txBody>
      </p:sp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2547939" y="4144810"/>
            <a:ext cx="45029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ru-RU" sz="2400" b="1" i="1">
                <a:solidFill>
                  <a:srgbClr val="003E82"/>
                </a:solidFill>
                <a:latin typeface="Myriad Pro"/>
              </a:rPr>
              <a:t>FV</a:t>
            </a:r>
            <a:r>
              <a:rPr lang="en-US" altLang="ru-RU" sz="2000" b="1">
                <a:solidFill>
                  <a:srgbClr val="003E82"/>
                </a:solidFill>
                <a:latin typeface="Myriad Pro"/>
              </a:rPr>
              <a:t> = 10 (1+0</a:t>
            </a:r>
            <a:r>
              <a:rPr lang="ru-RU" altLang="ru-RU" sz="2000" b="1">
                <a:solidFill>
                  <a:srgbClr val="003E82"/>
                </a:solidFill>
                <a:latin typeface="Myriad Pro"/>
              </a:rPr>
              <a:t>,1)</a:t>
            </a:r>
            <a:r>
              <a:rPr lang="ru-RU" altLang="ru-RU" sz="2000" b="1" baseline="30000">
                <a:solidFill>
                  <a:srgbClr val="003E82"/>
                </a:solidFill>
                <a:latin typeface="Myriad Pro"/>
              </a:rPr>
              <a:t>10 </a:t>
            </a:r>
            <a:r>
              <a:rPr lang="ru-RU" altLang="ru-RU" sz="2000" b="1" baseline="30000" smtClean="0">
                <a:solidFill>
                  <a:srgbClr val="003E82"/>
                </a:solidFill>
                <a:latin typeface="Myriad Pro"/>
              </a:rPr>
              <a:t> </a:t>
            </a:r>
            <a:r>
              <a:rPr lang="ru-RU" altLang="ru-RU" sz="2000" b="1" smtClean="0">
                <a:solidFill>
                  <a:srgbClr val="003E82"/>
                </a:solidFill>
                <a:latin typeface="Myriad Pro"/>
              </a:rPr>
              <a:t>= </a:t>
            </a:r>
            <a:r>
              <a:rPr lang="ru-RU" altLang="ru-RU" sz="2000" b="1">
                <a:solidFill>
                  <a:srgbClr val="003E82"/>
                </a:solidFill>
                <a:latin typeface="Myriad Pro"/>
              </a:rPr>
              <a:t>25,94 </a:t>
            </a:r>
            <a:r>
              <a:rPr lang="ru-RU" altLang="ru-RU" sz="2000" b="1" smtClean="0">
                <a:solidFill>
                  <a:srgbClr val="003E82"/>
                </a:solidFill>
                <a:latin typeface="Myriad Pro"/>
              </a:rPr>
              <a:t> млн</a:t>
            </a:r>
            <a:r>
              <a:rPr lang="ru-RU" altLang="ru-RU" sz="2000" b="1">
                <a:solidFill>
                  <a:srgbClr val="003E82"/>
                </a:solidFill>
                <a:latin typeface="Myriad Pro"/>
              </a:rPr>
              <a:t>. руб.</a:t>
            </a:r>
          </a:p>
        </p:txBody>
      </p:sp>
      <p:sp>
        <p:nvSpPr>
          <p:cNvPr id="17" name="Овал 16"/>
          <p:cNvSpPr/>
          <p:nvPr/>
        </p:nvSpPr>
        <p:spPr bwMode="auto">
          <a:xfrm>
            <a:off x="2367939" y="2532308"/>
            <a:ext cx="180000" cy="1800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9" name="Овал 18"/>
          <p:cNvSpPr/>
          <p:nvPr/>
        </p:nvSpPr>
        <p:spPr bwMode="auto">
          <a:xfrm>
            <a:off x="2367939" y="2987793"/>
            <a:ext cx="180000" cy="1800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2" name="Овал 21"/>
          <p:cNvSpPr/>
          <p:nvPr/>
        </p:nvSpPr>
        <p:spPr bwMode="auto">
          <a:xfrm>
            <a:off x="2367939" y="3432679"/>
            <a:ext cx="180000" cy="1800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4484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Скругленный прямоугольник 89"/>
          <p:cNvSpPr/>
          <p:nvPr/>
        </p:nvSpPr>
        <p:spPr>
          <a:xfrm>
            <a:off x="2245787" y="5408952"/>
            <a:ext cx="4777183" cy="107774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000" i="1">
              <a:solidFill>
                <a:prstClr val="black"/>
              </a:solidFill>
            </a:endParaRPr>
          </a:p>
        </p:txBody>
      </p:sp>
      <p:sp>
        <p:nvSpPr>
          <p:cNvPr id="14339" name="Title 1"/>
          <p:cNvSpPr txBox="1">
            <a:spLocks/>
          </p:cNvSpPr>
          <p:nvPr/>
        </p:nvSpPr>
        <p:spPr bwMode="auto">
          <a:xfrm>
            <a:off x="965202" y="428629"/>
            <a:ext cx="7213599" cy="412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800" b="1" smtClean="0">
                <a:solidFill>
                  <a:srgbClr val="003F82"/>
                </a:solidFill>
                <a:latin typeface="Myriad Pro"/>
              </a:rPr>
              <a:t>Рост инвестиций при простом и </a:t>
            </a:r>
            <a:br>
              <a:rPr lang="ru-RU" sz="2800" b="1" smtClean="0">
                <a:solidFill>
                  <a:srgbClr val="003F82"/>
                </a:solidFill>
                <a:latin typeface="Myriad Pro"/>
              </a:rPr>
            </a:br>
            <a:r>
              <a:rPr lang="ru-RU" sz="2800" b="1" smtClean="0">
                <a:solidFill>
                  <a:srgbClr val="003F82"/>
                </a:solidFill>
                <a:latin typeface="Myriad Pro"/>
              </a:rPr>
              <a:t>сложном проценте</a:t>
            </a:r>
            <a:endParaRPr lang="en-US" sz="2800" b="1" dirty="0">
              <a:solidFill>
                <a:srgbClr val="003F82"/>
              </a:solidFill>
              <a:latin typeface="Myriad Pro"/>
            </a:endParaRPr>
          </a:p>
        </p:txBody>
      </p:sp>
      <p:pic>
        <p:nvPicPr>
          <p:cNvPr id="15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8369" y="5617082"/>
            <a:ext cx="1019755" cy="1014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Text Box 37"/>
          <p:cNvSpPr txBox="1">
            <a:spLocks noChangeArrowheads="1"/>
          </p:cNvSpPr>
          <p:nvPr/>
        </p:nvSpPr>
        <p:spPr bwMode="auto">
          <a:xfrm>
            <a:off x="2570289" y="5447688"/>
            <a:ext cx="4070602" cy="1000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Aft>
                <a:spcPts val="300"/>
              </a:spcAft>
            </a:pPr>
            <a:r>
              <a:rPr lang="ru-RU" altLang="ru-RU" b="1">
                <a:solidFill>
                  <a:srgbClr val="0E294F"/>
                </a:solidFill>
                <a:latin typeface="Myriad Pro"/>
              </a:rPr>
              <a:t>Кривая роста тем круче, </a:t>
            </a:r>
            <a:r>
              <a:rPr lang="ru-RU" altLang="ru-RU" b="1" smtClean="0">
                <a:solidFill>
                  <a:srgbClr val="0E294F"/>
                </a:solidFill>
                <a:latin typeface="Myriad Pro"/>
              </a:rPr>
              <a:t>чем:</a:t>
            </a:r>
          </a:p>
          <a:p>
            <a:pPr marL="360000" eaLnBrk="1" hangingPunct="1">
              <a:spcAft>
                <a:spcPts val="300"/>
              </a:spcAft>
            </a:pPr>
            <a:r>
              <a:rPr lang="ru-RU" altLang="ru-RU" b="1" smtClean="0">
                <a:solidFill>
                  <a:srgbClr val="0E294F"/>
                </a:solidFill>
                <a:latin typeface="Myriad Pro"/>
              </a:rPr>
              <a:t>выше ставка процента</a:t>
            </a:r>
          </a:p>
          <a:p>
            <a:pPr marL="360000" eaLnBrk="1" hangingPunct="1">
              <a:spcAft>
                <a:spcPts val="300"/>
              </a:spcAft>
            </a:pPr>
            <a:r>
              <a:rPr lang="ru-RU" altLang="ru-RU" b="1" smtClean="0">
                <a:solidFill>
                  <a:srgbClr val="0E294F"/>
                </a:solidFill>
                <a:latin typeface="Myriad Pro"/>
              </a:rPr>
              <a:t>длиннее </a:t>
            </a:r>
            <a:r>
              <a:rPr lang="ru-RU" altLang="ru-RU" b="1">
                <a:solidFill>
                  <a:srgbClr val="0E294F"/>
                </a:solidFill>
                <a:latin typeface="Myriad Pro"/>
              </a:rPr>
              <a:t>срок </a:t>
            </a:r>
            <a:r>
              <a:rPr lang="ru-RU" altLang="ru-RU" b="1" smtClean="0">
                <a:solidFill>
                  <a:srgbClr val="0E294F"/>
                </a:solidFill>
                <a:latin typeface="Myriad Pro"/>
              </a:rPr>
              <a:t>инвестирования</a:t>
            </a:r>
            <a:endParaRPr lang="ru-RU" altLang="ru-RU" b="1">
              <a:solidFill>
                <a:srgbClr val="0E294F"/>
              </a:solidFill>
              <a:latin typeface="Myriad Pro"/>
            </a:endParaRPr>
          </a:p>
        </p:txBody>
      </p:sp>
      <p:sp>
        <p:nvSpPr>
          <p:cNvPr id="47" name="Line 3"/>
          <p:cNvSpPr>
            <a:spLocks noChangeShapeType="1"/>
          </p:cNvSpPr>
          <p:nvPr/>
        </p:nvSpPr>
        <p:spPr bwMode="auto">
          <a:xfrm flipV="1">
            <a:off x="1490301" y="1450187"/>
            <a:ext cx="0" cy="3384551"/>
          </a:xfrm>
          <a:prstGeom prst="line">
            <a:avLst/>
          </a:prstGeom>
          <a:ln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ru-RU" kern="0">
              <a:solidFill>
                <a:sysClr val="windowText" lastClr="000000"/>
              </a:solidFill>
            </a:endParaRPr>
          </a:p>
        </p:txBody>
      </p:sp>
      <p:sp>
        <p:nvSpPr>
          <p:cNvPr id="48" name="Line 4"/>
          <p:cNvSpPr>
            <a:spLocks noChangeShapeType="1"/>
          </p:cNvSpPr>
          <p:nvPr/>
        </p:nvSpPr>
        <p:spPr bwMode="auto">
          <a:xfrm>
            <a:off x="1490305" y="4834735"/>
            <a:ext cx="5761893" cy="0"/>
          </a:xfrm>
          <a:prstGeom prst="line">
            <a:avLst/>
          </a:prstGeom>
          <a:ln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ru-RU" kern="0">
              <a:solidFill>
                <a:sysClr val="windowText" lastClr="000000"/>
              </a:solidFill>
            </a:endParaRPr>
          </a:p>
        </p:txBody>
      </p:sp>
      <p:sp>
        <p:nvSpPr>
          <p:cNvPr id="49" name="Text Box 5"/>
          <p:cNvSpPr txBox="1">
            <a:spLocks noChangeArrowheads="1"/>
          </p:cNvSpPr>
          <p:nvPr/>
        </p:nvSpPr>
        <p:spPr bwMode="auto">
          <a:xfrm>
            <a:off x="868981" y="1448598"/>
            <a:ext cx="60112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altLang="ru-RU" sz="1600" i="1">
                <a:solidFill>
                  <a:srgbClr val="0E294F"/>
                </a:solidFill>
                <a:latin typeface="Myriad Pro"/>
              </a:rPr>
              <a:t>Руб.</a:t>
            </a:r>
          </a:p>
        </p:txBody>
      </p:sp>
      <p:sp>
        <p:nvSpPr>
          <p:cNvPr id="50" name="Line 6"/>
          <p:cNvSpPr>
            <a:spLocks noChangeShapeType="1"/>
          </p:cNvSpPr>
          <p:nvPr/>
        </p:nvSpPr>
        <p:spPr bwMode="auto">
          <a:xfrm flipH="1">
            <a:off x="1777521" y="4833148"/>
            <a:ext cx="1465" cy="71437"/>
          </a:xfrm>
          <a:prstGeom prst="line">
            <a:avLst/>
          </a:prstGeom>
          <a:noFill/>
          <a:ln w="9525">
            <a:solidFill>
              <a:srgbClr val="0E294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/>
            <a:endParaRPr lang="ru-RU">
              <a:solidFill>
                <a:srgbClr val="000000"/>
              </a:solidFill>
            </a:endParaRPr>
          </a:p>
        </p:txBody>
      </p:sp>
      <p:sp>
        <p:nvSpPr>
          <p:cNvPr id="51" name="Line 7"/>
          <p:cNvSpPr>
            <a:spLocks noChangeShapeType="1"/>
          </p:cNvSpPr>
          <p:nvPr/>
        </p:nvSpPr>
        <p:spPr bwMode="auto">
          <a:xfrm flipH="1">
            <a:off x="2208344" y="4833148"/>
            <a:ext cx="1465" cy="71437"/>
          </a:xfrm>
          <a:prstGeom prst="line">
            <a:avLst/>
          </a:prstGeom>
          <a:noFill/>
          <a:ln w="9525">
            <a:solidFill>
              <a:srgbClr val="0E294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/>
            <a:endParaRPr lang="ru-RU">
              <a:solidFill>
                <a:srgbClr val="000000"/>
              </a:solidFill>
            </a:endParaRPr>
          </a:p>
        </p:txBody>
      </p:sp>
      <p:sp>
        <p:nvSpPr>
          <p:cNvPr id="52" name="Line 8"/>
          <p:cNvSpPr>
            <a:spLocks noChangeShapeType="1"/>
          </p:cNvSpPr>
          <p:nvPr/>
        </p:nvSpPr>
        <p:spPr bwMode="auto">
          <a:xfrm flipH="1">
            <a:off x="2568828" y="4833148"/>
            <a:ext cx="1465" cy="71437"/>
          </a:xfrm>
          <a:prstGeom prst="line">
            <a:avLst/>
          </a:prstGeom>
          <a:noFill/>
          <a:ln w="9525">
            <a:solidFill>
              <a:srgbClr val="0E294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/>
            <a:endParaRPr lang="ru-RU">
              <a:solidFill>
                <a:srgbClr val="000000"/>
              </a:solidFill>
            </a:endParaRPr>
          </a:p>
        </p:txBody>
      </p:sp>
      <p:sp>
        <p:nvSpPr>
          <p:cNvPr id="53" name="Line 9"/>
          <p:cNvSpPr>
            <a:spLocks noChangeShapeType="1"/>
          </p:cNvSpPr>
          <p:nvPr/>
        </p:nvSpPr>
        <p:spPr bwMode="auto">
          <a:xfrm flipH="1">
            <a:off x="2929313" y="4833148"/>
            <a:ext cx="1465" cy="71437"/>
          </a:xfrm>
          <a:prstGeom prst="line">
            <a:avLst/>
          </a:prstGeom>
          <a:noFill/>
          <a:ln w="9525">
            <a:solidFill>
              <a:srgbClr val="0E294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/>
            <a:endParaRPr lang="ru-RU">
              <a:solidFill>
                <a:srgbClr val="000000"/>
              </a:solidFill>
            </a:endParaRPr>
          </a:p>
        </p:txBody>
      </p:sp>
      <p:sp>
        <p:nvSpPr>
          <p:cNvPr id="54" name="Line 10"/>
          <p:cNvSpPr>
            <a:spLocks noChangeShapeType="1"/>
          </p:cNvSpPr>
          <p:nvPr/>
        </p:nvSpPr>
        <p:spPr bwMode="auto">
          <a:xfrm flipH="1">
            <a:off x="3289798" y="4833148"/>
            <a:ext cx="1465" cy="71437"/>
          </a:xfrm>
          <a:prstGeom prst="line">
            <a:avLst/>
          </a:prstGeom>
          <a:noFill/>
          <a:ln w="9525">
            <a:solidFill>
              <a:srgbClr val="0E294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/>
            <a:endParaRPr lang="ru-RU">
              <a:solidFill>
                <a:srgbClr val="000000"/>
              </a:solidFill>
            </a:endParaRPr>
          </a:p>
        </p:txBody>
      </p:sp>
      <p:sp>
        <p:nvSpPr>
          <p:cNvPr id="55" name="Line 11"/>
          <p:cNvSpPr>
            <a:spLocks noChangeShapeType="1"/>
          </p:cNvSpPr>
          <p:nvPr/>
        </p:nvSpPr>
        <p:spPr bwMode="auto">
          <a:xfrm flipH="1">
            <a:off x="3648817" y="4833148"/>
            <a:ext cx="1465" cy="71437"/>
          </a:xfrm>
          <a:prstGeom prst="line">
            <a:avLst/>
          </a:prstGeom>
          <a:noFill/>
          <a:ln w="9525">
            <a:solidFill>
              <a:srgbClr val="0E294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/>
            <a:endParaRPr lang="ru-RU">
              <a:solidFill>
                <a:srgbClr val="000000"/>
              </a:solidFill>
            </a:endParaRPr>
          </a:p>
        </p:txBody>
      </p:sp>
      <p:sp>
        <p:nvSpPr>
          <p:cNvPr id="56" name="Line 12"/>
          <p:cNvSpPr>
            <a:spLocks noChangeShapeType="1"/>
          </p:cNvSpPr>
          <p:nvPr/>
        </p:nvSpPr>
        <p:spPr bwMode="auto">
          <a:xfrm flipH="1">
            <a:off x="4007836" y="4833148"/>
            <a:ext cx="2931" cy="71437"/>
          </a:xfrm>
          <a:prstGeom prst="line">
            <a:avLst/>
          </a:prstGeom>
          <a:noFill/>
          <a:ln w="9525">
            <a:solidFill>
              <a:srgbClr val="0E294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/>
            <a:endParaRPr lang="ru-RU">
              <a:solidFill>
                <a:srgbClr val="000000"/>
              </a:solidFill>
            </a:endParaRPr>
          </a:p>
        </p:txBody>
      </p:sp>
      <p:sp>
        <p:nvSpPr>
          <p:cNvPr id="57" name="Line 13"/>
          <p:cNvSpPr>
            <a:spLocks noChangeShapeType="1"/>
          </p:cNvSpPr>
          <p:nvPr/>
        </p:nvSpPr>
        <p:spPr bwMode="auto">
          <a:xfrm flipH="1">
            <a:off x="4440125" y="4833148"/>
            <a:ext cx="1465" cy="71437"/>
          </a:xfrm>
          <a:prstGeom prst="line">
            <a:avLst/>
          </a:prstGeom>
          <a:noFill/>
          <a:ln w="9525">
            <a:solidFill>
              <a:srgbClr val="0E294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/>
            <a:endParaRPr lang="ru-RU">
              <a:solidFill>
                <a:srgbClr val="000000"/>
              </a:solidFill>
            </a:endParaRPr>
          </a:p>
        </p:txBody>
      </p:sp>
      <p:sp>
        <p:nvSpPr>
          <p:cNvPr id="58" name="Line 14"/>
          <p:cNvSpPr>
            <a:spLocks noChangeShapeType="1"/>
          </p:cNvSpPr>
          <p:nvPr/>
        </p:nvSpPr>
        <p:spPr bwMode="auto">
          <a:xfrm flipH="1">
            <a:off x="4875344" y="4833148"/>
            <a:ext cx="1465" cy="71437"/>
          </a:xfrm>
          <a:prstGeom prst="line">
            <a:avLst/>
          </a:prstGeom>
          <a:noFill/>
          <a:ln w="9525">
            <a:solidFill>
              <a:srgbClr val="0E294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/>
            <a:endParaRPr lang="ru-RU">
              <a:solidFill>
                <a:srgbClr val="000000"/>
              </a:solidFill>
            </a:endParaRPr>
          </a:p>
        </p:txBody>
      </p:sp>
      <p:sp>
        <p:nvSpPr>
          <p:cNvPr id="59" name="Line 15"/>
          <p:cNvSpPr>
            <a:spLocks noChangeShapeType="1"/>
          </p:cNvSpPr>
          <p:nvPr/>
        </p:nvSpPr>
        <p:spPr bwMode="auto">
          <a:xfrm flipH="1">
            <a:off x="5306167" y="4833148"/>
            <a:ext cx="2931" cy="71437"/>
          </a:xfrm>
          <a:prstGeom prst="line">
            <a:avLst/>
          </a:prstGeom>
          <a:noFill/>
          <a:ln w="9525">
            <a:solidFill>
              <a:srgbClr val="0E294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/>
            <a:endParaRPr lang="ru-RU">
              <a:solidFill>
                <a:srgbClr val="000000"/>
              </a:solidFill>
            </a:endParaRPr>
          </a:p>
        </p:txBody>
      </p:sp>
      <p:sp>
        <p:nvSpPr>
          <p:cNvPr id="60" name="Text Box 16"/>
          <p:cNvSpPr txBox="1">
            <a:spLocks noChangeArrowheads="1"/>
          </p:cNvSpPr>
          <p:nvPr/>
        </p:nvSpPr>
        <p:spPr bwMode="auto">
          <a:xfrm>
            <a:off x="6978168" y="4866345"/>
            <a:ext cx="24878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ru-RU" i="1">
                <a:solidFill>
                  <a:srgbClr val="0E294F"/>
                </a:solidFill>
                <a:latin typeface="Myriad Pro"/>
              </a:rPr>
              <a:t>t</a:t>
            </a:r>
            <a:endParaRPr lang="ru-RU" altLang="ru-RU" i="1">
              <a:solidFill>
                <a:srgbClr val="0E294F"/>
              </a:solidFill>
              <a:latin typeface="Myriad Pro"/>
            </a:endParaRPr>
          </a:p>
        </p:txBody>
      </p:sp>
      <p:sp>
        <p:nvSpPr>
          <p:cNvPr id="61" name="Text Box 17"/>
          <p:cNvSpPr txBox="1">
            <a:spLocks noChangeArrowheads="1"/>
          </p:cNvSpPr>
          <p:nvPr/>
        </p:nvSpPr>
        <p:spPr bwMode="auto">
          <a:xfrm>
            <a:off x="1611929" y="4899823"/>
            <a:ext cx="29848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ru-RU" sz="1600" b="1">
                <a:solidFill>
                  <a:srgbClr val="0E294F"/>
                </a:solidFill>
                <a:latin typeface="Myriad Pro"/>
              </a:rPr>
              <a:t>1</a:t>
            </a:r>
            <a:endParaRPr lang="ru-RU" altLang="ru-RU" sz="1600" b="1">
              <a:solidFill>
                <a:srgbClr val="0E294F"/>
              </a:solidFill>
              <a:latin typeface="Myriad Pro"/>
            </a:endParaRPr>
          </a:p>
        </p:txBody>
      </p:sp>
      <p:sp>
        <p:nvSpPr>
          <p:cNvPr id="62" name="Text Box 18"/>
          <p:cNvSpPr txBox="1">
            <a:spLocks noChangeArrowheads="1"/>
          </p:cNvSpPr>
          <p:nvPr/>
        </p:nvSpPr>
        <p:spPr bwMode="auto">
          <a:xfrm>
            <a:off x="2045683" y="4899823"/>
            <a:ext cx="29848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ru-RU" sz="1600" b="1">
                <a:solidFill>
                  <a:srgbClr val="0E294F"/>
                </a:solidFill>
                <a:latin typeface="Myriad Pro"/>
              </a:rPr>
              <a:t>2</a:t>
            </a:r>
            <a:endParaRPr lang="ru-RU" altLang="ru-RU" sz="1600" b="1">
              <a:solidFill>
                <a:srgbClr val="0E294F"/>
              </a:solidFill>
              <a:latin typeface="Myriad Pro"/>
            </a:endParaRPr>
          </a:p>
        </p:txBody>
      </p:sp>
      <p:sp>
        <p:nvSpPr>
          <p:cNvPr id="63" name="Text Box 19"/>
          <p:cNvSpPr txBox="1">
            <a:spLocks noChangeArrowheads="1"/>
          </p:cNvSpPr>
          <p:nvPr/>
        </p:nvSpPr>
        <p:spPr bwMode="auto">
          <a:xfrm>
            <a:off x="2403237" y="4899823"/>
            <a:ext cx="29848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ru-RU" sz="1600" b="1">
                <a:solidFill>
                  <a:srgbClr val="0E294F"/>
                </a:solidFill>
                <a:latin typeface="Myriad Pro"/>
              </a:rPr>
              <a:t>3</a:t>
            </a:r>
            <a:endParaRPr lang="ru-RU" altLang="ru-RU" sz="1600" b="1">
              <a:solidFill>
                <a:srgbClr val="0E294F"/>
              </a:solidFill>
              <a:latin typeface="Myriad Pro"/>
            </a:endParaRPr>
          </a:p>
        </p:txBody>
      </p:sp>
      <p:sp>
        <p:nvSpPr>
          <p:cNvPr id="64" name="Text Box 20"/>
          <p:cNvSpPr txBox="1">
            <a:spLocks noChangeArrowheads="1"/>
          </p:cNvSpPr>
          <p:nvPr/>
        </p:nvSpPr>
        <p:spPr bwMode="auto">
          <a:xfrm>
            <a:off x="2763722" y="4899823"/>
            <a:ext cx="29848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ru-RU" sz="1600" b="1">
                <a:solidFill>
                  <a:srgbClr val="0E294F"/>
                </a:solidFill>
                <a:latin typeface="Myriad Pro"/>
              </a:rPr>
              <a:t>4</a:t>
            </a:r>
            <a:endParaRPr lang="ru-RU" altLang="ru-RU" sz="1600" b="1">
              <a:solidFill>
                <a:srgbClr val="0E294F"/>
              </a:solidFill>
              <a:latin typeface="Myriad Pro"/>
            </a:endParaRPr>
          </a:p>
        </p:txBody>
      </p:sp>
      <p:sp>
        <p:nvSpPr>
          <p:cNvPr id="65" name="Text Box 21"/>
          <p:cNvSpPr txBox="1">
            <a:spLocks noChangeArrowheads="1"/>
          </p:cNvSpPr>
          <p:nvPr/>
        </p:nvSpPr>
        <p:spPr bwMode="auto">
          <a:xfrm>
            <a:off x="3122741" y="4899823"/>
            <a:ext cx="29848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ru-RU" sz="1600" b="1">
                <a:solidFill>
                  <a:srgbClr val="0E294F"/>
                </a:solidFill>
                <a:latin typeface="Myriad Pro"/>
              </a:rPr>
              <a:t>5</a:t>
            </a:r>
            <a:endParaRPr lang="ru-RU" altLang="ru-RU" sz="1600" b="1">
              <a:solidFill>
                <a:srgbClr val="0E294F"/>
              </a:solidFill>
              <a:latin typeface="Myriad Pro"/>
            </a:endParaRPr>
          </a:p>
        </p:txBody>
      </p:sp>
      <p:sp>
        <p:nvSpPr>
          <p:cNvPr id="66" name="Text Box 22"/>
          <p:cNvSpPr txBox="1">
            <a:spLocks noChangeArrowheads="1"/>
          </p:cNvSpPr>
          <p:nvPr/>
        </p:nvSpPr>
        <p:spPr bwMode="auto">
          <a:xfrm>
            <a:off x="3506672" y="4906172"/>
            <a:ext cx="29848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ru-RU" sz="1600" b="1">
                <a:solidFill>
                  <a:srgbClr val="0E294F"/>
                </a:solidFill>
                <a:latin typeface="Myriad Pro"/>
              </a:rPr>
              <a:t>6</a:t>
            </a:r>
            <a:endParaRPr lang="ru-RU" altLang="ru-RU" sz="1600" b="1">
              <a:solidFill>
                <a:srgbClr val="0E294F"/>
              </a:solidFill>
              <a:latin typeface="Myriad Pro"/>
            </a:endParaRPr>
          </a:p>
        </p:txBody>
      </p:sp>
      <p:sp>
        <p:nvSpPr>
          <p:cNvPr id="67" name="Text Box 23"/>
          <p:cNvSpPr txBox="1">
            <a:spLocks noChangeArrowheads="1"/>
          </p:cNvSpPr>
          <p:nvPr/>
        </p:nvSpPr>
        <p:spPr bwMode="auto">
          <a:xfrm>
            <a:off x="3867156" y="4906172"/>
            <a:ext cx="29848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ru-RU" sz="1600" b="1">
                <a:solidFill>
                  <a:srgbClr val="0E294F"/>
                </a:solidFill>
                <a:latin typeface="Myriad Pro"/>
              </a:rPr>
              <a:t>7</a:t>
            </a:r>
            <a:endParaRPr lang="ru-RU" altLang="ru-RU" sz="1600" b="1">
              <a:solidFill>
                <a:srgbClr val="0E294F"/>
              </a:solidFill>
              <a:latin typeface="Myriad Pro"/>
            </a:endParaRPr>
          </a:p>
        </p:txBody>
      </p:sp>
      <p:sp>
        <p:nvSpPr>
          <p:cNvPr id="68" name="Text Box 24"/>
          <p:cNvSpPr txBox="1">
            <a:spLocks noChangeArrowheads="1"/>
          </p:cNvSpPr>
          <p:nvPr/>
        </p:nvSpPr>
        <p:spPr bwMode="auto">
          <a:xfrm>
            <a:off x="4274533" y="4906172"/>
            <a:ext cx="29848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ru-RU" sz="1600" b="1">
                <a:solidFill>
                  <a:srgbClr val="0E294F"/>
                </a:solidFill>
                <a:latin typeface="Myriad Pro"/>
              </a:rPr>
              <a:t>8</a:t>
            </a:r>
            <a:endParaRPr lang="ru-RU" altLang="ru-RU" sz="1600" b="1">
              <a:solidFill>
                <a:srgbClr val="0E294F"/>
              </a:solidFill>
              <a:latin typeface="Myriad Pro"/>
            </a:endParaRPr>
          </a:p>
        </p:txBody>
      </p:sp>
      <p:sp>
        <p:nvSpPr>
          <p:cNvPr id="69" name="Text Box 25"/>
          <p:cNvSpPr txBox="1">
            <a:spLocks noChangeArrowheads="1"/>
          </p:cNvSpPr>
          <p:nvPr/>
        </p:nvSpPr>
        <p:spPr bwMode="auto">
          <a:xfrm>
            <a:off x="4708287" y="4906172"/>
            <a:ext cx="29848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ru-RU" sz="1600" b="1">
                <a:solidFill>
                  <a:srgbClr val="0E294F"/>
                </a:solidFill>
                <a:latin typeface="Myriad Pro"/>
              </a:rPr>
              <a:t>9</a:t>
            </a:r>
            <a:endParaRPr lang="ru-RU" altLang="ru-RU" sz="1600" b="1">
              <a:solidFill>
                <a:srgbClr val="0E294F"/>
              </a:solidFill>
              <a:latin typeface="Myriad Pro"/>
            </a:endParaRPr>
          </a:p>
        </p:txBody>
      </p:sp>
      <p:sp>
        <p:nvSpPr>
          <p:cNvPr id="70" name="Text Box 26"/>
          <p:cNvSpPr txBox="1">
            <a:spLocks noChangeArrowheads="1"/>
          </p:cNvSpPr>
          <p:nvPr/>
        </p:nvSpPr>
        <p:spPr bwMode="auto">
          <a:xfrm>
            <a:off x="5086357" y="4906172"/>
            <a:ext cx="41229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ru-RU" sz="1600" b="1">
                <a:solidFill>
                  <a:srgbClr val="0E294F"/>
                </a:solidFill>
                <a:latin typeface="Myriad Pro"/>
              </a:rPr>
              <a:t>10</a:t>
            </a:r>
            <a:endParaRPr lang="ru-RU" altLang="ru-RU" sz="1600" b="1">
              <a:solidFill>
                <a:srgbClr val="0E294F"/>
              </a:solidFill>
              <a:latin typeface="Myriad Pro"/>
            </a:endParaRPr>
          </a:p>
        </p:txBody>
      </p:sp>
      <p:sp>
        <p:nvSpPr>
          <p:cNvPr id="71" name="Line 27"/>
          <p:cNvSpPr>
            <a:spLocks noChangeShapeType="1"/>
          </p:cNvSpPr>
          <p:nvPr/>
        </p:nvSpPr>
        <p:spPr bwMode="auto">
          <a:xfrm flipV="1">
            <a:off x="5309094" y="1617664"/>
            <a:ext cx="0" cy="3144045"/>
          </a:xfrm>
          <a:prstGeom prst="line">
            <a:avLst/>
          </a:prstGeom>
          <a:ln w="22225">
            <a:solidFill>
              <a:schemeClr val="bg1">
                <a:lumMod val="50000"/>
              </a:schemeClr>
            </a:solidFill>
            <a:prstDash val="sysDash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ru-RU" kern="0">
              <a:solidFill>
                <a:sysClr val="windowText" lastClr="000000"/>
              </a:solidFill>
            </a:endParaRPr>
          </a:p>
        </p:txBody>
      </p:sp>
      <p:sp>
        <p:nvSpPr>
          <p:cNvPr id="75" name="Text Box 31"/>
          <p:cNvSpPr txBox="1">
            <a:spLocks noChangeArrowheads="1"/>
          </p:cNvSpPr>
          <p:nvPr/>
        </p:nvSpPr>
        <p:spPr bwMode="auto">
          <a:xfrm>
            <a:off x="5989033" y="2594772"/>
            <a:ext cx="264309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altLang="ru-RU" b="1">
                <a:solidFill>
                  <a:srgbClr val="0E294F"/>
                </a:solidFill>
                <a:latin typeface="Myriad Pro"/>
              </a:rPr>
              <a:t>СЛОЖНЫЙ ПРОЦЕНТ</a:t>
            </a:r>
          </a:p>
        </p:txBody>
      </p:sp>
      <p:sp>
        <p:nvSpPr>
          <p:cNvPr id="76" name="Text Box 32"/>
          <p:cNvSpPr txBox="1">
            <a:spLocks noChangeArrowheads="1"/>
          </p:cNvSpPr>
          <p:nvPr/>
        </p:nvSpPr>
        <p:spPr bwMode="auto">
          <a:xfrm>
            <a:off x="6100406" y="3857907"/>
            <a:ext cx="251549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altLang="ru-RU" b="1">
                <a:solidFill>
                  <a:srgbClr val="0E294F"/>
                </a:solidFill>
                <a:latin typeface="Myriad Pro"/>
              </a:rPr>
              <a:t>ПРОСТОЙ ПРОЦЕНТ</a:t>
            </a:r>
          </a:p>
        </p:txBody>
      </p:sp>
      <p:sp>
        <p:nvSpPr>
          <p:cNvPr id="77" name="Line 33"/>
          <p:cNvSpPr>
            <a:spLocks noChangeShapeType="1"/>
          </p:cNvSpPr>
          <p:nvPr/>
        </p:nvSpPr>
        <p:spPr bwMode="auto">
          <a:xfrm flipH="1">
            <a:off x="5379433" y="4042572"/>
            <a:ext cx="647700" cy="0"/>
          </a:xfrm>
          <a:prstGeom prst="line">
            <a:avLst/>
          </a:prstGeom>
          <a:ln w="19050"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ru-RU" kern="0">
              <a:solidFill>
                <a:sysClr val="windowText" lastClr="000000"/>
              </a:solidFill>
            </a:endParaRPr>
          </a:p>
        </p:txBody>
      </p:sp>
      <p:sp>
        <p:nvSpPr>
          <p:cNvPr id="78" name="Line 34"/>
          <p:cNvSpPr>
            <a:spLocks noChangeShapeType="1"/>
          </p:cNvSpPr>
          <p:nvPr/>
        </p:nvSpPr>
        <p:spPr bwMode="auto">
          <a:xfrm flipH="1" flipV="1">
            <a:off x="5391160" y="2385224"/>
            <a:ext cx="663819" cy="433387"/>
          </a:xfrm>
          <a:prstGeom prst="line">
            <a:avLst/>
          </a:prstGeom>
          <a:ln w="19050"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ru-RU" kern="0">
              <a:solidFill>
                <a:sysClr val="windowText" lastClr="000000"/>
              </a:solidFill>
            </a:endParaRPr>
          </a:p>
        </p:txBody>
      </p:sp>
      <p:sp>
        <p:nvSpPr>
          <p:cNvPr id="79" name="Line 35"/>
          <p:cNvSpPr>
            <a:spLocks noChangeShapeType="1"/>
          </p:cNvSpPr>
          <p:nvPr/>
        </p:nvSpPr>
        <p:spPr bwMode="auto">
          <a:xfrm flipH="1">
            <a:off x="5391160" y="2818611"/>
            <a:ext cx="663819" cy="430212"/>
          </a:xfrm>
          <a:prstGeom prst="line">
            <a:avLst/>
          </a:prstGeom>
          <a:ln w="19050"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ru-RU" kern="0">
              <a:solidFill>
                <a:sysClr val="windowText" lastClr="000000"/>
              </a:solidFill>
            </a:endParaRPr>
          </a:p>
        </p:txBody>
      </p:sp>
      <p:sp>
        <p:nvSpPr>
          <p:cNvPr id="88" name="Text Box 46"/>
          <p:cNvSpPr txBox="1">
            <a:spLocks noChangeArrowheads="1"/>
          </p:cNvSpPr>
          <p:nvPr/>
        </p:nvSpPr>
        <p:spPr bwMode="auto">
          <a:xfrm>
            <a:off x="5263671" y="3313911"/>
            <a:ext cx="6463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altLang="ru-RU">
                <a:solidFill>
                  <a:srgbClr val="0E294F"/>
                </a:solidFill>
                <a:latin typeface="Myriad Pro"/>
              </a:rPr>
              <a:t>10%</a:t>
            </a:r>
          </a:p>
        </p:txBody>
      </p:sp>
      <p:sp>
        <p:nvSpPr>
          <p:cNvPr id="89" name="Text Box 47"/>
          <p:cNvSpPr txBox="1">
            <a:spLocks noChangeArrowheads="1"/>
          </p:cNvSpPr>
          <p:nvPr/>
        </p:nvSpPr>
        <p:spPr bwMode="auto">
          <a:xfrm>
            <a:off x="4733198" y="2096297"/>
            <a:ext cx="79130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>
                <a:solidFill>
                  <a:srgbClr val="0E294F"/>
                </a:solidFill>
                <a:latin typeface="Myriad Pro"/>
              </a:rPr>
              <a:t>15%</a:t>
            </a: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V="1">
            <a:off x="1490301" y="4042573"/>
            <a:ext cx="3801941" cy="792163"/>
          </a:xfrm>
          <a:prstGeom prst="line">
            <a:avLst/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5" name="Полилиния 4"/>
          <p:cNvSpPr/>
          <p:nvPr/>
        </p:nvSpPr>
        <p:spPr>
          <a:xfrm>
            <a:off x="1487609" y="3316408"/>
            <a:ext cx="3821373" cy="1514901"/>
          </a:xfrm>
          <a:custGeom>
            <a:avLst/>
            <a:gdLst>
              <a:gd name="connsiteX0" fmla="*/ 0 w 3821373"/>
              <a:gd name="connsiteY0" fmla="*/ 1514901 h 1514901"/>
              <a:gd name="connsiteX1" fmla="*/ 1596788 w 3821373"/>
              <a:gd name="connsiteY1" fmla="*/ 1009934 h 1514901"/>
              <a:gd name="connsiteX2" fmla="*/ 2442949 w 3821373"/>
              <a:gd name="connsiteY2" fmla="*/ 723331 h 1514901"/>
              <a:gd name="connsiteX3" fmla="*/ 3152633 w 3821373"/>
              <a:gd name="connsiteY3" fmla="*/ 409433 h 1514901"/>
              <a:gd name="connsiteX4" fmla="*/ 3548418 w 3821373"/>
              <a:gd name="connsiteY4" fmla="*/ 177421 h 1514901"/>
              <a:gd name="connsiteX5" fmla="*/ 3821373 w 3821373"/>
              <a:gd name="connsiteY5" fmla="*/ 0 h 1514901"/>
              <a:gd name="connsiteX6" fmla="*/ 3821373 w 3821373"/>
              <a:gd name="connsiteY6" fmla="*/ 0 h 1514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21373" h="1514901">
                <a:moveTo>
                  <a:pt x="0" y="1514901"/>
                </a:moveTo>
                <a:lnTo>
                  <a:pt x="1596788" y="1009934"/>
                </a:lnTo>
                <a:cubicBezTo>
                  <a:pt x="2003946" y="878006"/>
                  <a:pt x="2183642" y="823414"/>
                  <a:pt x="2442949" y="723331"/>
                </a:cubicBezTo>
                <a:cubicBezTo>
                  <a:pt x="2702257" y="623247"/>
                  <a:pt x="2968388" y="500418"/>
                  <a:pt x="3152633" y="409433"/>
                </a:cubicBezTo>
                <a:cubicBezTo>
                  <a:pt x="3336878" y="318448"/>
                  <a:pt x="3436961" y="245660"/>
                  <a:pt x="3548418" y="177421"/>
                </a:cubicBezTo>
                <a:cubicBezTo>
                  <a:pt x="3659875" y="109182"/>
                  <a:pt x="3821373" y="0"/>
                  <a:pt x="3821373" y="0"/>
                </a:cubicBezTo>
                <a:lnTo>
                  <a:pt x="3821373" y="0"/>
                </a:lnTo>
              </a:path>
            </a:pathLst>
          </a:custGeom>
          <a:ln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Полилиния 7"/>
          <p:cNvSpPr/>
          <p:nvPr/>
        </p:nvSpPr>
        <p:spPr>
          <a:xfrm>
            <a:off x="1501257" y="2374712"/>
            <a:ext cx="3794077" cy="2456597"/>
          </a:xfrm>
          <a:custGeom>
            <a:avLst/>
            <a:gdLst>
              <a:gd name="connsiteX0" fmla="*/ 0 w 3794077"/>
              <a:gd name="connsiteY0" fmla="*/ 2456597 h 2456597"/>
              <a:gd name="connsiteX1" fmla="*/ 1146412 w 3794077"/>
              <a:gd name="connsiteY1" fmla="*/ 1924335 h 2456597"/>
              <a:gd name="connsiteX2" fmla="*/ 1774209 w 3794077"/>
              <a:gd name="connsiteY2" fmla="*/ 1583141 h 2456597"/>
              <a:gd name="connsiteX3" fmla="*/ 2347415 w 3794077"/>
              <a:gd name="connsiteY3" fmla="*/ 1214651 h 2456597"/>
              <a:gd name="connsiteX4" fmla="*/ 2906973 w 3794077"/>
              <a:gd name="connsiteY4" fmla="*/ 805218 h 2456597"/>
              <a:gd name="connsiteX5" fmla="*/ 3370997 w 3794077"/>
              <a:gd name="connsiteY5" fmla="*/ 423081 h 2456597"/>
              <a:gd name="connsiteX6" fmla="*/ 3684895 w 3794077"/>
              <a:gd name="connsiteY6" fmla="*/ 136478 h 2456597"/>
              <a:gd name="connsiteX7" fmla="*/ 3794077 w 3794077"/>
              <a:gd name="connsiteY7" fmla="*/ 0 h 2456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94077" h="2456597">
                <a:moveTo>
                  <a:pt x="0" y="2456597"/>
                </a:moveTo>
                <a:lnTo>
                  <a:pt x="1146412" y="1924335"/>
                </a:lnTo>
                <a:cubicBezTo>
                  <a:pt x="1442113" y="1778759"/>
                  <a:pt x="1574042" y="1701422"/>
                  <a:pt x="1774209" y="1583141"/>
                </a:cubicBezTo>
                <a:cubicBezTo>
                  <a:pt x="1974376" y="1464860"/>
                  <a:pt x="2158621" y="1344305"/>
                  <a:pt x="2347415" y="1214651"/>
                </a:cubicBezTo>
                <a:cubicBezTo>
                  <a:pt x="2536209" y="1084997"/>
                  <a:pt x="2736376" y="937146"/>
                  <a:pt x="2906973" y="805218"/>
                </a:cubicBezTo>
                <a:cubicBezTo>
                  <a:pt x="3077570" y="673290"/>
                  <a:pt x="3241343" y="534538"/>
                  <a:pt x="3370997" y="423081"/>
                </a:cubicBezTo>
                <a:cubicBezTo>
                  <a:pt x="3500651" y="311624"/>
                  <a:pt x="3614382" y="206991"/>
                  <a:pt x="3684895" y="136478"/>
                </a:cubicBezTo>
                <a:cubicBezTo>
                  <a:pt x="3755408" y="65965"/>
                  <a:pt x="3774742" y="32982"/>
                  <a:pt x="3794077" y="0"/>
                </a:cubicBezTo>
              </a:path>
            </a:pathLst>
          </a:cu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91" name="Овал 90"/>
          <p:cNvSpPr/>
          <p:nvPr/>
        </p:nvSpPr>
        <p:spPr bwMode="auto">
          <a:xfrm>
            <a:off x="2808819" y="5884825"/>
            <a:ext cx="126000" cy="1260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92" name="Овал 91"/>
          <p:cNvSpPr/>
          <p:nvPr/>
        </p:nvSpPr>
        <p:spPr bwMode="auto">
          <a:xfrm>
            <a:off x="2808346" y="6202605"/>
            <a:ext cx="126000" cy="1260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6184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itle 1"/>
          <p:cNvSpPr txBox="1">
            <a:spLocks/>
          </p:cNvSpPr>
          <p:nvPr/>
        </p:nvSpPr>
        <p:spPr bwMode="auto">
          <a:xfrm>
            <a:off x="965202" y="428629"/>
            <a:ext cx="7213599" cy="412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800" b="1" smtClean="0">
                <a:solidFill>
                  <a:srgbClr val="003F82"/>
                </a:solidFill>
                <a:latin typeface="Myriad Pro"/>
              </a:rPr>
              <a:t>Эффект сложных процентов</a:t>
            </a:r>
            <a:endParaRPr lang="en-US" sz="2800" b="1" dirty="0">
              <a:solidFill>
                <a:srgbClr val="003F82"/>
              </a:solidFill>
              <a:latin typeface="Myriad Pro"/>
            </a:endParaRPr>
          </a:p>
        </p:txBody>
      </p:sp>
      <p:pic>
        <p:nvPicPr>
          <p:cNvPr id="15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8369" y="5617082"/>
            <a:ext cx="1019755" cy="1014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Группа 1"/>
          <p:cNvGrpSpPr/>
          <p:nvPr/>
        </p:nvGrpSpPr>
        <p:grpSpPr>
          <a:xfrm>
            <a:off x="1163725" y="1309202"/>
            <a:ext cx="6816552" cy="967735"/>
            <a:chOff x="1362249" y="1419324"/>
            <a:chExt cx="6816552" cy="967734"/>
          </a:xfrm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1686130" y="1419324"/>
              <a:ext cx="6168790" cy="967734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altLang="ru-RU" sz="2200" dirty="0">
                <a:solidFill>
                  <a:prstClr val="black"/>
                </a:solidFill>
                <a:latin typeface="Myriad Pro"/>
              </a:endParaRPr>
            </a:p>
          </p:txBody>
        </p:sp>
        <p:sp>
          <p:nvSpPr>
            <p:cNvPr id="26" name="Rectangle 7"/>
            <p:cNvSpPr>
              <a:spLocks noChangeArrowheads="1"/>
            </p:cNvSpPr>
            <p:nvPr/>
          </p:nvSpPr>
          <p:spPr bwMode="auto">
            <a:xfrm>
              <a:off x="1362249" y="1569048"/>
              <a:ext cx="6816552" cy="7078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spcAft>
                  <a:spcPts val="3600"/>
                </a:spcAft>
                <a:buClr>
                  <a:srgbClr val="4F4C06"/>
                </a:buClr>
              </a:pPr>
              <a:r>
                <a:rPr lang="ru-RU" altLang="ru-RU" sz="2000">
                  <a:solidFill>
                    <a:srgbClr val="003F82"/>
                  </a:solidFill>
                  <a:latin typeface="Myriad Pro"/>
                </a:rPr>
                <a:t>Стоимость инвестиций в размере 100 долл. на конец года при ставке </a:t>
              </a:r>
              <a:r>
                <a:rPr lang="ru-RU" altLang="ru-RU" sz="2000" smtClean="0">
                  <a:solidFill>
                    <a:srgbClr val="003F82"/>
                  </a:solidFill>
                  <a:latin typeface="Myriad Pro"/>
                </a:rPr>
                <a:t>10</a:t>
              </a:r>
              <a:r>
                <a:rPr lang="ru-RU" altLang="ru-RU" sz="2000">
                  <a:solidFill>
                    <a:srgbClr val="003F82"/>
                  </a:solidFill>
                  <a:latin typeface="Myriad Pro"/>
                </a:rPr>
                <a:t>%</a:t>
              </a:r>
            </a:p>
          </p:txBody>
        </p:sp>
      </p:grpSp>
      <p:graphicFrame>
        <p:nvGraphicFramePr>
          <p:cNvPr id="8" name="Group 149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419432030"/>
              </p:ext>
            </p:extLst>
          </p:nvPr>
        </p:nvGraphicFramePr>
        <p:xfrm>
          <a:off x="2415657" y="2562393"/>
          <a:ext cx="4449171" cy="3688292"/>
        </p:xfrm>
        <a:graphic>
          <a:graphicData uri="http://schemas.openxmlformats.org/drawingml/2006/table">
            <a:tbl>
              <a:tblPr>
                <a:tableStyleId>{16D9F66E-5EB9-4882-86FB-DCBF35E3C3E4}</a:tableStyleId>
              </a:tblPr>
              <a:tblGrid>
                <a:gridCol w="1165376"/>
                <a:gridCol w="1463919"/>
                <a:gridCol w="1819876"/>
              </a:tblGrid>
              <a:tr h="67060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9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Годы</a:t>
                      </a:r>
                      <a:endParaRPr kumimoji="0" lang="ru-RU" sz="1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Myriad Pro"/>
                      </a:endParaRPr>
                    </a:p>
                  </a:txBody>
                  <a:tcPr marT="45729" marB="45729" anchor="ctr" horzOverflow="overflow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9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Простой процент</a:t>
                      </a:r>
                      <a:endParaRPr kumimoji="0" lang="ru-RU" sz="1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Myriad Pro"/>
                      </a:endParaRPr>
                    </a:p>
                  </a:txBody>
                  <a:tcPr marT="45729" marB="45729" anchor="ctr" horzOverflow="overflow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9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Сложный процент</a:t>
                      </a:r>
                      <a:endParaRPr kumimoji="0" lang="ru-RU" sz="1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Myriad Pro"/>
                      </a:endParaRPr>
                    </a:p>
                  </a:txBody>
                  <a:tcPr marT="45729" marB="45729" anchor="ctr" horzOverflow="overflow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33529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1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T="45729" marB="4572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110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T="45729" marB="4572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110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T="45729" marB="45729" horzOverflow="overflow"/>
                </a:tc>
              </a:tr>
              <a:tr h="33529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2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T="45729" marB="4572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120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T="45729" marB="4572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121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T="45729" marB="45729" horzOverflow="overflow"/>
                </a:tc>
              </a:tr>
              <a:tr h="33529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3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T="45729" marB="4572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130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T="45729" marB="4572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133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T="45729" marB="45729" horzOverflow="overflow"/>
                </a:tc>
              </a:tr>
              <a:tr h="33529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4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T="45729" marB="4572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140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T="45729" marB="4572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146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T="45729" marB="45729" horzOverflow="overflow"/>
                </a:tc>
              </a:tr>
              <a:tr h="33529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---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T="45729" marB="4572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T="45729" marB="4572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T="45729" marB="45729" horzOverflow="overflow"/>
                </a:tc>
              </a:tr>
              <a:tr h="33529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10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T="45729" marB="4572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200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T="45729" marB="4572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259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T="45729" marB="45729" horzOverflow="overflow"/>
                </a:tc>
              </a:tr>
              <a:tr h="33529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50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T="45729" marB="4572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600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T="45729" marB="4572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11 7</a:t>
                      </a:r>
                      <a:r>
                        <a:rPr kumimoji="0" lang="en-US" sz="1600" u="none" strike="noStrike" cap="none" normalizeH="0" baseline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39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T="45729" marB="45729" horzOverflow="overflow"/>
                </a:tc>
              </a:tr>
              <a:tr h="33529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100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T="45729" marB="4572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1100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T="45729" marB="4572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1 378 061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T="45729" marB="45729" horzOverflow="overflow"/>
                </a:tc>
              </a:tr>
              <a:tr h="33529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200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T="45729" marB="4572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2100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T="45729" marB="4572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18 990 527 622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T="45729" marB="45729" horzOverflow="overflow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70005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8369" y="5617082"/>
            <a:ext cx="1019755" cy="1014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Группа 1"/>
          <p:cNvGrpSpPr/>
          <p:nvPr/>
        </p:nvGrpSpPr>
        <p:grpSpPr>
          <a:xfrm>
            <a:off x="838308" y="3836415"/>
            <a:ext cx="7060058" cy="2381181"/>
            <a:chOff x="1362249" y="1338054"/>
            <a:chExt cx="6816552" cy="1181629"/>
          </a:xfrm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1362249" y="1338054"/>
              <a:ext cx="6816552" cy="1174517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altLang="ru-RU" sz="2200" dirty="0">
                <a:solidFill>
                  <a:prstClr val="black"/>
                </a:solidFill>
                <a:latin typeface="Myriad Pro"/>
              </a:endParaRPr>
            </a:p>
          </p:txBody>
        </p:sp>
        <p:sp>
          <p:nvSpPr>
            <p:cNvPr id="26" name="Rectangle 7"/>
            <p:cNvSpPr>
              <a:spLocks noChangeArrowheads="1"/>
            </p:cNvSpPr>
            <p:nvPr/>
          </p:nvSpPr>
          <p:spPr bwMode="auto">
            <a:xfrm>
              <a:off x="1582697" y="1374208"/>
              <a:ext cx="6460772" cy="1145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ts val="0"/>
                </a:spcBef>
                <a:spcAft>
                  <a:spcPts val="3600"/>
                </a:spcAft>
                <a:buClr>
                  <a:srgbClr val="4F4C06"/>
                </a:buClr>
              </a:pPr>
              <a:r>
                <a:rPr lang="ru-RU" altLang="ru-RU" sz="1600">
                  <a:solidFill>
                    <a:srgbClr val="003F82"/>
                  </a:solidFill>
                  <a:latin typeface="Myriad Pro"/>
                </a:rPr>
                <a:t>Остров Манхэттен (США) был куплен в 1626 году Питером Минуитом у местных индейцев за сумму, примерно равную 25 долларов. В настоящее время совокупная стоимость острова исчисляется миллиардами долларов. Однако, если бы Питер вложил свои 25 долларов в банк под 7% годовых, то в настоящее время он </a:t>
              </a:r>
              <a:r>
                <a:rPr lang="ru-RU" altLang="ru-RU" sz="1600" smtClean="0">
                  <a:solidFill>
                    <a:srgbClr val="003F82"/>
                  </a:solidFill>
                  <a:latin typeface="Myriad Pro"/>
                </a:rPr>
                <a:t>получил </a:t>
              </a:r>
              <a:r>
                <a:rPr lang="ru-RU" altLang="ru-RU" sz="1600">
                  <a:solidFill>
                    <a:srgbClr val="003F82"/>
                  </a:solidFill>
                  <a:latin typeface="Myriad Pro"/>
                </a:rPr>
                <a:t>бы </a:t>
              </a:r>
              <a:r>
                <a:rPr lang="ru-RU" altLang="ru-RU" sz="1600" smtClean="0">
                  <a:solidFill>
                    <a:srgbClr val="003F82"/>
                  </a:solidFill>
                  <a:latin typeface="Myriad Pro"/>
                </a:rPr>
                <a:t>3,6 триллиона </a:t>
              </a:r>
              <a:r>
                <a:rPr lang="ru-RU" altLang="ru-RU" sz="1600">
                  <a:solidFill>
                    <a:srgbClr val="003F82"/>
                  </a:solidFill>
                  <a:latin typeface="Myriad Pro"/>
                </a:rPr>
                <a:t>долларов США, что существенно больше нынешней стоимости острова со всеми сооружениями на нем. Вот к чему приводит принятие однажды неправильного решения. </a:t>
              </a:r>
            </a:p>
          </p:txBody>
        </p:sp>
      </p:grpSp>
      <p:pic>
        <p:nvPicPr>
          <p:cNvPr id="9" name="Picture 3" descr="картинка"/>
          <p:cNvPicPr>
            <a:picLocks noChangeAspect="1" noChangeArrowheads="1"/>
          </p:cNvPicPr>
          <p:nvPr/>
        </p:nvPicPr>
        <p:blipFill rotWithShape="1"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36"/>
          <a:stretch/>
        </p:blipFill>
        <p:spPr bwMode="auto">
          <a:xfrm>
            <a:off x="1540044" y="568112"/>
            <a:ext cx="5884338" cy="307695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7861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itle 1"/>
          <p:cNvSpPr txBox="1">
            <a:spLocks/>
          </p:cNvSpPr>
          <p:nvPr/>
        </p:nvSpPr>
        <p:spPr bwMode="auto">
          <a:xfrm>
            <a:off x="965202" y="428629"/>
            <a:ext cx="7213599" cy="412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800" b="1" smtClean="0">
                <a:solidFill>
                  <a:srgbClr val="003F82"/>
                </a:solidFill>
                <a:latin typeface="Myriad Pro"/>
              </a:rPr>
              <a:t>Интересные наблюдения известных людей</a:t>
            </a:r>
            <a:endParaRPr lang="en-US" sz="2800" b="1" dirty="0">
              <a:solidFill>
                <a:srgbClr val="003F82"/>
              </a:solidFill>
              <a:latin typeface="Myriad Pro"/>
            </a:endParaRPr>
          </a:p>
        </p:txBody>
      </p:sp>
      <p:pic>
        <p:nvPicPr>
          <p:cNvPr id="15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8369" y="5617082"/>
            <a:ext cx="1019755" cy="1014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7"/>
          <p:cNvSpPr>
            <a:spLocks noChangeArrowheads="1"/>
          </p:cNvSpPr>
          <p:nvPr/>
        </p:nvSpPr>
        <p:spPr bwMode="auto">
          <a:xfrm>
            <a:off x="1362249" y="1926960"/>
            <a:ext cx="6816552" cy="3600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ts val="0"/>
              </a:spcBef>
              <a:spcAft>
                <a:spcPts val="1800"/>
              </a:spcAft>
              <a:buClr>
                <a:srgbClr val="4F4C06"/>
              </a:buClr>
            </a:pPr>
            <a:r>
              <a:rPr lang="ru-RU" altLang="ru-RU" sz="2200">
                <a:solidFill>
                  <a:srgbClr val="003F82"/>
                </a:solidFill>
                <a:latin typeface="Myriad Pro"/>
              </a:rPr>
              <a:t>Метод сложных процентов всегда интриговал </a:t>
            </a:r>
            <a:r>
              <a:rPr lang="ru-RU" altLang="ru-RU" sz="2200" smtClean="0">
                <a:solidFill>
                  <a:srgbClr val="003F82"/>
                </a:solidFill>
                <a:latin typeface="Myriad Pro"/>
              </a:rPr>
              <a:t>людей</a:t>
            </a:r>
          </a:p>
          <a:p>
            <a:pPr eaLnBrk="1" hangingPunct="1">
              <a:spcBef>
                <a:spcPts val="0"/>
              </a:spcBef>
              <a:spcAft>
                <a:spcPts val="0"/>
              </a:spcAft>
              <a:buClr>
                <a:srgbClr val="4F4C06"/>
              </a:buClr>
            </a:pPr>
            <a:r>
              <a:rPr lang="ru-RU" altLang="ru-RU" sz="2200" smtClean="0">
                <a:solidFill>
                  <a:srgbClr val="003F82"/>
                </a:solidFill>
                <a:latin typeface="Myriad Pro"/>
              </a:rPr>
              <a:t>Известный </a:t>
            </a:r>
            <a:r>
              <a:rPr lang="ru-RU" altLang="ru-RU" sz="2200">
                <a:solidFill>
                  <a:srgbClr val="003F82"/>
                </a:solidFill>
                <a:latin typeface="Myriad Pro"/>
              </a:rPr>
              <a:t>экономист Джон Кейнс </a:t>
            </a:r>
          </a:p>
          <a:p>
            <a:pPr eaLnBrk="1" hangingPunct="1">
              <a:spcBef>
                <a:spcPts val="0"/>
              </a:spcBef>
              <a:spcAft>
                <a:spcPts val="0"/>
              </a:spcAft>
              <a:buClr>
                <a:srgbClr val="4F4C06"/>
              </a:buClr>
            </a:pPr>
            <a:r>
              <a:rPr lang="ru-RU" altLang="ru-RU" sz="2200" smtClean="0">
                <a:solidFill>
                  <a:srgbClr val="003F82"/>
                </a:solidFill>
                <a:latin typeface="Myriad Pro"/>
              </a:rPr>
              <a:t>назвал </a:t>
            </a:r>
            <a:r>
              <a:rPr lang="ru-RU" altLang="ru-RU" sz="2200">
                <a:solidFill>
                  <a:srgbClr val="003F82"/>
                </a:solidFill>
                <a:latin typeface="Myriad Pro"/>
              </a:rPr>
              <a:t>этот процесс магией </a:t>
            </a:r>
            <a:endParaRPr lang="ru-RU" altLang="ru-RU" sz="2200" smtClean="0">
              <a:solidFill>
                <a:srgbClr val="003F82"/>
              </a:solidFill>
              <a:latin typeface="Myriad Pro"/>
            </a:endParaRPr>
          </a:p>
          <a:p>
            <a:pPr eaLnBrk="1" hangingPunct="1">
              <a:spcBef>
                <a:spcPts val="0"/>
              </a:spcBef>
              <a:spcAft>
                <a:spcPts val="1800"/>
              </a:spcAft>
              <a:buClr>
                <a:srgbClr val="4F4C06"/>
              </a:buClr>
            </a:pPr>
            <a:r>
              <a:rPr lang="ru-RU" altLang="ru-RU" sz="2200" smtClean="0">
                <a:solidFill>
                  <a:srgbClr val="003F82"/>
                </a:solidFill>
                <a:latin typeface="Myriad Pro"/>
              </a:rPr>
              <a:t>сложных процентов</a:t>
            </a:r>
          </a:p>
          <a:p>
            <a:pPr eaLnBrk="1" hangingPunct="1">
              <a:spcBef>
                <a:spcPts val="0"/>
              </a:spcBef>
              <a:spcAft>
                <a:spcPts val="1800"/>
              </a:spcAft>
              <a:buClr>
                <a:srgbClr val="4F4C06"/>
              </a:buClr>
            </a:pPr>
            <a:r>
              <a:rPr lang="ru-RU" altLang="ru-RU" sz="2200" smtClean="0">
                <a:solidFill>
                  <a:srgbClr val="003F82"/>
                </a:solidFill>
                <a:latin typeface="Myriad Pro"/>
              </a:rPr>
              <a:t>Действительно, </a:t>
            </a:r>
            <a:r>
              <a:rPr lang="ru-RU" altLang="ru-RU" sz="2200">
                <a:solidFill>
                  <a:srgbClr val="003F82"/>
                </a:solidFill>
                <a:latin typeface="Myriad Pro"/>
              </a:rPr>
              <a:t>на длительных отрезках времени первоначальные суммы, вложенные под сложный процент, увеличиваются очень </a:t>
            </a:r>
            <a:r>
              <a:rPr lang="ru-RU" altLang="ru-RU" sz="2200" smtClean="0">
                <a:solidFill>
                  <a:srgbClr val="003F82"/>
                </a:solidFill>
                <a:latin typeface="Myriad Pro"/>
              </a:rPr>
              <a:t>существенно</a:t>
            </a:r>
            <a:endParaRPr lang="ru-RU" altLang="ru-RU" sz="2200">
              <a:solidFill>
                <a:srgbClr val="003F82"/>
              </a:solidFill>
              <a:latin typeface="Myriad Pro"/>
            </a:endParaRPr>
          </a:p>
        </p:txBody>
      </p:sp>
      <p:sp>
        <p:nvSpPr>
          <p:cNvPr id="7" name="Овал 6"/>
          <p:cNvSpPr/>
          <p:nvPr/>
        </p:nvSpPr>
        <p:spPr bwMode="auto">
          <a:xfrm>
            <a:off x="1196302" y="2068844"/>
            <a:ext cx="144000" cy="1440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9" name="Овал 8"/>
          <p:cNvSpPr/>
          <p:nvPr/>
        </p:nvSpPr>
        <p:spPr bwMode="auto">
          <a:xfrm>
            <a:off x="1196302" y="2982279"/>
            <a:ext cx="144000" cy="1440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1" name="Овал 10"/>
          <p:cNvSpPr/>
          <p:nvPr/>
        </p:nvSpPr>
        <p:spPr bwMode="auto">
          <a:xfrm>
            <a:off x="1196302" y="4206195"/>
            <a:ext cx="144000" cy="1440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33794" name="Picture 2" descr="C:\Компьютер\Фондовый рынок\Проекты\Курсера\1 - Новое, on demand\Слайды к лекциям\Картинки\Keyn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9746" y="2453233"/>
            <a:ext cx="1328619" cy="17138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2360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itle 1"/>
          <p:cNvSpPr txBox="1">
            <a:spLocks/>
          </p:cNvSpPr>
          <p:nvPr/>
        </p:nvSpPr>
        <p:spPr bwMode="auto">
          <a:xfrm>
            <a:off x="965202" y="428629"/>
            <a:ext cx="7213599" cy="412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800" b="1" smtClean="0">
                <a:solidFill>
                  <a:srgbClr val="003F82"/>
                </a:solidFill>
                <a:latin typeface="Myriad Pro"/>
              </a:rPr>
              <a:t>Интересные наблюдения известных людей</a:t>
            </a:r>
            <a:endParaRPr lang="en-US" sz="2800" b="1" dirty="0">
              <a:solidFill>
                <a:srgbClr val="003F82"/>
              </a:solidFill>
              <a:latin typeface="Myriad Pro"/>
            </a:endParaRPr>
          </a:p>
        </p:txBody>
      </p:sp>
      <p:pic>
        <p:nvPicPr>
          <p:cNvPr id="15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8369" y="5617082"/>
            <a:ext cx="1019755" cy="1014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7"/>
          <p:cNvSpPr>
            <a:spLocks noChangeArrowheads="1"/>
          </p:cNvSpPr>
          <p:nvPr/>
        </p:nvSpPr>
        <p:spPr bwMode="auto">
          <a:xfrm>
            <a:off x="1594261" y="1926963"/>
            <a:ext cx="4888426" cy="2800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  <a:buClr>
                <a:srgbClr val="4F4C06"/>
              </a:buClr>
            </a:pPr>
            <a:r>
              <a:rPr lang="ru-RU" altLang="ru-RU" sz="2000">
                <a:solidFill>
                  <a:srgbClr val="003F82"/>
                </a:solidFill>
                <a:latin typeface="Myriad Pro"/>
              </a:rPr>
              <a:t>Английский астроном Френсис Бейли в 1810 году подсчитал, что если в год рождения Христа положить 1 пенс под 5% годовых, то за эти годы он превратился бы в такое количество золота, которого хватило бы для заполнения 357 млн. земных шаров.     </a:t>
            </a:r>
          </a:p>
        </p:txBody>
      </p:sp>
      <p:pic>
        <p:nvPicPr>
          <p:cNvPr id="32770" name="Picture 2" descr="C:\Компьютер\Фондовый рынок\Проекты\Курсера\1 - Новое, on demand\Слайды к лекциям\Картинки\s8ef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2" t="7049" r="3696" b="5196"/>
          <a:stretch/>
        </p:blipFill>
        <p:spPr bwMode="auto">
          <a:xfrm>
            <a:off x="6605170" y="1951451"/>
            <a:ext cx="2223896" cy="27500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Овал 11"/>
          <p:cNvSpPr/>
          <p:nvPr/>
        </p:nvSpPr>
        <p:spPr bwMode="auto">
          <a:xfrm>
            <a:off x="1414261" y="2040267"/>
            <a:ext cx="180000" cy="1800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7067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itle 1"/>
          <p:cNvSpPr txBox="1">
            <a:spLocks/>
          </p:cNvSpPr>
          <p:nvPr/>
        </p:nvSpPr>
        <p:spPr bwMode="auto">
          <a:xfrm>
            <a:off x="965202" y="428629"/>
            <a:ext cx="7213599" cy="412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800" b="1" smtClean="0">
                <a:solidFill>
                  <a:srgbClr val="003F82"/>
                </a:solidFill>
                <a:latin typeface="Myriad Pro"/>
              </a:rPr>
              <a:t>Интересные наблюдения известных людей</a:t>
            </a:r>
            <a:endParaRPr lang="en-US" sz="2800" b="1" dirty="0">
              <a:solidFill>
                <a:srgbClr val="003F82"/>
              </a:solidFill>
              <a:latin typeface="Myriad Pro"/>
            </a:endParaRPr>
          </a:p>
        </p:txBody>
      </p:sp>
      <p:pic>
        <p:nvPicPr>
          <p:cNvPr id="15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8369" y="5617082"/>
            <a:ext cx="1019755" cy="1014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7"/>
          <p:cNvSpPr>
            <a:spLocks noChangeArrowheads="1"/>
          </p:cNvSpPr>
          <p:nvPr/>
        </p:nvSpPr>
        <p:spPr bwMode="auto">
          <a:xfrm>
            <a:off x="1594261" y="1926965"/>
            <a:ext cx="5010909" cy="3139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  <a:buClr>
                <a:srgbClr val="4F4C06"/>
              </a:buClr>
            </a:pPr>
            <a:r>
              <a:rPr lang="ru-RU" altLang="ru-RU" sz="2000">
                <a:solidFill>
                  <a:srgbClr val="003F82"/>
                </a:solidFill>
                <a:latin typeface="Myriad Pro"/>
              </a:rPr>
              <a:t>Американский президент Бенджамин Франклин был более практичен. После своей смерти в 1790 г. он оставил 1000 фунтов стерлингов (4600 долл.) г. Бостону с условием, что они не будут трогать эти деньги в течение 100 лет. К 1890 г. эти средства увеличились более чем в 72 раза и составили </a:t>
            </a:r>
            <a:r>
              <a:rPr lang="ru-RU" altLang="ru-RU" sz="2000" smtClean="0">
                <a:solidFill>
                  <a:srgbClr val="003F82"/>
                </a:solidFill>
                <a:latin typeface="Myriad Pro"/>
              </a:rPr>
              <a:t>332 000 </a:t>
            </a:r>
            <a:r>
              <a:rPr lang="ru-RU" altLang="ru-RU" sz="2000">
                <a:solidFill>
                  <a:srgbClr val="003F82"/>
                </a:solidFill>
                <a:latin typeface="Myriad Pro"/>
              </a:rPr>
              <a:t>долл.</a:t>
            </a:r>
          </a:p>
        </p:txBody>
      </p:sp>
      <p:sp>
        <p:nvSpPr>
          <p:cNvPr id="12" name="Овал 11"/>
          <p:cNvSpPr/>
          <p:nvPr/>
        </p:nvSpPr>
        <p:spPr bwMode="auto">
          <a:xfrm>
            <a:off x="1414261" y="2040267"/>
            <a:ext cx="180000" cy="1800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34818" name="Picture 2" descr="C:\Компьютер\Фондовый рынок\Проекты\Курсера\1 - Новое, on demand\Слайды к лекциям\Картинки\708423_1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699644" y="2149368"/>
            <a:ext cx="2218479" cy="26945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8402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5" y="165457"/>
            <a:ext cx="8229600" cy="762591"/>
          </a:xfrm>
        </p:spPr>
        <p:txBody>
          <a:bodyPr>
            <a:normAutofit/>
          </a:bodyPr>
          <a:lstStyle/>
          <a:p>
            <a:r>
              <a:rPr lang="ru-RU" sz="4000" b="1" dirty="0" smtClean="0"/>
              <a:t>Инфляция за 2001-2016 , %</a:t>
            </a:r>
            <a:endParaRPr lang="ru-RU" sz="4000" b="1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11155209"/>
              </p:ext>
            </p:extLst>
          </p:nvPr>
        </p:nvGraphicFramePr>
        <p:xfrm>
          <a:off x="286607" y="928048"/>
          <a:ext cx="8625382" cy="1166457"/>
        </p:xfrm>
        <a:graphic>
          <a:graphicData uri="http://schemas.openxmlformats.org/drawingml/2006/table">
            <a:tbl>
              <a:tblPr/>
              <a:tblGrid>
                <a:gridCol w="1428044"/>
                <a:gridCol w="428413"/>
                <a:gridCol w="428413"/>
                <a:gridCol w="428413"/>
                <a:gridCol w="428413"/>
                <a:gridCol w="556937"/>
                <a:gridCol w="556937"/>
                <a:gridCol w="428413"/>
                <a:gridCol w="428413"/>
                <a:gridCol w="428413"/>
                <a:gridCol w="428413"/>
                <a:gridCol w="428413"/>
                <a:gridCol w="428413"/>
                <a:gridCol w="428413"/>
                <a:gridCol w="428413"/>
                <a:gridCol w="456973"/>
                <a:gridCol w="485535"/>
              </a:tblGrid>
              <a:tr h="56746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Годы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2001</a:t>
                      </a:r>
                    </a:p>
                  </a:txBody>
                  <a:tcPr marL="9525" marR="9525" marT="9525" marB="0" vert="vert270" anchor="ctr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2002</a:t>
                      </a:r>
                    </a:p>
                  </a:txBody>
                  <a:tcPr marL="9525" marR="9525" marT="9525" marB="0" vert="vert270" anchor="ctr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2003</a:t>
                      </a:r>
                    </a:p>
                  </a:txBody>
                  <a:tcPr marL="9525" marR="9525" marT="9525" marB="0" vert="vert270" anchor="ctr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2004</a:t>
                      </a:r>
                    </a:p>
                  </a:txBody>
                  <a:tcPr marL="9525" marR="9525" marT="9525" marB="0" vert="vert270" anchor="ctr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2005</a:t>
                      </a:r>
                    </a:p>
                  </a:txBody>
                  <a:tcPr marL="9525" marR="9525" marT="9525" marB="0" vert="vert270" anchor="ctr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2006</a:t>
                      </a:r>
                    </a:p>
                  </a:txBody>
                  <a:tcPr marL="9525" marR="9525" marT="9525" marB="0" vert="vert270" anchor="ctr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2007</a:t>
                      </a:r>
                    </a:p>
                  </a:txBody>
                  <a:tcPr marL="9525" marR="9525" marT="9525" marB="0" vert="vert270" anchor="ctr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2008</a:t>
                      </a:r>
                    </a:p>
                  </a:txBody>
                  <a:tcPr marL="9525" marR="9525" marT="9525" marB="0" vert="vert270" anchor="ctr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2009</a:t>
                      </a:r>
                    </a:p>
                  </a:txBody>
                  <a:tcPr marL="9525" marR="9525" marT="9525" marB="0" vert="vert270" anchor="ctr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2010</a:t>
                      </a:r>
                    </a:p>
                  </a:txBody>
                  <a:tcPr marL="9525" marR="9525" marT="9525" marB="0" vert="vert270" anchor="ctr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2011</a:t>
                      </a:r>
                    </a:p>
                  </a:txBody>
                  <a:tcPr marL="9525" marR="9525" marT="9525" marB="0" vert="vert270" anchor="ctr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2012</a:t>
                      </a:r>
                    </a:p>
                  </a:txBody>
                  <a:tcPr marL="9525" marR="9525" marT="9525" marB="0" vert="vert270" anchor="ctr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2013</a:t>
                      </a:r>
                    </a:p>
                  </a:txBody>
                  <a:tcPr marL="9525" marR="9525" marT="9525" marB="0" vert="vert270" anchor="ctr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2014</a:t>
                      </a:r>
                    </a:p>
                  </a:txBody>
                  <a:tcPr marL="9525" marR="9525" marT="9525" marB="0" vert="vert270" anchor="ctr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0E294F"/>
                          </a:solidFill>
                          <a:effectLst/>
                          <a:latin typeface="Calibri"/>
                        </a:rPr>
                        <a:t>2015</a:t>
                      </a:r>
                    </a:p>
                  </a:txBody>
                  <a:tcPr marL="9525" marR="9525" marT="9525" marB="0" vert="vert270" anchor="ctr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0E294F"/>
                          </a:solidFill>
                          <a:effectLst/>
                          <a:latin typeface="Calibri"/>
                        </a:rPr>
                        <a:t>2016</a:t>
                      </a:r>
                    </a:p>
                  </a:txBody>
                  <a:tcPr marL="9525" marR="9525" marT="9525" marB="0" vert="vert270" anchor="ctr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</a:tr>
              <a:tr h="59899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Инфляция), 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18,6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15,1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11,7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11,9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13,3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11,4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rgbClr val="0E294F"/>
                          </a:solidFill>
                          <a:effectLst/>
                          <a:latin typeface="Calibri"/>
                        </a:rPr>
                        <a:t>12,9</a:t>
                      </a:r>
                      <a:endParaRPr lang="ru-RU" sz="1600" b="1" i="0" u="none" strike="noStrike" dirty="0">
                        <a:solidFill>
                          <a:srgbClr val="0E294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0E294F"/>
                          </a:solidFill>
                          <a:effectLst/>
                          <a:latin typeface="Calibri"/>
                        </a:rPr>
                        <a:t>5,4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78688623"/>
              </p:ext>
            </p:extLst>
          </p:nvPr>
        </p:nvGraphicFramePr>
        <p:xfrm>
          <a:off x="559175" y="2307336"/>
          <a:ext cx="7984324" cy="43254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607" y="2197290"/>
            <a:ext cx="8625382" cy="4299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2069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11793</TotalTime>
  <Words>4019</Words>
  <Application>Microsoft Office PowerPoint</Application>
  <PresentationFormat>Экран (4:3)</PresentationFormat>
  <Paragraphs>1324</Paragraphs>
  <Slides>86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3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86</vt:i4>
      </vt:variant>
    </vt:vector>
  </HeadingPairs>
  <TitlesOfParts>
    <vt:vector size="91" baseType="lpstr">
      <vt:lpstr>Тема Office</vt:lpstr>
      <vt:lpstr>1_Тема Office</vt:lpstr>
      <vt:lpstr>2_Тема Office</vt:lpstr>
      <vt:lpstr>Формула</vt:lpstr>
      <vt:lpstr>Диаграмма</vt:lpstr>
      <vt:lpstr>ПОВЫШЕНИЕ ФИНАНСОВОЙ ГРАМОТНОСТИ – НАЦИОНАЛЬНЫЙ ПРОЕКТ</vt:lpstr>
      <vt:lpstr>УПРАВЛЕНИЕ ЛИЧНЫМИ ФИНАНСАМИ  Н.И.Берзон  Заслуженный экономист Российской Федерации, доктор экономических наук, профессор Национального исследовательского университета «Высшая школа экономики»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Инфляция за 2001-2016 , %</vt:lpstr>
      <vt:lpstr>Презентация PowerPoint</vt:lpstr>
      <vt:lpstr>Банки с наиболее высокими депозитными ставками на 01.01.2016</vt:lpstr>
      <vt:lpstr>Банки с наиболее высокими депозитными ставками на 01.01.2017</vt:lpstr>
      <vt:lpstr>Процентные ставки Сбербанка по вкладу Сохраняй Онлайн на 06.09.2017, рубли</vt:lpstr>
      <vt:lpstr>Процентные ставки Сбербанка по вкладу Сохраняй Онлайн на 06.09.2017, доллары</vt:lpstr>
      <vt:lpstr>Процентные ставки Сбербанка по вкладу Сохраняй Онлайн на 06.09.2017, евро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Средняя продолжительность жизни в России</vt:lpstr>
      <vt:lpstr>Ожидаемая продолжительность жизни после выхода на пенсию</vt:lpstr>
      <vt:lpstr>Презентация PowerPoint</vt:lpstr>
      <vt:lpstr>Динамика объемов дефицита (профицита) Федерального бюджета  РФ за 2009 – 2016 гг. </vt:lpstr>
      <vt:lpstr>Динамика объемов дефицита (профицита) федерального бюджета РФ за 2003 – 2016 г. </vt:lpstr>
      <vt:lpstr>Федеральный бюджет РФ 2016 год,  млрд. руб.</vt:lpstr>
      <vt:lpstr>Расходы федерального бюджета РФ, 2016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hse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vkremlev</dc:creator>
  <cp:lastModifiedBy>Николай</cp:lastModifiedBy>
  <cp:revision>371</cp:revision>
  <dcterms:created xsi:type="dcterms:W3CDTF">2010-09-30T06:45:29Z</dcterms:created>
  <dcterms:modified xsi:type="dcterms:W3CDTF">2017-10-01T09:02:55Z</dcterms:modified>
</cp:coreProperties>
</file>