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3"/>
  </p:notesMasterIdLst>
  <p:sldIdLst>
    <p:sldId id="518" r:id="rId3"/>
    <p:sldId id="567" r:id="rId4"/>
    <p:sldId id="596" r:id="rId5"/>
    <p:sldId id="597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63" r:id="rId24"/>
    <p:sldId id="664" r:id="rId25"/>
    <p:sldId id="665" r:id="rId26"/>
    <p:sldId id="666" r:id="rId27"/>
    <p:sldId id="669" r:id="rId28"/>
    <p:sldId id="670" r:id="rId29"/>
    <p:sldId id="671" r:id="rId30"/>
    <p:sldId id="672" r:id="rId31"/>
    <p:sldId id="673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E3D8DC-8318-49BA-B190-38CA348E2E8C}">
          <p14:sldIdLst>
            <p14:sldId id="518"/>
            <p14:sldId id="567"/>
            <p14:sldId id="596"/>
            <p14:sldId id="597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63"/>
            <p14:sldId id="664"/>
            <p14:sldId id="665"/>
            <p14:sldId id="666"/>
            <p14:sldId id="669"/>
            <p14:sldId id="670"/>
            <p14:sldId id="671"/>
            <p14:sldId id="672"/>
            <p14:sldId id="6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3FE"/>
    <a:srgbClr val="003E82"/>
    <a:srgbClr val="8EBE62"/>
    <a:srgbClr val="93B64E"/>
    <a:srgbClr val="B0DD7F"/>
    <a:srgbClr val="038CC9"/>
    <a:srgbClr val="57B7FF"/>
    <a:srgbClr val="66A4FE"/>
    <a:srgbClr val="3FADFF"/>
    <a:srgbClr val="09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5737" autoAdjust="0"/>
  </p:normalViewPr>
  <p:slideViewPr>
    <p:cSldViewPr snapToGrid="0" snapToObjects="1">
      <p:cViewPr varScale="1">
        <p:scale>
          <a:sx n="68" d="100"/>
          <a:sy n="68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95;&#1105;&#1073;&#1072;\&#1050;&#1086;&#1085;&#1092;&#1077;&#1088;&#1077;&#1085;&#1094;&#1080;&#1103;\&#1058;&#1072;&#1073;&#1083;&#1080;&#109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alannartikoev:Desktop:&#1044;&#1080;&#1072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9;&#1095;&#1105;&#1073;&#1072;\&#1040;&#1083;&#1075;&#1086;&#1090;&#1086;&#1088;&#1075;&#1086;&#1074;&#1083;&#1103;\&#1042;&#1090;&#1086;&#1088;&#1072;&#1103;%20&#1089;&#1090;&#1072;&#1090;&#1100;&#1103;\&#1055;&#1077;&#1088;&#1077;&#1073;&#1080;&#1090;&#1099;&#1077;%20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70501482655771E-2"/>
          <c:y val="5.7760416666666668E-2"/>
          <c:w val="0.8890257270253864"/>
          <c:h val="0.80849860564304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начало 2000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</c:v>
                </c:pt>
                <c:pt idx="1">
                  <c:v>0.27</c:v>
                </c:pt>
                <c:pt idx="2">
                  <c:v>0.53</c:v>
                </c:pt>
                <c:pt idx="3">
                  <c:v>0.56000000000000005</c:v>
                </c:pt>
                <c:pt idx="4">
                  <c:v>0.5</c:v>
                </c:pt>
                <c:pt idx="5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D-4F28-B92E-5222EBFA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28035840"/>
        <c:axId val="60816128"/>
      </c:barChart>
      <c:catAx>
        <c:axId val="12803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0816128"/>
        <c:crosses val="autoZero"/>
        <c:auto val="1"/>
        <c:lblAlgn val="ctr"/>
        <c:lblOffset val="100"/>
        <c:noMultiLvlLbl val="0"/>
      </c:catAx>
      <c:valAx>
        <c:axId val="608161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035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Russia!$A$4:$A$7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Russia!$B$4:$B$7</c:f>
              <c:numCache>
                <c:formatCode>0%</c:formatCode>
                <c:ptCount val="4"/>
                <c:pt idx="0">
                  <c:v>0.2</c:v>
                </c:pt>
                <c:pt idx="1">
                  <c:v>0.28999999999999998</c:v>
                </c:pt>
                <c:pt idx="2">
                  <c:v>0.33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0-4954-A932-1C39D7F0D2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554240"/>
        <c:axId val="128923264"/>
      </c:barChart>
      <c:catAx>
        <c:axId val="3655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8923264"/>
        <c:crosses val="autoZero"/>
        <c:auto val="1"/>
        <c:lblAlgn val="ctr"/>
        <c:lblOffset val="100"/>
        <c:noMultiLvlLbl val="0"/>
      </c:catAx>
      <c:valAx>
        <c:axId val="128923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55424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735086801346"/>
          <c:y val="6.8320981936081521E-2"/>
          <c:w val="0.8121936216643908"/>
          <c:h val="0.63671144048170447"/>
        </c:manualLayout>
      </c:layout>
      <c:lineChart>
        <c:grouping val="standard"/>
        <c:varyColors val="0"/>
        <c:ser>
          <c:idx val="1"/>
          <c:order val="0"/>
          <c:tx>
            <c:strRef>
              <c:f>Лист1!$AE$1</c:f>
              <c:strCache>
                <c:ptCount val="1"/>
                <c:pt idx="0">
                  <c:v>$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Лист1!$AD$2:$AD$111</c:f>
              <c:numCache>
                <c:formatCode>General</c:formatCode>
                <c:ptCount val="110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2.35</c:v>
                </c:pt>
                <c:pt idx="48">
                  <c:v>2.4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2.85</c:v>
                </c:pt>
                <c:pt idx="58">
                  <c:v>2.9</c:v>
                </c:pt>
                <c:pt idx="59">
                  <c:v>2.95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3.30000000000001</c:v>
                </c:pt>
                <c:pt idx="67">
                  <c:v>3.3500000000000099</c:v>
                </c:pt>
                <c:pt idx="68">
                  <c:v>3.4000000000000101</c:v>
                </c:pt>
                <c:pt idx="69">
                  <c:v>3.4500000000000099</c:v>
                </c:pt>
                <c:pt idx="70">
                  <c:v>3.5000000000000102</c:v>
                </c:pt>
                <c:pt idx="71">
                  <c:v>3.55000000000001</c:v>
                </c:pt>
                <c:pt idx="72">
                  <c:v>3.6000000000000099</c:v>
                </c:pt>
                <c:pt idx="73">
                  <c:v>3.6500000000000101</c:v>
                </c:pt>
                <c:pt idx="74">
                  <c:v>3.7000000000000099</c:v>
                </c:pt>
                <c:pt idx="75">
                  <c:v>3.7500000000000102</c:v>
                </c:pt>
                <c:pt idx="76">
                  <c:v>3.80000000000001</c:v>
                </c:pt>
                <c:pt idx="77">
                  <c:v>3.8500000000000099</c:v>
                </c:pt>
                <c:pt idx="78">
                  <c:v>3.9000000000000101</c:v>
                </c:pt>
                <c:pt idx="79">
                  <c:v>3.9500000000000099</c:v>
                </c:pt>
                <c:pt idx="80">
                  <c:v>4.0000000000000098</c:v>
                </c:pt>
                <c:pt idx="81">
                  <c:v>4.0500000000000096</c:v>
                </c:pt>
                <c:pt idx="82">
                  <c:v>4.1000000000000103</c:v>
                </c:pt>
                <c:pt idx="83">
                  <c:v>4.1500000000000101</c:v>
                </c:pt>
                <c:pt idx="84">
                  <c:v>4.2000000000000099</c:v>
                </c:pt>
                <c:pt idx="85">
                  <c:v>4.2500000000000098</c:v>
                </c:pt>
                <c:pt idx="86">
                  <c:v>4.3000000000000096</c:v>
                </c:pt>
                <c:pt idx="87">
                  <c:v>4.3500000000000103</c:v>
                </c:pt>
                <c:pt idx="88">
                  <c:v>4.4000000000000101</c:v>
                </c:pt>
                <c:pt idx="89">
                  <c:v>4.4500000000000099</c:v>
                </c:pt>
                <c:pt idx="90">
                  <c:v>4.5000000000000098</c:v>
                </c:pt>
                <c:pt idx="91">
                  <c:v>4.5500000000000096</c:v>
                </c:pt>
                <c:pt idx="92">
                  <c:v>4.6000000000000103</c:v>
                </c:pt>
                <c:pt idx="93">
                  <c:v>4.6500000000000101</c:v>
                </c:pt>
                <c:pt idx="94">
                  <c:v>4.7000000000000099</c:v>
                </c:pt>
                <c:pt idx="95">
                  <c:v>4.7500000000000098</c:v>
                </c:pt>
                <c:pt idx="96">
                  <c:v>4.8000000000000096</c:v>
                </c:pt>
                <c:pt idx="97">
                  <c:v>4.8500000000000103</c:v>
                </c:pt>
                <c:pt idx="98">
                  <c:v>4.9000000000000101</c:v>
                </c:pt>
                <c:pt idx="99">
                  <c:v>4.9500000000000099</c:v>
                </c:pt>
                <c:pt idx="100">
                  <c:v>5.0000000000000098</c:v>
                </c:pt>
                <c:pt idx="101">
                  <c:v>5.0500000000000096</c:v>
                </c:pt>
                <c:pt idx="102">
                  <c:v>5.1000000000000103</c:v>
                </c:pt>
                <c:pt idx="103">
                  <c:v>5.1500000000000199</c:v>
                </c:pt>
                <c:pt idx="104">
                  <c:v>5.2000000000000197</c:v>
                </c:pt>
                <c:pt idx="105">
                  <c:v>5.2500000000000204</c:v>
                </c:pt>
                <c:pt idx="106">
                  <c:v>5.3000000000000203</c:v>
                </c:pt>
                <c:pt idx="107">
                  <c:v>5.3500000000000201</c:v>
                </c:pt>
                <c:pt idx="108">
                  <c:v>5.4000000000000199</c:v>
                </c:pt>
                <c:pt idx="109">
                  <c:v>5.4500000000000197</c:v>
                </c:pt>
              </c:numCache>
            </c:numRef>
          </c:cat>
          <c:val>
            <c:numRef>
              <c:f>Лист1!$AE$2:$AE$116</c:f>
              <c:numCache>
                <c:formatCode>General</c:formatCode>
                <c:ptCount val="115"/>
                <c:pt idx="0">
                  <c:v>15.8</c:v>
                </c:pt>
                <c:pt idx="1">
                  <c:v>14.8</c:v>
                </c:pt>
                <c:pt idx="2">
                  <c:v>14.85</c:v>
                </c:pt>
                <c:pt idx="3">
                  <c:v>13</c:v>
                </c:pt>
                <c:pt idx="4">
                  <c:v>12.8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5.7</c:v>
                </c:pt>
                <c:pt idx="11">
                  <c:v>5.7</c:v>
                </c:pt>
                <c:pt idx="12">
                  <c:v>4.5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3.5</c:v>
                </c:pt>
                <c:pt idx="17">
                  <c:v>2.8</c:v>
                </c:pt>
                <c:pt idx="18">
                  <c:v>2.8</c:v>
                </c:pt>
                <c:pt idx="19">
                  <c:v>2.2000000000000002</c:v>
                </c:pt>
                <c:pt idx="20">
                  <c:v>2.2000000000000002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0.8</c:v>
                </c:pt>
                <c:pt idx="26">
                  <c:v>0.8</c:v>
                </c:pt>
                <c:pt idx="27">
                  <c:v>0.7</c:v>
                </c:pt>
                <c:pt idx="28">
                  <c:v>0.7</c:v>
                </c:pt>
                <c:pt idx="29">
                  <c:v>0.6</c:v>
                </c:pt>
                <c:pt idx="30">
                  <c:v>0.5</c:v>
                </c:pt>
                <c:pt idx="31">
                  <c:v>0.5</c:v>
                </c:pt>
                <c:pt idx="32">
                  <c:v>0.45</c:v>
                </c:pt>
                <c:pt idx="33">
                  <c:v>0.45</c:v>
                </c:pt>
                <c:pt idx="34">
                  <c:v>0.3</c:v>
                </c:pt>
                <c:pt idx="35">
                  <c:v>0.3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0.15</c:v>
                </c:pt>
                <c:pt idx="43">
                  <c:v>0.15</c:v>
                </c:pt>
                <c:pt idx="44">
                  <c:v>0.1</c:v>
                </c:pt>
                <c:pt idx="45">
                  <c:v>0.1</c:v>
                </c:pt>
                <c:pt idx="46">
                  <c:v>0.05</c:v>
                </c:pt>
                <c:pt idx="47">
                  <c:v>0.05</c:v>
                </c:pt>
                <c:pt idx="48">
                  <c:v>0.02</c:v>
                </c:pt>
                <c:pt idx="49">
                  <c:v>0.02</c:v>
                </c:pt>
                <c:pt idx="50">
                  <c:v>1E-4</c:v>
                </c:pt>
                <c:pt idx="51">
                  <c:v>1E-4</c:v>
                </c:pt>
                <c:pt idx="52">
                  <c:v>1E-4</c:v>
                </c:pt>
                <c:pt idx="53">
                  <c:v>1E-4</c:v>
                </c:pt>
                <c:pt idx="54">
                  <c:v>1E-4</c:v>
                </c:pt>
                <c:pt idx="55">
                  <c:v>1E-4</c:v>
                </c:pt>
                <c:pt idx="56">
                  <c:v>1E-4</c:v>
                </c:pt>
                <c:pt idx="57">
                  <c:v>1E-4</c:v>
                </c:pt>
                <c:pt idx="58">
                  <c:v>1E-4</c:v>
                </c:pt>
                <c:pt idx="59">
                  <c:v>1E-4</c:v>
                </c:pt>
                <c:pt idx="60">
                  <c:v>1E-4</c:v>
                </c:pt>
                <c:pt idx="61">
                  <c:v>1E-4</c:v>
                </c:pt>
                <c:pt idx="62">
                  <c:v>1E-4</c:v>
                </c:pt>
                <c:pt idx="63">
                  <c:v>1E-4</c:v>
                </c:pt>
                <c:pt idx="64">
                  <c:v>1E-4</c:v>
                </c:pt>
                <c:pt idx="65">
                  <c:v>1E-4</c:v>
                </c:pt>
                <c:pt idx="66">
                  <c:v>1E-4</c:v>
                </c:pt>
                <c:pt idx="67">
                  <c:v>1E-4</c:v>
                </c:pt>
                <c:pt idx="68">
                  <c:v>1E-4</c:v>
                </c:pt>
                <c:pt idx="69">
                  <c:v>1E-4</c:v>
                </c:pt>
                <c:pt idx="70">
                  <c:v>1E-4</c:v>
                </c:pt>
                <c:pt idx="71">
                  <c:v>1E-4</c:v>
                </c:pt>
                <c:pt idx="72">
                  <c:v>1E-4</c:v>
                </c:pt>
                <c:pt idx="73">
                  <c:v>1E-4</c:v>
                </c:pt>
                <c:pt idx="74">
                  <c:v>1E-4</c:v>
                </c:pt>
                <c:pt idx="75">
                  <c:v>1E-4</c:v>
                </c:pt>
                <c:pt idx="76">
                  <c:v>1E-4</c:v>
                </c:pt>
                <c:pt idx="77">
                  <c:v>1E-4</c:v>
                </c:pt>
                <c:pt idx="78">
                  <c:v>1E-4</c:v>
                </c:pt>
                <c:pt idx="79">
                  <c:v>1E-4</c:v>
                </c:pt>
                <c:pt idx="80">
                  <c:v>1E-4</c:v>
                </c:pt>
                <c:pt idx="81">
                  <c:v>1E-4</c:v>
                </c:pt>
                <c:pt idx="82">
                  <c:v>1E-4</c:v>
                </c:pt>
                <c:pt idx="83">
                  <c:v>1E-4</c:v>
                </c:pt>
                <c:pt idx="84">
                  <c:v>1E-4</c:v>
                </c:pt>
                <c:pt idx="85">
                  <c:v>1E-4</c:v>
                </c:pt>
                <c:pt idx="86">
                  <c:v>1E-4</c:v>
                </c:pt>
                <c:pt idx="87">
                  <c:v>1E-4</c:v>
                </c:pt>
                <c:pt idx="88">
                  <c:v>1E-4</c:v>
                </c:pt>
                <c:pt idx="89">
                  <c:v>1E-4</c:v>
                </c:pt>
                <c:pt idx="90">
                  <c:v>1E-4</c:v>
                </c:pt>
                <c:pt idx="91">
                  <c:v>1E-4</c:v>
                </c:pt>
                <c:pt idx="92">
                  <c:v>1E-4</c:v>
                </c:pt>
                <c:pt idx="93">
                  <c:v>1E-4</c:v>
                </c:pt>
                <c:pt idx="94">
                  <c:v>1E-4</c:v>
                </c:pt>
                <c:pt idx="95">
                  <c:v>1E-4</c:v>
                </c:pt>
                <c:pt idx="96">
                  <c:v>1E-4</c:v>
                </c:pt>
                <c:pt idx="97">
                  <c:v>1E-4</c:v>
                </c:pt>
                <c:pt idx="98">
                  <c:v>1E-4</c:v>
                </c:pt>
                <c:pt idx="99">
                  <c:v>1E-4</c:v>
                </c:pt>
                <c:pt idx="100">
                  <c:v>1E-4</c:v>
                </c:pt>
                <c:pt idx="101">
                  <c:v>1E-4</c:v>
                </c:pt>
                <c:pt idx="102">
                  <c:v>1E-4</c:v>
                </c:pt>
                <c:pt idx="103">
                  <c:v>1E-4</c:v>
                </c:pt>
                <c:pt idx="104">
                  <c:v>1E-4</c:v>
                </c:pt>
                <c:pt idx="105">
                  <c:v>1E-4</c:v>
                </c:pt>
                <c:pt idx="106">
                  <c:v>1E-4</c:v>
                </c:pt>
                <c:pt idx="107">
                  <c:v>1E-4</c:v>
                </c:pt>
                <c:pt idx="108">
                  <c:v>1E-4</c:v>
                </c:pt>
                <c:pt idx="109">
                  <c:v>1E-4</c:v>
                </c:pt>
                <c:pt idx="110">
                  <c:v>1E-4</c:v>
                </c:pt>
                <c:pt idx="111">
                  <c:v>1E-4</c:v>
                </c:pt>
                <c:pt idx="112">
                  <c:v>1E-4</c:v>
                </c:pt>
                <c:pt idx="113">
                  <c:v>1E-4</c:v>
                </c:pt>
                <c:pt idx="114">
                  <c:v>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6B-4532-94DF-31B2921BF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128896"/>
        <c:axId val="129708544"/>
      </c:lineChart>
      <c:catAx>
        <c:axId val="130128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Секунды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708544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129708544"/>
        <c:scaling>
          <c:orientation val="minMax"/>
          <c:max val="1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Цена акции, в долл. США</a:t>
                </a:r>
              </a:p>
            </c:rich>
          </c:tx>
          <c:layout>
            <c:manualLayout>
              <c:xMode val="edge"/>
              <c:yMode val="edge"/>
              <c:x val="2.5931928687196109E-2"/>
              <c:y val="6.832098193608152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12889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4A06-A08A-4F31-8961-D49F089F43C2}" type="datetimeFigureOut">
              <a:rPr lang="ru-RU" smtClean="0"/>
              <a:t>17.11.2016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A1CF9-ED41-41D7-BEC6-FCBB92A2C1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8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50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2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23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4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3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2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5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61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2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44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552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0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693738"/>
            <a:ext cx="4583113" cy="3436937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70388"/>
            <a:ext cx="5156200" cy="41370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63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6851650" cy="10842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3563" y="1333500"/>
            <a:ext cx="8043862" cy="226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563" y="3746500"/>
            <a:ext cx="8043862" cy="226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269163" y="6526213"/>
            <a:ext cx="1693862" cy="269875"/>
          </a:xfrm>
        </p:spPr>
        <p:txBody>
          <a:bodyPr/>
          <a:lstStyle>
            <a:lvl1pPr>
              <a:defRPr/>
            </a:lvl1pPr>
          </a:lstStyle>
          <a:p>
            <a:fld id="{F8A7F600-8839-4BBD-A0C1-EDD5E02295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280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2008 Accenture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9927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4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5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9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6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78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7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4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11/17/2016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56523" y="2110632"/>
            <a:ext cx="8020333" cy="3856535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УСТАНОВОЧНЫЙ СЕМИНАР</a:t>
            </a:r>
            <a:b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b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Повышение финансовой грамотности в системе общего и среднего </a:t>
            </a:r>
            <a:r>
              <a:rPr lang="ru-RU" sz="2800" b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профессионального образования</a:t>
            </a:r>
            <a:br>
              <a:rPr lang="ru-RU" sz="2800" b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br>
              <a:rPr lang="ru-RU" sz="2800" b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i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Володин Сергей Николаевич</a:t>
            </a:r>
            <a:br>
              <a:rPr lang="ru-RU" sz="2400" i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i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к.э.н., доцент департамента финансов</a:t>
            </a:r>
            <a:endParaRPr lang="en-US" sz="3200" i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2" t="3489" r="43058" b="77326"/>
          <a:stretch/>
        </p:blipFill>
        <p:spPr bwMode="auto">
          <a:xfrm>
            <a:off x="3870258" y="184299"/>
            <a:ext cx="1392865" cy="14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08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BEA6-7474-45E8-B0E9-90D78FFCD7B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49922" name="Picture 2" descr="C:\Компьютер\Фондовый рынок\3 курс\Лекции\Картинки\Новые\118175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"/>
          <a:stretch/>
        </p:blipFill>
        <p:spPr bwMode="auto">
          <a:xfrm>
            <a:off x="183363" y="2809875"/>
            <a:ext cx="1721637" cy="18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5042" name="Picture 2" descr="C:\Users\Серега\Desktop\лчи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5514374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5043" name="Picture 3" descr="C:\Users\Серега\Desktop\9a1d87757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25" y="2661541"/>
            <a:ext cx="5445724" cy="40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5783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Прибыльность алгоритмической торговли:</a:t>
            </a:r>
            <a:b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«Лучший частный инвестор», 2007-2010 гг.</a:t>
            </a: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7239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BEA6-7474-45E8-B0E9-90D78FFCD7B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49922" name="Picture 2" descr="C:\Компьютер\Фондовый рынок\3 курс\Лекции\Картинки\Новые\118175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"/>
          <a:stretch/>
        </p:blipFill>
        <p:spPr bwMode="auto">
          <a:xfrm>
            <a:off x="3788632" y="4343400"/>
            <a:ext cx="1721637" cy="18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зображение 6" descr="Macintosh HD:Users:Varya:Desktop:Снимок экрана 2015-10-22 в 10.14.0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" b="927"/>
          <a:stretch/>
        </p:blipFill>
        <p:spPr bwMode="auto">
          <a:xfrm>
            <a:off x="543749" y="1905000"/>
            <a:ext cx="8212107" cy="19628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5783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Прибыльность алгоритмической торговли:</a:t>
            </a:r>
            <a:b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«Лучший частный инвестор», 2007-2010 гг.</a:t>
            </a: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115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Прибыльность алгоритмической торговли: пример HFT-фирмы Virtu</a:t>
            </a: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BEA6-7474-45E8-B0E9-90D78FFCD7B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1320225"/>
            <a:ext cx="5772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</a:rPr>
              <a:t>Распределение дневной доходности HFT-фирмы Virtu </a:t>
            </a:r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0000"/>
                </a:solidFill>
              </a:rPr>
              <a:t>c января 2009 г. по декабрь 2013 г. (млн.долл.)</a:t>
            </a:r>
          </a:p>
        </p:txBody>
      </p:sp>
      <p:pic>
        <p:nvPicPr>
          <p:cNvPr id="851970" name="Picture 2" descr="C:\Users\Серега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/>
          <a:stretch/>
        </p:blipFill>
        <p:spPr bwMode="auto">
          <a:xfrm>
            <a:off x="952500" y="1905000"/>
            <a:ext cx="6794500" cy="40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391150" y="2514600"/>
            <a:ext cx="35433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Blip>
                <a:blip r:embed="rId3"/>
              </a:buBlip>
            </a:pPr>
            <a:r>
              <a:rPr lang="ru-RU" sz="1500">
                <a:solidFill>
                  <a:srgbClr val="C00000"/>
                </a:solidFill>
              </a:rPr>
              <a:t>Один</a:t>
            </a:r>
            <a:r>
              <a:rPr lang="ru-RU" sz="1500">
                <a:solidFill>
                  <a:srgbClr val="000000"/>
                </a:solidFill>
              </a:rPr>
              <a:t> день убыточный из </a:t>
            </a:r>
            <a:r>
              <a:rPr lang="ru-RU" sz="1500">
                <a:solidFill>
                  <a:srgbClr val="C00000"/>
                </a:solidFill>
              </a:rPr>
              <a:t>1238</a:t>
            </a:r>
            <a:r>
              <a:rPr lang="ru-RU" sz="1500">
                <a:solidFill>
                  <a:srgbClr val="000000"/>
                </a:solidFill>
              </a:rPr>
              <a:t> торговых дней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Tx/>
              <a:buBlip>
                <a:blip r:embed="rId3"/>
              </a:buBlip>
            </a:pPr>
            <a:r>
              <a:rPr lang="ru-RU" sz="1500">
                <a:solidFill>
                  <a:srgbClr val="000000"/>
                </a:solidFill>
              </a:rPr>
              <a:t>Процент прибыльных сделок равен </a:t>
            </a:r>
            <a:r>
              <a:rPr lang="ru-RU" sz="1500">
                <a:solidFill>
                  <a:srgbClr val="C00000"/>
                </a:solidFill>
              </a:rPr>
              <a:t>99,92%</a:t>
            </a: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2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510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8854"/>
            <a:ext cx="9144000" cy="954107"/>
          </a:xfr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Создание роботами экономически необоснованной рыночной волатильности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219200" y="1204068"/>
            <a:ext cx="6733304" cy="2377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600">
                <a:solidFill>
                  <a:srgbClr val="000000"/>
                </a:solidFill>
              </a:rPr>
              <a:t>«Flash Crash» - резкое падение цен финансовых активов, 6 мая 2010 г., рынок США</a:t>
            </a:r>
            <a:endParaRPr lang="ru-RU" sz="1500">
              <a:solidFill>
                <a:srgbClr val="000000"/>
              </a:solidFill>
            </a:endParaRP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500">
                <a:solidFill>
                  <a:srgbClr val="000000"/>
                </a:solidFill>
              </a:rPr>
              <a:t>Всего за несколько минут индекс Dow Jones упал на </a:t>
            </a:r>
            <a:r>
              <a:rPr lang="ru-RU" sz="1500">
                <a:solidFill>
                  <a:srgbClr val="C00000"/>
                </a:solidFill>
              </a:rPr>
              <a:t>8,6%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500">
                <a:solidFill>
                  <a:srgbClr val="000000"/>
                </a:solidFill>
              </a:rPr>
              <a:t>акции многих компаний почти обесценились, потеряв в стоимости </a:t>
            </a:r>
            <a:r>
              <a:rPr lang="ru-RU" sz="1500">
                <a:solidFill>
                  <a:srgbClr val="C00000"/>
                </a:solidFill>
              </a:rPr>
              <a:t>90-95%, </a:t>
            </a:r>
            <a:r>
              <a:rPr lang="ru-RU" sz="1500">
                <a:solidFill>
                  <a:srgbClr val="000000"/>
                </a:solidFill>
              </a:rPr>
              <a:t>некоторые – </a:t>
            </a:r>
            <a:r>
              <a:rPr lang="ru-RU" sz="1500">
                <a:solidFill>
                  <a:srgbClr val="C00000"/>
                </a:solidFill>
              </a:rPr>
              <a:t>99%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500">
                <a:solidFill>
                  <a:srgbClr val="000000"/>
                </a:solidFill>
              </a:rPr>
              <a:t>потери американского рынка составили более </a:t>
            </a:r>
            <a:r>
              <a:rPr lang="ru-RU" sz="1500">
                <a:solidFill>
                  <a:srgbClr val="C00000"/>
                </a:solidFill>
              </a:rPr>
              <a:t>1 трлн. долл. 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600">
                <a:solidFill>
                  <a:srgbClr val="000000"/>
                </a:solidFill>
              </a:rPr>
              <a:t>после пика падения всего за </a:t>
            </a:r>
            <a:r>
              <a:rPr lang="ru-RU" sz="1600">
                <a:solidFill>
                  <a:srgbClr val="C00000"/>
                </a:solidFill>
              </a:rPr>
              <a:t>90 секунд </a:t>
            </a:r>
            <a:r>
              <a:rPr lang="ru-RU" sz="1600">
                <a:solidFill>
                  <a:srgbClr val="000000"/>
                </a:solidFill>
              </a:rPr>
              <a:t>индекс Dow Jones вырос на </a:t>
            </a:r>
            <a:r>
              <a:rPr lang="ru-RU" sz="1600">
                <a:solidFill>
                  <a:srgbClr val="C00000"/>
                </a:solidFill>
              </a:rPr>
              <a:t>4,67%</a:t>
            </a:r>
            <a:r>
              <a:rPr lang="ru-RU" sz="1600">
                <a:solidFill>
                  <a:srgbClr val="000000"/>
                </a:solidFill>
              </a:rPr>
              <a:t> и полностью восстановился через </a:t>
            </a:r>
            <a:r>
              <a:rPr lang="ru-RU" sz="1600">
                <a:solidFill>
                  <a:srgbClr val="C00000"/>
                </a:solidFill>
              </a:rPr>
              <a:t>20 минут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418914" y="3650618"/>
            <a:ext cx="4242591" cy="2791580"/>
            <a:chOff x="609600" y="2719450"/>
            <a:chExt cx="4333875" cy="2913000"/>
          </a:xfrm>
        </p:grpSpPr>
        <p:pic>
          <p:nvPicPr>
            <p:cNvPr id="9" name="Picture"/>
            <p:cNvPicPr/>
            <p:nvPr/>
          </p:nvPicPr>
          <p:blipFill rotWithShape="1">
            <a:blip r:embed="rId5"/>
            <a:srcRect t="-821" b="-1"/>
            <a:stretch/>
          </p:blipFill>
          <p:spPr bwMode="auto">
            <a:xfrm>
              <a:off x="609600" y="2719450"/>
              <a:ext cx="4333875" cy="29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 bwMode="auto">
            <a:xfrm>
              <a:off x="1285504" y="2780806"/>
              <a:ext cx="3286496" cy="5719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1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57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219200" y="1371600"/>
            <a:ext cx="6733304" cy="22028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600">
                <a:solidFill>
                  <a:srgbClr val="000000"/>
                </a:solidFill>
              </a:rPr>
              <a:t>Причина – </a:t>
            </a:r>
            <a:r>
              <a:rPr lang="ru-RU" sz="1600" u="sng">
                <a:solidFill>
                  <a:srgbClr val="000000"/>
                </a:solidFill>
              </a:rPr>
              <a:t>одинаковые действия высокочастотных торговых систем</a:t>
            </a:r>
            <a:r>
              <a:rPr lang="ru-RU" sz="1600">
                <a:solidFill>
                  <a:srgbClr val="000000"/>
                </a:solidFill>
              </a:rPr>
              <a:t>: в условиях неопределенности они решили ликвидировать свои позиции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600">
                <a:solidFill>
                  <a:srgbClr val="000000"/>
                </a:solidFill>
              </a:rPr>
              <a:t>В условиях сильной волатильности роботы не увеличивают, а наоборот, уменьшают ликвидность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600">
                <a:solidFill>
                  <a:srgbClr val="000000"/>
                </a:solidFill>
              </a:rPr>
              <a:t>В период ценовых шоков </a:t>
            </a:r>
            <a:r>
              <a:rPr lang="ru-RU" sz="1600" u="sng">
                <a:solidFill>
                  <a:srgbClr val="000000"/>
                </a:solidFill>
              </a:rPr>
              <a:t>доля агрессивных заявок роботов возрастает</a:t>
            </a:r>
            <a:r>
              <a:rPr lang="ru-RU" sz="1600">
                <a:solidFill>
                  <a:srgbClr val="000000"/>
                </a:solidFill>
              </a:rPr>
              <a:t> в 3-4 раза, а доля предоставляющих ликвидность сокращается</a:t>
            </a:r>
            <a:endParaRPr lang="ru-RU" sz="1500">
              <a:solidFill>
                <a:srgbClr val="0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18914" y="3650618"/>
            <a:ext cx="4242591" cy="2791580"/>
            <a:chOff x="609600" y="2719450"/>
            <a:chExt cx="4333875" cy="2913000"/>
          </a:xfrm>
        </p:grpSpPr>
        <p:pic>
          <p:nvPicPr>
            <p:cNvPr id="11" name="Picture"/>
            <p:cNvPicPr/>
            <p:nvPr/>
          </p:nvPicPr>
          <p:blipFill rotWithShape="1">
            <a:blip r:embed="rId5"/>
            <a:srcRect t="-821" b="-1"/>
            <a:stretch/>
          </p:blipFill>
          <p:spPr bwMode="auto">
            <a:xfrm>
              <a:off x="609600" y="2719450"/>
              <a:ext cx="4333875" cy="29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 bwMode="auto">
            <a:xfrm>
              <a:off x="1285504" y="2780806"/>
              <a:ext cx="3286496" cy="5719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8854"/>
            <a:ext cx="9144000" cy="954107"/>
          </a:xfr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Создание роботами экономически необоснованной рыночной волатильности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1311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219200" y="1479298"/>
            <a:ext cx="6934200" cy="959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600">
                <a:solidFill>
                  <a:srgbClr val="000000"/>
                </a:solidFill>
              </a:rPr>
              <a:t>22 апреля 2013 года цена акций Google упала на </a:t>
            </a:r>
            <a:r>
              <a:rPr lang="ru-RU" sz="1600">
                <a:solidFill>
                  <a:srgbClr val="C00000"/>
                </a:solidFill>
              </a:rPr>
              <a:t>21 доллар </a:t>
            </a:r>
            <a:r>
              <a:rPr lang="ru-RU" sz="1600">
                <a:solidFill>
                  <a:srgbClr val="000000"/>
                </a:solidFill>
              </a:rPr>
              <a:t>за </a:t>
            </a:r>
            <a:r>
              <a:rPr lang="ru-RU" sz="1600">
                <a:solidFill>
                  <a:srgbClr val="C00000"/>
                </a:solidFill>
              </a:rPr>
              <a:t>0,75 секунды, </a:t>
            </a:r>
            <a:r>
              <a:rPr lang="ru-RU" sz="1600">
                <a:solidFill>
                  <a:srgbClr val="000000"/>
                </a:solidFill>
              </a:rPr>
              <a:t>а затем в течение одной секунды отскочила к 793$</a:t>
            </a:r>
            <a:endParaRPr lang="ru-RU" sz="1500">
              <a:solidFill>
                <a:srgbClr val="00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41" y="2188018"/>
            <a:ext cx="66579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396212" y="6033275"/>
            <a:ext cx="6733304" cy="29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400" b="0">
                <a:solidFill>
                  <a:srgbClr val="000000"/>
                </a:solidFill>
              </a:rPr>
              <a:t>Изменение рыночной цены обыкновенных акций Google с 9:29 до 9:47 часов</a:t>
            </a:r>
          </a:p>
        </p:txBody>
      </p:sp>
      <p:pic>
        <p:nvPicPr>
          <p:cNvPr id="859138" name="Picture 2" descr="C:\Users\Серега\Desktop\logo-ho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" y="3352800"/>
            <a:ext cx="1439527" cy="1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8854"/>
            <a:ext cx="9144000" cy="954107"/>
          </a:xfr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Создание роботами экономически необоснованной рыночной волатильности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7824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219200" y="1247904"/>
            <a:ext cx="6934200" cy="959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600">
                <a:solidFill>
                  <a:srgbClr val="000000"/>
                </a:solidFill>
              </a:rPr>
              <a:t>18 марта 2014 г. цена фьючерсов на индекс FTSE 100 взлетела на </a:t>
            </a:r>
            <a:r>
              <a:rPr lang="ru-RU" sz="1600">
                <a:solidFill>
                  <a:srgbClr val="C00000"/>
                </a:solidFill>
              </a:rPr>
              <a:t>1,3%</a:t>
            </a:r>
            <a:r>
              <a:rPr lang="ru-RU" sz="1600">
                <a:solidFill>
                  <a:srgbClr val="000000"/>
                </a:solidFill>
              </a:rPr>
              <a:t> и продержалась на этом уровне </a:t>
            </a:r>
            <a:r>
              <a:rPr lang="ru-RU" sz="1600">
                <a:solidFill>
                  <a:srgbClr val="C00000"/>
                </a:solidFill>
              </a:rPr>
              <a:t>10 секунд, </a:t>
            </a:r>
            <a:r>
              <a:rPr lang="ru-RU" sz="1600">
                <a:solidFill>
                  <a:srgbClr val="000000"/>
                </a:solidFill>
              </a:rPr>
              <a:t>а затем вернулась к прежнему уровню</a:t>
            </a:r>
            <a:endParaRPr lang="ru-RU" sz="1500">
              <a:solidFill>
                <a:srgbClr val="00000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396212" y="6033275"/>
            <a:ext cx="6733304" cy="29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400" b="0">
                <a:solidFill>
                  <a:srgbClr val="000000"/>
                </a:solidFill>
              </a:rPr>
              <a:t>Изменение рыночной цены фьючерсов на индекс FTSE 100 18 марта 2014 г. </a:t>
            </a:r>
          </a:p>
        </p:txBody>
      </p:sp>
      <p:pic>
        <p:nvPicPr>
          <p:cNvPr id="854018" name="Picture 2" descr="C:\Users\Серега\Desktop\20140318_11.00.45.000_1000ms_fZ.H14.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159016"/>
            <a:ext cx="57721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Серега\Desktop\logo-ho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" y="3352800"/>
            <a:ext cx="1439527" cy="1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8854"/>
            <a:ext cx="9144000" cy="954107"/>
          </a:xfr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Создание роботами экономически необоснованной рыночной волатильности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141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295764" y="1441865"/>
            <a:ext cx="6934200" cy="733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600">
                <a:solidFill>
                  <a:srgbClr val="000000"/>
                </a:solidFill>
              </a:rPr>
              <a:t>16 июня 2014 г. цена акций американской корпорации The Charles Schwab мгновенно и без видимых причин упала на </a:t>
            </a:r>
            <a:r>
              <a:rPr lang="ru-RU" sz="1600">
                <a:solidFill>
                  <a:srgbClr val="C00000"/>
                </a:solidFill>
              </a:rPr>
              <a:t>4,6%</a:t>
            </a:r>
            <a:endParaRPr lang="ru-RU" sz="1500">
              <a:solidFill>
                <a:srgbClr val="C00000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396212" y="6033275"/>
            <a:ext cx="6733304" cy="29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400" b="0">
                <a:solidFill>
                  <a:srgbClr val="000000"/>
                </a:solidFill>
              </a:rPr>
              <a:t>Изменение рыночной цены акций The Charles Schwab 16 июня 2014 г. </a:t>
            </a:r>
          </a:p>
        </p:txBody>
      </p:sp>
      <p:pic>
        <p:nvPicPr>
          <p:cNvPr id="855042" name="Picture 2" descr="C:\Users\Серега\Desktop\20140616_10.43.35.000_1000ms_SCHW.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64" y="2175161"/>
            <a:ext cx="5638800" cy="37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Серега\Desktop\logo-ho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" y="3352800"/>
            <a:ext cx="1439527" cy="1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8854"/>
            <a:ext cx="9144000" cy="954107"/>
          </a:xfr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Создание роботами экономически необоснованной рыночной волатильности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6481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200798" y="1828800"/>
            <a:ext cx="6952601" cy="2224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ru-RU" sz="2000">
                <a:solidFill>
                  <a:srgbClr val="000000"/>
                </a:solidFill>
              </a:rPr>
              <a:t>Анализ более 60 рынков за период с 2006 по 2011 гг.:</a:t>
            </a:r>
            <a:endParaRPr lang="ru-RU" sz="1800">
              <a:solidFill>
                <a:srgbClr val="000000"/>
              </a:solidFill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высокочастотные роботы виновны в </a:t>
            </a:r>
            <a:r>
              <a:rPr lang="ru-RU" sz="1800">
                <a:solidFill>
                  <a:srgbClr val="C00000"/>
                </a:solidFill>
              </a:rPr>
              <a:t>18 520</a:t>
            </a:r>
            <a:r>
              <a:rPr lang="ru-RU" sz="1800">
                <a:solidFill>
                  <a:srgbClr val="000000"/>
                </a:solidFill>
              </a:rPr>
              <a:t> неестественно сильных и быстрых, выходящих за рамки человеческой реакции изменений цен по различным инструментам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такие скачки цен способны вызывать </a:t>
            </a:r>
            <a:r>
              <a:rPr lang="ru-RU" sz="1800" u="sng">
                <a:solidFill>
                  <a:srgbClr val="000000"/>
                </a:solidFill>
              </a:rPr>
              <a:t>сильнейшие цепные реакции</a:t>
            </a:r>
            <a:r>
              <a:rPr lang="ru-RU" sz="1800">
                <a:solidFill>
                  <a:srgbClr val="000000"/>
                </a:solidFill>
              </a:rPr>
              <a:t>, приводящие к неконтролируемым движениям цен на рынке </a:t>
            </a:r>
          </a:p>
        </p:txBody>
      </p:sp>
      <p:pic>
        <p:nvPicPr>
          <p:cNvPr id="855042" name="Picture 2" descr="C:\Компьютер\Фондовый рынок\Проекты\Курсера\1 - Новое, on demand\1 - Управление личными финансами\Слайды к лекциям\Картинки\ling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39" y="4665118"/>
            <a:ext cx="1900024" cy="19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8854"/>
            <a:ext cx="9144000" cy="954107"/>
          </a:xfr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Создание роботами экономически необоснованной рыночной волатильности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326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510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100660"/>
            <a:ext cx="6851650" cy="954107"/>
          </a:xfrm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Намеренное манипулирование </a:t>
            </a:r>
            <a:b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ценами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205348" y="1405285"/>
            <a:ext cx="6719452" cy="17182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</a:pPr>
            <a:r>
              <a:rPr lang="ru-RU" sz="1800">
                <a:solidFill>
                  <a:srgbClr val="000000"/>
                </a:solidFill>
              </a:rPr>
              <a:t>IPO BATS Global Markets 23 марта 2012 г., рынок США: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менее, чем за </a:t>
            </a:r>
            <a:r>
              <a:rPr lang="ru-RU" sz="1800">
                <a:solidFill>
                  <a:srgbClr val="C00000"/>
                </a:solidFill>
              </a:rPr>
              <a:t>10 секунд </a:t>
            </a:r>
            <a:r>
              <a:rPr lang="ru-RU" sz="1800">
                <a:solidFill>
                  <a:srgbClr val="000000"/>
                </a:solidFill>
              </a:rPr>
              <a:t>стоимость акций снизилась с </a:t>
            </a:r>
            <a:r>
              <a:rPr lang="en-US" sz="1800">
                <a:solidFill>
                  <a:srgbClr val="C00000"/>
                </a:solidFill>
              </a:rPr>
              <a:t>$</a:t>
            </a:r>
            <a:r>
              <a:rPr lang="ru-RU" sz="1800">
                <a:solidFill>
                  <a:srgbClr val="C00000"/>
                </a:solidFill>
              </a:rPr>
              <a:t>16 </a:t>
            </a:r>
            <a:r>
              <a:rPr lang="ru-RU" sz="1800">
                <a:solidFill>
                  <a:srgbClr val="000000"/>
                </a:solidFill>
              </a:rPr>
              <a:t>до </a:t>
            </a:r>
            <a:r>
              <a:rPr lang="en-US" sz="1800">
                <a:solidFill>
                  <a:srgbClr val="C00000"/>
                </a:solidFill>
              </a:rPr>
              <a:t>$0</a:t>
            </a:r>
            <a:r>
              <a:rPr lang="ru-RU" sz="1800">
                <a:solidFill>
                  <a:srgbClr val="C00000"/>
                </a:solidFill>
              </a:rPr>
              <a:t>,03 </a:t>
            </a:r>
            <a:r>
              <a:rPr lang="ru-RU" sz="1800">
                <a:solidFill>
                  <a:srgbClr val="000000"/>
                </a:solidFill>
              </a:rPr>
              <a:t>за акцию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расследование показало, что некий высокочастотный робот был запрограммирован на срыв IPO данной компании, что ему и удалось без труда осуществить</a:t>
            </a:r>
          </a:p>
        </p:txBody>
      </p:sp>
      <p:graphicFrame>
        <p:nvGraphicFramePr>
          <p:cNvPr id="8" name="Диаграмма 7"/>
          <p:cNvGraphicFramePr/>
          <p:nvPr>
            <p:extLst/>
          </p:nvPr>
        </p:nvGraphicFramePr>
        <p:xfrm>
          <a:off x="1495423" y="3657600"/>
          <a:ext cx="58769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3487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Общая схема работы фондового рынка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6"/>
          <p:cNvSpPr>
            <a:spLocks noChangeArrowheads="1"/>
          </p:cNvSpPr>
          <p:nvPr/>
        </p:nvSpPr>
        <p:spPr bwMode="auto">
          <a:xfrm>
            <a:off x="3952987" y="3953049"/>
            <a:ext cx="1142742" cy="6844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Внебирже-вой рынок</a:t>
            </a: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856228" y="3268578"/>
            <a:ext cx="1587719" cy="684471"/>
            <a:chOff x="1856228" y="3650841"/>
            <a:chExt cx="1587719" cy="684471"/>
          </a:xfrm>
        </p:grpSpPr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2301205" y="3650841"/>
              <a:ext cx="1142742" cy="684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Брокер</a:t>
              </a: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AutoShape 38"/>
            <p:cNvSpPr>
              <a:spLocks noChangeShapeType="1"/>
            </p:cNvSpPr>
            <p:nvPr/>
          </p:nvSpPr>
          <p:spPr bwMode="auto">
            <a:xfrm>
              <a:off x="1856228" y="4031103"/>
              <a:ext cx="38437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56228" y="2399981"/>
            <a:ext cx="1587719" cy="1248859"/>
            <a:chOff x="1856228" y="2782244"/>
            <a:chExt cx="1587719" cy="1248859"/>
          </a:xfrm>
        </p:grpSpPr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2301205" y="2782244"/>
              <a:ext cx="1142742" cy="684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Дилер</a:t>
              </a: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37"/>
            <p:cNvSpPr>
              <a:spLocks noChangeShapeType="1"/>
            </p:cNvSpPr>
            <p:nvPr/>
          </p:nvSpPr>
          <p:spPr bwMode="auto">
            <a:xfrm flipV="1">
              <a:off x="1856228" y="3042423"/>
              <a:ext cx="384377" cy="98868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856228" y="3648840"/>
            <a:ext cx="1587719" cy="1168804"/>
            <a:chOff x="1856228" y="4031103"/>
            <a:chExt cx="1587719" cy="1168804"/>
          </a:xfrm>
        </p:grpSpPr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2301205" y="4515436"/>
              <a:ext cx="1142742" cy="684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ПИФ</a:t>
              </a: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ОФБУ</a:t>
              </a: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ИДУ</a:t>
              </a: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AutoShape 36"/>
            <p:cNvSpPr>
              <a:spLocks noChangeShapeType="1"/>
            </p:cNvSpPr>
            <p:nvPr/>
          </p:nvSpPr>
          <p:spPr bwMode="auto">
            <a:xfrm>
              <a:off x="1856228" y="4031103"/>
              <a:ext cx="384377" cy="87660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615358" y="3262574"/>
            <a:ext cx="1480371" cy="684471"/>
            <a:chOff x="3615358" y="3262574"/>
            <a:chExt cx="1480371" cy="684471"/>
          </a:xfrm>
        </p:grpSpPr>
        <p:sp>
          <p:nvSpPr>
            <p:cNvPr id="38" name="Rectangle 52"/>
            <p:cNvSpPr>
              <a:spLocks noChangeArrowheads="1"/>
            </p:cNvSpPr>
            <p:nvPr/>
          </p:nvSpPr>
          <p:spPr bwMode="auto">
            <a:xfrm>
              <a:off x="3952987" y="3262574"/>
              <a:ext cx="1142742" cy="684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Биржа</a:t>
              </a:r>
              <a:endPara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AutoShape 43"/>
            <p:cNvSpPr>
              <a:spLocks noChangeShapeType="1"/>
            </p:cNvSpPr>
            <p:nvPr/>
          </p:nvSpPr>
          <p:spPr bwMode="auto">
            <a:xfrm>
              <a:off x="3615358" y="3666862"/>
              <a:ext cx="256251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749242" y="3602808"/>
            <a:ext cx="1537508" cy="792546"/>
            <a:chOff x="6749242" y="3602808"/>
            <a:chExt cx="1537508" cy="792546"/>
          </a:xfrm>
        </p:grpSpPr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7144008" y="3710883"/>
              <a:ext cx="1142742" cy="684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Депозитарии</a:t>
              </a: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50"/>
            <p:cNvSpPr>
              <a:spLocks noChangeShapeType="1"/>
            </p:cNvSpPr>
            <p:nvPr/>
          </p:nvSpPr>
          <p:spPr bwMode="auto">
            <a:xfrm>
              <a:off x="6749242" y="3602808"/>
              <a:ext cx="328971" cy="34423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952987" y="1929657"/>
            <a:ext cx="1142742" cy="1252862"/>
            <a:chOff x="3952987" y="1929657"/>
            <a:chExt cx="1142742" cy="1252862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3952987" y="1929657"/>
              <a:ext cx="1142742" cy="684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Эмитенты</a:t>
              </a: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7"/>
            <p:cNvSpPr>
              <a:spLocks noChangeShapeType="1"/>
            </p:cNvSpPr>
            <p:nvPr/>
          </p:nvSpPr>
          <p:spPr bwMode="auto">
            <a:xfrm>
              <a:off x="4505312" y="2678172"/>
              <a:ext cx="0" cy="50434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AutoShape 46"/>
          <p:cNvSpPr>
            <a:spLocks noChangeShapeType="1"/>
          </p:cNvSpPr>
          <p:nvPr/>
        </p:nvSpPr>
        <p:spPr bwMode="auto">
          <a:xfrm flipH="1" flipV="1">
            <a:off x="5168449" y="2253880"/>
            <a:ext cx="2567707" cy="5583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6749242" y="2854293"/>
            <a:ext cx="1537508" cy="856589"/>
            <a:chOff x="6749242" y="2854293"/>
            <a:chExt cx="1537508" cy="856589"/>
          </a:xfrm>
        </p:grpSpPr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7144008" y="2854293"/>
              <a:ext cx="1142742" cy="684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Регистраторы</a:t>
              </a:r>
              <a:endPara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utoShape 48"/>
            <p:cNvSpPr>
              <a:spLocks noChangeShapeType="1"/>
            </p:cNvSpPr>
            <p:nvPr/>
          </p:nvSpPr>
          <p:spPr bwMode="auto">
            <a:xfrm flipV="1">
              <a:off x="6749242" y="3262574"/>
              <a:ext cx="328971" cy="33623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AutoShape 45"/>
            <p:cNvSpPr>
              <a:spLocks noChangeShapeType="1"/>
            </p:cNvSpPr>
            <p:nvPr/>
          </p:nvSpPr>
          <p:spPr bwMode="auto">
            <a:xfrm flipV="1">
              <a:off x="7694602" y="3538764"/>
              <a:ext cx="0" cy="17211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168449" y="3262574"/>
            <a:ext cx="1528850" cy="1032710"/>
            <a:chOff x="5168449" y="3262574"/>
            <a:chExt cx="1528850" cy="1032710"/>
          </a:xfrm>
        </p:grpSpPr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5554557" y="3262574"/>
              <a:ext cx="1142742" cy="684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Клиринговые и  расчетные организации</a:t>
              </a:r>
              <a:endParaRPr kumimoji="0" 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AutoShape 49"/>
            <p:cNvSpPr>
              <a:spLocks noChangeShapeType="1"/>
            </p:cNvSpPr>
            <p:nvPr/>
          </p:nvSpPr>
          <p:spPr bwMode="auto">
            <a:xfrm>
              <a:off x="5168449" y="3600807"/>
              <a:ext cx="328971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utoShape 44"/>
            <p:cNvSpPr>
              <a:spLocks noChangeShapeType="1"/>
            </p:cNvSpPr>
            <p:nvPr/>
          </p:nvSpPr>
          <p:spPr bwMode="auto">
            <a:xfrm flipV="1">
              <a:off x="5168449" y="3648840"/>
              <a:ext cx="328971" cy="64644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AutoShape 42"/>
          <p:cNvSpPr>
            <a:spLocks/>
          </p:cNvSpPr>
          <p:nvPr/>
        </p:nvSpPr>
        <p:spPr bwMode="auto">
          <a:xfrm>
            <a:off x="3516667" y="2794252"/>
            <a:ext cx="98691" cy="1731190"/>
          </a:xfrm>
          <a:prstGeom prst="rightBrace">
            <a:avLst>
              <a:gd name="adj1" fmla="val 126463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609600" y="2812441"/>
            <a:ext cx="1163519" cy="1568903"/>
            <a:chOff x="-793750" y="1466990"/>
            <a:chExt cx="1066800" cy="1244460"/>
          </a:xfrm>
        </p:grpSpPr>
        <p:sp>
          <p:nvSpPr>
            <p:cNvPr id="30" name="Rectangle 57"/>
            <p:cNvSpPr>
              <a:spLocks noChangeArrowheads="1"/>
            </p:cNvSpPr>
            <p:nvPr/>
          </p:nvSpPr>
          <p:spPr bwMode="auto">
            <a:xfrm>
              <a:off x="-784225" y="1473200"/>
              <a:ext cx="1047750" cy="1238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60"/>
            <p:cNvSpPr>
              <a:spLocks noChangeArrowheads="1"/>
            </p:cNvSpPr>
            <p:nvPr/>
          </p:nvSpPr>
          <p:spPr bwMode="auto">
            <a:xfrm>
              <a:off x="-793750" y="1466990"/>
              <a:ext cx="1066800" cy="263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Инвестор</a:t>
              </a: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06" name="Рисунок 3" descr="Описание: D:\Фондовый рынок\3 курс\Лекция 1\Виды фин рынков\Инвестор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8975" y="1828800"/>
              <a:ext cx="857250" cy="64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4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510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100660"/>
            <a:ext cx="6851650" cy="954107"/>
          </a:xfrm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Возниконовение системного риска единого рыночного агента 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205348" y="1371600"/>
            <a:ext cx="6719452" cy="33184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800" u="sng">
                <a:solidFill>
                  <a:srgbClr val="000000"/>
                </a:solidFill>
              </a:rPr>
              <a:t>Knight Kapital</a:t>
            </a:r>
            <a:r>
              <a:rPr lang="ru-RU" sz="1800" u="sng">
                <a:solidFill>
                  <a:srgbClr val="000000"/>
                </a:solidFill>
              </a:rPr>
              <a:t>, 1 августа 2012 г</a:t>
            </a:r>
            <a:r>
              <a:rPr lang="ru-RU" sz="1800">
                <a:solidFill>
                  <a:srgbClr val="000000"/>
                </a:solidFill>
              </a:rPr>
              <a:t>.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Компания ввела в эксплуатацию нового робота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Из-за ошибки в коде торговый робот в течение </a:t>
            </a:r>
            <a:r>
              <a:rPr lang="ru-RU" sz="1800">
                <a:solidFill>
                  <a:srgbClr val="C00000"/>
                </a:solidFill>
              </a:rPr>
              <a:t>получаса</a:t>
            </a:r>
            <a:r>
              <a:rPr lang="ru-RU" sz="1800">
                <a:solidFill>
                  <a:srgbClr val="000000"/>
                </a:solidFill>
              </a:rPr>
              <a:t> совершил </a:t>
            </a:r>
            <a:r>
              <a:rPr lang="ru-RU" sz="1800">
                <a:solidFill>
                  <a:srgbClr val="C00000"/>
                </a:solidFill>
              </a:rPr>
              <a:t>миллионы</a:t>
            </a:r>
            <a:r>
              <a:rPr lang="ru-RU" sz="1800">
                <a:solidFill>
                  <a:srgbClr val="000000"/>
                </a:solidFill>
              </a:rPr>
              <a:t> ошибочных сделок на бирже </a:t>
            </a:r>
            <a:r>
              <a:rPr lang="en-US" sz="1800">
                <a:solidFill>
                  <a:srgbClr val="000000"/>
                </a:solidFill>
              </a:rPr>
              <a:t>NYSE</a:t>
            </a:r>
            <a:endParaRPr lang="ru-RU" sz="1800">
              <a:solidFill>
                <a:srgbClr val="000000"/>
              </a:solidFill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Наблюдались резкие скачки цен акций </a:t>
            </a:r>
            <a:r>
              <a:rPr lang="ru-RU" sz="1800">
                <a:solidFill>
                  <a:srgbClr val="C00000"/>
                </a:solidFill>
              </a:rPr>
              <a:t>148</a:t>
            </a:r>
            <a:r>
              <a:rPr lang="ru-RU" sz="1800">
                <a:solidFill>
                  <a:srgbClr val="000000"/>
                </a:solidFill>
              </a:rPr>
              <a:t> эмитентов, а объем торгов необычайно возрос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ru-RU" sz="1800" b="0">
                <a:solidFill>
                  <a:srgbClr val="000000"/>
                </a:solidFill>
              </a:rPr>
              <a:t>к примеру, акции China Cord подскочили на 151%, а затем вернулись обратно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rgbClr val="000000"/>
              </a:buClr>
            </a:pPr>
            <a:endParaRPr lang="ru-RU" sz="1800">
              <a:solidFill>
                <a:srgbClr val="000000"/>
              </a:solidFill>
            </a:endParaRPr>
          </a:p>
        </p:txBody>
      </p:sp>
      <p:pic>
        <p:nvPicPr>
          <p:cNvPr id="856066" name="Picture 2" descr="C:\Users\Серега\Desktop\загруженное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15966"/>
            <a:ext cx="2543392" cy="1808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488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510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100660"/>
            <a:ext cx="6851650" cy="954107"/>
          </a:xfrm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Возниконовение системного риска единого рыночного агента 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205348" y="2035714"/>
            <a:ext cx="6948052" cy="24802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Убыток компании составил </a:t>
            </a:r>
            <a:r>
              <a:rPr lang="ru-RU" sz="1800">
                <a:solidFill>
                  <a:srgbClr val="C00000"/>
                </a:solidFill>
              </a:rPr>
              <a:t>461 млн. долл. </a:t>
            </a:r>
            <a:r>
              <a:rPr lang="ru-RU" sz="1800">
                <a:solidFill>
                  <a:srgbClr val="000000"/>
                </a:solidFill>
              </a:rPr>
              <a:t>и она оказалась на грани банкротства</a:t>
            </a:r>
          </a:p>
          <a:p>
            <a:pPr marL="273050" indent="-2730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FontTx/>
              <a:buBlip>
                <a:blip r:embed="rId4"/>
              </a:buBlip>
            </a:pPr>
            <a:r>
              <a:rPr lang="ru-RU" sz="1800">
                <a:solidFill>
                  <a:srgbClr val="000000"/>
                </a:solidFill>
              </a:rPr>
              <a:t>Это происшествие послужило поводом для разработки новых средств контроля алгоритмической торговли и ужесточения технологических требований к трейдерам и биржам </a:t>
            </a:r>
          </a:p>
        </p:txBody>
      </p:sp>
      <p:pic>
        <p:nvPicPr>
          <p:cNvPr id="8" name="Picture 2" descr="C:\Users\Серега\Desktop\загруженное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15966"/>
            <a:ext cx="2543392" cy="1808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846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invGray">
          <a:xfrm>
            <a:off x="457200" y="1447800"/>
            <a:ext cx="8153400" cy="1524000"/>
          </a:xfrm>
          <a:prstGeom prst="rect">
            <a:avLst/>
          </a:prstGeom>
          <a:solidFill>
            <a:srgbClr val="CCCCFF">
              <a:alpha val="3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invGray">
          <a:xfrm>
            <a:off x="457200" y="3124200"/>
            <a:ext cx="8153400" cy="2286000"/>
          </a:xfrm>
          <a:prstGeom prst="rect">
            <a:avLst/>
          </a:prstGeom>
          <a:solidFill>
            <a:srgbClr val="CCCCFF">
              <a:alpha val="3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91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Манипулирование рыночными ценами акций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BEA6-7474-45E8-B0E9-90D78FFCD7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3400" y="1447800"/>
            <a:ext cx="8043862" cy="1600200"/>
          </a:xfrm>
          <a:prstGeom prst="rect">
            <a:avLst/>
          </a:prstGeom>
        </p:spPr>
        <p:txBody>
          <a:bodyPr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Манипулирование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– </a:t>
            </a:r>
            <a:r>
              <a:rPr lang="ru-RU" kern="0" dirty="0">
                <a:solidFill>
                  <a:sysClr val="windowText" lastClr="000000"/>
                </a:solidFill>
              </a:rPr>
              <a:t>умышленные действия участников рынка, имеющие целью ввести в заблуждение остальных участников торгов, в результате которых рыночные цены искусственно поддерживаются на слишком низком или высоком уровне, выгодном для отдельно взятых игроков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33400" y="3124200"/>
            <a:ext cx="8043862" cy="1600200"/>
          </a:xfrm>
          <a:prstGeom prst="rect">
            <a:avLst/>
          </a:prstGeom>
        </p:spPr>
        <p:txBody>
          <a:bodyPr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Поправки в ФЗ «О рынке ценных бумаг» от 30 </a:t>
            </a: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октября 2009 г.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  <a:p>
            <a:pPr marL="635000" marR="0" lvl="1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наказание за манипулирование – лишение свободы на срок до 6 лет и выплата штрафа в размере до 1млн. руб.</a:t>
            </a:r>
          </a:p>
          <a:p>
            <a:pPr marL="635000" marR="0" lvl="1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если с данной целью были использованы СМИ, наказание составляет от 5 до 7 лет при том же размере штрафа.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33400" y="4724400"/>
            <a:ext cx="8043862" cy="838200"/>
          </a:xfrm>
          <a:prstGeom prst="rect">
            <a:avLst/>
          </a:prstGeom>
        </p:spPr>
        <p:txBody>
          <a:bodyPr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До этого была установлена лишь административная ответственность: штраф от 3 до 500 тыс. руб.</a:t>
            </a: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721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Манипулирование рыночными ценами акций: ОАО «Ричброкерсервис»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BEA6-7474-45E8-B0E9-90D78FFCD7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952500" y="1295400"/>
            <a:ext cx="7391400" cy="1676400"/>
          </a:xfrm>
          <a:prstGeom prst="rect">
            <a:avLst/>
          </a:prstGeom>
        </p:spPr>
        <p:txBody>
          <a:bodyPr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С 12 февраля по 20 марта 2008 года топ-менеджеры компании совершали сделки друг с другом, повышая стоимость акций компании, обращающихся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на ФБ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«Санкт-Петербург»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Доля объема сделок данных лиц в ежедневном обороте составляла 92%, в 60% случаев они были контрагентами с обеих сторон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У компании были </a:t>
            </a:r>
            <a:r>
              <a:rPr kumimoji="0" lang="ru-RU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отозваны лицензии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44129" name="Picture 1" descr="idx0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89110"/>
            <a:ext cx="6096000" cy="3134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13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629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Манипулирование акциями ПАО «АвтоВАЗ»</a:t>
            </a: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1600014"/>
            <a:ext cx="8043862" cy="762000"/>
          </a:xfrm>
        </p:spPr>
        <p:txBody>
          <a:bodyPr/>
          <a:lstStyle/>
          <a:p>
            <a:pPr marL="216000" indent="-216000">
              <a:spcAft>
                <a:spcPts val="200"/>
              </a:spcAft>
              <a:buBlip>
                <a:blip r:embed="rId3"/>
              </a:buBlip>
            </a:pPr>
            <a:r>
              <a:rPr lang="ru-RU" sz="1600"/>
              <a:t>20 декабря 2012 г. в СМИ появилось сообщение о том, что </a:t>
            </a:r>
            <a:r>
              <a:rPr lang="ru-RU" sz="1600" b="1"/>
              <a:t>АвтоВАЗ объявил об обратном выкупе акций</a:t>
            </a:r>
            <a:r>
              <a:rPr lang="ru-RU" sz="1600"/>
              <a:t> по цене 24,17 руб. за штуку (на </a:t>
            </a:r>
            <a:r>
              <a:rPr lang="ru-RU" sz="1600" b="1">
                <a:solidFill>
                  <a:srgbClr val="C00000"/>
                </a:solidFill>
              </a:rPr>
              <a:t>60%</a:t>
            </a:r>
            <a:r>
              <a:rPr lang="ru-RU" sz="1600"/>
              <a:t> выше рыночной цены)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A0C9F-A936-4829-8BE1-46D9E841053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0" name="Рисунок 29" descr="http://www.2stocks.ru/upload/ck/images/avtovaz2012201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0817" y="3401209"/>
            <a:ext cx="4706487" cy="301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1953073" y="6421791"/>
            <a:ext cx="5347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Динамика обыкновенных акций «АвтоВАЗа» 20 декабря (руб)</a:t>
            </a:r>
          </a:p>
        </p:txBody>
      </p:sp>
      <p:sp>
        <p:nvSpPr>
          <p:cNvPr id="32" name="Содержимое 4"/>
          <p:cNvSpPr txBox="1">
            <a:spLocks/>
          </p:cNvSpPr>
          <p:nvPr/>
        </p:nvSpPr>
        <p:spPr bwMode="auto">
          <a:xfrm>
            <a:off x="7083044" y="4971197"/>
            <a:ext cx="210971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9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493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92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Опровержение сообщения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13:26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 bwMode="auto">
          <a:xfrm flipH="1" flipV="1">
            <a:off x="6702044" y="4495800"/>
            <a:ext cx="381000" cy="609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Содержимое 4"/>
          <p:cNvSpPr txBox="1">
            <a:spLocks/>
          </p:cNvSpPr>
          <p:nvPr/>
        </p:nvSpPr>
        <p:spPr bwMode="auto">
          <a:xfrm>
            <a:off x="331349" y="5169426"/>
            <a:ext cx="204520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9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493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92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Публикация сообщения в «Ведомостях»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10:00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2224895" y="5504597"/>
            <a:ext cx="331820" cy="28660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Прямая со стрелкой 35"/>
          <p:cNvCxnSpPr/>
          <p:nvPr/>
        </p:nvCxnSpPr>
        <p:spPr bwMode="auto">
          <a:xfrm>
            <a:off x="2224895" y="4640312"/>
            <a:ext cx="1352949" cy="10746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Содержимое 4"/>
          <p:cNvSpPr txBox="1">
            <a:spLocks/>
          </p:cNvSpPr>
          <p:nvPr/>
        </p:nvSpPr>
        <p:spPr bwMode="auto">
          <a:xfrm>
            <a:off x="332087" y="4373612"/>
            <a:ext cx="204520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9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493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92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Публикация сообщения в «Интерфаксе», РБК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11:41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4"/>
          <p:cNvSpPr txBox="1">
            <a:spLocks/>
          </p:cNvSpPr>
          <p:nvPr/>
        </p:nvSpPr>
        <p:spPr bwMode="auto">
          <a:xfrm>
            <a:off x="2581835" y="3421112"/>
            <a:ext cx="204520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9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493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92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Аннулирование сообщения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12:30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Прямая со стрелкой 38"/>
          <p:cNvCxnSpPr/>
          <p:nvPr/>
        </p:nvCxnSpPr>
        <p:spPr bwMode="auto">
          <a:xfrm>
            <a:off x="3958844" y="3657600"/>
            <a:ext cx="9906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Содержимое 4"/>
          <p:cNvSpPr txBox="1">
            <a:spLocks/>
          </p:cNvSpPr>
          <p:nvPr/>
        </p:nvSpPr>
        <p:spPr bwMode="auto">
          <a:xfrm>
            <a:off x="605112" y="2209800"/>
            <a:ext cx="804386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9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493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92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этим последовал сильный рост цены акций (на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25%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который продолжался до официального опровержения от АвтоВАЗа в 13:26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Объемы торгов возросли до 180 млн.руб. (обычно 2-5 млн.руб. в день)</a:t>
            </a:r>
          </a:p>
        </p:txBody>
      </p:sp>
      <p:pic>
        <p:nvPicPr>
          <p:cNvPr id="1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7" grpId="0"/>
      <p:bldP spid="3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467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Манипулирование акциями ПАО «АвтоВАЗ»</a:t>
            </a: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41695" y="1371601"/>
            <a:ext cx="7315200" cy="609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600"/>
              <a:t>Предложение о выкупе было сделано </a:t>
            </a:r>
            <a:r>
              <a:rPr lang="ru-RU" sz="1600" b="1"/>
              <a:t>со стороны мнимой компании  </a:t>
            </a:r>
            <a:r>
              <a:rPr lang="ru-RU" sz="1600"/>
              <a:t>(ООО «Лада Фаворит») с целью манипулирования ценами</a:t>
            </a:r>
            <a:endParaRPr lang="ru-RU" sz="1600" b="1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A0C9F-A936-4829-8BE1-46D9E841053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31349" y="3401209"/>
            <a:ext cx="8861411" cy="3299014"/>
            <a:chOff x="331349" y="3401209"/>
            <a:chExt cx="8861411" cy="3299014"/>
          </a:xfrm>
        </p:grpSpPr>
        <p:pic>
          <p:nvPicPr>
            <p:cNvPr id="12" name="Рисунок 11" descr="http://www.2stocks.ru/upload/ck/images/avtovaz20122012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0817" y="3401209"/>
              <a:ext cx="4706487" cy="301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1953073" y="6392446"/>
              <a:ext cx="53479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Динамика обыкновенных акций «АвтоВАЗа» 20 декабря (руб)</a:t>
              </a:r>
            </a:p>
          </p:txBody>
        </p:sp>
        <p:sp>
          <p:nvSpPr>
            <p:cNvPr id="10" name="Содержимое 4"/>
            <p:cNvSpPr txBox="1">
              <a:spLocks/>
            </p:cNvSpPr>
            <p:nvPr/>
          </p:nvSpPr>
          <p:spPr bwMode="auto">
            <a:xfrm>
              <a:off x="7083044" y="4971197"/>
              <a:ext cx="2109716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177800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9900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7493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092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3716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288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2860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7432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2004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Опровержение сообщения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13:26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 flipH="1" flipV="1">
              <a:off x="6702044" y="4495800"/>
              <a:ext cx="381000" cy="6096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Содержимое 4"/>
            <p:cNvSpPr txBox="1">
              <a:spLocks/>
            </p:cNvSpPr>
            <p:nvPr/>
          </p:nvSpPr>
          <p:spPr bwMode="auto">
            <a:xfrm>
              <a:off x="331349" y="5169426"/>
              <a:ext cx="2045208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177800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9900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7493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092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3716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288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2860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7432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2004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Публикация сообщения в «Ведомостях»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10:00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 bwMode="auto">
            <a:xfrm>
              <a:off x="2224895" y="5504597"/>
              <a:ext cx="331820" cy="286603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Прямая со стрелкой 16"/>
            <p:cNvCxnSpPr/>
            <p:nvPr/>
          </p:nvCxnSpPr>
          <p:spPr bwMode="auto">
            <a:xfrm>
              <a:off x="2224895" y="4640312"/>
              <a:ext cx="1352949" cy="10746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Содержимое 4"/>
            <p:cNvSpPr txBox="1">
              <a:spLocks/>
            </p:cNvSpPr>
            <p:nvPr/>
          </p:nvSpPr>
          <p:spPr bwMode="auto">
            <a:xfrm>
              <a:off x="332087" y="4373612"/>
              <a:ext cx="2045208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177800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9900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7493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092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3716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288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2860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7432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2004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Публикация сообщения в «Интерфаксе», РБК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11:41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Содержимое 4"/>
            <p:cNvSpPr txBox="1">
              <a:spLocks/>
            </p:cNvSpPr>
            <p:nvPr/>
          </p:nvSpPr>
          <p:spPr bwMode="auto">
            <a:xfrm>
              <a:off x="2581835" y="3421112"/>
              <a:ext cx="2045208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177800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9900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7493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3pPr>
              <a:lvl4pPr marL="1092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13716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8288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2860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7432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200400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Аннулирование сообщения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12:30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 bwMode="auto">
            <a:xfrm>
              <a:off x="3958844" y="36576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Стрелка вниз 19"/>
          <p:cNvSpPr/>
          <p:nvPr/>
        </p:nvSpPr>
        <p:spPr>
          <a:xfrm rot="16200000">
            <a:off x="217500" y="1893898"/>
            <a:ext cx="1219200" cy="784201"/>
          </a:xfrm>
          <a:prstGeom prst="downArrow">
            <a:avLst>
              <a:gd name="adj1" fmla="val 50000"/>
              <a:gd name="adj2" fmla="val 58258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одержимое 4"/>
          <p:cNvSpPr txBox="1">
            <a:spLocks/>
          </p:cNvSpPr>
          <p:nvPr/>
        </p:nvSpPr>
        <p:spPr bwMode="auto">
          <a:xfrm>
            <a:off x="1447800" y="2885201"/>
            <a:ext cx="7315200" cy="292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9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493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92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подсчетам аналитиков, прибыль манипулятора составила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 млн руб. </a:t>
            </a:r>
          </a:p>
        </p:txBody>
      </p:sp>
      <p:sp>
        <p:nvSpPr>
          <p:cNvPr id="24" name="Содержимое 4"/>
          <p:cNvSpPr txBox="1">
            <a:spLocks/>
          </p:cNvSpPr>
          <p:nvPr/>
        </p:nvSpPr>
        <p:spPr bwMode="auto">
          <a:xfrm>
            <a:off x="1434277" y="1981200"/>
            <a:ext cx="7315200" cy="719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9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493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92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марта 2013 г. организатор фальшивых объявлений об обратном выкупе акций АвтоВАЗа - Сергей Соколов был оштрафован ФСФР на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тыс.руб. 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манипулирование рынком</a:t>
            </a:r>
          </a:p>
        </p:txBody>
      </p:sp>
      <p:pic>
        <p:nvPicPr>
          <p:cNvPr id="2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 animBg="1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572" y="88414"/>
            <a:ext cx="6781800" cy="1084263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Контроль за манипулированием сегодня</a:t>
            </a: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BEA6-7474-45E8-B0E9-90D78FFCD7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123" name="Picture 3" descr="C:\Users\Серега\Desktop\027378e6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524000"/>
            <a:ext cx="3863975" cy="9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4"/>
          <p:cNvSpPr txBox="1">
            <a:spLocks/>
          </p:cNvSpPr>
          <p:nvPr/>
        </p:nvSpPr>
        <p:spPr>
          <a:xfrm>
            <a:off x="1371600" y="3055961"/>
            <a:ext cx="6755787" cy="2209800"/>
          </a:xfrm>
          <a:prstGeom prst="rect">
            <a:avLst/>
          </a:prstGeom>
        </p:spPr>
        <p:txBody>
          <a:bodyPr/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9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493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092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3716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8288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286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743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2004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Московская биржа ежедневно проводит мониторинг сделок, которые могут содержать признаки манипулирования, и направляет соответствующие материалы регулятору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неделю выявляется 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150 до 200 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нестандартных сделок, которые передаются на рассмотрение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2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invGray">
          <a:xfrm>
            <a:off x="533400" y="1600200"/>
            <a:ext cx="8153400" cy="1905000"/>
          </a:xfrm>
          <a:prstGeom prst="rect">
            <a:avLst/>
          </a:prstGeom>
          <a:solidFill>
            <a:srgbClr val="CCCCFF">
              <a:alpha val="3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Инсайдерская торговля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BEA6-7474-45E8-B0E9-90D78FFCD7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85800" y="1600200"/>
            <a:ext cx="7848600" cy="1905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Законопроект ФСФР «Об инсайдерской информации и манипулировании рынком»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Инсайдерской информацией является необщедоступная важная информация о компании, которая стала известна определенному лицу в силу его служебного положения, управленческих полномочий или иных особых отношений с компанией</a:t>
            </a: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14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invGray">
          <a:xfrm>
            <a:off x="609600" y="1371600"/>
            <a:ext cx="8077200" cy="1524000"/>
          </a:xfrm>
          <a:prstGeom prst="rect">
            <a:avLst/>
          </a:prstGeom>
          <a:solidFill>
            <a:srgbClr val="CCCCFF">
              <a:alpha val="3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05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Инсайдерская торговля акциями ОАО «Роснефть»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BEA6-7474-45E8-B0E9-90D78FFCD7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85800" y="1371600"/>
            <a:ext cx="8043862" cy="1600200"/>
          </a:xfrm>
          <a:prstGeom prst="rect">
            <a:avLst/>
          </a:prstGeom>
        </p:spPr>
        <p:txBody>
          <a:bodyPr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30 августа 2011 г. компания объявила о соглашении по партнерству с американской нефтяной компанией ExxonMobil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+mn-lt"/>
              </a:rPr>
              <a:t>29 августа 2011 г. цена акций «Роснефти» резко подскочила: рост составил 7,23%, что значительно выше рынка (индекс ММВБ вырос на 3,66%)</a:t>
            </a:r>
          </a:p>
        </p:txBody>
      </p:sp>
      <p:pic>
        <p:nvPicPr>
          <p:cNvPr id="9" name="Рисунок 8" descr="Роснефть.bmp"/>
          <p:cNvPicPr/>
          <p:nvPr/>
        </p:nvPicPr>
        <p:blipFill>
          <a:blip r:embed="rId2" cstate="print"/>
          <a:srcRect t="4603"/>
          <a:stretch>
            <a:fillRect/>
          </a:stretch>
        </p:blipFill>
        <p:spPr>
          <a:xfrm>
            <a:off x="1676400" y="3124200"/>
            <a:ext cx="5940425" cy="3158490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75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invGray">
          <a:xfrm>
            <a:off x="609600" y="1371600"/>
            <a:ext cx="8077200" cy="1524000"/>
          </a:xfrm>
          <a:prstGeom prst="rect">
            <a:avLst/>
          </a:prstGeom>
          <a:solidFill>
            <a:srgbClr val="CCCCFF">
              <a:alpha val="3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Инсайдерская торговля акциями ОАО «ЮКОС»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BEA6-7474-45E8-B0E9-90D78FFCD7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85800" y="1371600"/>
            <a:ext cx="8043862" cy="1600200"/>
          </a:xfrm>
          <a:prstGeom prst="rect">
            <a:avLst/>
          </a:prstGeom>
        </p:spPr>
        <p:txBody>
          <a:bodyPr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3 недели до объединения «ЮКОСа» и «Сибнефти» в апреле 2003 г. рост цен акций «ЮКОСа» составил 23%, объем торгов вырос в 2 раза, цены достигли максимума за день до официального объявления о слиянии</a:t>
            </a: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 некоторым оценкам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инсайдеры заработали около $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350 млн.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Изображение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13" y="3352800"/>
            <a:ext cx="5947410" cy="2628900"/>
          </a:xfrm>
          <a:prstGeom prst="rect">
            <a:avLst/>
          </a:prstGeom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2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Маржинальная торговля: </a:t>
            </a:r>
            <a:b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маржинальные длинные позиции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126" name="Picture 6" descr="http://www.open-broker.ru/common/img/uploaded/images-broker/marga-ex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27" y="3459776"/>
            <a:ext cx="5002915" cy="29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69685" y="1193880"/>
            <a:ext cx="6729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Инвестор покупает акции в точке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А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и продает в точке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B</a:t>
            </a: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Собственные средства клиента 1000 р.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invGray">
          <a:xfrm>
            <a:off x="925393" y="1703543"/>
            <a:ext cx="7466400" cy="775494"/>
          </a:xfrm>
          <a:prstGeom prst="roundRect">
            <a:avLst>
              <a:gd name="adj" fmla="val 16667"/>
            </a:avLst>
          </a:prstGeom>
          <a:solidFill>
            <a:srgbClr val="336699">
              <a:alpha val="2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92193" y="1738918"/>
            <a:ext cx="6729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Брокер предоставляет взаймы инвестору 1000 р.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Инвестор покупает 2 акции по цене 1000 р. и продает их по цене 1200 р.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Инвестор возвращает брокеру 1000 р. и получает доход 400 р.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invGray">
          <a:xfrm>
            <a:off x="1078817" y="1848462"/>
            <a:ext cx="913375" cy="485655"/>
          </a:xfrm>
          <a:prstGeom prst="roundRect">
            <a:avLst>
              <a:gd name="adj" fmla="val 16667"/>
            </a:avLst>
          </a:prstGeom>
          <a:solidFill>
            <a:srgbClr val="336699">
              <a:alpha val="2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lIns="45720" tIns="82800" rIns="4572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Плечо 1:1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invGray">
          <a:xfrm>
            <a:off x="925393" y="2577306"/>
            <a:ext cx="7466400" cy="775494"/>
          </a:xfrm>
          <a:prstGeom prst="roundRect">
            <a:avLst>
              <a:gd name="adj" fmla="val 16667"/>
            </a:avLst>
          </a:prstGeom>
          <a:solidFill>
            <a:srgbClr val="336699">
              <a:alpha val="37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2193" y="2612681"/>
            <a:ext cx="6729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Брокер предоставляет взаймы инвестору 3000 р.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Инвестор покупает 4 акции по цене 1000 р. и продает их по цене 1200 р.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Инвестор возвращает брокеру 3000 р. и получает доход 800 р.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invGray">
          <a:xfrm>
            <a:off x="1078817" y="2722225"/>
            <a:ext cx="913375" cy="485655"/>
          </a:xfrm>
          <a:prstGeom prst="roundRect">
            <a:avLst>
              <a:gd name="adj" fmla="val 16667"/>
            </a:avLst>
          </a:prstGeom>
          <a:solidFill>
            <a:srgbClr val="336699">
              <a:alpha val="37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lIns="45720" tIns="82800" rIns="4572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Плечо 1:3</a:t>
            </a: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15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Сравнение методов борьбы с </a:t>
            </a: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инсайдерской торговлей </a:t>
            </a:r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в России и США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5BEA6-7474-45E8-B0E9-90D78FFCD7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219200" y="1905000"/>
          <a:ext cx="6705600" cy="3198585"/>
        </p:xfrm>
        <a:graphic>
          <a:graphicData uri="http://schemas.openxmlformats.org/drawingml/2006/table">
            <a:tbl>
              <a:tblPr firstRow="1" firstCol="1" bandRow="1"/>
              <a:tblGrid>
                <a:gridCol w="198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США (SEC)</a:t>
                      </a:r>
                      <a:endParaRPr lang="ru-RU" sz="16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Россия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(ЦБ РФ, ранее - ФСФР)</a:t>
                      </a:r>
                      <a:endParaRPr lang="ru-RU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Штраф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от $100 тыс. до $2.5 млн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300 тыс. руб. до 500 тыс. руб.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Прибыль</a:t>
                      </a:r>
                      <a:r>
                        <a:rPr lang="ru-RU" sz="1400" b="1" baseline="0" dirty="0"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от инсайдерской</a:t>
                      </a:r>
                      <a:r>
                        <a:rPr lang="ru-RU" sz="1400" b="1" baseline="0" dirty="0"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 торговли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изъятие</a:t>
                      </a:r>
                      <a:r>
                        <a:rPr lang="ru-RU" sz="1400" baseline="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и 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наложение трёхкратного штрафа от прибыли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изъятие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Уголовная ответственность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до 10 лет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от 2 до 4</a:t>
                      </a:r>
                      <a:r>
                        <a:rPr lang="ru-RU" sz="1400" baseline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 лет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MS Gothic"/>
                          <a:cs typeface="Times New Roman"/>
                        </a:rPr>
                        <a:t>Награда тем, кто сообщил об инсайде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A2A2A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r>
                        <a:rPr lang="en-US" sz="1400" dirty="0">
                          <a:solidFill>
                            <a:srgbClr val="2A2A2A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% пре</a:t>
                      </a:r>
                      <a:r>
                        <a:rPr lang="ru-RU" sz="1400" dirty="0">
                          <a:solidFill>
                            <a:srgbClr val="2A2A2A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мии от инсайдерской прибыли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не предусматривается</a:t>
                      </a:r>
                      <a:endParaRPr lang="ru-RU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108000" marR="108000" marT="46800" marB="4680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AutoShape 15"/>
          <p:cNvSpPr>
            <a:spLocks noChangeArrowheads="1"/>
          </p:cNvSpPr>
          <p:nvPr/>
        </p:nvSpPr>
        <p:spPr bwMode="invGray">
          <a:xfrm>
            <a:off x="3341824" y="4512356"/>
            <a:ext cx="2126287" cy="504652"/>
          </a:xfrm>
          <a:prstGeom prst="roundRect">
            <a:avLst>
              <a:gd name="adj" fmla="val 16667"/>
            </a:avLst>
          </a:prstGeom>
          <a:solidFill>
            <a:srgbClr val="FF0000">
              <a:alpha val="27000"/>
            </a:srgb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20" tIns="82800" rIns="45720" anchor="ctr"/>
          <a:lstStyle/>
          <a:p>
            <a:pPr marL="8255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invGray">
          <a:xfrm>
            <a:off x="5724752" y="4512356"/>
            <a:ext cx="2126287" cy="504652"/>
          </a:xfrm>
          <a:prstGeom prst="roundRect">
            <a:avLst>
              <a:gd name="adj" fmla="val 16667"/>
            </a:avLst>
          </a:prstGeom>
          <a:solidFill>
            <a:srgbClr val="FF0000">
              <a:alpha val="27000"/>
            </a:srgbClr>
          </a:solidFill>
          <a:ln w="12700" algn="ctr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45720" tIns="82800" rIns="45720" anchor="ctr"/>
          <a:lstStyle/>
          <a:p>
            <a:pPr marL="8255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Маржинальная торговля: </a:t>
            </a:r>
            <a:b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короткие позиции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1230009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Инвестор продает предоставленные брокером взаймы акции в точке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А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и откупает их в точке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B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Собственные средства клиента 1000 р.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invGray">
          <a:xfrm>
            <a:off x="918381" y="1753229"/>
            <a:ext cx="7467600" cy="775494"/>
          </a:xfrm>
          <a:prstGeom prst="roundRect">
            <a:avLst>
              <a:gd name="adj" fmla="val 16667"/>
            </a:avLst>
          </a:prstGeom>
          <a:solidFill>
            <a:srgbClr val="336699">
              <a:alpha val="2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5181" y="1788604"/>
            <a:ext cx="6729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Инвестор берет взаймы у брокера 1 акцию и продает ее по цене 1000 р.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Инвестор покупает на рынке подешевевшую акцию по цене 800 р.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Инвестор возвращает 1 акцию брокеру и получает доход 200 р.</a:t>
            </a: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invGray">
          <a:xfrm>
            <a:off x="1071805" y="1898148"/>
            <a:ext cx="913375" cy="485655"/>
          </a:xfrm>
          <a:prstGeom prst="roundRect">
            <a:avLst>
              <a:gd name="adj" fmla="val 16667"/>
            </a:avLst>
          </a:prstGeom>
          <a:solidFill>
            <a:srgbClr val="336699">
              <a:alpha val="2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lIns="45720" tIns="82800" rIns="4572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Плечо 1:1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invGray">
          <a:xfrm>
            <a:off x="918381" y="2626992"/>
            <a:ext cx="7467600" cy="775494"/>
          </a:xfrm>
          <a:prstGeom prst="roundRect">
            <a:avLst>
              <a:gd name="adj" fmla="val 16667"/>
            </a:avLst>
          </a:prstGeom>
          <a:solidFill>
            <a:srgbClr val="336699">
              <a:alpha val="37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invGray">
          <a:xfrm>
            <a:off x="1071805" y="2771911"/>
            <a:ext cx="913375" cy="485655"/>
          </a:xfrm>
          <a:prstGeom prst="roundRect">
            <a:avLst>
              <a:gd name="adj" fmla="val 16667"/>
            </a:avLst>
          </a:prstGeom>
          <a:solidFill>
            <a:srgbClr val="336699">
              <a:alpha val="37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lIns="45720" tIns="82800" rIns="4572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Плечо 1:3</a:t>
            </a:r>
          </a:p>
        </p:txBody>
      </p:sp>
      <p:pic>
        <p:nvPicPr>
          <p:cNvPr id="14" name="Picture 4" descr="http://www.open-broker.ru/common/img/uploaded/images-broker/marga-ex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00" y="3481185"/>
            <a:ext cx="5004000" cy="30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984043" y="2639548"/>
            <a:ext cx="6729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Инвестор берет взаймы у брокера 3 акции и продает их по цене 1000 р.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Инвестор покупает на рынке подешевевшие акции по цене 800 р.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Инвестор возвращает 3 акции брокеру и получает доход 600 р.</a:t>
            </a: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7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4DB-1197-4057-8822-9FD5FEEEA3C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6391" name="Rectangle 7"/>
          <p:cNvSpPr>
            <a:spLocks noChangeArrowheads="1"/>
          </p:cNvSpPr>
          <p:nvPr/>
        </p:nvSpPr>
        <p:spPr bwMode="auto">
          <a:xfrm>
            <a:off x="685800" y="2209800"/>
            <a:ext cx="4343400" cy="3200400"/>
          </a:xfrm>
          <a:prstGeom prst="rect">
            <a:avLst/>
          </a:prstGeom>
          <a:solidFill>
            <a:schemeClr val="bg1"/>
          </a:solidFill>
          <a:ln w="9525">
            <a:solidFill>
              <a:srgbClr val="AAA8B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56416" name="AutoShape 32"/>
          <p:cNvSpPr>
            <a:spLocks noChangeArrowheads="1"/>
          </p:cNvSpPr>
          <p:nvPr/>
        </p:nvSpPr>
        <p:spPr bwMode="auto">
          <a:xfrm>
            <a:off x="5257800" y="3581400"/>
            <a:ext cx="533400" cy="533400"/>
          </a:xfrm>
          <a:prstGeom prst="rightArrow">
            <a:avLst>
              <a:gd name="adj1" fmla="val 5375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56417" name="Text Box 33"/>
          <p:cNvSpPr txBox="1">
            <a:spLocks noChangeArrowheads="1"/>
          </p:cNvSpPr>
          <p:nvPr/>
        </p:nvSpPr>
        <p:spPr bwMode="auto">
          <a:xfrm>
            <a:off x="1828800" y="2057400"/>
            <a:ext cx="2133600" cy="264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</a:rPr>
              <a:t>Роботы </a:t>
            </a:r>
            <a:r>
              <a:rPr lang="en-US" sz="1400" i="1">
                <a:solidFill>
                  <a:srgbClr val="000000"/>
                </a:solidFill>
              </a:rPr>
              <a:t>vs</a:t>
            </a:r>
            <a:r>
              <a:rPr lang="ru-RU" sz="140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трейдеры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" name="Группа 49"/>
          <p:cNvGrpSpPr/>
          <p:nvPr/>
        </p:nvGrpSpPr>
        <p:grpSpPr>
          <a:xfrm>
            <a:off x="6019800" y="2362200"/>
            <a:ext cx="2743200" cy="2895600"/>
            <a:chOff x="6096000" y="2057400"/>
            <a:chExt cx="2743200" cy="2895600"/>
          </a:xfrm>
        </p:grpSpPr>
        <p:grpSp>
          <p:nvGrpSpPr>
            <p:cNvPr id="3" name="Группа 48"/>
            <p:cNvGrpSpPr/>
            <p:nvPr/>
          </p:nvGrpSpPr>
          <p:grpSpPr>
            <a:xfrm>
              <a:off x="6096000" y="2209800"/>
              <a:ext cx="2743200" cy="2743200"/>
              <a:chOff x="6096000" y="1371600"/>
              <a:chExt cx="2743200" cy="2743200"/>
            </a:xfrm>
          </p:grpSpPr>
          <p:sp>
            <p:nvSpPr>
              <p:cNvPr id="656390" name="Rectangle 6"/>
              <p:cNvSpPr>
                <a:spLocks noChangeArrowheads="1"/>
              </p:cNvSpPr>
              <p:nvPr/>
            </p:nvSpPr>
            <p:spPr bwMode="auto">
              <a:xfrm>
                <a:off x="6096000" y="1371600"/>
                <a:ext cx="2743200" cy="2743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AAA8B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6414" name="Rectangle 30"/>
              <p:cNvSpPr>
                <a:spLocks noChangeArrowheads="1"/>
              </p:cNvSpPr>
              <p:nvPr/>
            </p:nvSpPr>
            <p:spPr bwMode="auto">
              <a:xfrm>
                <a:off x="6234113" y="1524000"/>
                <a:ext cx="2452687" cy="2468563"/>
              </a:xfrm>
              <a:prstGeom prst="rect">
                <a:avLst/>
              </a:prstGeom>
              <a:solidFill>
                <a:srgbClr val="AAA8B8"/>
              </a:solidFill>
              <a:ln w="3175">
                <a:solidFill>
                  <a:srgbClr val="9F9F9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56418" name="Text Box 34"/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1143000" cy="2646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>
                  <a:solidFill>
                    <a:srgbClr val="000000"/>
                  </a:solidFill>
                </a:rPr>
                <a:t>Результаты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6426" name="Rectangle 2"/>
          <p:cNvSpPr>
            <a:spLocks noChangeArrowheads="1"/>
          </p:cNvSpPr>
          <p:nvPr/>
        </p:nvSpPr>
        <p:spPr bwMode="auto">
          <a:xfrm>
            <a:off x="66675" y="244475"/>
            <a:ext cx="61817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endParaRPr lang="ru-RU" sz="1800" i="1" dirty="0">
              <a:solidFill>
                <a:srgbClr val="FFFFFF"/>
              </a:solidFill>
            </a:endParaRPr>
          </a:p>
        </p:txBody>
      </p:sp>
      <p:sp>
        <p:nvSpPr>
          <p:cNvPr id="656427" name="Rectangle 4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Торговые роботы как лидирующий сегмент на мировых рынках</a:t>
            </a:r>
            <a:endParaRPr lang="en-US" sz="2800" b="1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656394" name="AutoShape 10"/>
          <p:cNvSpPr>
            <a:spLocks noChangeArrowheads="1"/>
          </p:cNvSpPr>
          <p:nvPr/>
        </p:nvSpPr>
        <p:spPr bwMode="invGray">
          <a:xfrm>
            <a:off x="1066800" y="3506788"/>
            <a:ext cx="3659188" cy="550863"/>
          </a:xfrm>
          <a:prstGeom prst="roundRect">
            <a:avLst>
              <a:gd name="adj" fmla="val 16667"/>
            </a:avLst>
          </a:prstGeom>
          <a:solidFill>
            <a:srgbClr val="FF9900">
              <a:alpha val="2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FFFFFF"/>
              </a:buClr>
            </a:pPr>
            <a:endParaRPr lang="en-GB" sz="1400" b="0" dirty="0">
              <a:solidFill>
                <a:srgbClr val="000000"/>
              </a:solidFill>
            </a:endParaRPr>
          </a:p>
        </p:txBody>
      </p:sp>
      <p:sp>
        <p:nvSpPr>
          <p:cNvPr id="656396" name="AutoShape 12"/>
          <p:cNvSpPr>
            <a:spLocks noChangeArrowheads="1"/>
          </p:cNvSpPr>
          <p:nvPr/>
        </p:nvSpPr>
        <p:spPr bwMode="invGray">
          <a:xfrm>
            <a:off x="1066800" y="2940050"/>
            <a:ext cx="3659188" cy="536575"/>
          </a:xfrm>
          <a:prstGeom prst="roundRect">
            <a:avLst>
              <a:gd name="adj" fmla="val 16667"/>
            </a:avLst>
          </a:prstGeom>
          <a:solidFill>
            <a:srgbClr val="00CC00">
              <a:alpha val="2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FFFFFF"/>
              </a:buClr>
            </a:pPr>
            <a:endParaRPr lang="en-GB" sz="1400" b="0" dirty="0">
              <a:solidFill>
                <a:srgbClr val="000000"/>
              </a:solidFill>
            </a:endParaRPr>
          </a:p>
        </p:txBody>
      </p:sp>
      <p:sp>
        <p:nvSpPr>
          <p:cNvPr id="656398" name="AutoShape 14"/>
          <p:cNvSpPr>
            <a:spLocks noChangeArrowheads="1"/>
          </p:cNvSpPr>
          <p:nvPr/>
        </p:nvSpPr>
        <p:spPr bwMode="invGray">
          <a:xfrm>
            <a:off x="1066800" y="4090660"/>
            <a:ext cx="3659188" cy="571500"/>
          </a:xfrm>
          <a:prstGeom prst="roundRect">
            <a:avLst>
              <a:gd name="adj" fmla="val 16667"/>
            </a:avLst>
          </a:prstGeom>
          <a:solidFill>
            <a:srgbClr val="FF0000">
              <a:alpha val="22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FFFFFF"/>
              </a:buClr>
            </a:pPr>
            <a:endParaRPr lang="en-GB" sz="1400" b="0" dirty="0">
              <a:solidFill>
                <a:srgbClr val="000000"/>
              </a:solidFill>
            </a:endParaRPr>
          </a:p>
        </p:txBody>
      </p:sp>
      <p:sp>
        <p:nvSpPr>
          <p:cNvPr id="656411" name="AutoShape 27"/>
          <p:cNvSpPr>
            <a:spLocks noChangeArrowheads="1"/>
          </p:cNvSpPr>
          <p:nvPr/>
        </p:nvSpPr>
        <p:spPr bwMode="invGray">
          <a:xfrm>
            <a:off x="1066800" y="2362200"/>
            <a:ext cx="3652838" cy="536575"/>
          </a:xfrm>
          <a:prstGeom prst="roundRect">
            <a:avLst>
              <a:gd name="adj" fmla="val 16667"/>
            </a:avLst>
          </a:prstGeom>
          <a:solidFill>
            <a:srgbClr val="336699">
              <a:alpha val="25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FFFFFF"/>
              </a:buClr>
            </a:pPr>
            <a:endParaRPr lang="en-GB" sz="1400" b="0" dirty="0">
              <a:solidFill>
                <a:srgbClr val="000000"/>
              </a:solidFill>
            </a:endParaRPr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invGray">
          <a:xfrm>
            <a:off x="1066800" y="4724400"/>
            <a:ext cx="3659188" cy="57150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FFFFFF"/>
              </a:buClr>
            </a:pPr>
            <a:endParaRPr lang="en-GB" sz="1400" b="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1143000" y="47244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Определение успешности стратегии до вывода на реальные торги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1143000" y="247659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ru-RU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Отсутствие субъективного фактора</a:t>
            </a:r>
            <a:endParaRPr lang="en-US" sz="1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1143000" y="297180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Высокая скорость совершения операций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1143000" y="3505200"/>
            <a:ext cx="3733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Работа с большими </a:t>
            </a:r>
            <a:r>
              <a:rPr lang="ru-RU" sz="1300">
                <a:solidFill>
                  <a:srgbClr val="000000">
                    <a:lumMod val="85000"/>
                    <a:lumOff val="15000"/>
                  </a:srgbClr>
                </a:solidFill>
              </a:rPr>
              <a:t>объемами информа-ции, в т.ч. обычно не учитываемой</a:t>
            </a:r>
            <a:endParaRPr lang="ru-RU" sz="13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1143000" y="4130347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Возможность длительной непрерывной работы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324600" y="2819400"/>
            <a:ext cx="21336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Роботы имеют неоспоримые преимущества перед трейдерами</a:t>
            </a:r>
            <a:endParaRPr lang="ru-RU" sz="9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>
                <a:solidFill>
                  <a:srgbClr val="000000">
                    <a:lumMod val="85000"/>
                    <a:lumOff val="15000"/>
                  </a:srgbClr>
                </a:solidFill>
              </a:rPr>
              <a:t> Роботы </a:t>
            </a:r>
            <a:r>
              <a:rPr lang="ru-RU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полностью вытеснили трейдеров при </a:t>
            </a:r>
            <a:r>
              <a:rPr lang="ru-RU" sz="1200">
                <a:solidFill>
                  <a:srgbClr val="000000">
                    <a:lumMod val="85000"/>
                    <a:lumOff val="15000"/>
                  </a:srgbClr>
                </a:solidFill>
              </a:rPr>
              <a:t>реализации высокочастотных </a:t>
            </a:r>
            <a:r>
              <a:rPr lang="ru-RU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стратегий</a:t>
            </a:r>
            <a:endParaRPr lang="ru-RU" sz="9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Роботы являются наиболее перспективной финансовой инновацией</a:t>
            </a: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95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416" grpId="0" animBg="1"/>
      <p:bldP spid="656394" grpId="0" animBg="1"/>
      <p:bldP spid="656396" grpId="0" animBg="1"/>
      <p:bldP spid="656398" grpId="0" animBg="1"/>
      <p:bldP spid="656411" grpId="0" animBg="1"/>
      <p:bldP spid="46" grpId="0" animBg="1"/>
      <p:bldP spid="30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510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54549"/>
            <a:ext cx="6851650" cy="954107"/>
          </a:xfr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Тенденции развития алгоритмической торговли: </a:t>
            </a:r>
            <a:r>
              <a:rPr lang="en-US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NYSE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696200" y="3124200"/>
            <a:ext cx="457200" cy="240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29" name="Диаграмма 28"/>
          <p:cNvGraphicFramePr/>
          <p:nvPr>
            <p:extLst/>
          </p:nvPr>
        </p:nvGraphicFramePr>
        <p:xfrm>
          <a:off x="1090930" y="2104734"/>
          <a:ext cx="6522720" cy="329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512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510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54549"/>
            <a:ext cx="6851650" cy="954107"/>
          </a:xfr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Тенденции развития алгоритмической торговли</a:t>
            </a: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: Россия</a:t>
            </a:r>
            <a:endParaRPr lang="fr-FR" sz="2800" b="1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696200" y="3124200"/>
            <a:ext cx="457200" cy="240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080308" y="2270000"/>
          <a:ext cx="7009084" cy="336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724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61E-0074-487E-9DEB-4709CF25372D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510" name="AcnActionTitle_ID_4440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54549"/>
            <a:ext cx="8033208" cy="954107"/>
          </a:xfr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Доля алгоритмической торговли: Московская Биржа </a:t>
            </a:r>
            <a:r>
              <a:rPr lang="ru-RU" sz="240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(Основной рынок, 2013)</a:t>
            </a:r>
            <a:endParaRPr lang="fr-FR" sz="280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362200" y="6155323"/>
            <a:ext cx="471975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>
                <a:solidFill>
                  <a:srgbClr val="000000"/>
                </a:solidFill>
              </a:rPr>
              <a:t>На Основном </a:t>
            </a:r>
            <a:r>
              <a:rPr lang="ru-RU" sz="1600" b="0" dirty="0">
                <a:solidFill>
                  <a:srgbClr val="000000"/>
                </a:solidFill>
              </a:rPr>
              <a:t>рынке участник относится к </a:t>
            </a:r>
            <a:r>
              <a:rPr lang="en-US" sz="1600" b="0" dirty="0">
                <a:solidFill>
                  <a:srgbClr val="000000"/>
                </a:solidFill>
              </a:rPr>
              <a:t>HFT</a:t>
            </a:r>
            <a:r>
              <a:rPr lang="ru-RU" sz="1600" b="0" dirty="0">
                <a:solidFill>
                  <a:srgbClr val="000000"/>
                </a:solidFill>
              </a:rPr>
              <a:t>, если он подает более 1600 заявок в день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8519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2314" r="9709" b="7862"/>
          <a:stretch/>
        </p:blipFill>
        <p:spPr bwMode="auto">
          <a:xfrm>
            <a:off x="59710" y="1169454"/>
            <a:ext cx="9024581" cy="488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6238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83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Прибыльность алгоритмической торговли:</a:t>
            </a:r>
            <a:b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800" b="1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«Лучший частный инвестор», 2007-2010 гг.</a:t>
            </a: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BEA6-7474-45E8-B0E9-90D78FFCD7B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1238" t="16258" r="5859" b="4951"/>
          <a:stretch>
            <a:fillRect/>
          </a:stretch>
        </p:blipFill>
        <p:spPr bwMode="auto">
          <a:xfrm>
            <a:off x="2003818" y="2042984"/>
            <a:ext cx="6629400" cy="4281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49922" name="Picture 2" descr="C:\Компьютер\Фондовый рынок\3 курс\Лекции\Картинки\Новые\118175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6"/>
          <a:stretch/>
        </p:blipFill>
        <p:spPr bwMode="auto">
          <a:xfrm>
            <a:off x="282181" y="3014057"/>
            <a:ext cx="1721637" cy="18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79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ActionTitle"/>
  <p:tag name="DATE" val="10/04/2008 10:35:5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12375</TotalTime>
  <Words>1561</Words>
  <Application>Microsoft Office PowerPoint</Application>
  <PresentationFormat>Экран (4:3)</PresentationFormat>
  <Paragraphs>194</Paragraphs>
  <Slides>30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MS Gothic</vt:lpstr>
      <vt:lpstr>MS Mincho</vt:lpstr>
      <vt:lpstr>ＭＳ Ｐゴシック</vt:lpstr>
      <vt:lpstr>Arial</vt:lpstr>
      <vt:lpstr>Calibri</vt:lpstr>
      <vt:lpstr>Cambria</vt:lpstr>
      <vt:lpstr>Myriad Pro</vt:lpstr>
      <vt:lpstr>Myriad Pro Semibold</vt:lpstr>
      <vt:lpstr>Times New Roman</vt:lpstr>
      <vt:lpstr>Тема Office</vt:lpstr>
      <vt:lpstr>1_Тема Office</vt:lpstr>
      <vt:lpstr>УСТАНОВОЧНЫЙ СЕМИНАР  Повышение финансовой грамотности в системе общего и среднего профессионального образования  Володин Сергей Николаевич к.э.н., доцент департамента финансов</vt:lpstr>
      <vt:lpstr>Общая схема работы фондового рынка</vt:lpstr>
      <vt:lpstr>Маржинальная торговля:  маржинальные длинные позиции</vt:lpstr>
      <vt:lpstr>Маржинальная торговля:  короткие позиции</vt:lpstr>
      <vt:lpstr>Торговые роботы как лидирующий сегмент на мировых рынках</vt:lpstr>
      <vt:lpstr>Тенденции развития алгоритмической торговли: NYSE</vt:lpstr>
      <vt:lpstr>Тенденции развития алгоритмической торговли: Россия</vt:lpstr>
      <vt:lpstr>Доля алгоритмической торговли: Московская Биржа (Основной рынок, 2013)</vt:lpstr>
      <vt:lpstr>Прибыльность алгоритмической торговли: «Лучший частный инвестор», 2007-2010 гг.</vt:lpstr>
      <vt:lpstr>Прибыльность алгоритмической торговли: «Лучший частный инвестор», 2007-2010 гг.</vt:lpstr>
      <vt:lpstr>Прибыльность алгоритмической торговли: «Лучший частный инвестор», 2007-2010 гг.</vt:lpstr>
      <vt:lpstr>Прибыльность алгоритмической торговли: пример HFT-фирмы Virtu</vt:lpstr>
      <vt:lpstr>Создание роботами экономически необоснованной рыночной волатильности</vt:lpstr>
      <vt:lpstr>Создание роботами экономически необоснованной рыночной волатильности</vt:lpstr>
      <vt:lpstr>Создание роботами экономически необоснованной рыночной волатильности</vt:lpstr>
      <vt:lpstr>Создание роботами экономически необоснованной рыночной волатильности</vt:lpstr>
      <vt:lpstr>Создание роботами экономически необоснованной рыночной волатильности</vt:lpstr>
      <vt:lpstr>Создание роботами экономически необоснованной рыночной волатильности</vt:lpstr>
      <vt:lpstr>Намеренное манипулирование  ценами</vt:lpstr>
      <vt:lpstr>Возниконовение системного риска единого рыночного агента </vt:lpstr>
      <vt:lpstr>Возниконовение системного риска единого рыночного агента </vt:lpstr>
      <vt:lpstr>Манипулирование рыночными ценами акций</vt:lpstr>
      <vt:lpstr>Манипулирование рыночными ценами акций: ОАО «Ричброкерсервис»</vt:lpstr>
      <vt:lpstr>Манипулирование акциями ПАО «АвтоВАЗ»</vt:lpstr>
      <vt:lpstr>Манипулирование акциями ПАО «АвтоВАЗ»</vt:lpstr>
      <vt:lpstr>Контроль за манипулированием сегодня</vt:lpstr>
      <vt:lpstr>Инсайдерская торговля</vt:lpstr>
      <vt:lpstr>Инсайдерская торговля акциями ОАО «Роснефть» </vt:lpstr>
      <vt:lpstr>Инсайдерская торговля акциями ОАО «ЮКОС» </vt:lpstr>
      <vt:lpstr>Сравнение методов борьбы с инсайдерской торговлей в России и США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Серега</cp:lastModifiedBy>
  <cp:revision>385</cp:revision>
  <dcterms:created xsi:type="dcterms:W3CDTF">2010-09-30T06:45:29Z</dcterms:created>
  <dcterms:modified xsi:type="dcterms:W3CDTF">2016-11-17T09:55:48Z</dcterms:modified>
</cp:coreProperties>
</file>