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84"/>
  </p:notesMasterIdLst>
  <p:handoutMasterIdLst>
    <p:handoutMasterId r:id="rId85"/>
  </p:handoutMasterIdLst>
  <p:sldIdLst>
    <p:sldId id="281" r:id="rId2"/>
    <p:sldId id="283" r:id="rId3"/>
    <p:sldId id="728" r:id="rId4"/>
    <p:sldId id="788" r:id="rId5"/>
    <p:sldId id="747" r:id="rId6"/>
    <p:sldId id="764" r:id="rId7"/>
    <p:sldId id="287" r:id="rId8"/>
    <p:sldId id="304" r:id="rId9"/>
    <p:sldId id="381" r:id="rId10"/>
    <p:sldId id="351" r:id="rId11"/>
    <p:sldId id="605" r:id="rId12"/>
    <p:sldId id="311" r:id="rId13"/>
    <p:sldId id="631" r:id="rId14"/>
    <p:sldId id="757" r:id="rId15"/>
    <p:sldId id="758" r:id="rId16"/>
    <p:sldId id="633" r:id="rId17"/>
    <p:sldId id="820" r:id="rId18"/>
    <p:sldId id="821" r:id="rId19"/>
    <p:sldId id="759" r:id="rId20"/>
    <p:sldId id="635" r:id="rId21"/>
    <p:sldId id="636" r:id="rId22"/>
    <p:sldId id="653" r:id="rId23"/>
    <p:sldId id="639" r:id="rId24"/>
    <p:sldId id="640" r:id="rId25"/>
    <p:sldId id="642" r:id="rId26"/>
    <p:sldId id="643" r:id="rId27"/>
    <p:sldId id="709" r:id="rId28"/>
    <p:sldId id="710" r:id="rId29"/>
    <p:sldId id="659" r:id="rId30"/>
    <p:sldId id="660" r:id="rId31"/>
    <p:sldId id="765" r:id="rId32"/>
    <p:sldId id="666" r:id="rId33"/>
    <p:sldId id="711" r:id="rId34"/>
    <p:sldId id="667" r:id="rId35"/>
    <p:sldId id="668" r:id="rId36"/>
    <p:sldId id="669" r:id="rId37"/>
    <p:sldId id="674" r:id="rId38"/>
    <p:sldId id="766" r:id="rId39"/>
    <p:sldId id="822" r:id="rId40"/>
    <p:sldId id="823" r:id="rId41"/>
    <p:sldId id="825" r:id="rId42"/>
    <p:sldId id="827" r:id="rId43"/>
    <p:sldId id="828" r:id="rId44"/>
    <p:sldId id="786" r:id="rId45"/>
    <p:sldId id="829" r:id="rId46"/>
    <p:sldId id="679" r:id="rId47"/>
    <p:sldId id="767" r:id="rId48"/>
    <p:sldId id="686" r:id="rId49"/>
    <p:sldId id="687" r:id="rId50"/>
    <p:sldId id="688" r:id="rId51"/>
    <p:sldId id="691" r:id="rId52"/>
    <p:sldId id="698" r:id="rId53"/>
    <p:sldId id="700" r:id="rId54"/>
    <p:sldId id="701" r:id="rId55"/>
    <p:sldId id="678" r:id="rId56"/>
    <p:sldId id="677" r:id="rId57"/>
    <p:sldId id="769" r:id="rId58"/>
    <p:sldId id="770" r:id="rId59"/>
    <p:sldId id="771" r:id="rId60"/>
    <p:sldId id="772" r:id="rId61"/>
    <p:sldId id="774" r:id="rId62"/>
    <p:sldId id="775" r:id="rId63"/>
    <p:sldId id="776" r:id="rId64"/>
    <p:sldId id="777" r:id="rId65"/>
    <p:sldId id="778" r:id="rId66"/>
    <p:sldId id="779" r:id="rId67"/>
    <p:sldId id="781" r:id="rId68"/>
    <p:sldId id="782" r:id="rId69"/>
    <p:sldId id="783" r:id="rId70"/>
    <p:sldId id="784" r:id="rId71"/>
    <p:sldId id="736" r:id="rId72"/>
    <p:sldId id="801" r:id="rId73"/>
    <p:sldId id="803" r:id="rId74"/>
    <p:sldId id="807" r:id="rId75"/>
    <p:sldId id="809" r:id="rId76"/>
    <p:sldId id="810" r:id="rId77"/>
    <p:sldId id="792" r:id="rId78"/>
    <p:sldId id="793" r:id="rId79"/>
    <p:sldId id="795" r:id="rId80"/>
    <p:sldId id="794" r:id="rId81"/>
    <p:sldId id="799" r:id="rId82"/>
    <p:sldId id="800" r:id="rId83"/>
  </p:sldIdLst>
  <p:sldSz cx="9906000" cy="6858000" type="A4"/>
  <p:notesSz cx="9144000" cy="6858000"/>
  <p:defaultTextStyle>
    <a:defPPr>
      <a:defRPr lang="ru-RU"/>
    </a:defPPr>
    <a:lvl1pPr algn="l" defTabSz="912813" rtl="0" eaLnBrk="0" fontAlgn="base" hangingPunct="0">
      <a:spcBef>
        <a:spcPct val="0"/>
      </a:spcBef>
      <a:spcAft>
        <a:spcPct val="0"/>
      </a:spcAft>
      <a:defRPr sz="1900" kern="1200">
        <a:solidFill>
          <a:schemeClr val="tx1"/>
        </a:solidFill>
        <a:latin typeface="Arial" pitchFamily="34" charset="0"/>
        <a:ea typeface="+mn-ea"/>
        <a:cs typeface="Arial" pitchFamily="34" charset="0"/>
      </a:defRPr>
    </a:lvl1pPr>
    <a:lvl2pPr marL="455613" indent="1588" algn="l" defTabSz="912813" rtl="0" eaLnBrk="0" fontAlgn="base" hangingPunct="0">
      <a:spcBef>
        <a:spcPct val="0"/>
      </a:spcBef>
      <a:spcAft>
        <a:spcPct val="0"/>
      </a:spcAft>
      <a:defRPr sz="1900" kern="1200">
        <a:solidFill>
          <a:schemeClr val="tx1"/>
        </a:solidFill>
        <a:latin typeface="Arial" pitchFamily="34" charset="0"/>
        <a:ea typeface="+mn-ea"/>
        <a:cs typeface="Arial" pitchFamily="34" charset="0"/>
      </a:defRPr>
    </a:lvl2pPr>
    <a:lvl3pPr marL="912813" indent="1588" algn="l" defTabSz="912813" rtl="0" eaLnBrk="0" fontAlgn="base" hangingPunct="0">
      <a:spcBef>
        <a:spcPct val="0"/>
      </a:spcBef>
      <a:spcAft>
        <a:spcPct val="0"/>
      </a:spcAft>
      <a:defRPr sz="1900" kern="1200">
        <a:solidFill>
          <a:schemeClr val="tx1"/>
        </a:solidFill>
        <a:latin typeface="Arial" pitchFamily="34" charset="0"/>
        <a:ea typeface="+mn-ea"/>
        <a:cs typeface="Arial" pitchFamily="34" charset="0"/>
      </a:defRPr>
    </a:lvl3pPr>
    <a:lvl4pPr marL="1370013" indent="1588" algn="l" defTabSz="912813" rtl="0" eaLnBrk="0" fontAlgn="base" hangingPunct="0">
      <a:spcBef>
        <a:spcPct val="0"/>
      </a:spcBef>
      <a:spcAft>
        <a:spcPct val="0"/>
      </a:spcAft>
      <a:defRPr sz="1900" kern="1200">
        <a:solidFill>
          <a:schemeClr val="tx1"/>
        </a:solidFill>
        <a:latin typeface="Arial" pitchFamily="34" charset="0"/>
        <a:ea typeface="+mn-ea"/>
        <a:cs typeface="Arial" pitchFamily="34" charset="0"/>
      </a:defRPr>
    </a:lvl4pPr>
    <a:lvl5pPr marL="1827213" indent="1588" algn="l" defTabSz="912813" rtl="0" eaLnBrk="0" fontAlgn="base" hangingPunct="0">
      <a:spcBef>
        <a:spcPct val="0"/>
      </a:spcBef>
      <a:spcAft>
        <a:spcPct val="0"/>
      </a:spcAft>
      <a:defRPr sz="1900" kern="1200">
        <a:solidFill>
          <a:schemeClr val="tx1"/>
        </a:solidFill>
        <a:latin typeface="Arial" pitchFamily="34" charset="0"/>
        <a:ea typeface="+mn-ea"/>
        <a:cs typeface="Arial" pitchFamily="34" charset="0"/>
      </a:defRPr>
    </a:lvl5pPr>
    <a:lvl6pPr marL="2286000" algn="l" defTabSz="914400" rtl="0" eaLnBrk="1" latinLnBrk="0" hangingPunct="1">
      <a:defRPr sz="1900" kern="1200">
        <a:solidFill>
          <a:schemeClr val="tx1"/>
        </a:solidFill>
        <a:latin typeface="Arial" pitchFamily="34" charset="0"/>
        <a:ea typeface="+mn-ea"/>
        <a:cs typeface="Arial" pitchFamily="34" charset="0"/>
      </a:defRPr>
    </a:lvl6pPr>
    <a:lvl7pPr marL="2743200" algn="l" defTabSz="914400" rtl="0" eaLnBrk="1" latinLnBrk="0" hangingPunct="1">
      <a:defRPr sz="1900" kern="1200">
        <a:solidFill>
          <a:schemeClr val="tx1"/>
        </a:solidFill>
        <a:latin typeface="Arial" pitchFamily="34" charset="0"/>
        <a:ea typeface="+mn-ea"/>
        <a:cs typeface="Arial" pitchFamily="34" charset="0"/>
      </a:defRPr>
    </a:lvl7pPr>
    <a:lvl8pPr marL="3200400" algn="l" defTabSz="914400" rtl="0" eaLnBrk="1" latinLnBrk="0" hangingPunct="1">
      <a:defRPr sz="1900" kern="1200">
        <a:solidFill>
          <a:schemeClr val="tx1"/>
        </a:solidFill>
        <a:latin typeface="Arial" pitchFamily="34" charset="0"/>
        <a:ea typeface="+mn-ea"/>
        <a:cs typeface="Arial" pitchFamily="34" charset="0"/>
      </a:defRPr>
    </a:lvl8pPr>
    <a:lvl9pPr marL="3657600" algn="l" defTabSz="914400" rtl="0" eaLnBrk="1" latinLnBrk="0" hangingPunct="1">
      <a:defRPr sz="19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14" autoAdjust="0"/>
    <p:restoredTop sz="94280" autoAdjust="0"/>
  </p:normalViewPr>
  <p:slideViewPr>
    <p:cSldViewPr snapToGrid="0">
      <p:cViewPr varScale="1">
        <p:scale>
          <a:sx n="71" d="100"/>
          <a:sy n="71" d="100"/>
        </p:scale>
        <p:origin x="1389" y="48"/>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microsoft.com/office/2015/10/relationships/revisionInfo" Target="revisionInfo.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a:t>Структура</a:t>
            </a:r>
            <a:r>
              <a:rPr lang="ru-RU" baseline="0"/>
              <a:t> вкладов физических лиц </a:t>
            </a:r>
          </a:p>
          <a:p>
            <a:pPr>
              <a:defRPr/>
            </a:pPr>
            <a:r>
              <a:rPr lang="ru-RU" baseline="0"/>
              <a:t>по срокам привлечения</a:t>
            </a:r>
            <a:endParaRPr lang="ru-RU"/>
          </a:p>
        </c:rich>
      </c:tx>
      <c:overlay val="0"/>
    </c:title>
    <c:autoTitleDeleted val="0"/>
    <c:plotArea>
      <c:layout>
        <c:manualLayout>
          <c:layoutTarget val="inner"/>
          <c:xMode val="edge"/>
          <c:yMode val="edge"/>
          <c:x val="5.4586967721415483E-2"/>
          <c:y val="0.15888995579418122"/>
          <c:w val="0.9296678211276389"/>
          <c:h val="0.66961346082026862"/>
        </c:manualLayout>
      </c:layout>
      <c:barChart>
        <c:barDir val="col"/>
        <c:grouping val="percentStacked"/>
        <c:varyColors val="0"/>
        <c:ser>
          <c:idx val="0"/>
          <c:order val="0"/>
          <c:tx>
            <c:strRef>
              <c:f>Лист1!$A$8</c:f>
              <c:strCache>
                <c:ptCount val="1"/>
                <c:pt idx="0">
                  <c:v>Вклады до востребования и сроком до 30 дней</c:v>
                </c:pt>
              </c:strCache>
            </c:strRef>
          </c:tx>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Лист1!$B$3:$W$3</c:f>
              <c:numCache>
                <c:formatCode>m/d/yyyy</c:formatCode>
                <c:ptCount val="6"/>
                <c:pt idx="0">
                  <c:v>38718</c:v>
                </c:pt>
                <c:pt idx="1">
                  <c:v>40544</c:v>
                </c:pt>
                <c:pt idx="2">
                  <c:v>42370</c:v>
                </c:pt>
                <c:pt idx="3">
                  <c:v>42736</c:v>
                </c:pt>
                <c:pt idx="4">
                  <c:v>42917</c:v>
                </c:pt>
                <c:pt idx="5">
                  <c:v>42979</c:v>
                </c:pt>
              </c:numCache>
            </c:numRef>
          </c:cat>
          <c:val>
            <c:numRef>
              <c:f>Лист1!$B$12:$W$12</c:f>
              <c:numCache>
                <c:formatCode>0.0%</c:formatCode>
                <c:ptCount val="6"/>
                <c:pt idx="0">
                  <c:v>0.16407565957650161</c:v>
                </c:pt>
                <c:pt idx="1">
                  <c:v>0.1765071930502124</c:v>
                </c:pt>
                <c:pt idx="2">
                  <c:v>0.16553858536981833</c:v>
                </c:pt>
                <c:pt idx="3">
                  <c:v>0.18282249900070074</c:v>
                </c:pt>
                <c:pt idx="4">
                  <c:v>0.19083111191501104</c:v>
                </c:pt>
                <c:pt idx="5">
                  <c:v>0.19048459875322651</c:v>
                </c:pt>
              </c:numCache>
            </c:numRef>
          </c:val>
          <c:extLst>
            <c:ext xmlns:c16="http://schemas.microsoft.com/office/drawing/2014/chart" uri="{C3380CC4-5D6E-409C-BE32-E72D297353CC}">
              <c16:uniqueId val="{00000000-23C6-4E84-AC5B-A9125FCF920D}"/>
            </c:ext>
          </c:extLst>
        </c:ser>
        <c:ser>
          <c:idx val="1"/>
          <c:order val="1"/>
          <c:tx>
            <c:strRef>
              <c:f>Лист1!$A$9</c:f>
              <c:strCache>
                <c:ptCount val="1"/>
                <c:pt idx="0">
                  <c:v>Вклады сроком от 31 дня до 1 года</c:v>
                </c:pt>
              </c:strCache>
            </c:strRef>
          </c:tx>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Лист1!$B$3:$W$3</c:f>
              <c:numCache>
                <c:formatCode>m/d/yyyy</c:formatCode>
                <c:ptCount val="6"/>
                <c:pt idx="0">
                  <c:v>38718</c:v>
                </c:pt>
                <c:pt idx="1">
                  <c:v>40544</c:v>
                </c:pt>
                <c:pt idx="2">
                  <c:v>42370</c:v>
                </c:pt>
                <c:pt idx="3">
                  <c:v>42736</c:v>
                </c:pt>
                <c:pt idx="4">
                  <c:v>42917</c:v>
                </c:pt>
                <c:pt idx="5">
                  <c:v>42979</c:v>
                </c:pt>
              </c:numCache>
            </c:numRef>
          </c:cat>
          <c:val>
            <c:numRef>
              <c:f>Лист1!$B$13:$W$13</c:f>
              <c:numCache>
                <c:formatCode>0.0%</c:formatCode>
                <c:ptCount val="6"/>
                <c:pt idx="0">
                  <c:v>0.24074633997339615</c:v>
                </c:pt>
                <c:pt idx="1">
                  <c:v>0.17624148921109564</c:v>
                </c:pt>
                <c:pt idx="2">
                  <c:v>0.39960299329381177</c:v>
                </c:pt>
                <c:pt idx="3">
                  <c:v>0.35170782404787831</c:v>
                </c:pt>
                <c:pt idx="4">
                  <c:v>0.35683623514503504</c:v>
                </c:pt>
                <c:pt idx="5">
                  <c:v>0.36595196481860198</c:v>
                </c:pt>
              </c:numCache>
            </c:numRef>
          </c:val>
          <c:extLst>
            <c:ext xmlns:c16="http://schemas.microsoft.com/office/drawing/2014/chart" uri="{C3380CC4-5D6E-409C-BE32-E72D297353CC}">
              <c16:uniqueId val="{00000001-23C6-4E84-AC5B-A9125FCF920D}"/>
            </c:ext>
          </c:extLst>
        </c:ser>
        <c:ser>
          <c:idx val="2"/>
          <c:order val="2"/>
          <c:tx>
            <c:strRef>
              <c:f>Лист1!$A$10</c:f>
              <c:strCache>
                <c:ptCount val="1"/>
                <c:pt idx="0">
                  <c:v>Вклады сроком свыше 1 года</c:v>
                </c:pt>
              </c:strCache>
            </c:strRef>
          </c:tx>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Лист1!$B$3:$W$3</c:f>
              <c:numCache>
                <c:formatCode>m/d/yyyy</c:formatCode>
                <c:ptCount val="6"/>
                <c:pt idx="0">
                  <c:v>38718</c:v>
                </c:pt>
                <c:pt idx="1">
                  <c:v>40544</c:v>
                </c:pt>
                <c:pt idx="2">
                  <c:v>42370</c:v>
                </c:pt>
                <c:pt idx="3">
                  <c:v>42736</c:v>
                </c:pt>
                <c:pt idx="4">
                  <c:v>42917</c:v>
                </c:pt>
                <c:pt idx="5">
                  <c:v>42979</c:v>
                </c:pt>
              </c:numCache>
            </c:numRef>
          </c:cat>
          <c:val>
            <c:numRef>
              <c:f>Лист1!$B$14:$W$14</c:f>
              <c:numCache>
                <c:formatCode>0.0%</c:formatCode>
                <c:ptCount val="6"/>
                <c:pt idx="0">
                  <c:v>0.59517800045010227</c:v>
                </c:pt>
                <c:pt idx="1">
                  <c:v>0.64725131773869193</c:v>
                </c:pt>
                <c:pt idx="2">
                  <c:v>0.43485842133636987</c:v>
                </c:pt>
                <c:pt idx="3">
                  <c:v>0.46546967695142105</c:v>
                </c:pt>
                <c:pt idx="4">
                  <c:v>0.45233265293995395</c:v>
                </c:pt>
                <c:pt idx="5">
                  <c:v>0.44356343642817153</c:v>
                </c:pt>
              </c:numCache>
            </c:numRef>
          </c:val>
          <c:extLst>
            <c:ext xmlns:c16="http://schemas.microsoft.com/office/drawing/2014/chart" uri="{C3380CC4-5D6E-409C-BE32-E72D297353CC}">
              <c16:uniqueId val="{00000002-23C6-4E84-AC5B-A9125FCF920D}"/>
            </c:ext>
          </c:extLst>
        </c:ser>
        <c:dLbls>
          <c:showLegendKey val="0"/>
          <c:showVal val="0"/>
          <c:showCatName val="0"/>
          <c:showSerName val="0"/>
          <c:showPercent val="0"/>
          <c:showBubbleSize val="0"/>
        </c:dLbls>
        <c:gapWidth val="150"/>
        <c:overlap val="100"/>
        <c:axId val="46524672"/>
        <c:axId val="47009792"/>
      </c:barChart>
      <c:catAx>
        <c:axId val="46524672"/>
        <c:scaling>
          <c:orientation val="minMax"/>
        </c:scaling>
        <c:delete val="0"/>
        <c:axPos val="b"/>
        <c:numFmt formatCode="m/d/yyyy" sourceLinked="1"/>
        <c:majorTickMark val="out"/>
        <c:minorTickMark val="none"/>
        <c:tickLblPos val="nextTo"/>
        <c:txPr>
          <a:bodyPr/>
          <a:lstStyle/>
          <a:p>
            <a:pPr>
              <a:defRPr sz="1200"/>
            </a:pPr>
            <a:endParaRPr lang="en-US"/>
          </a:p>
        </c:txPr>
        <c:crossAx val="47009792"/>
        <c:crosses val="autoZero"/>
        <c:auto val="0"/>
        <c:lblAlgn val="ctr"/>
        <c:lblOffset val="100"/>
        <c:noMultiLvlLbl val="0"/>
      </c:catAx>
      <c:valAx>
        <c:axId val="47009792"/>
        <c:scaling>
          <c:orientation val="minMax"/>
        </c:scaling>
        <c:delete val="0"/>
        <c:axPos val="l"/>
        <c:majorGridlines>
          <c:spPr>
            <a:ln>
              <a:prstDash val="dash"/>
            </a:ln>
          </c:spPr>
        </c:majorGridlines>
        <c:numFmt formatCode="0%" sourceLinked="1"/>
        <c:majorTickMark val="out"/>
        <c:minorTickMark val="none"/>
        <c:tickLblPos val="nextTo"/>
        <c:crossAx val="46524672"/>
        <c:crosses val="autoZero"/>
        <c:crossBetween val="between"/>
      </c:valAx>
    </c:plotArea>
    <c:legend>
      <c:legendPos val="b"/>
      <c:layout>
        <c:manualLayout>
          <c:xMode val="edge"/>
          <c:yMode val="edge"/>
          <c:x val="1.3335528871724325E-3"/>
          <c:y val="0.85440655758710293"/>
          <c:w val="0.96717602481093634"/>
          <c:h val="0.13164989447345182"/>
        </c:manualLayout>
      </c:layout>
      <c:overlay val="0"/>
      <c:txPr>
        <a:bodyPr/>
        <a:lstStyle/>
        <a:p>
          <a:pPr>
            <a:defRPr sz="1200"/>
          </a:pPr>
          <a:endParaRPr lang="en-US"/>
        </a:p>
      </c:txPr>
    </c:legend>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a:t>Объем вкладов</a:t>
            </a:r>
            <a:r>
              <a:rPr lang="ru-RU" baseline="0"/>
              <a:t> физических лиц, трлн рублей</a:t>
            </a:r>
            <a:endParaRPr lang="ru-RU"/>
          </a:p>
        </c:rich>
      </c:tx>
      <c:overlay val="0"/>
    </c:title>
    <c:autoTitleDeleted val="0"/>
    <c:plotArea>
      <c:layout/>
      <c:barChart>
        <c:barDir val="col"/>
        <c:grouping val="stacked"/>
        <c:varyColors val="0"/>
        <c:ser>
          <c:idx val="0"/>
          <c:order val="0"/>
          <c:tx>
            <c:strRef>
              <c:f>Лист1!$A$5</c:f>
              <c:strCache>
                <c:ptCount val="1"/>
                <c:pt idx="0">
                  <c:v>вклады в рублях</c:v>
                </c:pt>
              </c:strCache>
            </c:strRef>
          </c:tx>
          <c:spPr>
            <a:solidFill>
              <a:schemeClr val="accent2">
                <a:lumMod val="40000"/>
                <a:lumOff val="60000"/>
              </a:schemeClr>
            </a:solidFill>
          </c:spPr>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Лист1!$B$3:$W$3</c:f>
              <c:numCache>
                <c:formatCode>m/d/yyyy</c:formatCode>
                <c:ptCount val="6"/>
                <c:pt idx="0">
                  <c:v>38718</c:v>
                </c:pt>
                <c:pt idx="1">
                  <c:v>40544</c:v>
                </c:pt>
                <c:pt idx="2">
                  <c:v>42370</c:v>
                </c:pt>
                <c:pt idx="3">
                  <c:v>42736</c:v>
                </c:pt>
                <c:pt idx="4">
                  <c:v>42917</c:v>
                </c:pt>
                <c:pt idx="5">
                  <c:v>42979</c:v>
                </c:pt>
              </c:numCache>
            </c:numRef>
          </c:cat>
          <c:val>
            <c:numRef>
              <c:f>Лист1!$B$5:$W$5</c:f>
              <c:numCache>
                <c:formatCode>#,##0.0</c:formatCode>
                <c:ptCount val="6"/>
                <c:pt idx="0">
                  <c:v>2082.0238610000001</c:v>
                </c:pt>
                <c:pt idx="1">
                  <c:v>7918.5356250000004</c:v>
                </c:pt>
                <c:pt idx="2">
                  <c:v>16398.222048</c:v>
                </c:pt>
                <c:pt idx="3">
                  <c:v>18476.652122</c:v>
                </c:pt>
                <c:pt idx="4">
                  <c:v>19287.111970999998</c:v>
                </c:pt>
                <c:pt idx="5">
                  <c:v>19284.958294</c:v>
                </c:pt>
              </c:numCache>
            </c:numRef>
          </c:val>
          <c:extLst>
            <c:ext xmlns:c16="http://schemas.microsoft.com/office/drawing/2014/chart" uri="{C3380CC4-5D6E-409C-BE32-E72D297353CC}">
              <c16:uniqueId val="{00000000-20C5-4D85-9035-3DCE0A98C361}"/>
            </c:ext>
          </c:extLst>
        </c:ser>
        <c:ser>
          <c:idx val="1"/>
          <c:order val="1"/>
          <c:tx>
            <c:strRef>
              <c:f>Лист1!$A$6</c:f>
              <c:strCache>
                <c:ptCount val="1"/>
                <c:pt idx="0">
                  <c:v>вклады в иностанной валюте</c:v>
                </c:pt>
              </c:strCache>
            </c:strRef>
          </c:tx>
          <c:spPr>
            <a:pattFill prst="pct50">
              <a:fgClr>
                <a:srgbClr val="00B050"/>
              </a:fgClr>
              <a:bgClr>
                <a:schemeClr val="bg1"/>
              </a:bgClr>
            </a:pattFill>
          </c:spPr>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Лист1!$B$3:$W$3</c:f>
              <c:numCache>
                <c:formatCode>m/d/yyyy</c:formatCode>
                <c:ptCount val="6"/>
                <c:pt idx="0">
                  <c:v>38718</c:v>
                </c:pt>
                <c:pt idx="1">
                  <c:v>40544</c:v>
                </c:pt>
                <c:pt idx="2">
                  <c:v>42370</c:v>
                </c:pt>
                <c:pt idx="3">
                  <c:v>42736</c:v>
                </c:pt>
                <c:pt idx="4">
                  <c:v>42917</c:v>
                </c:pt>
                <c:pt idx="5">
                  <c:v>42979</c:v>
                </c:pt>
              </c:numCache>
            </c:numRef>
          </c:cat>
          <c:val>
            <c:numRef>
              <c:f>Лист1!$B$6:$W$6</c:f>
              <c:numCache>
                <c:formatCode>#,##0.0</c:formatCode>
                <c:ptCount val="6"/>
                <c:pt idx="0">
                  <c:v>672.53678600000001</c:v>
                </c:pt>
                <c:pt idx="1">
                  <c:v>1899.512201</c:v>
                </c:pt>
                <c:pt idx="2">
                  <c:v>6820.8552529999997</c:v>
                </c:pt>
                <c:pt idx="3">
                  <c:v>5723.6632449999997</c:v>
                </c:pt>
                <c:pt idx="4">
                  <c:v>5610.0281930000001</c:v>
                </c:pt>
                <c:pt idx="5">
                  <c:v>5513.4068070000003</c:v>
                </c:pt>
              </c:numCache>
            </c:numRef>
          </c:val>
          <c:extLst>
            <c:ext xmlns:c16="http://schemas.microsoft.com/office/drawing/2014/chart" uri="{C3380CC4-5D6E-409C-BE32-E72D297353CC}">
              <c16:uniqueId val="{00000001-20C5-4D85-9035-3DCE0A98C361}"/>
            </c:ext>
          </c:extLst>
        </c:ser>
        <c:dLbls>
          <c:showLegendKey val="0"/>
          <c:showVal val="0"/>
          <c:showCatName val="0"/>
          <c:showSerName val="0"/>
          <c:showPercent val="0"/>
          <c:showBubbleSize val="0"/>
        </c:dLbls>
        <c:gapWidth val="150"/>
        <c:overlap val="100"/>
        <c:axId val="99173120"/>
        <c:axId val="99174656"/>
      </c:barChart>
      <c:catAx>
        <c:axId val="99173120"/>
        <c:scaling>
          <c:orientation val="minMax"/>
        </c:scaling>
        <c:delete val="0"/>
        <c:axPos val="b"/>
        <c:numFmt formatCode="m/d/yyyy" sourceLinked="1"/>
        <c:majorTickMark val="out"/>
        <c:minorTickMark val="none"/>
        <c:tickLblPos val="nextTo"/>
        <c:txPr>
          <a:bodyPr/>
          <a:lstStyle/>
          <a:p>
            <a:pPr>
              <a:defRPr sz="1200"/>
            </a:pPr>
            <a:endParaRPr lang="en-US"/>
          </a:p>
        </c:txPr>
        <c:crossAx val="99174656"/>
        <c:crosses val="autoZero"/>
        <c:auto val="0"/>
        <c:lblAlgn val="ctr"/>
        <c:lblOffset val="100"/>
        <c:noMultiLvlLbl val="0"/>
      </c:catAx>
      <c:valAx>
        <c:axId val="99174656"/>
        <c:scaling>
          <c:orientation val="minMax"/>
        </c:scaling>
        <c:delete val="0"/>
        <c:axPos val="l"/>
        <c:majorGridlines>
          <c:spPr>
            <a:ln>
              <a:prstDash val="dash"/>
            </a:ln>
          </c:spPr>
        </c:majorGridlines>
        <c:numFmt formatCode="#,##0.0" sourceLinked="1"/>
        <c:majorTickMark val="out"/>
        <c:minorTickMark val="none"/>
        <c:tickLblPos val="nextTo"/>
        <c:crossAx val="99173120"/>
        <c:crosses val="autoZero"/>
        <c:crossBetween val="between"/>
        <c:dispUnits>
          <c:builtInUnit val="thousands"/>
        </c:dispUnits>
      </c:valAx>
    </c:plotArea>
    <c:legend>
      <c:legendPos val="b"/>
      <c:overlay val="0"/>
      <c:txPr>
        <a:bodyPr/>
        <a:lstStyle/>
        <a:p>
          <a:pPr>
            <a:defRPr sz="1200"/>
          </a:pPr>
          <a:endParaRPr lang="en-US"/>
        </a:p>
      </c:txPr>
    </c:legend>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a:t>Средневзвешенные процентные ставки по привлеченным кредитными организациями вкладам физических лиц в рублях</a:t>
            </a:r>
          </a:p>
        </c:rich>
      </c:tx>
      <c:overlay val="0"/>
    </c:title>
    <c:autoTitleDeleted val="0"/>
    <c:plotArea>
      <c:layout/>
      <c:lineChart>
        <c:grouping val="standard"/>
        <c:varyColors val="0"/>
        <c:ser>
          <c:idx val="0"/>
          <c:order val="0"/>
          <c:tx>
            <c:strRef>
              <c:f>'в руб.'!$H$5</c:f>
              <c:strCache>
                <c:ptCount val="1"/>
                <c:pt idx="0">
                  <c:v>по вкладам сроком до 1 года, включая ''до востребования''</c:v>
                </c:pt>
              </c:strCache>
            </c:strRef>
          </c:tx>
          <c:spPr>
            <a:ln>
              <a:solidFill>
                <a:srgbClr val="002060"/>
              </a:solidFill>
            </a:ln>
          </c:spPr>
          <c:marker>
            <c:symbol val="none"/>
          </c:marker>
          <c:dLbls>
            <c:dLbl>
              <c:idx val="30"/>
              <c:layout>
                <c:manualLayout>
                  <c:x val="-1.4037891219613815E-2"/>
                  <c:y val="-2.60793519319032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81-4BA4-99B2-D4E3D19DFC0A}"/>
                </c:ext>
              </c:extLst>
            </c:dLbl>
            <c:spPr>
              <a:solidFill>
                <a:schemeClr val="accent1">
                  <a:lumMod val="20000"/>
                  <a:lumOff val="80000"/>
                </a:schemeClr>
              </a:solidFill>
            </c:spPr>
            <c:txPr>
              <a:bodyPr/>
              <a:lstStyle/>
              <a:p>
                <a:pPr>
                  <a:defRPr sz="1200" b="1"/>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'в руб.'!$A$7:$A$37</c:f>
              <c:strCache>
                <c:ptCount val="31"/>
                <c:pt idx="0">
                  <c:v>Январь 2015 </c:v>
                </c:pt>
                <c:pt idx="1">
                  <c:v>Февраль 2015</c:v>
                </c:pt>
                <c:pt idx="2">
                  <c:v>Март 2015</c:v>
                </c:pt>
                <c:pt idx="3">
                  <c:v>Апрель 2015 </c:v>
                </c:pt>
                <c:pt idx="4">
                  <c:v>Май 2015    </c:v>
                </c:pt>
                <c:pt idx="5">
                  <c:v>Июнь 2015</c:v>
                </c:pt>
                <c:pt idx="6">
                  <c:v>Июль 2015    </c:v>
                </c:pt>
                <c:pt idx="7">
                  <c:v>Август 2015  </c:v>
                </c:pt>
                <c:pt idx="8">
                  <c:v>Сентябрь 2015</c:v>
                </c:pt>
                <c:pt idx="9">
                  <c:v>Октябрь 2015</c:v>
                </c:pt>
                <c:pt idx="10">
                  <c:v>Ноябрь 2015 </c:v>
                </c:pt>
                <c:pt idx="11">
                  <c:v>Декабрь 2015</c:v>
                </c:pt>
                <c:pt idx="12">
                  <c:v>Январь 2016  </c:v>
                </c:pt>
                <c:pt idx="13">
                  <c:v>Февраль 2016 </c:v>
                </c:pt>
                <c:pt idx="14">
                  <c:v>Март 2016 </c:v>
                </c:pt>
                <c:pt idx="15">
                  <c:v>Апрель 2016</c:v>
                </c:pt>
                <c:pt idx="16">
                  <c:v>Май 2016    </c:v>
                </c:pt>
                <c:pt idx="17">
                  <c:v>Июнь 2016    </c:v>
                </c:pt>
                <c:pt idx="18">
                  <c:v>Июль 2016    </c:v>
                </c:pt>
                <c:pt idx="19">
                  <c:v>Август 2016 </c:v>
                </c:pt>
                <c:pt idx="20">
                  <c:v>Сентябрь 2016</c:v>
                </c:pt>
                <c:pt idx="21">
                  <c:v>Октябрь 2016</c:v>
                </c:pt>
                <c:pt idx="22">
                  <c:v>Ноябрь 2016</c:v>
                </c:pt>
                <c:pt idx="23">
                  <c:v>Декабрь 2016</c:v>
                </c:pt>
                <c:pt idx="24">
                  <c:v>Январь 2017</c:v>
                </c:pt>
                <c:pt idx="25">
                  <c:v>Февраль 2017</c:v>
                </c:pt>
                <c:pt idx="26">
                  <c:v>Март 2017</c:v>
                </c:pt>
                <c:pt idx="27">
                  <c:v>Апрель 2017</c:v>
                </c:pt>
                <c:pt idx="28">
                  <c:v>Май 2017    </c:v>
                </c:pt>
                <c:pt idx="29">
                  <c:v>Июнь 2017    </c:v>
                </c:pt>
                <c:pt idx="30">
                  <c:v>Июль 2017    </c:v>
                </c:pt>
              </c:strCache>
            </c:strRef>
          </c:cat>
          <c:val>
            <c:numRef>
              <c:f>'в руб.'!$H$7:$H$37</c:f>
              <c:numCache>
                <c:formatCode>#,##0.0;\-#,##0.0;0.0</c:formatCode>
                <c:ptCount val="31"/>
                <c:pt idx="0">
                  <c:v>12.33</c:v>
                </c:pt>
                <c:pt idx="1">
                  <c:v>11.22</c:v>
                </c:pt>
                <c:pt idx="2">
                  <c:v>11.16</c:v>
                </c:pt>
                <c:pt idx="3">
                  <c:v>8.9700000000000006</c:v>
                </c:pt>
                <c:pt idx="4">
                  <c:v>8.86</c:v>
                </c:pt>
                <c:pt idx="5">
                  <c:v>9.39</c:v>
                </c:pt>
                <c:pt idx="6">
                  <c:v>8.74</c:v>
                </c:pt>
                <c:pt idx="7">
                  <c:v>8.44</c:v>
                </c:pt>
                <c:pt idx="8">
                  <c:v>8.4499999999999993</c:v>
                </c:pt>
                <c:pt idx="9">
                  <c:v>6.92</c:v>
                </c:pt>
                <c:pt idx="10">
                  <c:v>7.45</c:v>
                </c:pt>
                <c:pt idx="11">
                  <c:v>8.43</c:v>
                </c:pt>
                <c:pt idx="12">
                  <c:v>8.1999999999999993</c:v>
                </c:pt>
                <c:pt idx="13">
                  <c:v>7.68</c:v>
                </c:pt>
                <c:pt idx="14">
                  <c:v>7.46</c:v>
                </c:pt>
                <c:pt idx="15">
                  <c:v>7.67</c:v>
                </c:pt>
                <c:pt idx="16">
                  <c:v>7.04</c:v>
                </c:pt>
                <c:pt idx="17">
                  <c:v>6.92</c:v>
                </c:pt>
                <c:pt idx="18">
                  <c:v>6.78</c:v>
                </c:pt>
                <c:pt idx="19">
                  <c:v>6.77</c:v>
                </c:pt>
                <c:pt idx="20">
                  <c:v>6</c:v>
                </c:pt>
                <c:pt idx="21">
                  <c:v>6.01</c:v>
                </c:pt>
                <c:pt idx="22">
                  <c:v>6.62</c:v>
                </c:pt>
                <c:pt idx="23">
                  <c:v>6.5</c:v>
                </c:pt>
                <c:pt idx="24">
                  <c:v>6.5</c:v>
                </c:pt>
                <c:pt idx="25">
                  <c:v>6.3</c:v>
                </c:pt>
                <c:pt idx="26">
                  <c:v>5.91</c:v>
                </c:pt>
                <c:pt idx="27">
                  <c:v>6.25</c:v>
                </c:pt>
                <c:pt idx="28">
                  <c:v>6.1</c:v>
                </c:pt>
                <c:pt idx="29">
                  <c:v>5.7</c:v>
                </c:pt>
                <c:pt idx="30">
                  <c:v>6.07</c:v>
                </c:pt>
              </c:numCache>
            </c:numRef>
          </c:val>
          <c:smooth val="1"/>
          <c:extLst>
            <c:ext xmlns:c16="http://schemas.microsoft.com/office/drawing/2014/chart" uri="{C3380CC4-5D6E-409C-BE32-E72D297353CC}">
              <c16:uniqueId val="{00000001-B081-4BA4-99B2-D4E3D19DFC0A}"/>
            </c:ext>
          </c:extLst>
        </c:ser>
        <c:ser>
          <c:idx val="1"/>
          <c:order val="1"/>
          <c:tx>
            <c:strRef>
              <c:f>'в руб.'!$L$5</c:f>
              <c:strCache>
                <c:ptCount val="1"/>
                <c:pt idx="0">
                  <c:v>по вкладам сроком свыше 1 года</c:v>
                </c:pt>
              </c:strCache>
            </c:strRef>
          </c:tx>
          <c:spPr>
            <a:ln>
              <a:solidFill>
                <a:srgbClr val="C00000"/>
              </a:solidFill>
            </a:ln>
          </c:spPr>
          <c:marker>
            <c:symbol val="none"/>
          </c:marker>
          <c:dLbls>
            <c:dLbl>
              <c:idx val="3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081-4BA4-99B2-D4E3D19DFC0A}"/>
                </c:ext>
              </c:extLst>
            </c:dLbl>
            <c:spPr>
              <a:solidFill>
                <a:schemeClr val="accent2">
                  <a:lumMod val="20000"/>
                  <a:lumOff val="80000"/>
                </a:schemeClr>
              </a:solidFill>
            </c:spPr>
            <c:txPr>
              <a:bodyPr/>
              <a:lstStyle/>
              <a:p>
                <a:pPr>
                  <a:defRPr sz="1200" b="1"/>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'в руб.'!$A$7:$A$37</c:f>
              <c:strCache>
                <c:ptCount val="31"/>
                <c:pt idx="0">
                  <c:v>Январь 2015 </c:v>
                </c:pt>
                <c:pt idx="1">
                  <c:v>Февраль 2015</c:v>
                </c:pt>
                <c:pt idx="2">
                  <c:v>Март 2015</c:v>
                </c:pt>
                <c:pt idx="3">
                  <c:v>Апрель 2015 </c:v>
                </c:pt>
                <c:pt idx="4">
                  <c:v>Май 2015    </c:v>
                </c:pt>
                <c:pt idx="5">
                  <c:v>Июнь 2015</c:v>
                </c:pt>
                <c:pt idx="6">
                  <c:v>Июль 2015    </c:v>
                </c:pt>
                <c:pt idx="7">
                  <c:v>Август 2015  </c:v>
                </c:pt>
                <c:pt idx="8">
                  <c:v>Сентябрь 2015</c:v>
                </c:pt>
                <c:pt idx="9">
                  <c:v>Октябрь 2015</c:v>
                </c:pt>
                <c:pt idx="10">
                  <c:v>Ноябрь 2015 </c:v>
                </c:pt>
                <c:pt idx="11">
                  <c:v>Декабрь 2015</c:v>
                </c:pt>
                <c:pt idx="12">
                  <c:v>Январь 2016  </c:v>
                </c:pt>
                <c:pt idx="13">
                  <c:v>Февраль 2016 </c:v>
                </c:pt>
                <c:pt idx="14">
                  <c:v>Март 2016 </c:v>
                </c:pt>
                <c:pt idx="15">
                  <c:v>Апрель 2016</c:v>
                </c:pt>
                <c:pt idx="16">
                  <c:v>Май 2016    </c:v>
                </c:pt>
                <c:pt idx="17">
                  <c:v>Июнь 2016    </c:v>
                </c:pt>
                <c:pt idx="18">
                  <c:v>Июль 2016    </c:v>
                </c:pt>
                <c:pt idx="19">
                  <c:v>Август 2016 </c:v>
                </c:pt>
                <c:pt idx="20">
                  <c:v>Сентябрь 2016</c:v>
                </c:pt>
                <c:pt idx="21">
                  <c:v>Октябрь 2016</c:v>
                </c:pt>
                <c:pt idx="22">
                  <c:v>Ноябрь 2016</c:v>
                </c:pt>
                <c:pt idx="23">
                  <c:v>Декабрь 2016</c:v>
                </c:pt>
                <c:pt idx="24">
                  <c:v>Январь 2017</c:v>
                </c:pt>
                <c:pt idx="25">
                  <c:v>Февраль 2017</c:v>
                </c:pt>
                <c:pt idx="26">
                  <c:v>Март 2017</c:v>
                </c:pt>
                <c:pt idx="27">
                  <c:v>Апрель 2017</c:v>
                </c:pt>
                <c:pt idx="28">
                  <c:v>Май 2017    </c:v>
                </c:pt>
                <c:pt idx="29">
                  <c:v>Июнь 2017    </c:v>
                </c:pt>
                <c:pt idx="30">
                  <c:v>Июль 2017    </c:v>
                </c:pt>
              </c:strCache>
            </c:strRef>
          </c:cat>
          <c:val>
            <c:numRef>
              <c:f>'в руб.'!$L$7:$L$37</c:f>
              <c:numCache>
                <c:formatCode>#,##0.0;\-#,##0.0;0.0</c:formatCode>
                <c:ptCount val="31"/>
                <c:pt idx="0">
                  <c:v>13.11</c:v>
                </c:pt>
                <c:pt idx="1">
                  <c:v>11.46</c:v>
                </c:pt>
                <c:pt idx="2">
                  <c:v>11.08</c:v>
                </c:pt>
                <c:pt idx="3">
                  <c:v>10.74</c:v>
                </c:pt>
                <c:pt idx="4">
                  <c:v>10.29</c:v>
                </c:pt>
                <c:pt idx="5">
                  <c:v>10.220000000000001</c:v>
                </c:pt>
                <c:pt idx="6">
                  <c:v>9.52</c:v>
                </c:pt>
                <c:pt idx="7">
                  <c:v>9.25</c:v>
                </c:pt>
                <c:pt idx="8">
                  <c:v>9.2799999999999994</c:v>
                </c:pt>
                <c:pt idx="9">
                  <c:v>8.8699999999999992</c:v>
                </c:pt>
                <c:pt idx="10">
                  <c:v>8.8800000000000008</c:v>
                </c:pt>
                <c:pt idx="11">
                  <c:v>9.25</c:v>
                </c:pt>
                <c:pt idx="12">
                  <c:v>9.41</c:v>
                </c:pt>
                <c:pt idx="13">
                  <c:v>9.07</c:v>
                </c:pt>
                <c:pt idx="14">
                  <c:v>8.86</c:v>
                </c:pt>
                <c:pt idx="15">
                  <c:v>8.99</c:v>
                </c:pt>
                <c:pt idx="16">
                  <c:v>8.74</c:v>
                </c:pt>
                <c:pt idx="17">
                  <c:v>8.66</c:v>
                </c:pt>
                <c:pt idx="18">
                  <c:v>8.33</c:v>
                </c:pt>
                <c:pt idx="19">
                  <c:v>8.1</c:v>
                </c:pt>
                <c:pt idx="20">
                  <c:v>8.09</c:v>
                </c:pt>
                <c:pt idx="21">
                  <c:v>7.65</c:v>
                </c:pt>
                <c:pt idx="22">
                  <c:v>7.4</c:v>
                </c:pt>
                <c:pt idx="23">
                  <c:v>7.57</c:v>
                </c:pt>
                <c:pt idx="24">
                  <c:v>7.84</c:v>
                </c:pt>
                <c:pt idx="25">
                  <c:v>7.3</c:v>
                </c:pt>
                <c:pt idx="26">
                  <c:v>7.16</c:v>
                </c:pt>
                <c:pt idx="27">
                  <c:v>7.13</c:v>
                </c:pt>
                <c:pt idx="28">
                  <c:v>6.98</c:v>
                </c:pt>
                <c:pt idx="29">
                  <c:v>6.73</c:v>
                </c:pt>
                <c:pt idx="30">
                  <c:v>6.87</c:v>
                </c:pt>
              </c:numCache>
            </c:numRef>
          </c:val>
          <c:smooth val="1"/>
          <c:extLst>
            <c:ext xmlns:c16="http://schemas.microsoft.com/office/drawing/2014/chart" uri="{C3380CC4-5D6E-409C-BE32-E72D297353CC}">
              <c16:uniqueId val="{00000003-B081-4BA4-99B2-D4E3D19DFC0A}"/>
            </c:ext>
          </c:extLst>
        </c:ser>
        <c:dLbls>
          <c:showLegendKey val="0"/>
          <c:showVal val="0"/>
          <c:showCatName val="0"/>
          <c:showSerName val="0"/>
          <c:showPercent val="0"/>
          <c:showBubbleSize val="0"/>
        </c:dLbls>
        <c:smooth val="0"/>
        <c:axId val="99704192"/>
        <c:axId val="99714176"/>
      </c:lineChart>
      <c:catAx>
        <c:axId val="99704192"/>
        <c:scaling>
          <c:orientation val="minMax"/>
        </c:scaling>
        <c:delete val="0"/>
        <c:axPos val="b"/>
        <c:majorGridlines>
          <c:spPr>
            <a:ln>
              <a:prstDash val="dash"/>
            </a:ln>
          </c:spPr>
        </c:majorGridlines>
        <c:numFmt formatCode="General" sourceLinked="0"/>
        <c:majorTickMark val="out"/>
        <c:minorTickMark val="none"/>
        <c:tickLblPos val="nextTo"/>
        <c:crossAx val="99714176"/>
        <c:crosses val="autoZero"/>
        <c:auto val="1"/>
        <c:lblAlgn val="ctr"/>
        <c:lblOffset val="100"/>
        <c:noMultiLvlLbl val="0"/>
      </c:catAx>
      <c:valAx>
        <c:axId val="99714176"/>
        <c:scaling>
          <c:orientation val="minMax"/>
          <c:min val="5"/>
        </c:scaling>
        <c:delete val="0"/>
        <c:axPos val="l"/>
        <c:majorGridlines>
          <c:spPr>
            <a:ln>
              <a:prstDash val="dash"/>
            </a:ln>
          </c:spPr>
        </c:majorGridlines>
        <c:numFmt formatCode="#,##0.0;\-#,##0.0;0.0" sourceLinked="1"/>
        <c:majorTickMark val="out"/>
        <c:minorTickMark val="none"/>
        <c:tickLblPos val="nextTo"/>
        <c:crossAx val="99704192"/>
        <c:crosses val="autoZero"/>
        <c:crossBetween val="between"/>
      </c:valAx>
    </c:plotArea>
    <c:legend>
      <c:legendPos val="b"/>
      <c:overlay val="0"/>
    </c:legend>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25E-2"/>
          <c:y val="3.3043478260869563E-2"/>
          <c:w val="0.8999956847225522"/>
          <c:h val="0.73525016689986922"/>
        </c:manualLayout>
      </c:layout>
      <c:lineChart>
        <c:grouping val="standard"/>
        <c:varyColors val="0"/>
        <c:ser>
          <c:idx val="1"/>
          <c:order val="0"/>
          <c:tx>
            <c:strRef>
              <c:f>'[JPM_BMA.xlsm]D07'!$D$10</c:f>
              <c:strCache>
                <c:ptCount val="1"/>
                <c:pt idx="0">
                  <c:v>Темпы прироста активов (за 12 месяцев), %</c:v>
                </c:pt>
              </c:strCache>
            </c:strRef>
          </c:tx>
          <c:spPr>
            <a:ln w="38100">
              <a:solidFill>
                <a:srgbClr val="999999"/>
              </a:solidFill>
              <a:prstDash val="solid"/>
            </a:ln>
          </c:spPr>
          <c:marker>
            <c:symbol val="none"/>
          </c:marker>
          <c:dLbls>
            <c:dLbl>
              <c:idx val="31"/>
              <c:layout>
                <c:manualLayout>
                  <c:x val="-1.0121172353455797E-2"/>
                  <c:y val="-2.0418484274831537E-2"/>
                </c:manualLayout>
              </c:layout>
              <c:tx>
                <c:rich>
                  <a:bodyPr/>
                  <a:lstStyle/>
                  <a:p>
                    <a:pPr>
                      <a:defRPr sz="1200" b="1" i="0" u="none" strike="noStrike" baseline="0">
                        <a:solidFill>
                          <a:schemeClr val="bg1"/>
                        </a:solidFill>
                        <a:latin typeface="Calibri"/>
                        <a:ea typeface="Calibri"/>
                        <a:cs typeface="Calibri"/>
                      </a:defRPr>
                    </a:pPr>
                    <a:r>
                      <a:rPr lang="en-US" baseline="0">
                        <a:solidFill>
                          <a:schemeClr val="bg1"/>
                        </a:solidFill>
                      </a:rPr>
                      <a:t>26,7%</a:t>
                    </a:r>
                    <a:endParaRPr lang="en-US"/>
                  </a:p>
                </c:rich>
              </c:tx>
              <c:spPr>
                <a:solidFill>
                  <a:srgbClr val="999999"/>
                </a:solidFill>
                <a:ln w="25400">
                  <a:noFill/>
                </a:ln>
              </c:spPr>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AF0-47D8-AF73-6E26BED6590C}"/>
                </c:ext>
              </c:extLst>
            </c:dLbl>
            <c:dLbl>
              <c:idx val="46"/>
              <c:layout>
                <c:manualLayout>
                  <c:x val="-3.9465332458442672E-2"/>
                  <c:y val="-4.59575479894282E-2"/>
                </c:manualLayout>
              </c:layout>
              <c:tx>
                <c:rich>
                  <a:bodyPr/>
                  <a:lstStyle/>
                  <a:p>
                    <a:pPr>
                      <a:defRPr sz="1200" b="1" i="0" u="none" strike="noStrike" baseline="0">
                        <a:solidFill>
                          <a:schemeClr val="bg1"/>
                        </a:solidFill>
                        <a:latin typeface="Calibri"/>
                        <a:ea typeface="Calibri"/>
                        <a:cs typeface="Calibri"/>
                      </a:defRPr>
                    </a:pPr>
                    <a:r>
                      <a:rPr lang="en-US" baseline="0">
                        <a:solidFill>
                          <a:schemeClr val="bg1"/>
                        </a:solidFill>
                      </a:rPr>
                      <a:t>16,7%</a:t>
                    </a:r>
                    <a:endParaRPr lang="en-US"/>
                  </a:p>
                </c:rich>
              </c:tx>
              <c:spPr>
                <a:solidFill>
                  <a:srgbClr val="999999"/>
                </a:solidFill>
                <a:ln w="25400">
                  <a:noFill/>
                </a:ln>
              </c:spPr>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AF0-47D8-AF73-6E26BED6590C}"/>
                </c:ext>
              </c:extLst>
            </c:dLbl>
            <c:dLbl>
              <c:idx val="52"/>
              <c:layout>
                <c:manualLayout>
                  <c:x val="0.38987155221622272"/>
                  <c:y val="0.1788616057139199"/>
                </c:manualLayout>
              </c:layout>
              <c:tx>
                <c:strRef>
                  <c:f>'[JPM_BMA.xlsm]D07'!$EW$10</c:f>
                  <c:strCache>
                    <c:ptCount val="1"/>
                    <c:pt idx="0">
                      <c:v>3,0</c:v>
                    </c:pt>
                  </c:strCache>
                </c:strRef>
              </c:tx>
              <c:spPr>
                <a:solidFill>
                  <a:srgbClr val="999999"/>
                </a:solidFill>
                <a:ln w="25400">
                  <a:noFill/>
                </a:ln>
              </c:spPr>
              <c:txPr>
                <a:bodyPr/>
                <a:lstStyle/>
                <a:p>
                  <a:pPr>
                    <a:defRPr sz="1200" b="1" i="0" u="none" strike="noStrike" baseline="0">
                      <a:solidFill>
                        <a:schemeClr val="bg1"/>
                      </a:solidFill>
                      <a:latin typeface="Calibri"/>
                      <a:ea typeface="Calibri"/>
                      <a:cs typeface="Calibri"/>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dlblFTEntry>
                      <c15:txfldGUID>{09400893-7F63-424C-8A8B-96EBCD5EDFCB}</c15:txfldGUID>
                      <c15:f>'[JPM_BMA.xlsm]D07'!$EW$10</c15:f>
                      <c15:dlblFieldTableCache>
                        <c:ptCount val="1"/>
                        <c:pt idx="0">
                          <c:v>3,0</c:v>
                        </c:pt>
                      </c15:dlblFieldTableCache>
                    </c15:dlblFTEntry>
                  </c15:dlblFieldTable>
                  <c15:showDataLabelsRange val="0"/>
                </c:ext>
                <c:ext xmlns:c16="http://schemas.microsoft.com/office/drawing/2014/chart" uri="{C3380CC4-5D6E-409C-BE32-E72D297353CC}">
                  <c16:uniqueId val="{00000002-6AF0-47D8-AF73-6E26BED6590C}"/>
                </c:ext>
              </c:extLst>
            </c:dLbl>
            <c:spPr>
              <a:solidFill>
                <a:srgbClr val="999999"/>
              </a:solidFill>
            </c:spPr>
            <c:txPr>
              <a:bodyPr/>
              <a:lstStyle/>
              <a:p>
                <a:pPr>
                  <a:defRPr baseline="0">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'[JPM_BMA.xlsm]D07'!$E$5:$ET$5</c:f>
              <c:strCache>
                <c:ptCount val="93"/>
                <c:pt idx="0">
                  <c:v>1.01.10</c:v>
                </c:pt>
                <c:pt idx="1">
                  <c:v>1.02.10</c:v>
                </c:pt>
                <c:pt idx="2">
                  <c:v>1.03.10</c:v>
                </c:pt>
                <c:pt idx="3">
                  <c:v>1.04.10</c:v>
                </c:pt>
                <c:pt idx="4">
                  <c:v>1.05.10</c:v>
                </c:pt>
                <c:pt idx="5">
                  <c:v>1.06.10</c:v>
                </c:pt>
                <c:pt idx="6">
                  <c:v>1.07.10</c:v>
                </c:pt>
                <c:pt idx="7">
                  <c:v>1.08.10</c:v>
                </c:pt>
                <c:pt idx="8">
                  <c:v>1.09.10</c:v>
                </c:pt>
                <c:pt idx="9">
                  <c:v>1.10.10</c:v>
                </c:pt>
                <c:pt idx="10">
                  <c:v>1.11.10</c:v>
                </c:pt>
                <c:pt idx="11">
                  <c:v>1.12.10</c:v>
                </c:pt>
                <c:pt idx="12">
                  <c:v>1.01.11</c:v>
                </c:pt>
                <c:pt idx="13">
                  <c:v>1.02.11</c:v>
                </c:pt>
                <c:pt idx="14">
                  <c:v>1.03.11</c:v>
                </c:pt>
                <c:pt idx="15">
                  <c:v>1.04.11</c:v>
                </c:pt>
                <c:pt idx="16">
                  <c:v>1.05.11</c:v>
                </c:pt>
                <c:pt idx="17">
                  <c:v>1.06.11</c:v>
                </c:pt>
                <c:pt idx="18">
                  <c:v>1.07.11</c:v>
                </c:pt>
                <c:pt idx="19">
                  <c:v>1.08.11</c:v>
                </c:pt>
                <c:pt idx="20">
                  <c:v>1.09.11</c:v>
                </c:pt>
                <c:pt idx="21">
                  <c:v>1.10.11</c:v>
                </c:pt>
                <c:pt idx="22">
                  <c:v>1.11.11</c:v>
                </c:pt>
                <c:pt idx="23">
                  <c:v>1.12.11</c:v>
                </c:pt>
                <c:pt idx="24">
                  <c:v>1.01.12</c:v>
                </c:pt>
                <c:pt idx="25">
                  <c:v>1.02.12</c:v>
                </c:pt>
                <c:pt idx="26">
                  <c:v>1.03.12</c:v>
                </c:pt>
                <c:pt idx="27">
                  <c:v>1.04.12</c:v>
                </c:pt>
                <c:pt idx="28">
                  <c:v>1.05.12</c:v>
                </c:pt>
                <c:pt idx="29">
                  <c:v>1.06.12</c:v>
                </c:pt>
                <c:pt idx="30">
                  <c:v>1.07.12</c:v>
                </c:pt>
                <c:pt idx="31">
                  <c:v>1.08.12</c:v>
                </c:pt>
                <c:pt idx="32">
                  <c:v>1.09.12</c:v>
                </c:pt>
                <c:pt idx="33">
                  <c:v>1.10.12</c:v>
                </c:pt>
                <c:pt idx="34">
                  <c:v>1.11.12</c:v>
                </c:pt>
                <c:pt idx="35">
                  <c:v>1.12.12</c:v>
                </c:pt>
                <c:pt idx="36">
                  <c:v>1.01.13</c:v>
                </c:pt>
                <c:pt idx="37">
                  <c:v>1.02.13</c:v>
                </c:pt>
                <c:pt idx="38">
                  <c:v>1.03.13</c:v>
                </c:pt>
                <c:pt idx="39">
                  <c:v>1.04.13</c:v>
                </c:pt>
                <c:pt idx="40">
                  <c:v>1.05.13</c:v>
                </c:pt>
                <c:pt idx="41">
                  <c:v>1.06.13</c:v>
                </c:pt>
                <c:pt idx="42">
                  <c:v>1.07.13</c:v>
                </c:pt>
                <c:pt idx="43">
                  <c:v>1.08.13</c:v>
                </c:pt>
                <c:pt idx="44">
                  <c:v>1.09.13</c:v>
                </c:pt>
                <c:pt idx="45">
                  <c:v>1.10.13</c:v>
                </c:pt>
                <c:pt idx="46">
                  <c:v>1.11.13</c:v>
                </c:pt>
                <c:pt idx="47">
                  <c:v>1.12.13</c:v>
                </c:pt>
                <c:pt idx="48">
                  <c:v>1.01.14</c:v>
                </c:pt>
                <c:pt idx="49">
                  <c:v>1.02.14</c:v>
                </c:pt>
                <c:pt idx="50">
                  <c:v>1.03.14</c:v>
                </c:pt>
                <c:pt idx="51">
                  <c:v>1.04.14</c:v>
                </c:pt>
                <c:pt idx="52">
                  <c:v>1.05.14</c:v>
                </c:pt>
                <c:pt idx="53">
                  <c:v>1.06.14</c:v>
                </c:pt>
                <c:pt idx="54">
                  <c:v>1.07.14</c:v>
                </c:pt>
                <c:pt idx="55">
                  <c:v>1.08.14</c:v>
                </c:pt>
                <c:pt idx="56">
                  <c:v>1.09.14</c:v>
                </c:pt>
                <c:pt idx="57">
                  <c:v>1.10.14</c:v>
                </c:pt>
                <c:pt idx="58">
                  <c:v>1.11.14</c:v>
                </c:pt>
                <c:pt idx="59">
                  <c:v>1.12.14</c:v>
                </c:pt>
                <c:pt idx="60">
                  <c:v>1.01.15</c:v>
                </c:pt>
                <c:pt idx="61">
                  <c:v>1.02.15</c:v>
                </c:pt>
                <c:pt idx="62">
                  <c:v>1.03.15</c:v>
                </c:pt>
                <c:pt idx="63">
                  <c:v>1.04.15</c:v>
                </c:pt>
                <c:pt idx="64">
                  <c:v>1.05.15</c:v>
                </c:pt>
                <c:pt idx="65">
                  <c:v>1.06.15</c:v>
                </c:pt>
                <c:pt idx="66">
                  <c:v>1.07.15</c:v>
                </c:pt>
                <c:pt idx="67">
                  <c:v>1.08.15</c:v>
                </c:pt>
                <c:pt idx="68">
                  <c:v>1.09.15</c:v>
                </c:pt>
                <c:pt idx="69">
                  <c:v>1.10.15</c:v>
                </c:pt>
                <c:pt idx="70">
                  <c:v>1.11.15</c:v>
                </c:pt>
                <c:pt idx="71">
                  <c:v>1.12.15</c:v>
                </c:pt>
                <c:pt idx="72">
                  <c:v>1.01.16</c:v>
                </c:pt>
                <c:pt idx="73">
                  <c:v>1.02.16</c:v>
                </c:pt>
                <c:pt idx="74">
                  <c:v>1.03.16</c:v>
                </c:pt>
                <c:pt idx="75">
                  <c:v>1.04.16</c:v>
                </c:pt>
                <c:pt idx="76">
                  <c:v>1.05.16</c:v>
                </c:pt>
                <c:pt idx="77">
                  <c:v>1.06.16</c:v>
                </c:pt>
                <c:pt idx="78">
                  <c:v>1.07.16</c:v>
                </c:pt>
                <c:pt idx="79">
                  <c:v>1.08.16</c:v>
                </c:pt>
                <c:pt idx="80">
                  <c:v>1.09.16</c:v>
                </c:pt>
                <c:pt idx="81">
                  <c:v>1.10.16</c:v>
                </c:pt>
                <c:pt idx="82">
                  <c:v>1.11.16</c:v>
                </c:pt>
                <c:pt idx="83">
                  <c:v>1.12.16</c:v>
                </c:pt>
                <c:pt idx="84">
                  <c:v>1.01.17</c:v>
                </c:pt>
                <c:pt idx="85">
                  <c:v>1.02.17</c:v>
                </c:pt>
                <c:pt idx="86">
                  <c:v>1.03.17</c:v>
                </c:pt>
                <c:pt idx="87">
                  <c:v>1.04.17</c:v>
                </c:pt>
                <c:pt idx="88">
                  <c:v>1.05.17</c:v>
                </c:pt>
                <c:pt idx="89">
                  <c:v>1.06.17</c:v>
                </c:pt>
                <c:pt idx="90">
                  <c:v>1.07.17</c:v>
                </c:pt>
                <c:pt idx="91">
                  <c:v>1.08.17</c:v>
                </c:pt>
                <c:pt idx="92">
                  <c:v>1.09.17</c:v>
                </c:pt>
              </c:strCache>
            </c:strRef>
          </c:cat>
          <c:val>
            <c:numRef>
              <c:f>'[JPM_BMA.xlsm]D07'!$E$10:$ET$10</c:f>
              <c:numCache>
                <c:formatCode>#,##0.0</c:formatCode>
                <c:ptCount val="93"/>
                <c:pt idx="0">
                  <c:v>5.0234820712394139</c:v>
                </c:pt>
                <c:pt idx="1">
                  <c:v>-1.8836121544002538</c:v>
                </c:pt>
                <c:pt idx="2">
                  <c:v>-0.39141081048175863</c:v>
                </c:pt>
                <c:pt idx="3">
                  <c:v>2.6540979513958405</c:v>
                </c:pt>
                <c:pt idx="4">
                  <c:v>5.4130197171703003</c:v>
                </c:pt>
                <c:pt idx="5">
                  <c:v>8.4560430891474425</c:v>
                </c:pt>
                <c:pt idx="6">
                  <c:v>9.50611101409757</c:v>
                </c:pt>
                <c:pt idx="7">
                  <c:v>9.978624289361619</c:v>
                </c:pt>
                <c:pt idx="8">
                  <c:v>9.2539508189056079</c:v>
                </c:pt>
                <c:pt idx="9">
                  <c:v>12.560851447188909</c:v>
                </c:pt>
                <c:pt idx="10">
                  <c:v>13.959138689945874</c:v>
                </c:pt>
                <c:pt idx="11">
                  <c:v>13.87128436414902</c:v>
                </c:pt>
                <c:pt idx="12">
                  <c:v>14.864420000334803</c:v>
                </c:pt>
                <c:pt idx="13">
                  <c:v>13.738744013877337</c:v>
                </c:pt>
                <c:pt idx="14">
                  <c:v>16.421132862173721</c:v>
                </c:pt>
                <c:pt idx="15">
                  <c:v>16.135419052370082</c:v>
                </c:pt>
                <c:pt idx="16">
                  <c:v>15.615147802336679</c:v>
                </c:pt>
                <c:pt idx="17">
                  <c:v>16.912683354114392</c:v>
                </c:pt>
                <c:pt idx="18">
                  <c:v>15.846304635708421</c:v>
                </c:pt>
                <c:pt idx="19">
                  <c:v>16.282475348062462</c:v>
                </c:pt>
                <c:pt idx="20">
                  <c:v>17.684401540117193</c:v>
                </c:pt>
                <c:pt idx="21">
                  <c:v>21.187752988751669</c:v>
                </c:pt>
                <c:pt idx="22">
                  <c:v>20.548129610830784</c:v>
                </c:pt>
                <c:pt idx="23">
                  <c:v>22.062327222976208</c:v>
                </c:pt>
                <c:pt idx="24">
                  <c:v>23.141483032625288</c:v>
                </c:pt>
                <c:pt idx="25">
                  <c:v>23.916570163928014</c:v>
                </c:pt>
                <c:pt idx="26">
                  <c:v>20.721947767466162</c:v>
                </c:pt>
                <c:pt idx="27">
                  <c:v>22.12070788065212</c:v>
                </c:pt>
                <c:pt idx="28">
                  <c:v>23.311546672391728</c:v>
                </c:pt>
                <c:pt idx="29">
                  <c:v>24.380401037968994</c:v>
                </c:pt>
                <c:pt idx="30">
                  <c:v>25.624135820107668</c:v>
                </c:pt>
                <c:pt idx="31">
                  <c:v>26.693884610872303</c:v>
                </c:pt>
                <c:pt idx="32">
                  <c:v>24.966667906497747</c:v>
                </c:pt>
                <c:pt idx="33">
                  <c:v>19.296632634490777</c:v>
                </c:pt>
                <c:pt idx="34">
                  <c:v>22.439752715135569</c:v>
                </c:pt>
                <c:pt idx="35">
                  <c:v>19.53081346539895</c:v>
                </c:pt>
                <c:pt idx="36">
                  <c:v>18.934894023097655</c:v>
                </c:pt>
                <c:pt idx="37">
                  <c:v>17.689767547220541</c:v>
                </c:pt>
                <c:pt idx="38">
                  <c:v>20.284911190289122</c:v>
                </c:pt>
                <c:pt idx="39">
                  <c:v>20.000451121802243</c:v>
                </c:pt>
                <c:pt idx="40">
                  <c:v>20.264038767863823</c:v>
                </c:pt>
                <c:pt idx="41">
                  <c:v>19.343934884132793</c:v>
                </c:pt>
                <c:pt idx="42">
                  <c:v>19.154215853765749</c:v>
                </c:pt>
                <c:pt idx="43">
                  <c:v>18.324168417802511</c:v>
                </c:pt>
                <c:pt idx="44">
                  <c:v>18.350399261266958</c:v>
                </c:pt>
                <c:pt idx="45">
                  <c:v>18.505746796842402</c:v>
                </c:pt>
                <c:pt idx="46">
                  <c:v>16.74361730881256</c:v>
                </c:pt>
                <c:pt idx="47">
                  <c:v>18.019542953654351</c:v>
                </c:pt>
                <c:pt idx="48">
                  <c:v>15.983599436757771</c:v>
                </c:pt>
                <c:pt idx="49">
                  <c:v>20.692163128730527</c:v>
                </c:pt>
                <c:pt idx="50">
                  <c:v>20.283503497910573</c:v>
                </c:pt>
                <c:pt idx="51">
                  <c:v>19.13777069633889</c:v>
                </c:pt>
                <c:pt idx="52">
                  <c:v>18.770246297091319</c:v>
                </c:pt>
                <c:pt idx="53">
                  <c:v>18.62747541384293</c:v>
                </c:pt>
                <c:pt idx="54">
                  <c:v>16.382386782872871</c:v>
                </c:pt>
                <c:pt idx="55">
                  <c:v>16.445675070823455</c:v>
                </c:pt>
                <c:pt idx="56">
                  <c:v>15.940338033406761</c:v>
                </c:pt>
                <c:pt idx="57">
                  <c:v>17.893291087641686</c:v>
                </c:pt>
                <c:pt idx="58">
                  <c:v>21.827694134100213</c:v>
                </c:pt>
                <c:pt idx="59">
                  <c:v>26.492267776986054</c:v>
                </c:pt>
                <c:pt idx="60">
                  <c:v>35.229610154078784</c:v>
                </c:pt>
                <c:pt idx="61">
                  <c:v>38.15803975665392</c:v>
                </c:pt>
                <c:pt idx="62">
                  <c:v>29.153020787903529</c:v>
                </c:pt>
                <c:pt idx="63">
                  <c:v>25.380068145277576</c:v>
                </c:pt>
                <c:pt idx="64">
                  <c:v>20.129584032085774</c:v>
                </c:pt>
                <c:pt idx="65">
                  <c:v>18.127472484926471</c:v>
                </c:pt>
                <c:pt idx="66">
                  <c:v>19.757486283425024</c:v>
                </c:pt>
                <c:pt idx="67">
                  <c:v>20.465195992536223</c:v>
                </c:pt>
                <c:pt idx="68">
                  <c:v>25.533111587004157</c:v>
                </c:pt>
                <c:pt idx="69">
                  <c:v>23.626645496902682</c:v>
                </c:pt>
                <c:pt idx="70">
                  <c:v>16.632369859971234</c:v>
                </c:pt>
                <c:pt idx="71">
                  <c:v>11.052853285649917</c:v>
                </c:pt>
                <c:pt idx="72">
                  <c:v>6.8853924259884849</c:v>
                </c:pt>
                <c:pt idx="73">
                  <c:v>3.6897941027114456</c:v>
                </c:pt>
                <c:pt idx="74">
                  <c:v>8.9993361042386368</c:v>
                </c:pt>
                <c:pt idx="75">
                  <c:v>8.955991391159742</c:v>
                </c:pt>
                <c:pt idx="76">
                  <c:v>10.333640608366878</c:v>
                </c:pt>
                <c:pt idx="77">
                  <c:v>10.806899736938533</c:v>
                </c:pt>
                <c:pt idx="78">
                  <c:v>8.2048268301009699</c:v>
                </c:pt>
                <c:pt idx="79">
                  <c:v>6.9089933735081814</c:v>
                </c:pt>
                <c:pt idx="80">
                  <c:v>1.6011155641965331</c:v>
                </c:pt>
                <c:pt idx="81">
                  <c:v>0.57864968264698291</c:v>
                </c:pt>
                <c:pt idx="82">
                  <c:v>1.334152457896792</c:v>
                </c:pt>
                <c:pt idx="83">
                  <c:v>1.6918264899744173</c:v>
                </c:pt>
                <c:pt idx="84">
                  <c:v>-3.537906756399039</c:v>
                </c:pt>
                <c:pt idx="85">
                  <c:v>-4.0266141234387902</c:v>
                </c:pt>
                <c:pt idx="86">
                  <c:v>-4.7013620392272486</c:v>
                </c:pt>
                <c:pt idx="87">
                  <c:v>-2.3335883090616818</c:v>
                </c:pt>
                <c:pt idx="88">
                  <c:v>-0.65115608145650583</c:v>
                </c:pt>
                <c:pt idx="89">
                  <c:v>-0.91016739808817704</c:v>
                </c:pt>
                <c:pt idx="90">
                  <c:v>1.5501005788753446</c:v>
                </c:pt>
                <c:pt idx="91">
                  <c:v>1.5834314147788149</c:v>
                </c:pt>
                <c:pt idx="92">
                  <c:v>2.9894581592838421</c:v>
                </c:pt>
              </c:numCache>
            </c:numRef>
          </c:val>
          <c:smooth val="0"/>
          <c:extLst>
            <c:ext xmlns:c16="http://schemas.microsoft.com/office/drawing/2014/chart" uri="{C3380CC4-5D6E-409C-BE32-E72D297353CC}">
              <c16:uniqueId val="{00000003-6AF0-47D8-AF73-6E26BED6590C}"/>
            </c:ext>
          </c:extLst>
        </c:ser>
        <c:ser>
          <c:idx val="2"/>
          <c:order val="1"/>
          <c:tx>
            <c:strRef>
              <c:f>'[JPM_BMA.xlsm]D07'!$D$21</c:f>
              <c:strCache>
                <c:ptCount val="1"/>
                <c:pt idx="0">
                  <c:v>Темпы прироста кредитов физическим лицам (за 12 месяцев), %</c:v>
                </c:pt>
              </c:strCache>
            </c:strRef>
          </c:tx>
          <c:spPr>
            <a:ln w="38100">
              <a:solidFill>
                <a:srgbClr val="10253F"/>
              </a:solidFill>
              <a:prstDash val="solid"/>
            </a:ln>
          </c:spPr>
          <c:marker>
            <c:symbol val="none"/>
          </c:marker>
          <c:dLbls>
            <c:dLbl>
              <c:idx val="30"/>
              <c:layout>
                <c:manualLayout>
                  <c:x val="-2.1269247594050671E-2"/>
                  <c:y val="-3.1155129998994013E-2"/>
                </c:manualLayout>
              </c:layout>
              <c:tx>
                <c:rich>
                  <a:bodyPr/>
                  <a:lstStyle/>
                  <a:p>
                    <a:pPr>
                      <a:defRPr sz="1200" b="1" i="0" u="none" strike="noStrike" baseline="0">
                        <a:solidFill>
                          <a:schemeClr val="bg1"/>
                        </a:solidFill>
                        <a:latin typeface="Calibri"/>
                        <a:ea typeface="Calibri"/>
                        <a:cs typeface="Calibri"/>
                      </a:defRPr>
                    </a:pPr>
                    <a:r>
                      <a:rPr lang="en-US" baseline="0">
                        <a:solidFill>
                          <a:schemeClr val="bg1"/>
                        </a:solidFill>
                      </a:rPr>
                      <a:t>44,4%</a:t>
                    </a:r>
                    <a:endParaRPr lang="en-US"/>
                  </a:p>
                </c:rich>
              </c:tx>
              <c:spPr>
                <a:solidFill>
                  <a:srgbClr val="10253F"/>
                </a:solidFill>
                <a:ln w="25400">
                  <a:noFill/>
                </a:ln>
              </c:spPr>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AF0-47D8-AF73-6E26BED6590C}"/>
                </c:ext>
              </c:extLst>
            </c:dLbl>
            <c:dLbl>
              <c:idx val="46"/>
              <c:layout>
                <c:manualLayout>
                  <c:x val="-3.7381999125109346E-2"/>
                  <c:y val="1.4688103011513765E-2"/>
                </c:manualLayout>
              </c:layout>
              <c:tx>
                <c:rich>
                  <a:bodyPr/>
                  <a:lstStyle/>
                  <a:p>
                    <a:pPr>
                      <a:defRPr sz="1200" b="1" i="0" u="none" strike="noStrike" baseline="0">
                        <a:solidFill>
                          <a:schemeClr val="bg1"/>
                        </a:solidFill>
                        <a:latin typeface="Calibri"/>
                        <a:ea typeface="Calibri"/>
                        <a:cs typeface="Calibri"/>
                      </a:defRPr>
                    </a:pPr>
                    <a:r>
                      <a:rPr lang="en-US" baseline="0">
                        <a:solidFill>
                          <a:schemeClr val="bg1"/>
                        </a:solidFill>
                      </a:rPr>
                      <a:t>30,1%</a:t>
                    </a:r>
                    <a:endParaRPr lang="en-US"/>
                  </a:p>
                </c:rich>
              </c:tx>
              <c:spPr>
                <a:solidFill>
                  <a:srgbClr val="10253F"/>
                </a:solidFill>
                <a:ln w="25400">
                  <a:noFill/>
                </a:ln>
              </c:spPr>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AF0-47D8-AF73-6E26BED6590C}"/>
                </c:ext>
              </c:extLst>
            </c:dLbl>
            <c:dLbl>
              <c:idx val="52"/>
              <c:layout>
                <c:manualLayout>
                  <c:x val="0.39125899585132501"/>
                  <c:y val="0.13937282229965156"/>
                </c:manualLayout>
              </c:layout>
              <c:tx>
                <c:strRef>
                  <c:f>'[JPM_BMA.xlsm]D07'!$EW$21</c:f>
                  <c:strCache>
                    <c:ptCount val="1"/>
                    <c:pt idx="0">
                      <c:v>7,6</c:v>
                    </c:pt>
                  </c:strCache>
                </c:strRef>
              </c:tx>
              <c:spPr>
                <a:solidFill>
                  <a:srgbClr val="10253F"/>
                </a:solidFill>
                <a:ln w="25400">
                  <a:noFill/>
                </a:ln>
              </c:spPr>
              <c:txPr>
                <a:bodyPr/>
                <a:lstStyle/>
                <a:p>
                  <a:pPr>
                    <a:defRPr sz="1200" b="1" i="0" u="none" strike="noStrike" baseline="0">
                      <a:solidFill>
                        <a:schemeClr val="bg1"/>
                      </a:solidFill>
                      <a:latin typeface="Calibri"/>
                      <a:ea typeface="Calibri"/>
                      <a:cs typeface="Calibri"/>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dlblFTEntry>
                      <c15:txfldGUID>{438D5CEE-E872-409D-9EF2-82C8FE7DA48B}</c15:txfldGUID>
                      <c15:f>'[JPM_BMA.xlsm]D07'!$EW$21</c15:f>
                      <c15:dlblFieldTableCache>
                        <c:ptCount val="1"/>
                        <c:pt idx="0">
                          <c:v>7,6</c:v>
                        </c:pt>
                      </c15:dlblFieldTableCache>
                    </c15:dlblFTEntry>
                  </c15:dlblFieldTable>
                  <c15:showDataLabelsRange val="0"/>
                </c:ext>
                <c:ext xmlns:c16="http://schemas.microsoft.com/office/drawing/2014/chart" uri="{C3380CC4-5D6E-409C-BE32-E72D297353CC}">
                  <c16:uniqueId val="{00000006-6AF0-47D8-AF73-6E26BED6590C}"/>
                </c:ext>
              </c:extLst>
            </c:dLbl>
            <c:spPr>
              <a:solidFill>
                <a:srgbClr val="10253F"/>
              </a:solidFill>
            </c:spPr>
            <c:txPr>
              <a:bodyPr/>
              <a:lstStyle/>
              <a:p>
                <a:pPr>
                  <a:defRPr baseline="0">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'[JPM_BMA.xlsm]D07'!$E$5:$ET$5</c:f>
              <c:strCache>
                <c:ptCount val="93"/>
                <c:pt idx="0">
                  <c:v>1.01.10</c:v>
                </c:pt>
                <c:pt idx="1">
                  <c:v>1.02.10</c:v>
                </c:pt>
                <c:pt idx="2">
                  <c:v>1.03.10</c:v>
                </c:pt>
                <c:pt idx="3">
                  <c:v>1.04.10</c:v>
                </c:pt>
                <c:pt idx="4">
                  <c:v>1.05.10</c:v>
                </c:pt>
                <c:pt idx="5">
                  <c:v>1.06.10</c:v>
                </c:pt>
                <c:pt idx="6">
                  <c:v>1.07.10</c:v>
                </c:pt>
                <c:pt idx="7">
                  <c:v>1.08.10</c:v>
                </c:pt>
                <c:pt idx="8">
                  <c:v>1.09.10</c:v>
                </c:pt>
                <c:pt idx="9">
                  <c:v>1.10.10</c:v>
                </c:pt>
                <c:pt idx="10">
                  <c:v>1.11.10</c:v>
                </c:pt>
                <c:pt idx="11">
                  <c:v>1.12.10</c:v>
                </c:pt>
                <c:pt idx="12">
                  <c:v>1.01.11</c:v>
                </c:pt>
                <c:pt idx="13">
                  <c:v>1.02.11</c:v>
                </c:pt>
                <c:pt idx="14">
                  <c:v>1.03.11</c:v>
                </c:pt>
                <c:pt idx="15">
                  <c:v>1.04.11</c:v>
                </c:pt>
                <c:pt idx="16">
                  <c:v>1.05.11</c:v>
                </c:pt>
                <c:pt idx="17">
                  <c:v>1.06.11</c:v>
                </c:pt>
                <c:pt idx="18">
                  <c:v>1.07.11</c:v>
                </c:pt>
                <c:pt idx="19">
                  <c:v>1.08.11</c:v>
                </c:pt>
                <c:pt idx="20">
                  <c:v>1.09.11</c:v>
                </c:pt>
                <c:pt idx="21">
                  <c:v>1.10.11</c:v>
                </c:pt>
                <c:pt idx="22">
                  <c:v>1.11.11</c:v>
                </c:pt>
                <c:pt idx="23">
                  <c:v>1.12.11</c:v>
                </c:pt>
                <c:pt idx="24">
                  <c:v>1.01.12</c:v>
                </c:pt>
                <c:pt idx="25">
                  <c:v>1.02.12</c:v>
                </c:pt>
                <c:pt idx="26">
                  <c:v>1.03.12</c:v>
                </c:pt>
                <c:pt idx="27">
                  <c:v>1.04.12</c:v>
                </c:pt>
                <c:pt idx="28">
                  <c:v>1.05.12</c:v>
                </c:pt>
                <c:pt idx="29">
                  <c:v>1.06.12</c:v>
                </c:pt>
                <c:pt idx="30">
                  <c:v>1.07.12</c:v>
                </c:pt>
                <c:pt idx="31">
                  <c:v>1.08.12</c:v>
                </c:pt>
                <c:pt idx="32">
                  <c:v>1.09.12</c:v>
                </c:pt>
                <c:pt idx="33">
                  <c:v>1.10.12</c:v>
                </c:pt>
                <c:pt idx="34">
                  <c:v>1.11.12</c:v>
                </c:pt>
                <c:pt idx="35">
                  <c:v>1.12.12</c:v>
                </c:pt>
                <c:pt idx="36">
                  <c:v>1.01.13</c:v>
                </c:pt>
                <c:pt idx="37">
                  <c:v>1.02.13</c:v>
                </c:pt>
                <c:pt idx="38">
                  <c:v>1.03.13</c:v>
                </c:pt>
                <c:pt idx="39">
                  <c:v>1.04.13</c:v>
                </c:pt>
                <c:pt idx="40">
                  <c:v>1.05.13</c:v>
                </c:pt>
                <c:pt idx="41">
                  <c:v>1.06.13</c:v>
                </c:pt>
                <c:pt idx="42">
                  <c:v>1.07.13</c:v>
                </c:pt>
                <c:pt idx="43">
                  <c:v>1.08.13</c:v>
                </c:pt>
                <c:pt idx="44">
                  <c:v>1.09.13</c:v>
                </c:pt>
                <c:pt idx="45">
                  <c:v>1.10.13</c:v>
                </c:pt>
                <c:pt idx="46">
                  <c:v>1.11.13</c:v>
                </c:pt>
                <c:pt idx="47">
                  <c:v>1.12.13</c:v>
                </c:pt>
                <c:pt idx="48">
                  <c:v>1.01.14</c:v>
                </c:pt>
                <c:pt idx="49">
                  <c:v>1.02.14</c:v>
                </c:pt>
                <c:pt idx="50">
                  <c:v>1.03.14</c:v>
                </c:pt>
                <c:pt idx="51">
                  <c:v>1.04.14</c:v>
                </c:pt>
                <c:pt idx="52">
                  <c:v>1.05.14</c:v>
                </c:pt>
                <c:pt idx="53">
                  <c:v>1.06.14</c:v>
                </c:pt>
                <c:pt idx="54">
                  <c:v>1.07.14</c:v>
                </c:pt>
                <c:pt idx="55">
                  <c:v>1.08.14</c:v>
                </c:pt>
                <c:pt idx="56">
                  <c:v>1.09.14</c:v>
                </c:pt>
                <c:pt idx="57">
                  <c:v>1.10.14</c:v>
                </c:pt>
                <c:pt idx="58">
                  <c:v>1.11.14</c:v>
                </c:pt>
                <c:pt idx="59">
                  <c:v>1.12.14</c:v>
                </c:pt>
                <c:pt idx="60">
                  <c:v>1.01.15</c:v>
                </c:pt>
                <c:pt idx="61">
                  <c:v>1.02.15</c:v>
                </c:pt>
                <c:pt idx="62">
                  <c:v>1.03.15</c:v>
                </c:pt>
                <c:pt idx="63">
                  <c:v>1.04.15</c:v>
                </c:pt>
                <c:pt idx="64">
                  <c:v>1.05.15</c:v>
                </c:pt>
                <c:pt idx="65">
                  <c:v>1.06.15</c:v>
                </c:pt>
                <c:pt idx="66">
                  <c:v>1.07.15</c:v>
                </c:pt>
                <c:pt idx="67">
                  <c:v>1.08.15</c:v>
                </c:pt>
                <c:pt idx="68">
                  <c:v>1.09.15</c:v>
                </c:pt>
                <c:pt idx="69">
                  <c:v>1.10.15</c:v>
                </c:pt>
                <c:pt idx="70">
                  <c:v>1.11.15</c:v>
                </c:pt>
                <c:pt idx="71">
                  <c:v>1.12.15</c:v>
                </c:pt>
                <c:pt idx="72">
                  <c:v>1.01.16</c:v>
                </c:pt>
                <c:pt idx="73">
                  <c:v>1.02.16</c:v>
                </c:pt>
                <c:pt idx="74">
                  <c:v>1.03.16</c:v>
                </c:pt>
                <c:pt idx="75">
                  <c:v>1.04.16</c:v>
                </c:pt>
                <c:pt idx="76">
                  <c:v>1.05.16</c:v>
                </c:pt>
                <c:pt idx="77">
                  <c:v>1.06.16</c:v>
                </c:pt>
                <c:pt idx="78">
                  <c:v>1.07.16</c:v>
                </c:pt>
                <c:pt idx="79">
                  <c:v>1.08.16</c:v>
                </c:pt>
                <c:pt idx="80">
                  <c:v>1.09.16</c:v>
                </c:pt>
                <c:pt idx="81">
                  <c:v>1.10.16</c:v>
                </c:pt>
                <c:pt idx="82">
                  <c:v>1.11.16</c:v>
                </c:pt>
                <c:pt idx="83">
                  <c:v>1.12.16</c:v>
                </c:pt>
                <c:pt idx="84">
                  <c:v>1.01.17</c:v>
                </c:pt>
                <c:pt idx="85">
                  <c:v>1.02.17</c:v>
                </c:pt>
                <c:pt idx="86">
                  <c:v>1.03.17</c:v>
                </c:pt>
                <c:pt idx="87">
                  <c:v>1.04.17</c:v>
                </c:pt>
                <c:pt idx="88">
                  <c:v>1.05.17</c:v>
                </c:pt>
                <c:pt idx="89">
                  <c:v>1.06.17</c:v>
                </c:pt>
                <c:pt idx="90">
                  <c:v>1.07.17</c:v>
                </c:pt>
                <c:pt idx="91">
                  <c:v>1.08.17</c:v>
                </c:pt>
                <c:pt idx="92">
                  <c:v>1.09.17</c:v>
                </c:pt>
              </c:strCache>
            </c:strRef>
          </c:cat>
          <c:val>
            <c:numRef>
              <c:f>'[JPM_BMA.xlsm]D07'!$E$21:$ET$21</c:f>
              <c:numCache>
                <c:formatCode>#,##0.0</c:formatCode>
                <c:ptCount val="93"/>
                <c:pt idx="0">
                  <c:v>-11.039012512599768</c:v>
                </c:pt>
                <c:pt idx="1">
                  <c:v>-12.17220478962814</c:v>
                </c:pt>
                <c:pt idx="2">
                  <c:v>-11.218294503554077</c:v>
                </c:pt>
                <c:pt idx="3">
                  <c:v>-8.6624957830975831</c:v>
                </c:pt>
                <c:pt idx="4">
                  <c:v>-6.2698595024669856</c:v>
                </c:pt>
                <c:pt idx="5">
                  <c:v>-3.3317570518213984</c:v>
                </c:pt>
                <c:pt idx="6">
                  <c:v>-0.69032833710699038</c:v>
                </c:pt>
                <c:pt idx="7">
                  <c:v>1.3455337172873101</c:v>
                </c:pt>
                <c:pt idx="8">
                  <c:v>3.9558187556954607</c:v>
                </c:pt>
                <c:pt idx="9">
                  <c:v>6.9933500485569056</c:v>
                </c:pt>
                <c:pt idx="10">
                  <c:v>9.5903149652360185</c:v>
                </c:pt>
                <c:pt idx="11">
                  <c:v>11.472121386534994</c:v>
                </c:pt>
                <c:pt idx="12">
                  <c:v>14.300640637441987</c:v>
                </c:pt>
                <c:pt idx="13">
                  <c:v>15.075907931453798</c:v>
                </c:pt>
                <c:pt idx="14">
                  <c:v>16.369090873031624</c:v>
                </c:pt>
                <c:pt idx="15">
                  <c:v>18.564795711760397</c:v>
                </c:pt>
                <c:pt idx="16">
                  <c:v>20.671127743497195</c:v>
                </c:pt>
                <c:pt idx="17">
                  <c:v>22.916541023912188</c:v>
                </c:pt>
                <c:pt idx="18">
                  <c:v>23.976654389690765</c:v>
                </c:pt>
                <c:pt idx="19">
                  <c:v>26.532642444874014</c:v>
                </c:pt>
                <c:pt idx="20">
                  <c:v>28.453089908614089</c:v>
                </c:pt>
                <c:pt idx="21">
                  <c:v>30.826035914640755</c:v>
                </c:pt>
                <c:pt idx="22">
                  <c:v>31.44974763675026</c:v>
                </c:pt>
                <c:pt idx="23">
                  <c:v>33.478854965105569</c:v>
                </c:pt>
                <c:pt idx="24">
                  <c:v>35.890512211144539</c:v>
                </c:pt>
                <c:pt idx="25">
                  <c:v>36.823863157905294</c:v>
                </c:pt>
                <c:pt idx="26">
                  <c:v>38.871932798443709</c:v>
                </c:pt>
                <c:pt idx="27">
                  <c:v>40.600346297153834</c:v>
                </c:pt>
                <c:pt idx="28">
                  <c:v>41.962203880332737</c:v>
                </c:pt>
                <c:pt idx="29">
                  <c:v>43.292860905147961</c:v>
                </c:pt>
                <c:pt idx="30">
                  <c:v>44.359189592055372</c:v>
                </c:pt>
                <c:pt idx="31">
                  <c:v>43.138120779912498</c:v>
                </c:pt>
                <c:pt idx="32">
                  <c:v>43.211192644733444</c:v>
                </c:pt>
                <c:pt idx="33">
                  <c:v>41.673101927540245</c:v>
                </c:pt>
                <c:pt idx="34">
                  <c:v>42.709594668170013</c:v>
                </c:pt>
                <c:pt idx="35">
                  <c:v>41.752762310500998</c:v>
                </c:pt>
                <c:pt idx="36">
                  <c:v>39.384477460580996</c:v>
                </c:pt>
                <c:pt idx="37">
                  <c:v>39.645720377549111</c:v>
                </c:pt>
                <c:pt idx="38">
                  <c:v>39.07499929583102</c:v>
                </c:pt>
                <c:pt idx="39">
                  <c:v>37.36327771815823</c:v>
                </c:pt>
                <c:pt idx="40">
                  <c:v>36.545820765874225</c:v>
                </c:pt>
                <c:pt idx="41">
                  <c:v>34.782691082356109</c:v>
                </c:pt>
                <c:pt idx="42">
                  <c:v>33.854082220835323</c:v>
                </c:pt>
                <c:pt idx="43">
                  <c:v>33.790882242966347</c:v>
                </c:pt>
                <c:pt idx="44">
                  <c:v>32.458592942208611</c:v>
                </c:pt>
                <c:pt idx="45">
                  <c:v>31.017055208381123</c:v>
                </c:pt>
                <c:pt idx="46">
                  <c:v>30.138176832942065</c:v>
                </c:pt>
                <c:pt idx="47">
                  <c:v>29.138439013063334</c:v>
                </c:pt>
                <c:pt idx="48">
                  <c:v>28.693337535261321</c:v>
                </c:pt>
                <c:pt idx="49">
                  <c:v>28.017876229809332</c:v>
                </c:pt>
                <c:pt idx="50">
                  <c:v>27.404486891096099</c:v>
                </c:pt>
                <c:pt idx="51">
                  <c:v>26.307823719239678</c:v>
                </c:pt>
                <c:pt idx="52">
                  <c:v>24.627978258013002</c:v>
                </c:pt>
                <c:pt idx="53">
                  <c:v>22.619516297076657</c:v>
                </c:pt>
                <c:pt idx="54">
                  <c:v>20.932052468178156</c:v>
                </c:pt>
                <c:pt idx="55">
                  <c:v>19.659925461807745</c:v>
                </c:pt>
                <c:pt idx="56">
                  <c:v>18.212774085052089</c:v>
                </c:pt>
                <c:pt idx="57">
                  <c:v>18.026536280435494</c:v>
                </c:pt>
                <c:pt idx="58">
                  <c:v>16.580393794180551</c:v>
                </c:pt>
                <c:pt idx="59">
                  <c:v>15.895925766236886</c:v>
                </c:pt>
                <c:pt idx="60">
                  <c:v>13.783684821531182</c:v>
                </c:pt>
                <c:pt idx="61">
                  <c:v>12.763672280742</c:v>
                </c:pt>
                <c:pt idx="62">
                  <c:v>9.8101664903645229</c:v>
                </c:pt>
                <c:pt idx="63">
                  <c:v>6.9680608930295875</c:v>
                </c:pt>
                <c:pt idx="64">
                  <c:v>3.9490609168957747</c:v>
                </c:pt>
                <c:pt idx="65">
                  <c:v>2.4208442928879776</c:v>
                </c:pt>
                <c:pt idx="66">
                  <c:v>0.82386637749371516</c:v>
                </c:pt>
                <c:pt idx="67">
                  <c:v>-0.75868535017711736</c:v>
                </c:pt>
                <c:pt idx="68">
                  <c:v>-1.755598352259085</c:v>
                </c:pt>
                <c:pt idx="69">
                  <c:v>-3.054887651642531</c:v>
                </c:pt>
                <c:pt idx="70">
                  <c:v>-4.4123808100290773</c:v>
                </c:pt>
                <c:pt idx="71">
                  <c:v>-5.7219922215395229</c:v>
                </c:pt>
                <c:pt idx="72">
                  <c:v>-5.6950068815696824</c:v>
                </c:pt>
                <c:pt idx="73">
                  <c:v>-5.6597465085339707</c:v>
                </c:pt>
                <c:pt idx="74">
                  <c:v>-4.3600550849182298</c:v>
                </c:pt>
                <c:pt idx="75">
                  <c:v>-3.5362715858965288</c:v>
                </c:pt>
                <c:pt idx="76">
                  <c:v>-2.5354882704987745</c:v>
                </c:pt>
                <c:pt idx="77">
                  <c:v>-1.9069358664282987</c:v>
                </c:pt>
                <c:pt idx="78">
                  <c:v>-1.4346805577871464</c:v>
                </c:pt>
                <c:pt idx="79">
                  <c:v>-1.1395516088522726</c:v>
                </c:pt>
                <c:pt idx="80">
                  <c:v>-0.67401444306136682</c:v>
                </c:pt>
                <c:pt idx="81">
                  <c:v>-0.29259594868963745</c:v>
                </c:pt>
                <c:pt idx="82">
                  <c:v>0.30813364438580493</c:v>
                </c:pt>
                <c:pt idx="83">
                  <c:v>1.1355569780786112</c:v>
                </c:pt>
                <c:pt idx="84">
                  <c:v>1.1194979281672346</c:v>
                </c:pt>
                <c:pt idx="85">
                  <c:v>1.3979319950617963</c:v>
                </c:pt>
                <c:pt idx="86">
                  <c:v>1.7735232905507985</c:v>
                </c:pt>
                <c:pt idx="87">
                  <c:v>2.9939493133207975</c:v>
                </c:pt>
                <c:pt idx="88">
                  <c:v>4.0704024298656094</c:v>
                </c:pt>
                <c:pt idx="89">
                  <c:v>4.6377190781139461</c:v>
                </c:pt>
                <c:pt idx="90">
                  <c:v>5.7877368518496155</c:v>
                </c:pt>
                <c:pt idx="91">
                  <c:v>6.7133373920488424</c:v>
                </c:pt>
                <c:pt idx="92">
                  <c:v>7.6469542823333256</c:v>
                </c:pt>
              </c:numCache>
            </c:numRef>
          </c:val>
          <c:smooth val="0"/>
          <c:extLst>
            <c:ext xmlns:c16="http://schemas.microsoft.com/office/drawing/2014/chart" uri="{C3380CC4-5D6E-409C-BE32-E72D297353CC}">
              <c16:uniqueId val="{00000007-6AF0-47D8-AF73-6E26BED6590C}"/>
            </c:ext>
          </c:extLst>
        </c:ser>
        <c:ser>
          <c:idx val="7"/>
          <c:order val="2"/>
          <c:tx>
            <c:strRef>
              <c:f>'[JPM_BMA.xlsm]D07'!$D$15</c:f>
              <c:strCache>
                <c:ptCount val="1"/>
                <c:pt idx="0">
                  <c:v>Темпы прироста необеспеченных потребительских ссуд (за 12 месяцев), %</c:v>
                </c:pt>
              </c:strCache>
            </c:strRef>
          </c:tx>
          <c:spPr>
            <a:ln w="38100">
              <a:solidFill>
                <a:srgbClr val="2D7A8F"/>
              </a:solidFill>
              <a:prstDash val="solid"/>
            </a:ln>
          </c:spPr>
          <c:marker>
            <c:symbol val="none"/>
          </c:marker>
          <c:dLbls>
            <c:dLbl>
              <c:idx val="30"/>
              <c:layout>
                <c:manualLayout>
                  <c:x val="-1.6060914260717412E-2"/>
                  <c:y val="-3.0414551839556634E-2"/>
                </c:manualLayout>
              </c:layout>
              <c:tx>
                <c:rich>
                  <a:bodyPr/>
                  <a:lstStyle/>
                  <a:p>
                    <a:pPr>
                      <a:defRPr sz="1200" b="1" i="0" u="none" strike="noStrike" baseline="0">
                        <a:solidFill>
                          <a:schemeClr val="bg1"/>
                        </a:solidFill>
                        <a:latin typeface="Calibri"/>
                        <a:ea typeface="Calibri"/>
                        <a:cs typeface="Calibri"/>
                      </a:defRPr>
                    </a:pPr>
                    <a:r>
                      <a:rPr lang="en-US" baseline="0">
                        <a:solidFill>
                          <a:schemeClr val="bg1"/>
                        </a:solidFill>
                      </a:rPr>
                      <a:t>60,4%</a:t>
                    </a:r>
                    <a:endParaRPr lang="en-US"/>
                  </a:p>
                </c:rich>
              </c:tx>
              <c:spPr>
                <a:solidFill>
                  <a:srgbClr val="2D7A8F"/>
                </a:solidFill>
                <a:ln w="25400">
                  <a:noFill/>
                </a:ln>
              </c:spPr>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AF0-47D8-AF73-6E26BED6590C}"/>
                </c:ext>
              </c:extLst>
            </c:dLbl>
            <c:dLbl>
              <c:idx val="46"/>
              <c:layout>
                <c:manualLayout>
                  <c:x val="-3.8423665791775953E-2"/>
                  <c:y val="-5.0751278041464329E-2"/>
                </c:manualLayout>
              </c:layout>
              <c:tx>
                <c:rich>
                  <a:bodyPr/>
                  <a:lstStyle/>
                  <a:p>
                    <a:pPr>
                      <a:defRPr sz="1200" b="1" i="0" u="none" strike="noStrike" baseline="0">
                        <a:solidFill>
                          <a:schemeClr val="bg1"/>
                        </a:solidFill>
                        <a:latin typeface="Calibri"/>
                        <a:ea typeface="Calibri"/>
                        <a:cs typeface="Calibri"/>
                      </a:defRPr>
                    </a:pPr>
                    <a:r>
                      <a:rPr lang="en-US" baseline="0">
                        <a:solidFill>
                          <a:schemeClr val="bg1"/>
                        </a:solidFill>
                      </a:rPr>
                      <a:t>34,3%</a:t>
                    </a:r>
                    <a:endParaRPr lang="en-US"/>
                  </a:p>
                </c:rich>
              </c:tx>
              <c:spPr>
                <a:solidFill>
                  <a:srgbClr val="2D7A8F"/>
                </a:solidFill>
                <a:ln w="25400">
                  <a:noFill/>
                </a:ln>
              </c:spPr>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AF0-47D8-AF73-6E26BED6590C}"/>
                </c:ext>
              </c:extLst>
            </c:dLbl>
            <c:dLbl>
              <c:idx val="51"/>
              <c:layout>
                <c:manualLayout>
                  <c:x val="0.40130190281885941"/>
                  <c:y val="0.20959898305394753"/>
                </c:manualLayout>
              </c:layout>
              <c:tx>
                <c:strRef>
                  <c:f>'[JPM_BMA.xlsm]D07'!$EW$15</c:f>
                  <c:strCache>
                    <c:ptCount val="1"/>
                    <c:pt idx="0">
                      <c:v>4,4</c:v>
                    </c:pt>
                  </c:strCache>
                </c:strRef>
              </c:tx>
              <c:spPr>
                <a:solidFill>
                  <a:srgbClr val="2D7A8F"/>
                </a:solidFill>
                <a:ln w="25400">
                  <a:noFill/>
                </a:ln>
              </c:spPr>
              <c:txPr>
                <a:bodyPr/>
                <a:lstStyle/>
                <a:p>
                  <a:pPr>
                    <a:defRPr sz="1200" b="1" i="0" u="none" strike="noStrike" baseline="0">
                      <a:solidFill>
                        <a:schemeClr val="bg1"/>
                      </a:solidFill>
                      <a:latin typeface="Calibri"/>
                      <a:ea typeface="Calibri"/>
                      <a:cs typeface="Calibri"/>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dlblFTEntry>
                      <c15:txfldGUID>{184271FD-544D-4078-AB02-BC2A13F9178B}</c15:txfldGUID>
                      <c15:f>'[JPM_BMA.xlsm]D07'!$EW$15</c15:f>
                      <c15:dlblFieldTableCache>
                        <c:ptCount val="1"/>
                        <c:pt idx="0">
                          <c:v>4,4</c:v>
                        </c:pt>
                      </c15:dlblFieldTableCache>
                    </c15:dlblFTEntry>
                  </c15:dlblFieldTable>
                  <c15:showDataLabelsRange val="0"/>
                </c:ext>
                <c:ext xmlns:c16="http://schemas.microsoft.com/office/drawing/2014/chart" uri="{C3380CC4-5D6E-409C-BE32-E72D297353CC}">
                  <c16:uniqueId val="{0000000A-6AF0-47D8-AF73-6E26BED6590C}"/>
                </c:ext>
              </c:extLst>
            </c:dLbl>
            <c:spPr>
              <a:solidFill>
                <a:srgbClr val="2D7A8F"/>
              </a:solidFill>
            </c:spPr>
            <c:txPr>
              <a:bodyPr/>
              <a:lstStyle/>
              <a:p>
                <a:pPr>
                  <a:defRPr baseline="0">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'[JPM_BMA.xlsm]D07'!$E$5:$ET$5</c:f>
              <c:strCache>
                <c:ptCount val="93"/>
                <c:pt idx="0">
                  <c:v>1.01.10</c:v>
                </c:pt>
                <c:pt idx="1">
                  <c:v>1.02.10</c:v>
                </c:pt>
                <c:pt idx="2">
                  <c:v>1.03.10</c:v>
                </c:pt>
                <c:pt idx="3">
                  <c:v>1.04.10</c:v>
                </c:pt>
                <c:pt idx="4">
                  <c:v>1.05.10</c:v>
                </c:pt>
                <c:pt idx="5">
                  <c:v>1.06.10</c:v>
                </c:pt>
                <c:pt idx="6">
                  <c:v>1.07.10</c:v>
                </c:pt>
                <c:pt idx="7">
                  <c:v>1.08.10</c:v>
                </c:pt>
                <c:pt idx="8">
                  <c:v>1.09.10</c:v>
                </c:pt>
                <c:pt idx="9">
                  <c:v>1.10.10</c:v>
                </c:pt>
                <c:pt idx="10">
                  <c:v>1.11.10</c:v>
                </c:pt>
                <c:pt idx="11">
                  <c:v>1.12.10</c:v>
                </c:pt>
                <c:pt idx="12">
                  <c:v>1.01.11</c:v>
                </c:pt>
                <c:pt idx="13">
                  <c:v>1.02.11</c:v>
                </c:pt>
                <c:pt idx="14">
                  <c:v>1.03.11</c:v>
                </c:pt>
                <c:pt idx="15">
                  <c:v>1.04.11</c:v>
                </c:pt>
                <c:pt idx="16">
                  <c:v>1.05.11</c:v>
                </c:pt>
                <c:pt idx="17">
                  <c:v>1.06.11</c:v>
                </c:pt>
                <c:pt idx="18">
                  <c:v>1.07.11</c:v>
                </c:pt>
                <c:pt idx="19">
                  <c:v>1.08.11</c:v>
                </c:pt>
                <c:pt idx="20">
                  <c:v>1.09.11</c:v>
                </c:pt>
                <c:pt idx="21">
                  <c:v>1.10.11</c:v>
                </c:pt>
                <c:pt idx="22">
                  <c:v>1.11.11</c:v>
                </c:pt>
                <c:pt idx="23">
                  <c:v>1.12.11</c:v>
                </c:pt>
                <c:pt idx="24">
                  <c:v>1.01.12</c:v>
                </c:pt>
                <c:pt idx="25">
                  <c:v>1.02.12</c:v>
                </c:pt>
                <c:pt idx="26">
                  <c:v>1.03.12</c:v>
                </c:pt>
                <c:pt idx="27">
                  <c:v>1.04.12</c:v>
                </c:pt>
                <c:pt idx="28">
                  <c:v>1.05.12</c:v>
                </c:pt>
                <c:pt idx="29">
                  <c:v>1.06.12</c:v>
                </c:pt>
                <c:pt idx="30">
                  <c:v>1.07.12</c:v>
                </c:pt>
                <c:pt idx="31">
                  <c:v>1.08.12</c:v>
                </c:pt>
                <c:pt idx="32">
                  <c:v>1.09.12</c:v>
                </c:pt>
                <c:pt idx="33">
                  <c:v>1.10.12</c:v>
                </c:pt>
                <c:pt idx="34">
                  <c:v>1.11.12</c:v>
                </c:pt>
                <c:pt idx="35">
                  <c:v>1.12.12</c:v>
                </c:pt>
                <c:pt idx="36">
                  <c:v>1.01.13</c:v>
                </c:pt>
                <c:pt idx="37">
                  <c:v>1.02.13</c:v>
                </c:pt>
                <c:pt idx="38">
                  <c:v>1.03.13</c:v>
                </c:pt>
                <c:pt idx="39">
                  <c:v>1.04.13</c:v>
                </c:pt>
                <c:pt idx="40">
                  <c:v>1.05.13</c:v>
                </c:pt>
                <c:pt idx="41">
                  <c:v>1.06.13</c:v>
                </c:pt>
                <c:pt idx="42">
                  <c:v>1.07.13</c:v>
                </c:pt>
                <c:pt idx="43">
                  <c:v>1.08.13</c:v>
                </c:pt>
                <c:pt idx="44">
                  <c:v>1.09.13</c:v>
                </c:pt>
                <c:pt idx="45">
                  <c:v>1.10.13</c:v>
                </c:pt>
                <c:pt idx="46">
                  <c:v>1.11.13</c:v>
                </c:pt>
                <c:pt idx="47">
                  <c:v>1.12.13</c:v>
                </c:pt>
                <c:pt idx="48">
                  <c:v>1.01.14</c:v>
                </c:pt>
                <c:pt idx="49">
                  <c:v>1.02.14</c:v>
                </c:pt>
                <c:pt idx="50">
                  <c:v>1.03.14</c:v>
                </c:pt>
                <c:pt idx="51">
                  <c:v>1.04.14</c:v>
                </c:pt>
                <c:pt idx="52">
                  <c:v>1.05.14</c:v>
                </c:pt>
                <c:pt idx="53">
                  <c:v>1.06.14</c:v>
                </c:pt>
                <c:pt idx="54">
                  <c:v>1.07.14</c:v>
                </c:pt>
                <c:pt idx="55">
                  <c:v>1.08.14</c:v>
                </c:pt>
                <c:pt idx="56">
                  <c:v>1.09.14</c:v>
                </c:pt>
                <c:pt idx="57">
                  <c:v>1.10.14</c:v>
                </c:pt>
                <c:pt idx="58">
                  <c:v>1.11.14</c:v>
                </c:pt>
                <c:pt idx="59">
                  <c:v>1.12.14</c:v>
                </c:pt>
                <c:pt idx="60">
                  <c:v>1.01.15</c:v>
                </c:pt>
                <c:pt idx="61">
                  <c:v>1.02.15</c:v>
                </c:pt>
                <c:pt idx="62">
                  <c:v>1.03.15</c:v>
                </c:pt>
                <c:pt idx="63">
                  <c:v>1.04.15</c:v>
                </c:pt>
                <c:pt idx="64">
                  <c:v>1.05.15</c:v>
                </c:pt>
                <c:pt idx="65">
                  <c:v>1.06.15</c:v>
                </c:pt>
                <c:pt idx="66">
                  <c:v>1.07.15</c:v>
                </c:pt>
                <c:pt idx="67">
                  <c:v>1.08.15</c:v>
                </c:pt>
                <c:pt idx="68">
                  <c:v>1.09.15</c:v>
                </c:pt>
                <c:pt idx="69">
                  <c:v>1.10.15</c:v>
                </c:pt>
                <c:pt idx="70">
                  <c:v>1.11.15</c:v>
                </c:pt>
                <c:pt idx="71">
                  <c:v>1.12.15</c:v>
                </c:pt>
                <c:pt idx="72">
                  <c:v>1.01.16</c:v>
                </c:pt>
                <c:pt idx="73">
                  <c:v>1.02.16</c:v>
                </c:pt>
                <c:pt idx="74">
                  <c:v>1.03.16</c:v>
                </c:pt>
                <c:pt idx="75">
                  <c:v>1.04.16</c:v>
                </c:pt>
                <c:pt idx="76">
                  <c:v>1.05.16</c:v>
                </c:pt>
                <c:pt idx="77">
                  <c:v>1.06.16</c:v>
                </c:pt>
                <c:pt idx="78">
                  <c:v>1.07.16</c:v>
                </c:pt>
                <c:pt idx="79">
                  <c:v>1.08.16</c:v>
                </c:pt>
                <c:pt idx="80">
                  <c:v>1.09.16</c:v>
                </c:pt>
                <c:pt idx="81">
                  <c:v>1.10.16</c:v>
                </c:pt>
                <c:pt idx="82">
                  <c:v>1.11.16</c:v>
                </c:pt>
                <c:pt idx="83">
                  <c:v>1.12.16</c:v>
                </c:pt>
                <c:pt idx="84">
                  <c:v>1.01.17</c:v>
                </c:pt>
                <c:pt idx="85">
                  <c:v>1.02.17</c:v>
                </c:pt>
                <c:pt idx="86">
                  <c:v>1.03.17</c:v>
                </c:pt>
                <c:pt idx="87">
                  <c:v>1.04.17</c:v>
                </c:pt>
                <c:pt idx="88">
                  <c:v>1.05.17</c:v>
                </c:pt>
                <c:pt idx="89">
                  <c:v>1.06.17</c:v>
                </c:pt>
                <c:pt idx="90">
                  <c:v>1.07.17</c:v>
                </c:pt>
                <c:pt idx="91">
                  <c:v>1.08.17</c:v>
                </c:pt>
                <c:pt idx="92">
                  <c:v>1.09.17</c:v>
                </c:pt>
              </c:strCache>
            </c:strRef>
          </c:cat>
          <c:val>
            <c:numRef>
              <c:f>JPM_BMA.xlsm!D07dd1</c:f>
              <c:numCache>
                <c:formatCode>#,##0.0</c:formatCode>
                <c:ptCount val="92"/>
                <c:pt idx="0">
                  <c:v>-11.020277004161898</c:v>
                </c:pt>
                <c:pt idx="1">
                  <c:v>-11.047100577760787</c:v>
                </c:pt>
                <c:pt idx="2">
                  <c:v>-10.148274645789471</c:v>
                </c:pt>
                <c:pt idx="3">
                  <c:v>-7.5003590413692365</c:v>
                </c:pt>
                <c:pt idx="4">
                  <c:v>-5.3127837848871735</c:v>
                </c:pt>
                <c:pt idx="5">
                  <c:v>-1.9924917657254326</c:v>
                </c:pt>
                <c:pt idx="6">
                  <c:v>1.2948614889727992</c:v>
                </c:pt>
                <c:pt idx="7">
                  <c:v>4.6689313994621671</c:v>
                </c:pt>
                <c:pt idx="8">
                  <c:v>8.3712665254496983</c:v>
                </c:pt>
                <c:pt idx="9">
                  <c:v>12.034757943349177</c:v>
                </c:pt>
                <c:pt idx="10">
                  <c:v>14.384043573413479</c:v>
                </c:pt>
                <c:pt idx="11">
                  <c:v>16.398101085268806</c:v>
                </c:pt>
                <c:pt idx="12">
                  <c:v>20.394101061390302</c:v>
                </c:pt>
                <c:pt idx="13">
                  <c:v>23.392845271542257</c:v>
                </c:pt>
                <c:pt idx="14">
                  <c:v>25.539735075085801</c:v>
                </c:pt>
                <c:pt idx="15">
                  <c:v>28.410598313108494</c:v>
                </c:pt>
                <c:pt idx="16">
                  <c:v>31.593098520486734</c:v>
                </c:pt>
                <c:pt idx="17">
                  <c:v>34.127383878089006</c:v>
                </c:pt>
                <c:pt idx="18">
                  <c:v>35.836398253939507</c:v>
                </c:pt>
                <c:pt idx="19">
                  <c:v>37.471102924630003</c:v>
                </c:pt>
                <c:pt idx="20">
                  <c:v>39.870071706928769</c:v>
                </c:pt>
                <c:pt idx="21">
                  <c:v>42.37857335672723</c:v>
                </c:pt>
                <c:pt idx="22">
                  <c:v>43.817299958561989</c:v>
                </c:pt>
                <c:pt idx="23">
                  <c:v>46.755142582491203</c:v>
                </c:pt>
                <c:pt idx="24">
                  <c:v>50.057250933624857</c:v>
                </c:pt>
                <c:pt idx="25">
                  <c:v>51.064869371865285</c:v>
                </c:pt>
                <c:pt idx="26">
                  <c:v>53.869402796653333</c:v>
                </c:pt>
                <c:pt idx="27">
                  <c:v>56.754816109192461</c:v>
                </c:pt>
                <c:pt idx="28">
                  <c:v>58.50028733016353</c:v>
                </c:pt>
                <c:pt idx="29">
                  <c:v>60.244993439484062</c:v>
                </c:pt>
                <c:pt idx="30">
                  <c:v>60.443810745634323</c:v>
                </c:pt>
                <c:pt idx="31">
                  <c:v>60.229729495611593</c:v>
                </c:pt>
                <c:pt idx="32">
                  <c:v>59.737222040194609</c:v>
                </c:pt>
                <c:pt idx="33">
                  <c:v>58.196683561159375</c:v>
                </c:pt>
                <c:pt idx="34">
                  <c:v>58.09289667895419</c:v>
                </c:pt>
                <c:pt idx="35">
                  <c:v>56.784795594138927</c:v>
                </c:pt>
                <c:pt idx="36">
                  <c:v>52.995612725544902</c:v>
                </c:pt>
                <c:pt idx="37">
                  <c:v>52.379821244705596</c:v>
                </c:pt>
                <c:pt idx="38">
                  <c:v>50.146252534597807</c:v>
                </c:pt>
                <c:pt idx="39">
                  <c:v>47.317747924300278</c:v>
                </c:pt>
                <c:pt idx="40">
                  <c:v>45.383107652342801</c:v>
                </c:pt>
                <c:pt idx="41">
                  <c:v>43.036816506065691</c:v>
                </c:pt>
                <c:pt idx="42">
                  <c:v>41.238414310187466</c:v>
                </c:pt>
                <c:pt idx="43">
                  <c:v>39.409990652757244</c:v>
                </c:pt>
                <c:pt idx="44">
                  <c:v>37.256849465505837</c:v>
                </c:pt>
                <c:pt idx="45">
                  <c:v>35.726220527771716</c:v>
                </c:pt>
                <c:pt idx="46">
                  <c:v>34.283348650753595</c:v>
                </c:pt>
                <c:pt idx="47">
                  <c:v>32.563764747482651</c:v>
                </c:pt>
                <c:pt idx="48">
                  <c:v>31.302072100445855</c:v>
                </c:pt>
                <c:pt idx="49">
                  <c:v>29.806495599088265</c:v>
                </c:pt>
                <c:pt idx="50">
                  <c:v>28.788716548838011</c:v>
                </c:pt>
                <c:pt idx="51">
                  <c:v>26.984491780238869</c:v>
                </c:pt>
                <c:pt idx="52">
                  <c:v>24.444036014292593</c:v>
                </c:pt>
                <c:pt idx="53">
                  <c:v>22.329429708587156</c:v>
                </c:pt>
                <c:pt idx="54">
                  <c:v>20.359301251558122</c:v>
                </c:pt>
                <c:pt idx="55">
                  <c:v>18.735261717731703</c:v>
                </c:pt>
                <c:pt idx="56">
                  <c:v>16.797432456970157</c:v>
                </c:pt>
                <c:pt idx="57">
                  <c:v>15.299971115029251</c:v>
                </c:pt>
                <c:pt idx="58">
                  <c:v>13.288404381148936</c:v>
                </c:pt>
                <c:pt idx="59">
                  <c:v>11.892831034719251</c:v>
                </c:pt>
                <c:pt idx="60">
                  <c:v>8.8699550691087978</c:v>
                </c:pt>
                <c:pt idx="61">
                  <c:v>6.7834753535904895</c:v>
                </c:pt>
                <c:pt idx="62">
                  <c:v>3.9880769060255403</c:v>
                </c:pt>
                <c:pt idx="63">
                  <c:v>1.0558067272059475</c:v>
                </c:pt>
                <c:pt idx="64">
                  <c:v>-1.8197402256444661</c:v>
                </c:pt>
                <c:pt idx="65">
                  <c:v>-4.195628662601564</c:v>
                </c:pt>
                <c:pt idx="66">
                  <c:v>-5.7977170147510435</c:v>
                </c:pt>
                <c:pt idx="67">
                  <c:v>-7.2251693511428954</c:v>
                </c:pt>
                <c:pt idx="68">
                  <c:v>-8.7718856629628732</c:v>
                </c:pt>
                <c:pt idx="69">
                  <c:v>-10.107957291158201</c:v>
                </c:pt>
                <c:pt idx="70">
                  <c:v>-11.280769628134053</c:v>
                </c:pt>
                <c:pt idx="71">
                  <c:v>-12.43786974433398</c:v>
                </c:pt>
                <c:pt idx="72">
                  <c:v>-12.426195045364068</c:v>
                </c:pt>
                <c:pt idx="73">
                  <c:v>-11.67658092981425</c:v>
                </c:pt>
                <c:pt idx="74">
                  <c:v>-10.59114270007278</c:v>
                </c:pt>
                <c:pt idx="75">
                  <c:v>-9.0825378674535955</c:v>
                </c:pt>
                <c:pt idx="76">
                  <c:v>-8.769158245102858</c:v>
                </c:pt>
                <c:pt idx="77">
                  <c:v>-7.9954607806923832</c:v>
                </c:pt>
                <c:pt idx="78">
                  <c:v>-7.5297608439621939</c:v>
                </c:pt>
                <c:pt idx="79">
                  <c:v>-7.1103176661730743</c:v>
                </c:pt>
                <c:pt idx="80">
                  <c:v>-5.9913183777096322</c:v>
                </c:pt>
                <c:pt idx="81">
                  <c:v>-5.3054170706736841</c:v>
                </c:pt>
                <c:pt idx="82">
                  <c:v>-4.7910261319808569</c:v>
                </c:pt>
                <c:pt idx="83">
                  <c:v>-3.6814944537569545</c:v>
                </c:pt>
                <c:pt idx="84">
                  <c:v>-3.0882205966849341</c:v>
                </c:pt>
                <c:pt idx="85">
                  <c:v>-2.3795998671436251</c:v>
                </c:pt>
                <c:pt idx="86">
                  <c:v>-1.9818730514174803</c:v>
                </c:pt>
                <c:pt idx="87">
                  <c:v>-1.1625422920196371</c:v>
                </c:pt>
                <c:pt idx="88">
                  <c:v>0.64131806457530161</c:v>
                </c:pt>
                <c:pt idx="89">
                  <c:v>2.3017384453081888</c:v>
                </c:pt>
                <c:pt idx="90">
                  <c:v>3.2424233452835267</c:v>
                </c:pt>
                <c:pt idx="91">
                  <c:v>4.4408111809088666</c:v>
                </c:pt>
              </c:numCache>
            </c:numRef>
          </c:val>
          <c:smooth val="0"/>
          <c:extLst>
            <c:ext xmlns:c16="http://schemas.microsoft.com/office/drawing/2014/chart" uri="{C3380CC4-5D6E-409C-BE32-E72D297353CC}">
              <c16:uniqueId val="{0000000B-6AF0-47D8-AF73-6E26BED6590C}"/>
            </c:ext>
          </c:extLst>
        </c:ser>
        <c:ser>
          <c:idx val="5"/>
          <c:order val="3"/>
          <c:tx>
            <c:strRef>
              <c:f>'[JPM_BMA.xlsm]D07'!$D$26</c:f>
              <c:strCache>
                <c:ptCount val="1"/>
                <c:pt idx="0">
                  <c:v>Темпы прироста кредитов нефинансовым организациям (за 12 месяцев), %</c:v>
                </c:pt>
              </c:strCache>
            </c:strRef>
          </c:tx>
          <c:spPr>
            <a:ln w="38100">
              <a:solidFill>
                <a:srgbClr val="B17673"/>
              </a:solidFill>
            </a:ln>
          </c:spPr>
          <c:marker>
            <c:symbol val="none"/>
          </c:marker>
          <c:dLbls>
            <c:dLbl>
              <c:idx val="24"/>
              <c:layout>
                <c:manualLayout>
                  <c:x val="-1.1074146981627297E-2"/>
                  <c:y val="-2.2831353397898446E-2"/>
                </c:manualLayout>
              </c:layout>
              <c:tx>
                <c:rich>
                  <a:bodyPr/>
                  <a:lstStyle/>
                  <a:p>
                    <a:pPr>
                      <a:defRPr sz="1200" b="1" i="0" u="none" strike="noStrike" baseline="0">
                        <a:solidFill>
                          <a:schemeClr val="bg1"/>
                        </a:solidFill>
                        <a:latin typeface="Calibri"/>
                        <a:ea typeface="Calibri"/>
                        <a:cs typeface="Calibri"/>
                      </a:defRPr>
                    </a:pPr>
                    <a:r>
                      <a:rPr lang="en-US" baseline="0">
                        <a:solidFill>
                          <a:schemeClr val="bg1"/>
                        </a:solidFill>
                      </a:rPr>
                      <a:t>26,0%</a:t>
                    </a:r>
                    <a:endParaRPr lang="en-US"/>
                  </a:p>
                </c:rich>
              </c:tx>
              <c:spPr>
                <a:solidFill>
                  <a:srgbClr val="B17673"/>
                </a:solidFill>
                <a:ln w="25400">
                  <a:noFill/>
                </a:ln>
              </c:spPr>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AF0-47D8-AF73-6E26BED6590C}"/>
                </c:ext>
              </c:extLst>
            </c:dLbl>
            <c:dLbl>
              <c:idx val="46"/>
              <c:layout>
                <c:manualLayout>
                  <c:x val="-3.9465332458442672E-2"/>
                  <c:y val="2.4739041766120635E-2"/>
                </c:manualLayout>
              </c:layout>
              <c:tx>
                <c:rich>
                  <a:bodyPr/>
                  <a:lstStyle/>
                  <a:p>
                    <a:pPr>
                      <a:defRPr sz="1200" b="1" i="0" u="none" strike="noStrike" baseline="0">
                        <a:solidFill>
                          <a:schemeClr val="bg1"/>
                        </a:solidFill>
                        <a:latin typeface="Calibri"/>
                        <a:ea typeface="Calibri"/>
                        <a:cs typeface="Calibri"/>
                      </a:defRPr>
                    </a:pPr>
                    <a:r>
                      <a:rPr lang="en-US" baseline="0">
                        <a:solidFill>
                          <a:schemeClr val="bg1"/>
                        </a:solidFill>
                      </a:rPr>
                      <a:t>12,8%</a:t>
                    </a:r>
                    <a:endParaRPr lang="en-US"/>
                  </a:p>
                </c:rich>
              </c:tx>
              <c:spPr>
                <a:solidFill>
                  <a:srgbClr val="B17673"/>
                </a:solidFill>
                <a:ln w="25400">
                  <a:noFill/>
                </a:ln>
              </c:spPr>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AF0-47D8-AF73-6E26BED6590C}"/>
                </c:ext>
              </c:extLst>
            </c:dLbl>
            <c:dLbl>
              <c:idx val="52"/>
              <c:layout>
                <c:manualLayout>
                  <c:x val="0.38675439243351606"/>
                  <c:y val="0.2224470721647599"/>
                </c:manualLayout>
              </c:layout>
              <c:tx>
                <c:strRef>
                  <c:f>'[JPM_BMA.xlsm]D07'!$EW$26</c:f>
                  <c:strCache>
                    <c:ptCount val="1"/>
                    <c:pt idx="0">
                      <c:v>-4,6</c:v>
                    </c:pt>
                  </c:strCache>
                </c:strRef>
              </c:tx>
              <c:spPr>
                <a:solidFill>
                  <a:srgbClr val="B17673"/>
                </a:solidFill>
                <a:ln w="25400">
                  <a:noFill/>
                </a:ln>
              </c:spPr>
              <c:txPr>
                <a:bodyPr/>
                <a:lstStyle/>
                <a:p>
                  <a:pPr>
                    <a:defRPr sz="1200" b="1" i="0" u="none" strike="noStrike" baseline="0">
                      <a:solidFill>
                        <a:schemeClr val="bg1"/>
                      </a:solidFill>
                      <a:latin typeface="Calibri"/>
                      <a:ea typeface="Calibri"/>
                      <a:cs typeface="Calibri"/>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dlblFTEntry>
                      <c15:txfldGUID>{BCB2C0FE-893A-422A-8D7E-9FC3BD226591}</c15:txfldGUID>
                      <c15:f>'[JPM_BMA.xlsm]D07'!$EW$26</c15:f>
                      <c15:dlblFieldTableCache>
                        <c:ptCount val="1"/>
                        <c:pt idx="0">
                          <c:v>-4,6</c:v>
                        </c:pt>
                      </c15:dlblFieldTableCache>
                    </c15:dlblFTEntry>
                  </c15:dlblFieldTable>
                  <c15:showDataLabelsRange val="0"/>
                </c:ext>
                <c:ext xmlns:c16="http://schemas.microsoft.com/office/drawing/2014/chart" uri="{C3380CC4-5D6E-409C-BE32-E72D297353CC}">
                  <c16:uniqueId val="{0000000E-6AF0-47D8-AF73-6E26BED6590C}"/>
                </c:ext>
              </c:extLst>
            </c:dLbl>
            <c:spPr>
              <a:solidFill>
                <a:srgbClr val="B17673"/>
              </a:solidFill>
            </c:spPr>
            <c:txPr>
              <a:bodyPr/>
              <a:lstStyle/>
              <a:p>
                <a:pPr>
                  <a:defRPr baseline="0">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'[JPM_BMA.xlsm]D07'!$E$5:$ET$5</c:f>
              <c:strCache>
                <c:ptCount val="93"/>
                <c:pt idx="0">
                  <c:v>1.01.10</c:v>
                </c:pt>
                <c:pt idx="1">
                  <c:v>1.02.10</c:v>
                </c:pt>
                <c:pt idx="2">
                  <c:v>1.03.10</c:v>
                </c:pt>
                <c:pt idx="3">
                  <c:v>1.04.10</c:v>
                </c:pt>
                <c:pt idx="4">
                  <c:v>1.05.10</c:v>
                </c:pt>
                <c:pt idx="5">
                  <c:v>1.06.10</c:v>
                </c:pt>
                <c:pt idx="6">
                  <c:v>1.07.10</c:v>
                </c:pt>
                <c:pt idx="7">
                  <c:v>1.08.10</c:v>
                </c:pt>
                <c:pt idx="8">
                  <c:v>1.09.10</c:v>
                </c:pt>
                <c:pt idx="9">
                  <c:v>1.10.10</c:v>
                </c:pt>
                <c:pt idx="10">
                  <c:v>1.11.10</c:v>
                </c:pt>
                <c:pt idx="11">
                  <c:v>1.12.10</c:v>
                </c:pt>
                <c:pt idx="12">
                  <c:v>1.01.11</c:v>
                </c:pt>
                <c:pt idx="13">
                  <c:v>1.02.11</c:v>
                </c:pt>
                <c:pt idx="14">
                  <c:v>1.03.11</c:v>
                </c:pt>
                <c:pt idx="15">
                  <c:v>1.04.11</c:v>
                </c:pt>
                <c:pt idx="16">
                  <c:v>1.05.11</c:v>
                </c:pt>
                <c:pt idx="17">
                  <c:v>1.06.11</c:v>
                </c:pt>
                <c:pt idx="18">
                  <c:v>1.07.11</c:v>
                </c:pt>
                <c:pt idx="19">
                  <c:v>1.08.11</c:v>
                </c:pt>
                <c:pt idx="20">
                  <c:v>1.09.11</c:v>
                </c:pt>
                <c:pt idx="21">
                  <c:v>1.10.11</c:v>
                </c:pt>
                <c:pt idx="22">
                  <c:v>1.11.11</c:v>
                </c:pt>
                <c:pt idx="23">
                  <c:v>1.12.11</c:v>
                </c:pt>
                <c:pt idx="24">
                  <c:v>1.01.12</c:v>
                </c:pt>
                <c:pt idx="25">
                  <c:v>1.02.12</c:v>
                </c:pt>
                <c:pt idx="26">
                  <c:v>1.03.12</c:v>
                </c:pt>
                <c:pt idx="27">
                  <c:v>1.04.12</c:v>
                </c:pt>
                <c:pt idx="28">
                  <c:v>1.05.12</c:v>
                </c:pt>
                <c:pt idx="29">
                  <c:v>1.06.12</c:v>
                </c:pt>
                <c:pt idx="30">
                  <c:v>1.07.12</c:v>
                </c:pt>
                <c:pt idx="31">
                  <c:v>1.08.12</c:v>
                </c:pt>
                <c:pt idx="32">
                  <c:v>1.09.12</c:v>
                </c:pt>
                <c:pt idx="33">
                  <c:v>1.10.12</c:v>
                </c:pt>
                <c:pt idx="34">
                  <c:v>1.11.12</c:v>
                </c:pt>
                <c:pt idx="35">
                  <c:v>1.12.12</c:v>
                </c:pt>
                <c:pt idx="36">
                  <c:v>1.01.13</c:v>
                </c:pt>
                <c:pt idx="37">
                  <c:v>1.02.13</c:v>
                </c:pt>
                <c:pt idx="38">
                  <c:v>1.03.13</c:v>
                </c:pt>
                <c:pt idx="39">
                  <c:v>1.04.13</c:v>
                </c:pt>
                <c:pt idx="40">
                  <c:v>1.05.13</c:v>
                </c:pt>
                <c:pt idx="41">
                  <c:v>1.06.13</c:v>
                </c:pt>
                <c:pt idx="42">
                  <c:v>1.07.13</c:v>
                </c:pt>
                <c:pt idx="43">
                  <c:v>1.08.13</c:v>
                </c:pt>
                <c:pt idx="44">
                  <c:v>1.09.13</c:v>
                </c:pt>
                <c:pt idx="45">
                  <c:v>1.10.13</c:v>
                </c:pt>
                <c:pt idx="46">
                  <c:v>1.11.13</c:v>
                </c:pt>
                <c:pt idx="47">
                  <c:v>1.12.13</c:v>
                </c:pt>
                <c:pt idx="48">
                  <c:v>1.01.14</c:v>
                </c:pt>
                <c:pt idx="49">
                  <c:v>1.02.14</c:v>
                </c:pt>
                <c:pt idx="50">
                  <c:v>1.03.14</c:v>
                </c:pt>
                <c:pt idx="51">
                  <c:v>1.04.14</c:v>
                </c:pt>
                <c:pt idx="52">
                  <c:v>1.05.14</c:v>
                </c:pt>
                <c:pt idx="53">
                  <c:v>1.06.14</c:v>
                </c:pt>
                <c:pt idx="54">
                  <c:v>1.07.14</c:v>
                </c:pt>
                <c:pt idx="55">
                  <c:v>1.08.14</c:v>
                </c:pt>
                <c:pt idx="56">
                  <c:v>1.09.14</c:v>
                </c:pt>
                <c:pt idx="57">
                  <c:v>1.10.14</c:v>
                </c:pt>
                <c:pt idx="58">
                  <c:v>1.11.14</c:v>
                </c:pt>
                <c:pt idx="59">
                  <c:v>1.12.14</c:v>
                </c:pt>
                <c:pt idx="60">
                  <c:v>1.01.15</c:v>
                </c:pt>
                <c:pt idx="61">
                  <c:v>1.02.15</c:v>
                </c:pt>
                <c:pt idx="62">
                  <c:v>1.03.15</c:v>
                </c:pt>
                <c:pt idx="63">
                  <c:v>1.04.15</c:v>
                </c:pt>
                <c:pt idx="64">
                  <c:v>1.05.15</c:v>
                </c:pt>
                <c:pt idx="65">
                  <c:v>1.06.15</c:v>
                </c:pt>
                <c:pt idx="66">
                  <c:v>1.07.15</c:v>
                </c:pt>
                <c:pt idx="67">
                  <c:v>1.08.15</c:v>
                </c:pt>
                <c:pt idx="68">
                  <c:v>1.09.15</c:v>
                </c:pt>
                <c:pt idx="69">
                  <c:v>1.10.15</c:v>
                </c:pt>
                <c:pt idx="70">
                  <c:v>1.11.15</c:v>
                </c:pt>
                <c:pt idx="71">
                  <c:v>1.12.15</c:v>
                </c:pt>
                <c:pt idx="72">
                  <c:v>1.01.16</c:v>
                </c:pt>
                <c:pt idx="73">
                  <c:v>1.02.16</c:v>
                </c:pt>
                <c:pt idx="74">
                  <c:v>1.03.16</c:v>
                </c:pt>
                <c:pt idx="75">
                  <c:v>1.04.16</c:v>
                </c:pt>
                <c:pt idx="76">
                  <c:v>1.05.16</c:v>
                </c:pt>
                <c:pt idx="77">
                  <c:v>1.06.16</c:v>
                </c:pt>
                <c:pt idx="78">
                  <c:v>1.07.16</c:v>
                </c:pt>
                <c:pt idx="79">
                  <c:v>1.08.16</c:v>
                </c:pt>
                <c:pt idx="80">
                  <c:v>1.09.16</c:v>
                </c:pt>
                <c:pt idx="81">
                  <c:v>1.10.16</c:v>
                </c:pt>
                <c:pt idx="82">
                  <c:v>1.11.16</c:v>
                </c:pt>
                <c:pt idx="83">
                  <c:v>1.12.16</c:v>
                </c:pt>
                <c:pt idx="84">
                  <c:v>1.01.17</c:v>
                </c:pt>
                <c:pt idx="85">
                  <c:v>1.02.17</c:v>
                </c:pt>
                <c:pt idx="86">
                  <c:v>1.03.17</c:v>
                </c:pt>
                <c:pt idx="87">
                  <c:v>1.04.17</c:v>
                </c:pt>
                <c:pt idx="88">
                  <c:v>1.05.17</c:v>
                </c:pt>
                <c:pt idx="89">
                  <c:v>1.06.17</c:v>
                </c:pt>
                <c:pt idx="90">
                  <c:v>1.07.17</c:v>
                </c:pt>
                <c:pt idx="91">
                  <c:v>1.08.17</c:v>
                </c:pt>
                <c:pt idx="92">
                  <c:v>1.09.17</c:v>
                </c:pt>
              </c:strCache>
            </c:strRef>
          </c:cat>
          <c:val>
            <c:numRef>
              <c:f>'[JPM_BMA.xlsm]D07'!$E$26:$ET$26</c:f>
              <c:numCache>
                <c:formatCode>#,##0.0</c:formatCode>
                <c:ptCount val="93"/>
                <c:pt idx="0">
                  <c:v>0.2562125809017175</c:v>
                </c:pt>
                <c:pt idx="1">
                  <c:v>-6.5100981387963515</c:v>
                </c:pt>
                <c:pt idx="2">
                  <c:v>-6.7548305580595809</c:v>
                </c:pt>
                <c:pt idx="3">
                  <c:v>-5.2744244617535969</c:v>
                </c:pt>
                <c:pt idx="4">
                  <c:v>-4.8826531797109993</c:v>
                </c:pt>
                <c:pt idx="5">
                  <c:v>-1.6414894052907272</c:v>
                </c:pt>
                <c:pt idx="6">
                  <c:v>1.5823347478514052</c:v>
                </c:pt>
                <c:pt idx="7">
                  <c:v>2.1291611654428806</c:v>
                </c:pt>
                <c:pt idx="8">
                  <c:v>3.3469468488718945</c:v>
                </c:pt>
                <c:pt idx="9">
                  <c:v>7.1837051972795791</c:v>
                </c:pt>
                <c:pt idx="10">
                  <c:v>8.1712366084041292</c:v>
                </c:pt>
                <c:pt idx="11">
                  <c:v>9.4993521969410892</c:v>
                </c:pt>
                <c:pt idx="12">
                  <c:v>12.128710766749506</c:v>
                </c:pt>
                <c:pt idx="13">
                  <c:v>13.050214326371034</c:v>
                </c:pt>
                <c:pt idx="14">
                  <c:v>14.207410460000176</c:v>
                </c:pt>
                <c:pt idx="15">
                  <c:v>15.651911947767715</c:v>
                </c:pt>
                <c:pt idx="16">
                  <c:v>16.589417473416674</c:v>
                </c:pt>
                <c:pt idx="17">
                  <c:v>16.560126782474001</c:v>
                </c:pt>
                <c:pt idx="18">
                  <c:v>16.0230039753082</c:v>
                </c:pt>
                <c:pt idx="19">
                  <c:v>17.532733400366979</c:v>
                </c:pt>
                <c:pt idx="20">
                  <c:v>20.006175118998001</c:v>
                </c:pt>
                <c:pt idx="21">
                  <c:v>22.401941483691417</c:v>
                </c:pt>
                <c:pt idx="22">
                  <c:v>23.315751022367763</c:v>
                </c:pt>
                <c:pt idx="23">
                  <c:v>25.564447900661278</c:v>
                </c:pt>
                <c:pt idx="24">
                  <c:v>25.972039230550777</c:v>
                </c:pt>
                <c:pt idx="25">
                  <c:v>24.141997720912272</c:v>
                </c:pt>
                <c:pt idx="26">
                  <c:v>22.614492330519028</c:v>
                </c:pt>
                <c:pt idx="27">
                  <c:v>23.328906147972162</c:v>
                </c:pt>
                <c:pt idx="28">
                  <c:v>24.171501112305265</c:v>
                </c:pt>
                <c:pt idx="29">
                  <c:v>24.677846763108846</c:v>
                </c:pt>
                <c:pt idx="30">
                  <c:v>24.374370959435339</c:v>
                </c:pt>
                <c:pt idx="31">
                  <c:v>23.520578423990784</c:v>
                </c:pt>
                <c:pt idx="32">
                  <c:v>21.999217573912517</c:v>
                </c:pt>
                <c:pt idx="33">
                  <c:v>16.882345276846351</c:v>
                </c:pt>
                <c:pt idx="34">
                  <c:v>17.117114376075506</c:v>
                </c:pt>
                <c:pt idx="35">
                  <c:v>13.541750710828879</c:v>
                </c:pt>
                <c:pt idx="36">
                  <c:v>12.735375599829339</c:v>
                </c:pt>
                <c:pt idx="37">
                  <c:v>13.537319110271099</c:v>
                </c:pt>
                <c:pt idx="38">
                  <c:v>14.99412259406796</c:v>
                </c:pt>
                <c:pt idx="39">
                  <c:v>13.943894005520477</c:v>
                </c:pt>
                <c:pt idx="40">
                  <c:v>13.614692644530209</c:v>
                </c:pt>
                <c:pt idx="41">
                  <c:v>11.809970995511193</c:v>
                </c:pt>
                <c:pt idx="42">
                  <c:v>11.827096299920782</c:v>
                </c:pt>
                <c:pt idx="43">
                  <c:v>12.934680337168487</c:v>
                </c:pt>
                <c:pt idx="44">
                  <c:v>12.300887638817954</c:v>
                </c:pt>
                <c:pt idx="45">
                  <c:v>12.791778548230198</c:v>
                </c:pt>
                <c:pt idx="46">
                  <c:v>12.815457174918194</c:v>
                </c:pt>
                <c:pt idx="47">
                  <c:v>14.33754805907526</c:v>
                </c:pt>
                <c:pt idx="48">
                  <c:v>12.65720274515327</c:v>
                </c:pt>
                <c:pt idx="49">
                  <c:v>16.088134668203708</c:v>
                </c:pt>
                <c:pt idx="50">
                  <c:v>17.030126675453587</c:v>
                </c:pt>
                <c:pt idx="51">
                  <c:v>18.077158500195424</c:v>
                </c:pt>
                <c:pt idx="52">
                  <c:v>18.036856185226327</c:v>
                </c:pt>
                <c:pt idx="53">
                  <c:v>17.511974127386807</c:v>
                </c:pt>
                <c:pt idx="54">
                  <c:v>15.729843968574002</c:v>
                </c:pt>
                <c:pt idx="55">
                  <c:v>15.990900352398583</c:v>
                </c:pt>
                <c:pt idx="56">
                  <c:v>15.90519386219384</c:v>
                </c:pt>
                <c:pt idx="57">
                  <c:v>17.336376647122037</c:v>
                </c:pt>
                <c:pt idx="58">
                  <c:v>20.129631923934539</c:v>
                </c:pt>
                <c:pt idx="59">
                  <c:v>23.72313156946035</c:v>
                </c:pt>
                <c:pt idx="60">
                  <c:v>31.275450436792511</c:v>
                </c:pt>
                <c:pt idx="61">
                  <c:v>36.649705396009523</c:v>
                </c:pt>
                <c:pt idx="62">
                  <c:v>28.695765052377141</c:v>
                </c:pt>
                <c:pt idx="63">
                  <c:v>24.284727503016001</c:v>
                </c:pt>
                <c:pt idx="64">
                  <c:v>17.554182877983692</c:v>
                </c:pt>
                <c:pt idx="65">
                  <c:v>18.445542862208896</c:v>
                </c:pt>
                <c:pt idx="66">
                  <c:v>20.733449612468675</c:v>
                </c:pt>
                <c:pt idx="67">
                  <c:v>21.801737233276214</c:v>
                </c:pt>
                <c:pt idx="68">
                  <c:v>26.047636759065611</c:v>
                </c:pt>
                <c:pt idx="69">
                  <c:v>23.024067483860875</c:v>
                </c:pt>
                <c:pt idx="70">
                  <c:v>18.054063855106421</c:v>
                </c:pt>
                <c:pt idx="71">
                  <c:v>15.338406981732206</c:v>
                </c:pt>
                <c:pt idx="72">
                  <c:v>12.746745555939398</c:v>
                </c:pt>
                <c:pt idx="73">
                  <c:v>7.8509863884111013</c:v>
                </c:pt>
                <c:pt idx="74">
                  <c:v>12.247572964750518</c:v>
                </c:pt>
                <c:pt idx="75">
                  <c:v>9.2756265439729759</c:v>
                </c:pt>
                <c:pt idx="76">
                  <c:v>11.348546749343001</c:v>
                </c:pt>
                <c:pt idx="77">
                  <c:v>8.6394507582360234</c:v>
                </c:pt>
                <c:pt idx="78">
                  <c:v>6.2841931291943496</c:v>
                </c:pt>
                <c:pt idx="79">
                  <c:v>4.7701475108078171</c:v>
                </c:pt>
                <c:pt idx="80">
                  <c:v>-1.1146615587816768</c:v>
                </c:pt>
                <c:pt idx="81">
                  <c:v>-2.2322990514629453</c:v>
                </c:pt>
                <c:pt idx="82">
                  <c:v>-1.5320158187584809</c:v>
                </c:pt>
                <c:pt idx="83">
                  <c:v>-2.7988542634653157</c:v>
                </c:pt>
                <c:pt idx="84">
                  <c:v>-9.5077469776358043</c:v>
                </c:pt>
                <c:pt idx="85">
                  <c:v>-11.82601471726467</c:v>
                </c:pt>
                <c:pt idx="86">
                  <c:v>-12.807376654259343</c:v>
                </c:pt>
                <c:pt idx="87">
                  <c:v>-9.7849261699882959</c:v>
                </c:pt>
                <c:pt idx="88">
                  <c:v>-7.0793014671790644</c:v>
                </c:pt>
                <c:pt idx="89">
                  <c:v>-5.630451916489605</c:v>
                </c:pt>
                <c:pt idx="90">
                  <c:v>-3.8864521023110399</c:v>
                </c:pt>
                <c:pt idx="91">
                  <c:v>-5.1136170846518496</c:v>
                </c:pt>
                <c:pt idx="92">
                  <c:v>-4.5501131155564423</c:v>
                </c:pt>
              </c:numCache>
            </c:numRef>
          </c:val>
          <c:smooth val="0"/>
          <c:extLst>
            <c:ext xmlns:c16="http://schemas.microsoft.com/office/drawing/2014/chart" uri="{C3380CC4-5D6E-409C-BE32-E72D297353CC}">
              <c16:uniqueId val="{0000000F-6AF0-47D8-AF73-6E26BED6590C}"/>
            </c:ext>
          </c:extLst>
        </c:ser>
        <c:dLbls>
          <c:showLegendKey val="0"/>
          <c:showVal val="0"/>
          <c:showCatName val="0"/>
          <c:showSerName val="0"/>
          <c:showPercent val="0"/>
          <c:showBubbleSize val="0"/>
        </c:dLbls>
        <c:smooth val="0"/>
        <c:axId val="90736896"/>
        <c:axId val="90750976"/>
      </c:lineChart>
      <c:catAx>
        <c:axId val="90736896"/>
        <c:scaling>
          <c:orientation val="minMax"/>
        </c:scaling>
        <c:delete val="0"/>
        <c:axPos val="b"/>
        <c:numFmt formatCode="d/mm/yy" sourceLinked="0"/>
        <c:majorTickMark val="out"/>
        <c:minorTickMark val="none"/>
        <c:tickLblPos val="nextTo"/>
        <c:spPr>
          <a:ln w="3175">
            <a:solidFill>
              <a:srgbClr val="000000"/>
            </a:solidFill>
            <a:prstDash val="solid"/>
          </a:ln>
        </c:spPr>
        <c:txPr>
          <a:bodyPr rot="-4500000" vert="horz"/>
          <a:lstStyle/>
          <a:p>
            <a:pPr>
              <a:defRPr sz="1200" b="0" i="0" u="none" strike="noStrike" baseline="0">
                <a:solidFill>
                  <a:srgbClr val="000000"/>
                </a:solidFill>
                <a:latin typeface="Calibri"/>
                <a:ea typeface="Calibri"/>
                <a:cs typeface="Calibri"/>
              </a:defRPr>
            </a:pPr>
            <a:endParaRPr lang="en-US"/>
          </a:p>
        </c:txPr>
        <c:crossAx val="90750976"/>
        <c:crosses val="autoZero"/>
        <c:auto val="1"/>
        <c:lblAlgn val="ctr"/>
        <c:lblOffset val="100"/>
        <c:tickLblSkip val="3"/>
        <c:tickMarkSkip val="1"/>
        <c:noMultiLvlLbl val="0"/>
      </c:catAx>
      <c:valAx>
        <c:axId val="90750976"/>
        <c:scaling>
          <c:orientation val="minMax"/>
          <c:max val="65"/>
          <c:min val="-15"/>
        </c:scaling>
        <c:delete val="0"/>
        <c:axPos val="l"/>
        <c:majorGridlines>
          <c:spPr>
            <a:ln w="3175">
              <a:solidFill>
                <a:srgbClr val="C0C0C0"/>
              </a:solidFill>
              <a:prstDash val="lgDash"/>
            </a:ln>
          </c:spPr>
        </c:majorGridlines>
        <c:title>
          <c:tx>
            <c:rich>
              <a:bodyPr/>
              <a:lstStyle/>
              <a:p>
                <a:pPr>
                  <a:defRPr sz="1200" b="0" i="0" u="none" strike="noStrike" baseline="0">
                    <a:solidFill>
                      <a:srgbClr val="000000"/>
                    </a:solidFill>
                    <a:latin typeface="Calibri"/>
                    <a:ea typeface="Calibri"/>
                    <a:cs typeface="Calibri"/>
                  </a:defRPr>
                </a:pPr>
                <a:r>
                  <a:rPr lang="ru-RU"/>
                  <a:t>%</a:t>
                </a:r>
              </a:p>
            </c:rich>
          </c:tx>
          <c:layout>
            <c:manualLayout>
              <c:xMode val="edge"/>
              <c:yMode val="edge"/>
              <c:x val="4.1667008065198931E-3"/>
              <c:y val="0.30956532872415338"/>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Calibri"/>
                <a:ea typeface="Calibri"/>
                <a:cs typeface="Calibri"/>
              </a:defRPr>
            </a:pPr>
            <a:endParaRPr lang="en-US"/>
          </a:p>
        </c:txPr>
        <c:crossAx val="90736896"/>
        <c:crosses val="autoZero"/>
        <c:crossBetween val="between"/>
        <c:majorUnit val="15"/>
      </c:valAx>
      <c:spPr>
        <a:noFill/>
        <a:ln w="25400">
          <a:noFill/>
        </a:ln>
      </c:spPr>
    </c:plotArea>
    <c:legend>
      <c:legendPos val="r"/>
      <c:layout>
        <c:manualLayout>
          <c:xMode val="edge"/>
          <c:yMode val="edge"/>
          <c:x val="3.1250256048899199E-3"/>
          <c:y val="0.79384436701509875"/>
          <c:w val="0.99583329919348018"/>
          <c:h val="0.16027874564459932"/>
        </c:manualLayout>
      </c:layout>
      <c:overlay val="0"/>
      <c:spPr>
        <a:noFill/>
        <a:ln w="25400">
          <a:noFill/>
        </a:ln>
      </c:spPr>
      <c:txPr>
        <a:bodyPr/>
        <a:lstStyle/>
        <a:p>
          <a:pPr>
            <a:defRPr sz="1200" b="0" i="0" u="none" strike="noStrike" baseline="0">
              <a:solidFill>
                <a:srgbClr val="000000"/>
              </a:solidFill>
              <a:latin typeface="Calibri"/>
              <a:ea typeface="Calibri"/>
              <a:cs typeface="Calibri"/>
            </a:defRPr>
          </a:pPr>
          <a:endParaRPr lang="en-US"/>
        </a:p>
      </c:txPr>
    </c:legend>
    <c:plotVisOnly val="1"/>
    <c:dispBlanksAs val="gap"/>
    <c:showDLblsOverMax val="0"/>
  </c:chart>
  <c:spPr>
    <a:noFill/>
    <a:ln w="9525">
      <a:noFill/>
    </a:ln>
  </c:spPr>
  <c:txPr>
    <a:bodyPr/>
    <a:lstStyle/>
    <a:p>
      <a:pPr>
        <a:defRPr sz="12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ru-RU" sz="1800"/>
              <a:t>Задолженность</a:t>
            </a:r>
            <a:r>
              <a:rPr lang="ru-RU" sz="1800" baseline="0"/>
              <a:t> физических лиц по ипотечным кредитам, трлн руб.</a:t>
            </a:r>
            <a:endParaRPr lang="ru-RU" sz="1800"/>
          </a:p>
        </c:rich>
      </c:tx>
      <c:overlay val="0"/>
    </c:title>
    <c:autoTitleDeleted val="0"/>
    <c:plotArea>
      <c:layout/>
      <c:barChart>
        <c:barDir val="col"/>
        <c:grouping val="stacked"/>
        <c:varyColors val="0"/>
        <c:ser>
          <c:idx val="0"/>
          <c:order val="0"/>
          <c:tx>
            <c:strRef>
              <c:f>Лист1!$B$2</c:f>
              <c:strCache>
                <c:ptCount val="1"/>
                <c:pt idx="0">
                  <c:v>кредиты в рублях</c:v>
                </c:pt>
              </c:strCache>
            </c:strRef>
          </c:tx>
          <c:spPr>
            <a:solidFill>
              <a:schemeClr val="accent2">
                <a:lumMod val="40000"/>
                <a:lumOff val="60000"/>
              </a:schemeClr>
            </a:solidFill>
          </c:spPr>
          <c:invertIfNegative val="0"/>
          <c:dLbls>
            <c:numFmt formatCode="#,##0.0" sourceLinked="0"/>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Лист1!$A$4:$A$25</c:f>
              <c:numCache>
                <c:formatCode>m/d/yyyy</c:formatCode>
                <c:ptCount val="13"/>
                <c:pt idx="0">
                  <c:v>39083</c:v>
                </c:pt>
                <c:pt idx="1">
                  <c:v>39448</c:v>
                </c:pt>
                <c:pt idx="2">
                  <c:v>39814</c:v>
                </c:pt>
                <c:pt idx="3">
                  <c:v>40179</c:v>
                </c:pt>
                <c:pt idx="4">
                  <c:v>40544</c:v>
                </c:pt>
                <c:pt idx="5">
                  <c:v>40909</c:v>
                </c:pt>
                <c:pt idx="6">
                  <c:v>41275</c:v>
                </c:pt>
                <c:pt idx="7">
                  <c:v>41640</c:v>
                </c:pt>
                <c:pt idx="8">
                  <c:v>42005</c:v>
                </c:pt>
                <c:pt idx="9">
                  <c:v>42370</c:v>
                </c:pt>
                <c:pt idx="10">
                  <c:v>42736</c:v>
                </c:pt>
                <c:pt idx="11">
                  <c:v>42917</c:v>
                </c:pt>
                <c:pt idx="12">
                  <c:v>42948</c:v>
                </c:pt>
              </c:numCache>
            </c:numRef>
          </c:cat>
          <c:val>
            <c:numRef>
              <c:f>Лист1!$B$4:$B$25</c:f>
              <c:numCache>
                <c:formatCode>#,##0</c:formatCode>
                <c:ptCount val="13"/>
                <c:pt idx="0">
                  <c:v>144806</c:v>
                </c:pt>
                <c:pt idx="1">
                  <c:v>446291</c:v>
                </c:pt>
                <c:pt idx="2">
                  <c:v>838942</c:v>
                </c:pt>
                <c:pt idx="3">
                  <c:v>812775</c:v>
                </c:pt>
                <c:pt idx="4">
                  <c:v>949247</c:v>
                </c:pt>
                <c:pt idx="5">
                  <c:v>1314331</c:v>
                </c:pt>
                <c:pt idx="6">
                  <c:v>1874345</c:v>
                </c:pt>
                <c:pt idx="7">
                  <c:v>2536869</c:v>
                </c:pt>
                <c:pt idx="8">
                  <c:v>3391888</c:v>
                </c:pt>
                <c:pt idx="9">
                  <c:v>3851153</c:v>
                </c:pt>
                <c:pt idx="10">
                  <c:v>4421924</c:v>
                </c:pt>
                <c:pt idx="11">
                  <c:v>4616264</c:v>
                </c:pt>
                <c:pt idx="12">
                  <c:v>4678138</c:v>
                </c:pt>
              </c:numCache>
            </c:numRef>
          </c:val>
          <c:extLst>
            <c:ext xmlns:c16="http://schemas.microsoft.com/office/drawing/2014/chart" uri="{C3380CC4-5D6E-409C-BE32-E72D297353CC}">
              <c16:uniqueId val="{00000000-BBE0-4F69-90A0-046D28AA99EE}"/>
            </c:ext>
          </c:extLst>
        </c:ser>
        <c:ser>
          <c:idx val="1"/>
          <c:order val="1"/>
          <c:tx>
            <c:strRef>
              <c:f>Лист1!$C$2</c:f>
              <c:strCache>
                <c:ptCount val="1"/>
                <c:pt idx="0">
                  <c:v>кредиты в иностранной валюте</c:v>
                </c:pt>
              </c:strCache>
            </c:strRef>
          </c:tx>
          <c:spPr>
            <a:pattFill prst="pct50">
              <a:fgClr>
                <a:srgbClr val="00B050"/>
              </a:fgClr>
              <a:bgClr>
                <a:schemeClr val="bg1"/>
              </a:bgClr>
            </a:pattFill>
          </c:spPr>
          <c:invertIfNegative val="0"/>
          <c:dLbls>
            <c:numFmt formatCode="#,##0.0" sourceLinked="0"/>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Лист1!$A$4:$A$25</c:f>
              <c:numCache>
                <c:formatCode>m/d/yyyy</c:formatCode>
                <c:ptCount val="13"/>
                <c:pt idx="0">
                  <c:v>39083</c:v>
                </c:pt>
                <c:pt idx="1">
                  <c:v>39448</c:v>
                </c:pt>
                <c:pt idx="2">
                  <c:v>39814</c:v>
                </c:pt>
                <c:pt idx="3">
                  <c:v>40179</c:v>
                </c:pt>
                <c:pt idx="4">
                  <c:v>40544</c:v>
                </c:pt>
                <c:pt idx="5">
                  <c:v>40909</c:v>
                </c:pt>
                <c:pt idx="6">
                  <c:v>41275</c:v>
                </c:pt>
                <c:pt idx="7">
                  <c:v>41640</c:v>
                </c:pt>
                <c:pt idx="8">
                  <c:v>42005</c:v>
                </c:pt>
                <c:pt idx="9">
                  <c:v>42370</c:v>
                </c:pt>
                <c:pt idx="10">
                  <c:v>42736</c:v>
                </c:pt>
                <c:pt idx="11">
                  <c:v>42917</c:v>
                </c:pt>
                <c:pt idx="12">
                  <c:v>42948</c:v>
                </c:pt>
              </c:numCache>
            </c:numRef>
          </c:cat>
          <c:val>
            <c:numRef>
              <c:f>Лист1!$C$4:$C$25</c:f>
              <c:numCache>
                <c:formatCode>#,##0</c:formatCode>
                <c:ptCount val="13"/>
                <c:pt idx="0">
                  <c:v>89091</c:v>
                </c:pt>
                <c:pt idx="1">
                  <c:v>164931</c:v>
                </c:pt>
                <c:pt idx="2">
                  <c:v>231387</c:v>
                </c:pt>
                <c:pt idx="3">
                  <c:v>198114</c:v>
                </c:pt>
                <c:pt idx="4">
                  <c:v>180126</c:v>
                </c:pt>
                <c:pt idx="5">
                  <c:v>164651</c:v>
                </c:pt>
                <c:pt idx="6">
                  <c:v>122859</c:v>
                </c:pt>
                <c:pt idx="7">
                  <c:v>111990</c:v>
                </c:pt>
                <c:pt idx="8">
                  <c:v>136491</c:v>
                </c:pt>
                <c:pt idx="9">
                  <c:v>131084</c:v>
                </c:pt>
                <c:pt idx="10">
                  <c:v>71231</c:v>
                </c:pt>
                <c:pt idx="11">
                  <c:v>54577</c:v>
                </c:pt>
                <c:pt idx="12">
                  <c:v>54020</c:v>
                </c:pt>
              </c:numCache>
            </c:numRef>
          </c:val>
          <c:extLst>
            <c:ext xmlns:c16="http://schemas.microsoft.com/office/drawing/2014/chart" uri="{C3380CC4-5D6E-409C-BE32-E72D297353CC}">
              <c16:uniqueId val="{00000001-BBE0-4F69-90A0-046D28AA99EE}"/>
            </c:ext>
          </c:extLst>
        </c:ser>
        <c:dLbls>
          <c:showLegendKey val="0"/>
          <c:showVal val="0"/>
          <c:showCatName val="0"/>
          <c:showSerName val="0"/>
          <c:showPercent val="0"/>
          <c:showBubbleSize val="0"/>
        </c:dLbls>
        <c:gapWidth val="150"/>
        <c:overlap val="100"/>
        <c:axId val="48375296"/>
        <c:axId val="48979328"/>
      </c:barChart>
      <c:catAx>
        <c:axId val="48375296"/>
        <c:scaling>
          <c:orientation val="minMax"/>
        </c:scaling>
        <c:delete val="0"/>
        <c:axPos val="b"/>
        <c:numFmt formatCode="m/d/yyyy" sourceLinked="1"/>
        <c:majorTickMark val="out"/>
        <c:minorTickMark val="none"/>
        <c:tickLblPos val="nextTo"/>
        <c:crossAx val="48979328"/>
        <c:crosses val="autoZero"/>
        <c:auto val="0"/>
        <c:lblAlgn val="ctr"/>
        <c:lblOffset val="100"/>
        <c:noMultiLvlLbl val="0"/>
      </c:catAx>
      <c:valAx>
        <c:axId val="48979328"/>
        <c:scaling>
          <c:orientation val="minMax"/>
          <c:max val="5000000"/>
          <c:min val="0"/>
        </c:scaling>
        <c:delete val="0"/>
        <c:axPos val="l"/>
        <c:majorGridlines>
          <c:spPr>
            <a:ln>
              <a:prstDash val="dash"/>
            </a:ln>
          </c:spPr>
        </c:majorGridlines>
        <c:numFmt formatCode="#,##0" sourceLinked="1"/>
        <c:majorTickMark val="out"/>
        <c:minorTickMark val="none"/>
        <c:tickLblPos val="nextTo"/>
        <c:crossAx val="48375296"/>
        <c:crosses val="autoZero"/>
        <c:crossBetween val="between"/>
        <c:majorUnit val="1000000"/>
        <c:dispUnits>
          <c:builtInUnit val="millions"/>
        </c:dispUnits>
      </c:valAx>
    </c:plotArea>
    <c:legend>
      <c:legendPos val="b"/>
      <c:overlay val="0"/>
      <c:txPr>
        <a:bodyPr/>
        <a:lstStyle/>
        <a:p>
          <a:pPr>
            <a:defRPr sz="1400"/>
          </a:pPr>
          <a:endParaRPr lang="en-US"/>
        </a:p>
      </c:txPr>
    </c:legend>
    <c:plotVisOnly val="1"/>
    <c:dispBlanksAs val="gap"/>
    <c:showDLblsOverMax val="0"/>
  </c:chart>
  <c:spPr>
    <a:ln>
      <a:noFill/>
    </a:ln>
  </c:spPr>
  <c:externalData r:id="rId2">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514032-292E-4AB1-974F-0F03901C9118}"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ru-RU"/>
        </a:p>
      </dgm:t>
    </dgm:pt>
    <dgm:pt modelId="{C4D01E60-3CBA-48CB-9AED-E3582B236429}">
      <dgm:prSet phldrT="[Текст]" custT="1"/>
      <dgm:spPr/>
      <dgm:t>
        <a:bodyPr/>
        <a:lstStyle/>
        <a:p>
          <a:r>
            <a:rPr lang="ru-RU" sz="2000" b="1" dirty="0">
              <a:solidFill>
                <a:srgbClr val="000000"/>
              </a:solidFill>
            </a:rPr>
            <a:t>Физические лица</a:t>
          </a:r>
        </a:p>
      </dgm:t>
    </dgm:pt>
    <dgm:pt modelId="{B0FDE9D8-56AF-48C4-9B38-94478AB844DD}" type="parTrans" cxnId="{2CB7225C-BC98-4B2A-916B-CDF726C9B470}">
      <dgm:prSet/>
      <dgm:spPr/>
      <dgm:t>
        <a:bodyPr/>
        <a:lstStyle/>
        <a:p>
          <a:endParaRPr lang="ru-RU"/>
        </a:p>
      </dgm:t>
    </dgm:pt>
    <dgm:pt modelId="{E17A350E-72B3-4B71-B22A-97707352390B}" type="sibTrans" cxnId="{2CB7225C-BC98-4B2A-916B-CDF726C9B470}">
      <dgm:prSet/>
      <dgm:spPr/>
      <dgm:t>
        <a:bodyPr/>
        <a:lstStyle/>
        <a:p>
          <a:endParaRPr lang="ru-RU"/>
        </a:p>
      </dgm:t>
    </dgm:pt>
    <dgm:pt modelId="{81F1AAFF-579F-4B86-8BD8-5CBF761C8852}">
      <dgm:prSet phldrT="[Текст]" custT="1"/>
      <dgm:spPr/>
      <dgm:t>
        <a:bodyPr/>
        <a:lstStyle/>
        <a:p>
          <a:r>
            <a:rPr lang="ru-RU" sz="2000" b="1" dirty="0">
              <a:solidFill>
                <a:srgbClr val="000000"/>
              </a:solidFill>
            </a:rPr>
            <a:t>Юридические лица</a:t>
          </a:r>
        </a:p>
      </dgm:t>
    </dgm:pt>
    <dgm:pt modelId="{37019DEA-76D9-42E8-9DBB-5383BDD9DE54}" type="parTrans" cxnId="{6E8424A0-DF3C-4B13-82F4-4FD24AD638D0}">
      <dgm:prSet/>
      <dgm:spPr/>
      <dgm:t>
        <a:bodyPr/>
        <a:lstStyle/>
        <a:p>
          <a:endParaRPr lang="ru-RU"/>
        </a:p>
      </dgm:t>
    </dgm:pt>
    <dgm:pt modelId="{5DE743FE-B541-4173-AE86-69DB60ECE74A}" type="sibTrans" cxnId="{6E8424A0-DF3C-4B13-82F4-4FD24AD638D0}">
      <dgm:prSet/>
      <dgm:spPr/>
      <dgm:t>
        <a:bodyPr/>
        <a:lstStyle/>
        <a:p>
          <a:endParaRPr lang="ru-RU"/>
        </a:p>
      </dgm:t>
    </dgm:pt>
    <dgm:pt modelId="{252F0C6B-86EF-4FC1-A59E-A6155EC3E246}">
      <dgm:prSet phldrT="[Текст]" custT="1"/>
      <dgm:spPr/>
      <dgm:t>
        <a:bodyPr/>
        <a:lstStyle/>
        <a:p>
          <a:r>
            <a:rPr lang="ru-RU" sz="2000" b="1" dirty="0">
              <a:solidFill>
                <a:srgbClr val="000000"/>
              </a:solidFill>
            </a:rPr>
            <a:t>Финансовые посредники</a:t>
          </a:r>
        </a:p>
      </dgm:t>
    </dgm:pt>
    <dgm:pt modelId="{3AEAFC9D-0C0A-455B-8990-F5EB2C103077}" type="parTrans" cxnId="{274B289E-6E12-4FD6-94B3-5F349781F7F1}">
      <dgm:prSet/>
      <dgm:spPr/>
      <dgm:t>
        <a:bodyPr/>
        <a:lstStyle/>
        <a:p>
          <a:endParaRPr lang="ru-RU"/>
        </a:p>
      </dgm:t>
    </dgm:pt>
    <dgm:pt modelId="{20984B5F-742F-4CD8-AD02-C668C19EC2D0}" type="sibTrans" cxnId="{274B289E-6E12-4FD6-94B3-5F349781F7F1}">
      <dgm:prSet/>
      <dgm:spPr/>
      <dgm:t>
        <a:bodyPr/>
        <a:lstStyle/>
        <a:p>
          <a:endParaRPr lang="ru-RU"/>
        </a:p>
      </dgm:t>
    </dgm:pt>
    <dgm:pt modelId="{F8FDBD24-FC6F-4396-8655-DCFFE29EA218}" type="pres">
      <dgm:prSet presAssocID="{28514032-292E-4AB1-974F-0F03901C9118}" presName="Name0" presStyleCnt="0">
        <dgm:presLayoutVars>
          <dgm:dir/>
          <dgm:resizeHandles val="exact"/>
        </dgm:presLayoutVars>
      </dgm:prSet>
      <dgm:spPr/>
    </dgm:pt>
    <dgm:pt modelId="{B3DD2723-F994-49AF-9FEB-FFB55974D979}" type="pres">
      <dgm:prSet presAssocID="{C4D01E60-3CBA-48CB-9AED-E3582B236429}" presName="composite" presStyleCnt="0"/>
      <dgm:spPr/>
    </dgm:pt>
    <dgm:pt modelId="{357C1A1E-9A06-4E70-AFD5-D17FD391A149}" type="pres">
      <dgm:prSet presAssocID="{C4D01E60-3CBA-48CB-9AED-E3582B236429}" presName="rect1" presStyleLbl="bgShp" presStyleIdx="0" presStyleCnt="3" custScaleX="58195" custScaleY="60337" custLinFactNeighborX="11217" custLinFactNeighborY="-13088"/>
      <dgm:spPr>
        <a:blipFill rotWithShape="1">
          <a:blip xmlns:r="http://schemas.openxmlformats.org/officeDocument/2006/relationships" r:embed="rId1"/>
          <a:stretch>
            <a:fillRect/>
          </a:stretch>
        </a:blipFill>
      </dgm:spPr>
    </dgm:pt>
    <dgm:pt modelId="{CE50C317-FA4D-4605-92D5-7FE22C2FF4C4}" type="pres">
      <dgm:prSet presAssocID="{C4D01E60-3CBA-48CB-9AED-E3582B236429}" presName="rect2" presStyleLbl="trBgShp" presStyleIdx="0" presStyleCnt="3" custScaleX="84226" custScaleY="52408" custLinFactNeighborX="5762" custLinFactNeighborY="-12723">
        <dgm:presLayoutVars>
          <dgm:bulletEnabled val="1"/>
        </dgm:presLayoutVars>
      </dgm:prSet>
      <dgm:spPr/>
    </dgm:pt>
    <dgm:pt modelId="{CF7498D5-CFE0-421B-98BF-95A065E6C216}" type="pres">
      <dgm:prSet presAssocID="{E17A350E-72B3-4B71-B22A-97707352390B}" presName="sibTrans" presStyleCnt="0"/>
      <dgm:spPr/>
    </dgm:pt>
    <dgm:pt modelId="{80279D5D-B8D8-44A8-8906-6368B7BC880D}" type="pres">
      <dgm:prSet presAssocID="{81F1AAFF-579F-4B86-8BD8-5CBF761C8852}" presName="composite" presStyleCnt="0"/>
      <dgm:spPr/>
    </dgm:pt>
    <dgm:pt modelId="{F6A86411-23E8-4BF3-95D7-83F73179B5EE}" type="pres">
      <dgm:prSet presAssocID="{81F1AAFF-579F-4B86-8BD8-5CBF761C8852}" presName="rect1" presStyleLbl="bgShp" presStyleIdx="1" presStyleCnt="3" custScaleX="74780" custScaleY="47178" custLinFactNeighborX="-9260" custLinFactNeighborY="-8808"/>
      <dgm:spPr>
        <a:blipFill rotWithShape="1">
          <a:blip xmlns:r="http://schemas.openxmlformats.org/officeDocument/2006/relationships" r:embed="rId2"/>
          <a:stretch>
            <a:fillRect/>
          </a:stretch>
        </a:blipFill>
      </dgm:spPr>
    </dgm:pt>
    <dgm:pt modelId="{7017C485-5475-46C5-8336-313B6C62E371}" type="pres">
      <dgm:prSet presAssocID="{81F1AAFF-579F-4B86-8BD8-5CBF761C8852}" presName="rect2" presStyleLbl="trBgShp" presStyleIdx="1" presStyleCnt="3" custScaleX="84226" custScaleY="52408" custLinFactNeighborX="-3617" custLinFactNeighborY="510">
        <dgm:presLayoutVars>
          <dgm:bulletEnabled val="1"/>
        </dgm:presLayoutVars>
      </dgm:prSet>
      <dgm:spPr/>
    </dgm:pt>
    <dgm:pt modelId="{3AE980B6-59FA-421B-B7C1-A64115E8BB36}" type="pres">
      <dgm:prSet presAssocID="{5DE743FE-B541-4173-AE86-69DB60ECE74A}" presName="sibTrans" presStyleCnt="0"/>
      <dgm:spPr/>
    </dgm:pt>
    <dgm:pt modelId="{C4326BEB-5C48-437E-8E65-7CDA4226E3E6}" type="pres">
      <dgm:prSet presAssocID="{252F0C6B-86EF-4FC1-A59E-A6155EC3E246}" presName="composite" presStyleCnt="0"/>
      <dgm:spPr/>
    </dgm:pt>
    <dgm:pt modelId="{BB57A149-7A12-4C5A-B307-1B9FD01BE0C1}" type="pres">
      <dgm:prSet presAssocID="{252F0C6B-86EF-4FC1-A59E-A6155EC3E246}" presName="rect1" presStyleLbl="bgShp" presStyleIdx="2" presStyleCnt="3" custScaleX="132482" custScaleY="42220" custLinFactNeighborX="4534" custLinFactNeighborY="24117"/>
      <dgm:spPr>
        <a:blipFill rotWithShape="1">
          <a:blip xmlns:r="http://schemas.openxmlformats.org/officeDocument/2006/relationships" r:embed="rId3"/>
          <a:stretch>
            <a:fillRect/>
          </a:stretch>
        </a:blipFill>
      </dgm:spPr>
    </dgm:pt>
    <dgm:pt modelId="{9981810F-C2F3-4DF2-B404-8AE6D747D4F3}" type="pres">
      <dgm:prSet presAssocID="{252F0C6B-86EF-4FC1-A59E-A6155EC3E246}" presName="rect2" presStyleLbl="trBgShp" presStyleIdx="2" presStyleCnt="3" custScaleX="125583" custScaleY="52408" custLinFactNeighborX="3852" custLinFactNeighborY="68285">
        <dgm:presLayoutVars>
          <dgm:bulletEnabled val="1"/>
        </dgm:presLayoutVars>
      </dgm:prSet>
      <dgm:spPr/>
    </dgm:pt>
  </dgm:ptLst>
  <dgm:cxnLst>
    <dgm:cxn modelId="{77C99D15-E5D6-4DDD-BAE2-DFA1AD968929}" type="presOf" srcId="{81F1AAFF-579F-4B86-8BD8-5CBF761C8852}" destId="{7017C485-5475-46C5-8336-313B6C62E371}" srcOrd="0" destOrd="0" presId="urn:microsoft.com/office/officeart/2008/layout/BendingPictureSemiTransparentText"/>
    <dgm:cxn modelId="{2CB7225C-BC98-4B2A-916B-CDF726C9B470}" srcId="{28514032-292E-4AB1-974F-0F03901C9118}" destId="{C4D01E60-3CBA-48CB-9AED-E3582B236429}" srcOrd="0" destOrd="0" parTransId="{B0FDE9D8-56AF-48C4-9B38-94478AB844DD}" sibTransId="{E17A350E-72B3-4B71-B22A-97707352390B}"/>
    <dgm:cxn modelId="{90071941-AD8C-4329-8EBF-354410362BCE}" type="presOf" srcId="{C4D01E60-3CBA-48CB-9AED-E3582B236429}" destId="{CE50C317-FA4D-4605-92D5-7FE22C2FF4C4}" srcOrd="0" destOrd="0" presId="urn:microsoft.com/office/officeart/2008/layout/BendingPictureSemiTransparentText"/>
    <dgm:cxn modelId="{DAF74C55-7476-46B4-A06B-3A6AFBBAEE03}" type="presOf" srcId="{28514032-292E-4AB1-974F-0F03901C9118}" destId="{F8FDBD24-FC6F-4396-8655-DCFFE29EA218}" srcOrd="0" destOrd="0" presId="urn:microsoft.com/office/officeart/2008/layout/BendingPictureSemiTransparentText"/>
    <dgm:cxn modelId="{274B289E-6E12-4FD6-94B3-5F349781F7F1}" srcId="{28514032-292E-4AB1-974F-0F03901C9118}" destId="{252F0C6B-86EF-4FC1-A59E-A6155EC3E246}" srcOrd="2" destOrd="0" parTransId="{3AEAFC9D-0C0A-455B-8990-F5EB2C103077}" sibTransId="{20984B5F-742F-4CD8-AD02-C668C19EC2D0}"/>
    <dgm:cxn modelId="{6E8424A0-DF3C-4B13-82F4-4FD24AD638D0}" srcId="{28514032-292E-4AB1-974F-0F03901C9118}" destId="{81F1AAFF-579F-4B86-8BD8-5CBF761C8852}" srcOrd="1" destOrd="0" parTransId="{37019DEA-76D9-42E8-9DBB-5383BDD9DE54}" sibTransId="{5DE743FE-B541-4173-AE86-69DB60ECE74A}"/>
    <dgm:cxn modelId="{594FB2FB-F1F5-4DC1-B5F7-851A16BE1FFD}" type="presOf" srcId="{252F0C6B-86EF-4FC1-A59E-A6155EC3E246}" destId="{9981810F-C2F3-4DF2-B404-8AE6D747D4F3}" srcOrd="0" destOrd="0" presId="urn:microsoft.com/office/officeart/2008/layout/BendingPictureSemiTransparentText"/>
    <dgm:cxn modelId="{0B620D38-C9EA-43DA-816E-EF24524D1147}" type="presParOf" srcId="{F8FDBD24-FC6F-4396-8655-DCFFE29EA218}" destId="{B3DD2723-F994-49AF-9FEB-FFB55974D979}" srcOrd="0" destOrd="0" presId="urn:microsoft.com/office/officeart/2008/layout/BendingPictureSemiTransparentText"/>
    <dgm:cxn modelId="{76996D30-983F-49F7-B668-73688C093E0C}" type="presParOf" srcId="{B3DD2723-F994-49AF-9FEB-FFB55974D979}" destId="{357C1A1E-9A06-4E70-AFD5-D17FD391A149}" srcOrd="0" destOrd="0" presId="urn:microsoft.com/office/officeart/2008/layout/BendingPictureSemiTransparentText"/>
    <dgm:cxn modelId="{CC503B8A-165B-4577-B5CB-D59C25302CE2}" type="presParOf" srcId="{B3DD2723-F994-49AF-9FEB-FFB55974D979}" destId="{CE50C317-FA4D-4605-92D5-7FE22C2FF4C4}" srcOrd="1" destOrd="0" presId="urn:microsoft.com/office/officeart/2008/layout/BendingPictureSemiTransparentText"/>
    <dgm:cxn modelId="{6F18EE0D-983E-478D-90F6-7E35427098FF}" type="presParOf" srcId="{F8FDBD24-FC6F-4396-8655-DCFFE29EA218}" destId="{CF7498D5-CFE0-421B-98BF-95A065E6C216}" srcOrd="1" destOrd="0" presId="urn:microsoft.com/office/officeart/2008/layout/BendingPictureSemiTransparentText"/>
    <dgm:cxn modelId="{5B0C5B7E-A603-4454-8290-4ED2BD26D9CF}" type="presParOf" srcId="{F8FDBD24-FC6F-4396-8655-DCFFE29EA218}" destId="{80279D5D-B8D8-44A8-8906-6368B7BC880D}" srcOrd="2" destOrd="0" presId="urn:microsoft.com/office/officeart/2008/layout/BendingPictureSemiTransparentText"/>
    <dgm:cxn modelId="{DEDFE68E-C656-4DC8-A4C8-EFD1EE93AAB4}" type="presParOf" srcId="{80279D5D-B8D8-44A8-8906-6368B7BC880D}" destId="{F6A86411-23E8-4BF3-95D7-83F73179B5EE}" srcOrd="0" destOrd="0" presId="urn:microsoft.com/office/officeart/2008/layout/BendingPictureSemiTransparentText"/>
    <dgm:cxn modelId="{E54ED5C4-54A6-494C-AB44-B6571D7DE8A0}" type="presParOf" srcId="{80279D5D-B8D8-44A8-8906-6368B7BC880D}" destId="{7017C485-5475-46C5-8336-313B6C62E371}" srcOrd="1" destOrd="0" presId="urn:microsoft.com/office/officeart/2008/layout/BendingPictureSemiTransparentText"/>
    <dgm:cxn modelId="{D6E5D67D-ED63-4A23-9FC2-A39319E77EFA}" type="presParOf" srcId="{F8FDBD24-FC6F-4396-8655-DCFFE29EA218}" destId="{3AE980B6-59FA-421B-B7C1-A64115E8BB36}" srcOrd="3" destOrd="0" presId="urn:microsoft.com/office/officeart/2008/layout/BendingPictureSemiTransparentText"/>
    <dgm:cxn modelId="{8D65729D-7285-4755-A1D3-36358C79B36A}" type="presParOf" srcId="{F8FDBD24-FC6F-4396-8655-DCFFE29EA218}" destId="{C4326BEB-5C48-437E-8E65-7CDA4226E3E6}" srcOrd="4" destOrd="0" presId="urn:microsoft.com/office/officeart/2008/layout/BendingPictureSemiTransparentText"/>
    <dgm:cxn modelId="{9A8C89E7-F2B4-485C-8D49-983130AED67E}" type="presParOf" srcId="{C4326BEB-5C48-437E-8E65-7CDA4226E3E6}" destId="{BB57A149-7A12-4C5A-B307-1B9FD01BE0C1}" srcOrd="0" destOrd="0" presId="urn:microsoft.com/office/officeart/2008/layout/BendingPictureSemiTransparentText"/>
    <dgm:cxn modelId="{822A30E2-F874-4BA5-872E-B35E611DE3BC}" type="presParOf" srcId="{C4326BEB-5C48-437E-8E65-7CDA4226E3E6}" destId="{9981810F-C2F3-4DF2-B404-8AE6D747D4F3}" srcOrd="1" destOrd="0" presId="urn:microsoft.com/office/officeart/2008/layout/BendingPictureSemiTransparent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797261-FB37-446E-A51D-662E990EA81A}" type="doc">
      <dgm:prSet loTypeId="urn:microsoft.com/office/officeart/2005/8/layout/radial1" loCatId="relationship" qsTypeId="urn:microsoft.com/office/officeart/2005/8/quickstyle/simple1" qsCatId="simple" csTypeId="urn:microsoft.com/office/officeart/2005/8/colors/colorful1" csCatId="colorful"/>
      <dgm:spPr/>
    </dgm:pt>
    <dgm:pt modelId="{6B106188-0FCF-4914-9623-1A03B94AB8C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a:ln/>
              <a:effectLst/>
              <a:latin typeface="Arial" pitchFamily="34" charset="0"/>
              <a:cs typeface="Arial" pitchFamily="34" charset="0"/>
            </a:rPr>
            <a:t>Виды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a:ln/>
              <a:effectLst/>
              <a:latin typeface="Arial" pitchFamily="34" charset="0"/>
              <a:cs typeface="Arial" pitchFamily="34" charset="0"/>
            </a:rPr>
            <a:t>банковских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a:ln/>
              <a:effectLst/>
              <a:latin typeface="Arial" pitchFamily="34" charset="0"/>
              <a:cs typeface="Arial" pitchFamily="34" charset="0"/>
            </a:rPr>
            <a:t>счетов</a:t>
          </a:r>
        </a:p>
      </dgm:t>
    </dgm:pt>
    <dgm:pt modelId="{2D3B66A7-33A5-45D0-AB45-925DBDC422F8}" type="parTrans" cxnId="{AE6A54EB-826A-4003-B8CB-6D0DDCC13FFC}">
      <dgm:prSet/>
      <dgm:spPr/>
      <dgm:t>
        <a:bodyPr/>
        <a:lstStyle/>
        <a:p>
          <a:endParaRPr lang="ru-RU"/>
        </a:p>
      </dgm:t>
    </dgm:pt>
    <dgm:pt modelId="{71393166-4ACA-490B-9A6F-97310C7ECD4D}" type="sibTrans" cxnId="{AE6A54EB-826A-4003-B8CB-6D0DDCC13FFC}">
      <dgm:prSet/>
      <dgm:spPr/>
      <dgm:t>
        <a:bodyPr/>
        <a:lstStyle/>
        <a:p>
          <a:endParaRPr lang="ru-RU"/>
        </a:p>
      </dgm:t>
    </dgm:pt>
    <dgm:pt modelId="{1F694744-1D01-4941-902F-C043547D9AF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effectLst/>
              <a:latin typeface="Arial" pitchFamily="34" charset="0"/>
              <a:cs typeface="Arial" pitchFamily="34" charset="0"/>
            </a:rPr>
            <a:t>текущие счета</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a:ln/>
            <a:effectLst/>
            <a:latin typeface="Arial" pitchFamily="34" charset="0"/>
            <a:cs typeface="Arial" pitchFamily="34" charset="0"/>
          </a:endParaRPr>
        </a:p>
      </dgm:t>
    </dgm:pt>
    <dgm:pt modelId="{1B852492-34E2-417B-8A9B-91B27469D9EF}" type="parTrans" cxnId="{F71FEC77-03B4-4FFB-A7F1-75E267EDADD2}">
      <dgm:prSet/>
      <dgm:spPr/>
      <dgm:t>
        <a:bodyPr/>
        <a:lstStyle/>
        <a:p>
          <a:endParaRPr lang="ru-RU" dirty="0"/>
        </a:p>
      </dgm:t>
    </dgm:pt>
    <dgm:pt modelId="{73145D1A-D045-448B-9593-FCC41A143581}" type="sibTrans" cxnId="{F71FEC77-03B4-4FFB-A7F1-75E267EDADD2}">
      <dgm:prSet/>
      <dgm:spPr/>
      <dgm:t>
        <a:bodyPr/>
        <a:lstStyle/>
        <a:p>
          <a:endParaRPr lang="ru-RU"/>
        </a:p>
      </dgm:t>
    </dgm:pt>
    <dgm:pt modelId="{FC973C70-9AB9-45DF-8684-8B40D196B3F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effectLst/>
              <a:latin typeface="Arial" pitchFamily="34" charset="0"/>
              <a:cs typeface="Arial" pitchFamily="34" charset="0"/>
            </a:rPr>
            <a:t>расчетные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effectLst/>
              <a:latin typeface="Arial" pitchFamily="34" charset="0"/>
              <a:cs typeface="Arial" pitchFamily="34" charset="0"/>
            </a:rPr>
            <a:t>счета</a:t>
          </a:r>
        </a:p>
      </dgm:t>
    </dgm:pt>
    <dgm:pt modelId="{531E6AFE-C050-4F95-A714-3652A0C050AF}" type="parTrans" cxnId="{9FE315A1-B404-43BA-97CE-CE09BDFEFAC2}">
      <dgm:prSet/>
      <dgm:spPr/>
      <dgm:t>
        <a:bodyPr/>
        <a:lstStyle/>
        <a:p>
          <a:endParaRPr lang="ru-RU" dirty="0"/>
        </a:p>
      </dgm:t>
    </dgm:pt>
    <dgm:pt modelId="{24848ABE-1C2E-4C33-BFC6-90D282198843}" type="sibTrans" cxnId="{9FE315A1-B404-43BA-97CE-CE09BDFEFAC2}">
      <dgm:prSet/>
      <dgm:spPr/>
      <dgm:t>
        <a:bodyPr/>
        <a:lstStyle/>
        <a:p>
          <a:endParaRPr lang="ru-RU"/>
        </a:p>
      </dgm:t>
    </dgm:pt>
    <dgm:pt modelId="{4B9E4EA3-D06B-4376-AB42-F2AEA226CCC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effectLst/>
              <a:latin typeface="Arial" pitchFamily="34" charset="0"/>
              <a:cs typeface="Arial" pitchFamily="34" charset="0"/>
            </a:rPr>
            <a:t>бюджетные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effectLst/>
              <a:latin typeface="Arial" pitchFamily="34" charset="0"/>
              <a:cs typeface="Arial" pitchFamily="34" charset="0"/>
            </a:rPr>
            <a:t>счета</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a:ln/>
            <a:effectLst/>
            <a:latin typeface="Arial" pitchFamily="34" charset="0"/>
            <a:cs typeface="Arial" pitchFamily="34" charset="0"/>
          </a:endParaRPr>
        </a:p>
      </dgm:t>
    </dgm:pt>
    <dgm:pt modelId="{B60317A5-E560-4E35-9E1F-B50C78AD6C6F}" type="parTrans" cxnId="{8CF3E174-D3C0-4191-ACE0-2987C813CBFC}">
      <dgm:prSet/>
      <dgm:spPr/>
      <dgm:t>
        <a:bodyPr/>
        <a:lstStyle/>
        <a:p>
          <a:endParaRPr lang="ru-RU" dirty="0"/>
        </a:p>
      </dgm:t>
    </dgm:pt>
    <dgm:pt modelId="{EADE2749-971C-4790-9346-FFB166A1751D}" type="sibTrans" cxnId="{8CF3E174-D3C0-4191-ACE0-2987C813CBFC}">
      <dgm:prSet/>
      <dgm:spPr/>
      <dgm:t>
        <a:bodyPr/>
        <a:lstStyle/>
        <a:p>
          <a:endParaRPr lang="ru-RU"/>
        </a:p>
      </dgm:t>
    </dgm:pt>
    <dgm:pt modelId="{C63FA81D-ECBC-479A-B791-CC55F6F2854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effectLst/>
              <a:latin typeface="Arial" pitchFamily="34" charset="0"/>
              <a:cs typeface="Arial" pitchFamily="34" charset="0"/>
            </a:rPr>
            <a:t>корреспондентские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effectLst/>
              <a:latin typeface="Arial" pitchFamily="34" charset="0"/>
              <a:cs typeface="Arial" pitchFamily="34" charset="0"/>
            </a:rPr>
            <a:t>счета</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a:ln/>
            <a:effectLst/>
            <a:latin typeface="Arial" pitchFamily="34" charset="0"/>
            <a:cs typeface="Arial" pitchFamily="34" charset="0"/>
          </a:endParaRPr>
        </a:p>
      </dgm:t>
    </dgm:pt>
    <dgm:pt modelId="{C6090326-E98A-4ED7-ABF2-79363E3EEFB4}" type="parTrans" cxnId="{8946B54B-4513-4AA0-B211-28AB4D8B7317}">
      <dgm:prSet/>
      <dgm:spPr/>
      <dgm:t>
        <a:bodyPr/>
        <a:lstStyle/>
        <a:p>
          <a:endParaRPr lang="ru-RU" dirty="0"/>
        </a:p>
      </dgm:t>
    </dgm:pt>
    <dgm:pt modelId="{BC2A0D9B-447D-405D-8AAE-B11E78D28A24}" type="sibTrans" cxnId="{8946B54B-4513-4AA0-B211-28AB4D8B7317}">
      <dgm:prSet/>
      <dgm:spPr/>
      <dgm:t>
        <a:bodyPr/>
        <a:lstStyle/>
        <a:p>
          <a:endParaRPr lang="ru-RU"/>
        </a:p>
      </dgm:t>
    </dgm:pt>
    <dgm:pt modelId="{9879EC91-27B6-44EF-B921-1FD9CF3E273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effectLst/>
              <a:latin typeface="Arial" pitchFamily="34" charset="0"/>
              <a:cs typeface="Arial" pitchFamily="34" charset="0"/>
            </a:rPr>
            <a:t>корреспондентские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effectLst/>
              <a:latin typeface="Arial" pitchFamily="34" charset="0"/>
              <a:cs typeface="Arial" pitchFamily="34" charset="0"/>
            </a:rPr>
            <a:t>субсчета</a:t>
          </a:r>
        </a:p>
      </dgm:t>
    </dgm:pt>
    <dgm:pt modelId="{528B6EED-DA98-4622-84C8-A4FB7160008F}" type="parTrans" cxnId="{689BBE77-DDE7-4B07-9993-98D6C871BA1F}">
      <dgm:prSet/>
      <dgm:spPr/>
      <dgm:t>
        <a:bodyPr/>
        <a:lstStyle/>
        <a:p>
          <a:endParaRPr lang="ru-RU" dirty="0"/>
        </a:p>
      </dgm:t>
    </dgm:pt>
    <dgm:pt modelId="{B59C70B5-7599-4B36-B9E8-4CA6F94CC288}" type="sibTrans" cxnId="{689BBE77-DDE7-4B07-9993-98D6C871BA1F}">
      <dgm:prSet/>
      <dgm:spPr/>
      <dgm:t>
        <a:bodyPr/>
        <a:lstStyle/>
        <a:p>
          <a:endParaRPr lang="ru-RU"/>
        </a:p>
      </dgm:t>
    </dgm:pt>
    <dgm:pt modelId="{332C32F2-9A19-4850-8ED3-BFFEC850DB7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effectLst/>
              <a:latin typeface="Arial" pitchFamily="34" charset="0"/>
              <a:cs typeface="Arial" pitchFamily="34" charset="0"/>
            </a:rPr>
            <a:t>счета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effectLst/>
              <a:latin typeface="Arial" pitchFamily="34" charset="0"/>
              <a:cs typeface="Arial" pitchFamily="34" charset="0"/>
            </a:rPr>
            <a:t>доверительного</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effectLst/>
              <a:latin typeface="Arial" pitchFamily="34" charset="0"/>
              <a:cs typeface="Arial" pitchFamily="34" charset="0"/>
            </a:rPr>
            <a:t>управления</a:t>
          </a:r>
        </a:p>
      </dgm:t>
    </dgm:pt>
    <dgm:pt modelId="{2F2A7CFA-7DBC-41CC-874A-0A9BDC078452}" type="parTrans" cxnId="{701862B1-ED52-4A91-9FAA-E9D7BE56FFB9}">
      <dgm:prSet/>
      <dgm:spPr/>
      <dgm:t>
        <a:bodyPr/>
        <a:lstStyle/>
        <a:p>
          <a:endParaRPr lang="ru-RU" dirty="0"/>
        </a:p>
      </dgm:t>
    </dgm:pt>
    <dgm:pt modelId="{17B39A45-8D91-4E15-BF5D-E1F84D4B01F0}" type="sibTrans" cxnId="{701862B1-ED52-4A91-9FAA-E9D7BE56FFB9}">
      <dgm:prSet/>
      <dgm:spPr/>
      <dgm:t>
        <a:bodyPr/>
        <a:lstStyle/>
        <a:p>
          <a:endParaRPr lang="ru-RU"/>
        </a:p>
      </dgm:t>
    </dgm:pt>
    <dgm:pt modelId="{5C929D55-824A-4E4E-8ADD-E6F3ACDD1D8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effectLst/>
              <a:latin typeface="Arial" pitchFamily="34" charset="0"/>
              <a:cs typeface="Arial" pitchFamily="34" charset="0"/>
            </a:rPr>
            <a:t>специальные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effectLst/>
              <a:latin typeface="Arial" pitchFamily="34" charset="0"/>
              <a:cs typeface="Arial" pitchFamily="34" charset="0"/>
            </a:rPr>
            <a:t>банковские счета</a:t>
          </a:r>
        </a:p>
      </dgm:t>
    </dgm:pt>
    <dgm:pt modelId="{0450D431-F321-4DE0-BE0A-CBA7601C6403}" type="parTrans" cxnId="{966F7052-8C8B-42EE-A995-AAD21A73B6D1}">
      <dgm:prSet/>
      <dgm:spPr/>
      <dgm:t>
        <a:bodyPr/>
        <a:lstStyle/>
        <a:p>
          <a:endParaRPr lang="ru-RU" dirty="0"/>
        </a:p>
      </dgm:t>
    </dgm:pt>
    <dgm:pt modelId="{2991F0F8-5C8B-4B91-9627-5053858B3A18}" type="sibTrans" cxnId="{966F7052-8C8B-42EE-A995-AAD21A73B6D1}">
      <dgm:prSet/>
      <dgm:spPr/>
      <dgm:t>
        <a:bodyPr/>
        <a:lstStyle/>
        <a:p>
          <a:endParaRPr lang="ru-RU"/>
        </a:p>
      </dgm:t>
    </dgm:pt>
    <dgm:pt modelId="{B1DAC272-45A9-4E32-B153-1C9CA67A36D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effectLst/>
              <a:latin typeface="Arial" pitchFamily="34" charset="0"/>
              <a:cs typeface="Arial" pitchFamily="34" charset="0"/>
            </a:rPr>
            <a:t>депозитные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effectLst/>
              <a:latin typeface="Arial" pitchFamily="34" charset="0"/>
              <a:cs typeface="Arial" pitchFamily="34" charset="0"/>
            </a:rPr>
            <a:t>счета судов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effectLst/>
              <a:latin typeface="Arial" pitchFamily="34" charset="0"/>
              <a:cs typeface="Arial" pitchFamily="34" charset="0"/>
            </a:rPr>
            <a:t>и других органов</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effectLst/>
              <a:latin typeface="Arial" pitchFamily="34" charset="0"/>
              <a:cs typeface="Arial" pitchFamily="34" charset="0"/>
            </a:rPr>
            <a:t>власти</a:t>
          </a:r>
        </a:p>
      </dgm:t>
    </dgm:pt>
    <dgm:pt modelId="{613E1C12-7770-4197-B9D0-7A2560714A7B}" type="parTrans" cxnId="{18517E92-AC5D-4AAB-8D47-706C57A74D8E}">
      <dgm:prSet/>
      <dgm:spPr/>
      <dgm:t>
        <a:bodyPr/>
        <a:lstStyle/>
        <a:p>
          <a:endParaRPr lang="ru-RU" dirty="0"/>
        </a:p>
      </dgm:t>
    </dgm:pt>
    <dgm:pt modelId="{AA7FA5B6-C3AE-46E4-97CF-D078929F7628}" type="sibTrans" cxnId="{18517E92-AC5D-4AAB-8D47-706C57A74D8E}">
      <dgm:prSet/>
      <dgm:spPr/>
      <dgm:t>
        <a:bodyPr/>
        <a:lstStyle/>
        <a:p>
          <a:endParaRPr lang="ru-RU"/>
        </a:p>
      </dgm:t>
    </dgm:pt>
    <dgm:pt modelId="{05C481C1-20BB-4E91-9B48-89CC1E0A5BD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effectLst/>
              <a:latin typeface="Arial" pitchFamily="34" charset="0"/>
              <a:cs typeface="Arial" pitchFamily="34" charset="0"/>
            </a:rPr>
            <a:t>счета по вкладам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effectLst/>
              <a:latin typeface="Arial" pitchFamily="34" charset="0"/>
              <a:cs typeface="Arial" pitchFamily="34" charset="0"/>
            </a:rPr>
            <a:t>(депозитам)</a:t>
          </a:r>
        </a:p>
      </dgm:t>
    </dgm:pt>
    <dgm:pt modelId="{BE4FFCA4-5314-4308-AA28-9302E576A3D1}" type="parTrans" cxnId="{FA8EFCCE-00D8-4925-82A8-822B464E194C}">
      <dgm:prSet/>
      <dgm:spPr/>
      <dgm:t>
        <a:bodyPr/>
        <a:lstStyle/>
        <a:p>
          <a:endParaRPr lang="ru-RU" dirty="0"/>
        </a:p>
      </dgm:t>
    </dgm:pt>
    <dgm:pt modelId="{FEEDDCA6-D582-460D-8B4D-5CA35831022D}" type="sibTrans" cxnId="{FA8EFCCE-00D8-4925-82A8-822B464E194C}">
      <dgm:prSet/>
      <dgm:spPr/>
      <dgm:t>
        <a:bodyPr/>
        <a:lstStyle/>
        <a:p>
          <a:endParaRPr lang="ru-RU"/>
        </a:p>
      </dgm:t>
    </dgm:pt>
    <dgm:pt modelId="{4B75589F-1E07-4617-9694-7B4CEB980F9F}" type="pres">
      <dgm:prSet presAssocID="{92797261-FB37-446E-A51D-662E990EA81A}" presName="cycle" presStyleCnt="0">
        <dgm:presLayoutVars>
          <dgm:chMax val="1"/>
          <dgm:dir/>
          <dgm:animLvl val="ctr"/>
          <dgm:resizeHandles val="exact"/>
        </dgm:presLayoutVars>
      </dgm:prSet>
      <dgm:spPr/>
    </dgm:pt>
    <dgm:pt modelId="{C9BB1D36-6E3C-4B16-9EA6-3B40D979122A}" type="pres">
      <dgm:prSet presAssocID="{6B106188-0FCF-4914-9623-1A03B94AB8CB}" presName="centerShape" presStyleLbl="node0" presStyleIdx="0" presStyleCnt="1"/>
      <dgm:spPr/>
    </dgm:pt>
    <dgm:pt modelId="{73645ADC-11AB-45EF-AAE5-7D1C2AD9DF5C}" type="pres">
      <dgm:prSet presAssocID="{1B852492-34E2-417B-8A9B-91B27469D9EF}" presName="Name9" presStyleLbl="parChTrans1D2" presStyleIdx="0" presStyleCnt="9"/>
      <dgm:spPr/>
    </dgm:pt>
    <dgm:pt modelId="{07848A90-3EEC-44BF-BBFC-5587F9C9572E}" type="pres">
      <dgm:prSet presAssocID="{1B852492-34E2-417B-8A9B-91B27469D9EF}" presName="connTx" presStyleLbl="parChTrans1D2" presStyleIdx="0" presStyleCnt="9"/>
      <dgm:spPr/>
    </dgm:pt>
    <dgm:pt modelId="{16043695-2C24-4184-9245-C44B0E16010A}" type="pres">
      <dgm:prSet presAssocID="{1F694744-1D01-4941-902F-C043547D9AFC}" presName="node" presStyleLbl="node1" presStyleIdx="0" presStyleCnt="9">
        <dgm:presLayoutVars>
          <dgm:bulletEnabled val="1"/>
        </dgm:presLayoutVars>
      </dgm:prSet>
      <dgm:spPr/>
    </dgm:pt>
    <dgm:pt modelId="{9428775D-1086-4A63-B6EC-E27F8A95F617}" type="pres">
      <dgm:prSet presAssocID="{531E6AFE-C050-4F95-A714-3652A0C050AF}" presName="Name9" presStyleLbl="parChTrans1D2" presStyleIdx="1" presStyleCnt="9"/>
      <dgm:spPr/>
    </dgm:pt>
    <dgm:pt modelId="{3B61ABBB-9095-4904-B687-7DDBD2977903}" type="pres">
      <dgm:prSet presAssocID="{531E6AFE-C050-4F95-A714-3652A0C050AF}" presName="connTx" presStyleLbl="parChTrans1D2" presStyleIdx="1" presStyleCnt="9"/>
      <dgm:spPr/>
    </dgm:pt>
    <dgm:pt modelId="{328E7CCD-A94A-4EBD-A6EC-A179DB304149}" type="pres">
      <dgm:prSet presAssocID="{FC973C70-9AB9-45DF-8684-8B40D196B3FA}" presName="node" presStyleLbl="node1" presStyleIdx="1" presStyleCnt="9">
        <dgm:presLayoutVars>
          <dgm:bulletEnabled val="1"/>
        </dgm:presLayoutVars>
      </dgm:prSet>
      <dgm:spPr/>
    </dgm:pt>
    <dgm:pt modelId="{B69A016B-3BBB-4FB0-8EFE-2FE9548A7662}" type="pres">
      <dgm:prSet presAssocID="{B60317A5-E560-4E35-9E1F-B50C78AD6C6F}" presName="Name9" presStyleLbl="parChTrans1D2" presStyleIdx="2" presStyleCnt="9"/>
      <dgm:spPr/>
    </dgm:pt>
    <dgm:pt modelId="{37DC7D7B-E5F9-4C63-AB81-6C4A5FB31322}" type="pres">
      <dgm:prSet presAssocID="{B60317A5-E560-4E35-9E1F-B50C78AD6C6F}" presName="connTx" presStyleLbl="parChTrans1D2" presStyleIdx="2" presStyleCnt="9"/>
      <dgm:spPr/>
    </dgm:pt>
    <dgm:pt modelId="{DDC1D2BD-DD44-4B85-8E84-AEB2A3466588}" type="pres">
      <dgm:prSet presAssocID="{4B9E4EA3-D06B-4376-AB42-F2AEA226CCCD}" presName="node" presStyleLbl="node1" presStyleIdx="2" presStyleCnt="9">
        <dgm:presLayoutVars>
          <dgm:bulletEnabled val="1"/>
        </dgm:presLayoutVars>
      </dgm:prSet>
      <dgm:spPr/>
    </dgm:pt>
    <dgm:pt modelId="{C6A5338A-22FB-4468-9705-CB0A24DDAD80}" type="pres">
      <dgm:prSet presAssocID="{C6090326-E98A-4ED7-ABF2-79363E3EEFB4}" presName="Name9" presStyleLbl="parChTrans1D2" presStyleIdx="3" presStyleCnt="9"/>
      <dgm:spPr/>
    </dgm:pt>
    <dgm:pt modelId="{2CF26256-9EB6-4E42-9A0E-ED206F8D6E2B}" type="pres">
      <dgm:prSet presAssocID="{C6090326-E98A-4ED7-ABF2-79363E3EEFB4}" presName="connTx" presStyleLbl="parChTrans1D2" presStyleIdx="3" presStyleCnt="9"/>
      <dgm:spPr/>
    </dgm:pt>
    <dgm:pt modelId="{B90A22F5-3A47-4249-BF08-853155C8DBB8}" type="pres">
      <dgm:prSet presAssocID="{C63FA81D-ECBC-479A-B791-CC55F6F2854F}" presName="node" presStyleLbl="node1" presStyleIdx="3" presStyleCnt="9">
        <dgm:presLayoutVars>
          <dgm:bulletEnabled val="1"/>
        </dgm:presLayoutVars>
      </dgm:prSet>
      <dgm:spPr/>
    </dgm:pt>
    <dgm:pt modelId="{B3EBAAC1-4538-4FE4-B0B2-0EFF77289B18}" type="pres">
      <dgm:prSet presAssocID="{528B6EED-DA98-4622-84C8-A4FB7160008F}" presName="Name9" presStyleLbl="parChTrans1D2" presStyleIdx="4" presStyleCnt="9"/>
      <dgm:spPr/>
    </dgm:pt>
    <dgm:pt modelId="{65209D3B-D3E0-42C8-85A5-85C8EE654DEA}" type="pres">
      <dgm:prSet presAssocID="{528B6EED-DA98-4622-84C8-A4FB7160008F}" presName="connTx" presStyleLbl="parChTrans1D2" presStyleIdx="4" presStyleCnt="9"/>
      <dgm:spPr/>
    </dgm:pt>
    <dgm:pt modelId="{8B4DDB70-2347-4F49-8CAE-35B32551A38D}" type="pres">
      <dgm:prSet presAssocID="{9879EC91-27B6-44EF-B921-1FD9CF3E2734}" presName="node" presStyleLbl="node1" presStyleIdx="4" presStyleCnt="9">
        <dgm:presLayoutVars>
          <dgm:bulletEnabled val="1"/>
        </dgm:presLayoutVars>
      </dgm:prSet>
      <dgm:spPr/>
    </dgm:pt>
    <dgm:pt modelId="{8F6A30F1-B158-4A27-BF09-67FFF99BB270}" type="pres">
      <dgm:prSet presAssocID="{2F2A7CFA-7DBC-41CC-874A-0A9BDC078452}" presName="Name9" presStyleLbl="parChTrans1D2" presStyleIdx="5" presStyleCnt="9"/>
      <dgm:spPr/>
    </dgm:pt>
    <dgm:pt modelId="{B5279D3E-9D73-45FA-888B-A0263685F51A}" type="pres">
      <dgm:prSet presAssocID="{2F2A7CFA-7DBC-41CC-874A-0A9BDC078452}" presName="connTx" presStyleLbl="parChTrans1D2" presStyleIdx="5" presStyleCnt="9"/>
      <dgm:spPr/>
    </dgm:pt>
    <dgm:pt modelId="{D0EABF55-B2DE-441E-889E-1C812C91E133}" type="pres">
      <dgm:prSet presAssocID="{332C32F2-9A19-4850-8ED3-BFFEC850DB75}" presName="node" presStyleLbl="node1" presStyleIdx="5" presStyleCnt="9">
        <dgm:presLayoutVars>
          <dgm:bulletEnabled val="1"/>
        </dgm:presLayoutVars>
      </dgm:prSet>
      <dgm:spPr/>
    </dgm:pt>
    <dgm:pt modelId="{CFA128B1-54A4-4F9D-BEBE-00EFEDAC0F08}" type="pres">
      <dgm:prSet presAssocID="{0450D431-F321-4DE0-BE0A-CBA7601C6403}" presName="Name9" presStyleLbl="parChTrans1D2" presStyleIdx="6" presStyleCnt="9"/>
      <dgm:spPr/>
    </dgm:pt>
    <dgm:pt modelId="{68B71599-51A8-4165-85B1-5D36EE1FA40D}" type="pres">
      <dgm:prSet presAssocID="{0450D431-F321-4DE0-BE0A-CBA7601C6403}" presName="connTx" presStyleLbl="parChTrans1D2" presStyleIdx="6" presStyleCnt="9"/>
      <dgm:spPr/>
    </dgm:pt>
    <dgm:pt modelId="{409200B9-3E28-4794-8060-9B41CE0693D9}" type="pres">
      <dgm:prSet presAssocID="{5C929D55-824A-4E4E-8ADD-E6F3ACDD1D8F}" presName="node" presStyleLbl="node1" presStyleIdx="6" presStyleCnt="9">
        <dgm:presLayoutVars>
          <dgm:bulletEnabled val="1"/>
        </dgm:presLayoutVars>
      </dgm:prSet>
      <dgm:spPr/>
    </dgm:pt>
    <dgm:pt modelId="{304DEB8B-AEE0-48C3-B6B7-D5A8AC6A9EE0}" type="pres">
      <dgm:prSet presAssocID="{613E1C12-7770-4197-B9D0-7A2560714A7B}" presName="Name9" presStyleLbl="parChTrans1D2" presStyleIdx="7" presStyleCnt="9"/>
      <dgm:spPr/>
    </dgm:pt>
    <dgm:pt modelId="{DF97A67A-B7C7-4AD8-8854-BCF11B551431}" type="pres">
      <dgm:prSet presAssocID="{613E1C12-7770-4197-B9D0-7A2560714A7B}" presName="connTx" presStyleLbl="parChTrans1D2" presStyleIdx="7" presStyleCnt="9"/>
      <dgm:spPr/>
    </dgm:pt>
    <dgm:pt modelId="{AC969C0C-F52E-45B6-8315-C5FD188776B4}" type="pres">
      <dgm:prSet presAssocID="{B1DAC272-45A9-4E32-B153-1C9CA67A36DA}" presName="node" presStyleLbl="node1" presStyleIdx="7" presStyleCnt="9">
        <dgm:presLayoutVars>
          <dgm:bulletEnabled val="1"/>
        </dgm:presLayoutVars>
      </dgm:prSet>
      <dgm:spPr/>
    </dgm:pt>
    <dgm:pt modelId="{7125313C-ACF4-437B-99DA-0F288C4F8360}" type="pres">
      <dgm:prSet presAssocID="{BE4FFCA4-5314-4308-AA28-9302E576A3D1}" presName="Name9" presStyleLbl="parChTrans1D2" presStyleIdx="8" presStyleCnt="9"/>
      <dgm:spPr/>
    </dgm:pt>
    <dgm:pt modelId="{8E3D8F4E-E4B6-4B2A-BDF6-60645E9DCED8}" type="pres">
      <dgm:prSet presAssocID="{BE4FFCA4-5314-4308-AA28-9302E576A3D1}" presName="connTx" presStyleLbl="parChTrans1D2" presStyleIdx="8" presStyleCnt="9"/>
      <dgm:spPr/>
    </dgm:pt>
    <dgm:pt modelId="{D755BD44-55AB-4BD3-8DDF-C2190C576972}" type="pres">
      <dgm:prSet presAssocID="{05C481C1-20BB-4E91-9B48-89CC1E0A5BDF}" presName="node" presStyleLbl="node1" presStyleIdx="8" presStyleCnt="9">
        <dgm:presLayoutVars>
          <dgm:bulletEnabled val="1"/>
        </dgm:presLayoutVars>
      </dgm:prSet>
      <dgm:spPr/>
    </dgm:pt>
  </dgm:ptLst>
  <dgm:cxnLst>
    <dgm:cxn modelId="{B2E0670F-E505-4439-A54D-618FA403E946}" type="presOf" srcId="{6B106188-0FCF-4914-9623-1A03B94AB8CB}" destId="{C9BB1D36-6E3C-4B16-9EA6-3B40D979122A}" srcOrd="0" destOrd="0" presId="urn:microsoft.com/office/officeart/2005/8/layout/radial1"/>
    <dgm:cxn modelId="{A315A214-5A29-426C-9F31-3EE4C147D83B}" type="presOf" srcId="{1F694744-1D01-4941-902F-C043547D9AFC}" destId="{16043695-2C24-4184-9245-C44B0E16010A}" srcOrd="0" destOrd="0" presId="urn:microsoft.com/office/officeart/2005/8/layout/radial1"/>
    <dgm:cxn modelId="{ABEF2333-5F05-48D9-82A1-A562B36DB886}" type="presOf" srcId="{92797261-FB37-446E-A51D-662E990EA81A}" destId="{4B75589F-1E07-4617-9694-7B4CEB980F9F}" srcOrd="0" destOrd="0" presId="urn:microsoft.com/office/officeart/2005/8/layout/radial1"/>
    <dgm:cxn modelId="{20277C37-5B76-4BD5-ACA2-F7C4DF757CC5}" type="presOf" srcId="{B1DAC272-45A9-4E32-B153-1C9CA67A36DA}" destId="{AC969C0C-F52E-45B6-8315-C5FD188776B4}" srcOrd="0" destOrd="0" presId="urn:microsoft.com/office/officeart/2005/8/layout/radial1"/>
    <dgm:cxn modelId="{FC3F8A3F-AEFA-400F-A9E0-13E07F779AAA}" type="presOf" srcId="{5C929D55-824A-4E4E-8ADD-E6F3ACDD1D8F}" destId="{409200B9-3E28-4794-8060-9B41CE0693D9}" srcOrd="0" destOrd="0" presId="urn:microsoft.com/office/officeart/2005/8/layout/radial1"/>
    <dgm:cxn modelId="{208CEA41-0DB9-439B-A7BF-5559209D51F6}" type="presOf" srcId="{C63FA81D-ECBC-479A-B791-CC55F6F2854F}" destId="{B90A22F5-3A47-4249-BF08-853155C8DBB8}" srcOrd="0" destOrd="0" presId="urn:microsoft.com/office/officeart/2005/8/layout/radial1"/>
    <dgm:cxn modelId="{3CA1D263-923F-41E2-86EE-5F0124F4EFC3}" type="presOf" srcId="{05C481C1-20BB-4E91-9B48-89CC1E0A5BDF}" destId="{D755BD44-55AB-4BD3-8DDF-C2190C576972}" srcOrd="0" destOrd="0" presId="urn:microsoft.com/office/officeart/2005/8/layout/radial1"/>
    <dgm:cxn modelId="{E27F7144-8ABE-4B27-9D7C-4CA7ECC2539D}" type="presOf" srcId="{1B852492-34E2-417B-8A9B-91B27469D9EF}" destId="{73645ADC-11AB-45EF-AAE5-7D1C2AD9DF5C}" srcOrd="0" destOrd="0" presId="urn:microsoft.com/office/officeart/2005/8/layout/radial1"/>
    <dgm:cxn modelId="{8946B54B-4513-4AA0-B211-28AB4D8B7317}" srcId="{6B106188-0FCF-4914-9623-1A03B94AB8CB}" destId="{C63FA81D-ECBC-479A-B791-CC55F6F2854F}" srcOrd="3" destOrd="0" parTransId="{C6090326-E98A-4ED7-ABF2-79363E3EEFB4}" sibTransId="{BC2A0D9B-447D-405D-8AAE-B11E78D28A24}"/>
    <dgm:cxn modelId="{C66E0472-BBBE-4C8B-988F-81FF89D908A7}" type="presOf" srcId="{613E1C12-7770-4197-B9D0-7A2560714A7B}" destId="{304DEB8B-AEE0-48C3-B6B7-D5A8AC6A9EE0}" srcOrd="0" destOrd="0" presId="urn:microsoft.com/office/officeart/2005/8/layout/radial1"/>
    <dgm:cxn modelId="{966F7052-8C8B-42EE-A995-AAD21A73B6D1}" srcId="{6B106188-0FCF-4914-9623-1A03B94AB8CB}" destId="{5C929D55-824A-4E4E-8ADD-E6F3ACDD1D8F}" srcOrd="6" destOrd="0" parTransId="{0450D431-F321-4DE0-BE0A-CBA7601C6403}" sibTransId="{2991F0F8-5C8B-4B91-9627-5053858B3A18}"/>
    <dgm:cxn modelId="{8CF3E174-D3C0-4191-ACE0-2987C813CBFC}" srcId="{6B106188-0FCF-4914-9623-1A03B94AB8CB}" destId="{4B9E4EA3-D06B-4376-AB42-F2AEA226CCCD}" srcOrd="2" destOrd="0" parTransId="{B60317A5-E560-4E35-9E1F-B50C78AD6C6F}" sibTransId="{EADE2749-971C-4790-9346-FFB166A1751D}"/>
    <dgm:cxn modelId="{2BD74375-7B7E-45E4-8006-78B197A899D2}" type="presOf" srcId="{C6090326-E98A-4ED7-ABF2-79363E3EEFB4}" destId="{2CF26256-9EB6-4E42-9A0E-ED206F8D6E2B}" srcOrd="1" destOrd="0" presId="urn:microsoft.com/office/officeart/2005/8/layout/radial1"/>
    <dgm:cxn modelId="{689BBE77-DDE7-4B07-9993-98D6C871BA1F}" srcId="{6B106188-0FCF-4914-9623-1A03B94AB8CB}" destId="{9879EC91-27B6-44EF-B921-1FD9CF3E2734}" srcOrd="4" destOrd="0" parTransId="{528B6EED-DA98-4622-84C8-A4FB7160008F}" sibTransId="{B59C70B5-7599-4B36-B9E8-4CA6F94CC288}"/>
    <dgm:cxn modelId="{F71FEC77-03B4-4FFB-A7F1-75E267EDADD2}" srcId="{6B106188-0FCF-4914-9623-1A03B94AB8CB}" destId="{1F694744-1D01-4941-902F-C043547D9AFC}" srcOrd="0" destOrd="0" parTransId="{1B852492-34E2-417B-8A9B-91B27469D9EF}" sibTransId="{73145D1A-D045-448B-9593-FCC41A143581}"/>
    <dgm:cxn modelId="{573BB258-FD1C-4085-A717-984410A4F953}" type="presOf" srcId="{332C32F2-9A19-4850-8ED3-BFFEC850DB75}" destId="{D0EABF55-B2DE-441E-889E-1C812C91E133}" srcOrd="0" destOrd="0" presId="urn:microsoft.com/office/officeart/2005/8/layout/radial1"/>
    <dgm:cxn modelId="{822AA759-3AF0-4EBE-8688-1C7B89BC8DEB}" type="presOf" srcId="{0450D431-F321-4DE0-BE0A-CBA7601C6403}" destId="{68B71599-51A8-4165-85B1-5D36EE1FA40D}" srcOrd="1" destOrd="0" presId="urn:microsoft.com/office/officeart/2005/8/layout/radial1"/>
    <dgm:cxn modelId="{45EC187D-6C15-4190-95D2-D3FAAF6F257C}" type="presOf" srcId="{0450D431-F321-4DE0-BE0A-CBA7601C6403}" destId="{CFA128B1-54A4-4F9D-BEBE-00EFEDAC0F08}" srcOrd="0" destOrd="0" presId="urn:microsoft.com/office/officeart/2005/8/layout/radial1"/>
    <dgm:cxn modelId="{B7D1F98A-BD06-49A1-B961-309C6248EE7A}" type="presOf" srcId="{528B6EED-DA98-4622-84C8-A4FB7160008F}" destId="{B3EBAAC1-4538-4FE4-B0B2-0EFF77289B18}" srcOrd="0" destOrd="0" presId="urn:microsoft.com/office/officeart/2005/8/layout/radial1"/>
    <dgm:cxn modelId="{18517E92-AC5D-4AAB-8D47-706C57A74D8E}" srcId="{6B106188-0FCF-4914-9623-1A03B94AB8CB}" destId="{B1DAC272-45A9-4E32-B153-1C9CA67A36DA}" srcOrd="7" destOrd="0" parTransId="{613E1C12-7770-4197-B9D0-7A2560714A7B}" sibTransId="{AA7FA5B6-C3AE-46E4-97CF-D078929F7628}"/>
    <dgm:cxn modelId="{BBCE4396-EF47-4BB3-B63E-50053AFFC457}" type="presOf" srcId="{613E1C12-7770-4197-B9D0-7A2560714A7B}" destId="{DF97A67A-B7C7-4AD8-8854-BCF11B551431}" srcOrd="1" destOrd="0" presId="urn:microsoft.com/office/officeart/2005/8/layout/radial1"/>
    <dgm:cxn modelId="{32EBE398-2199-4770-BC2C-BB7DDB85D4F6}" type="presOf" srcId="{2F2A7CFA-7DBC-41CC-874A-0A9BDC078452}" destId="{8F6A30F1-B158-4A27-BF09-67FFF99BB270}" srcOrd="0" destOrd="0" presId="urn:microsoft.com/office/officeart/2005/8/layout/radial1"/>
    <dgm:cxn modelId="{9FE315A1-B404-43BA-97CE-CE09BDFEFAC2}" srcId="{6B106188-0FCF-4914-9623-1A03B94AB8CB}" destId="{FC973C70-9AB9-45DF-8684-8B40D196B3FA}" srcOrd="1" destOrd="0" parTransId="{531E6AFE-C050-4F95-A714-3652A0C050AF}" sibTransId="{24848ABE-1C2E-4C33-BFC6-90D282198843}"/>
    <dgm:cxn modelId="{3A5CB4AD-7428-4F69-8C5A-ABA8B4D97253}" type="presOf" srcId="{B60317A5-E560-4E35-9E1F-B50C78AD6C6F}" destId="{37DC7D7B-E5F9-4C63-AB81-6C4A5FB31322}" srcOrd="1" destOrd="0" presId="urn:microsoft.com/office/officeart/2005/8/layout/radial1"/>
    <dgm:cxn modelId="{268E82AE-54F8-41BA-A145-75E32575A331}" type="presOf" srcId="{C6090326-E98A-4ED7-ABF2-79363E3EEFB4}" destId="{C6A5338A-22FB-4468-9705-CB0A24DDAD80}" srcOrd="0" destOrd="0" presId="urn:microsoft.com/office/officeart/2005/8/layout/radial1"/>
    <dgm:cxn modelId="{701862B1-ED52-4A91-9FAA-E9D7BE56FFB9}" srcId="{6B106188-0FCF-4914-9623-1A03B94AB8CB}" destId="{332C32F2-9A19-4850-8ED3-BFFEC850DB75}" srcOrd="5" destOrd="0" parTransId="{2F2A7CFA-7DBC-41CC-874A-0A9BDC078452}" sibTransId="{17B39A45-8D91-4E15-BF5D-E1F84D4B01F0}"/>
    <dgm:cxn modelId="{529EF8C4-66AD-4EB6-808D-AC0C77F5099D}" type="presOf" srcId="{BE4FFCA4-5314-4308-AA28-9302E576A3D1}" destId="{8E3D8F4E-E4B6-4B2A-BDF6-60645E9DCED8}" srcOrd="1" destOrd="0" presId="urn:microsoft.com/office/officeart/2005/8/layout/radial1"/>
    <dgm:cxn modelId="{FA8EFCCE-00D8-4925-82A8-822B464E194C}" srcId="{6B106188-0FCF-4914-9623-1A03B94AB8CB}" destId="{05C481C1-20BB-4E91-9B48-89CC1E0A5BDF}" srcOrd="8" destOrd="0" parTransId="{BE4FFCA4-5314-4308-AA28-9302E576A3D1}" sibTransId="{FEEDDCA6-D582-460D-8B4D-5CA35831022D}"/>
    <dgm:cxn modelId="{2BC551D4-1499-47AE-AF92-D68CE2ED215A}" type="presOf" srcId="{4B9E4EA3-D06B-4376-AB42-F2AEA226CCCD}" destId="{DDC1D2BD-DD44-4B85-8E84-AEB2A3466588}" srcOrd="0" destOrd="0" presId="urn:microsoft.com/office/officeart/2005/8/layout/radial1"/>
    <dgm:cxn modelId="{BACD04D8-8B2B-460D-ADF3-DFE14F6B03F4}" type="presOf" srcId="{1B852492-34E2-417B-8A9B-91B27469D9EF}" destId="{07848A90-3EEC-44BF-BBFC-5587F9C9572E}" srcOrd="1" destOrd="0" presId="urn:microsoft.com/office/officeart/2005/8/layout/radial1"/>
    <dgm:cxn modelId="{E0D07EE4-1E36-49A2-A398-09754E006FE5}" type="presOf" srcId="{B60317A5-E560-4E35-9E1F-B50C78AD6C6F}" destId="{B69A016B-3BBB-4FB0-8EFE-2FE9548A7662}" srcOrd="0" destOrd="0" presId="urn:microsoft.com/office/officeart/2005/8/layout/radial1"/>
    <dgm:cxn modelId="{08375EEA-1777-40A4-B1D0-D8F6B9F13808}" type="presOf" srcId="{2F2A7CFA-7DBC-41CC-874A-0A9BDC078452}" destId="{B5279D3E-9D73-45FA-888B-A0263685F51A}" srcOrd="1" destOrd="0" presId="urn:microsoft.com/office/officeart/2005/8/layout/radial1"/>
    <dgm:cxn modelId="{A8A7AEEA-F4E4-41CB-879D-3E3A0F00B418}" type="presOf" srcId="{528B6EED-DA98-4622-84C8-A4FB7160008F}" destId="{65209D3B-D3E0-42C8-85A5-85C8EE654DEA}" srcOrd="1" destOrd="0" presId="urn:microsoft.com/office/officeart/2005/8/layout/radial1"/>
    <dgm:cxn modelId="{AE6A54EB-826A-4003-B8CB-6D0DDCC13FFC}" srcId="{92797261-FB37-446E-A51D-662E990EA81A}" destId="{6B106188-0FCF-4914-9623-1A03B94AB8CB}" srcOrd="0" destOrd="0" parTransId="{2D3B66A7-33A5-45D0-AB45-925DBDC422F8}" sibTransId="{71393166-4ACA-490B-9A6F-97310C7ECD4D}"/>
    <dgm:cxn modelId="{409EF3EC-D638-45A8-9FA9-B7BAE6E8E069}" type="presOf" srcId="{531E6AFE-C050-4F95-A714-3652A0C050AF}" destId="{9428775D-1086-4A63-B6EC-E27F8A95F617}" srcOrd="0" destOrd="0" presId="urn:microsoft.com/office/officeart/2005/8/layout/radial1"/>
    <dgm:cxn modelId="{9BB6D0EE-150D-46E0-80C2-87A1CFC0A32C}" type="presOf" srcId="{531E6AFE-C050-4F95-A714-3652A0C050AF}" destId="{3B61ABBB-9095-4904-B687-7DDBD2977903}" srcOrd="1" destOrd="0" presId="urn:microsoft.com/office/officeart/2005/8/layout/radial1"/>
    <dgm:cxn modelId="{45DC5BF5-4483-49C6-BA19-BC5462887703}" type="presOf" srcId="{BE4FFCA4-5314-4308-AA28-9302E576A3D1}" destId="{7125313C-ACF4-437B-99DA-0F288C4F8360}" srcOrd="0" destOrd="0" presId="urn:microsoft.com/office/officeart/2005/8/layout/radial1"/>
    <dgm:cxn modelId="{1515A6F8-DC1F-4594-BBB9-8BDBEBB7C9BD}" type="presOf" srcId="{FC973C70-9AB9-45DF-8684-8B40D196B3FA}" destId="{328E7CCD-A94A-4EBD-A6EC-A179DB304149}" srcOrd="0" destOrd="0" presId="urn:microsoft.com/office/officeart/2005/8/layout/radial1"/>
    <dgm:cxn modelId="{104BD3FF-63A6-468E-8C66-AC4C191BB622}" type="presOf" srcId="{9879EC91-27B6-44EF-B921-1FD9CF3E2734}" destId="{8B4DDB70-2347-4F49-8CAE-35B32551A38D}" srcOrd="0" destOrd="0" presId="urn:microsoft.com/office/officeart/2005/8/layout/radial1"/>
    <dgm:cxn modelId="{7A62D328-1F86-4D3C-A6CC-F264213169EA}" type="presParOf" srcId="{4B75589F-1E07-4617-9694-7B4CEB980F9F}" destId="{C9BB1D36-6E3C-4B16-9EA6-3B40D979122A}" srcOrd="0" destOrd="0" presId="urn:microsoft.com/office/officeart/2005/8/layout/radial1"/>
    <dgm:cxn modelId="{37A2FCAE-0E30-4A2B-BCFF-6C8C3765BCF1}" type="presParOf" srcId="{4B75589F-1E07-4617-9694-7B4CEB980F9F}" destId="{73645ADC-11AB-45EF-AAE5-7D1C2AD9DF5C}" srcOrd="1" destOrd="0" presId="urn:microsoft.com/office/officeart/2005/8/layout/radial1"/>
    <dgm:cxn modelId="{C647F0CB-ECB4-4DF6-937F-6D1F1987F63E}" type="presParOf" srcId="{73645ADC-11AB-45EF-AAE5-7D1C2AD9DF5C}" destId="{07848A90-3EEC-44BF-BBFC-5587F9C9572E}" srcOrd="0" destOrd="0" presId="urn:microsoft.com/office/officeart/2005/8/layout/radial1"/>
    <dgm:cxn modelId="{AEB6D261-D955-4FA7-8927-4F7B0A99477E}" type="presParOf" srcId="{4B75589F-1E07-4617-9694-7B4CEB980F9F}" destId="{16043695-2C24-4184-9245-C44B0E16010A}" srcOrd="2" destOrd="0" presId="urn:microsoft.com/office/officeart/2005/8/layout/radial1"/>
    <dgm:cxn modelId="{F0994F39-BE5E-48F1-AE2F-D20CEA370D78}" type="presParOf" srcId="{4B75589F-1E07-4617-9694-7B4CEB980F9F}" destId="{9428775D-1086-4A63-B6EC-E27F8A95F617}" srcOrd="3" destOrd="0" presId="urn:microsoft.com/office/officeart/2005/8/layout/radial1"/>
    <dgm:cxn modelId="{7E21C22D-83ED-42A3-A722-3272ED784312}" type="presParOf" srcId="{9428775D-1086-4A63-B6EC-E27F8A95F617}" destId="{3B61ABBB-9095-4904-B687-7DDBD2977903}" srcOrd="0" destOrd="0" presId="urn:microsoft.com/office/officeart/2005/8/layout/radial1"/>
    <dgm:cxn modelId="{AA752319-6979-4B33-B7AB-5C3A1E8A7A6F}" type="presParOf" srcId="{4B75589F-1E07-4617-9694-7B4CEB980F9F}" destId="{328E7CCD-A94A-4EBD-A6EC-A179DB304149}" srcOrd="4" destOrd="0" presId="urn:microsoft.com/office/officeart/2005/8/layout/radial1"/>
    <dgm:cxn modelId="{6C3712F3-1C40-4717-8272-8DDE5B8A17E9}" type="presParOf" srcId="{4B75589F-1E07-4617-9694-7B4CEB980F9F}" destId="{B69A016B-3BBB-4FB0-8EFE-2FE9548A7662}" srcOrd="5" destOrd="0" presId="urn:microsoft.com/office/officeart/2005/8/layout/radial1"/>
    <dgm:cxn modelId="{74A1E0C7-649B-4B48-91C9-A6E72ACB4692}" type="presParOf" srcId="{B69A016B-3BBB-4FB0-8EFE-2FE9548A7662}" destId="{37DC7D7B-E5F9-4C63-AB81-6C4A5FB31322}" srcOrd="0" destOrd="0" presId="urn:microsoft.com/office/officeart/2005/8/layout/radial1"/>
    <dgm:cxn modelId="{21BC160D-FF48-4B3E-9EA8-A0421F3204A3}" type="presParOf" srcId="{4B75589F-1E07-4617-9694-7B4CEB980F9F}" destId="{DDC1D2BD-DD44-4B85-8E84-AEB2A3466588}" srcOrd="6" destOrd="0" presId="urn:microsoft.com/office/officeart/2005/8/layout/radial1"/>
    <dgm:cxn modelId="{8E15C515-6276-44AE-8CF4-34615BF4DDA9}" type="presParOf" srcId="{4B75589F-1E07-4617-9694-7B4CEB980F9F}" destId="{C6A5338A-22FB-4468-9705-CB0A24DDAD80}" srcOrd="7" destOrd="0" presId="urn:microsoft.com/office/officeart/2005/8/layout/radial1"/>
    <dgm:cxn modelId="{993AF2B4-5471-40B6-8A92-A910FE1F14D5}" type="presParOf" srcId="{C6A5338A-22FB-4468-9705-CB0A24DDAD80}" destId="{2CF26256-9EB6-4E42-9A0E-ED206F8D6E2B}" srcOrd="0" destOrd="0" presId="urn:microsoft.com/office/officeart/2005/8/layout/radial1"/>
    <dgm:cxn modelId="{23C1D2CB-FBD3-49CF-B689-555CB887E58B}" type="presParOf" srcId="{4B75589F-1E07-4617-9694-7B4CEB980F9F}" destId="{B90A22F5-3A47-4249-BF08-853155C8DBB8}" srcOrd="8" destOrd="0" presId="urn:microsoft.com/office/officeart/2005/8/layout/radial1"/>
    <dgm:cxn modelId="{C19FA992-4E7B-4F6D-A730-5A6CCA311941}" type="presParOf" srcId="{4B75589F-1E07-4617-9694-7B4CEB980F9F}" destId="{B3EBAAC1-4538-4FE4-B0B2-0EFF77289B18}" srcOrd="9" destOrd="0" presId="urn:microsoft.com/office/officeart/2005/8/layout/radial1"/>
    <dgm:cxn modelId="{9A8CF5F4-8E1B-4BC3-BF8D-8471627E447F}" type="presParOf" srcId="{B3EBAAC1-4538-4FE4-B0B2-0EFF77289B18}" destId="{65209D3B-D3E0-42C8-85A5-85C8EE654DEA}" srcOrd="0" destOrd="0" presId="urn:microsoft.com/office/officeart/2005/8/layout/radial1"/>
    <dgm:cxn modelId="{F0CDE131-3FCD-4FE7-A2C2-5E7B9C3AEA99}" type="presParOf" srcId="{4B75589F-1E07-4617-9694-7B4CEB980F9F}" destId="{8B4DDB70-2347-4F49-8CAE-35B32551A38D}" srcOrd="10" destOrd="0" presId="urn:microsoft.com/office/officeart/2005/8/layout/radial1"/>
    <dgm:cxn modelId="{CE86E3C0-65C6-400A-8992-5DAC4A101200}" type="presParOf" srcId="{4B75589F-1E07-4617-9694-7B4CEB980F9F}" destId="{8F6A30F1-B158-4A27-BF09-67FFF99BB270}" srcOrd="11" destOrd="0" presId="urn:microsoft.com/office/officeart/2005/8/layout/radial1"/>
    <dgm:cxn modelId="{09D65366-E01A-4961-AACC-0729657A344B}" type="presParOf" srcId="{8F6A30F1-B158-4A27-BF09-67FFF99BB270}" destId="{B5279D3E-9D73-45FA-888B-A0263685F51A}" srcOrd="0" destOrd="0" presId="urn:microsoft.com/office/officeart/2005/8/layout/radial1"/>
    <dgm:cxn modelId="{6BBEDC32-F5B3-449E-8BFD-12BC2EF5EBDC}" type="presParOf" srcId="{4B75589F-1E07-4617-9694-7B4CEB980F9F}" destId="{D0EABF55-B2DE-441E-889E-1C812C91E133}" srcOrd="12" destOrd="0" presId="urn:microsoft.com/office/officeart/2005/8/layout/radial1"/>
    <dgm:cxn modelId="{24AF57EF-BAB5-41F0-99F2-5A55DBF8E2F6}" type="presParOf" srcId="{4B75589F-1E07-4617-9694-7B4CEB980F9F}" destId="{CFA128B1-54A4-4F9D-BEBE-00EFEDAC0F08}" srcOrd="13" destOrd="0" presId="urn:microsoft.com/office/officeart/2005/8/layout/radial1"/>
    <dgm:cxn modelId="{D8E23754-F80F-4A21-B85A-AD3AAC1AA297}" type="presParOf" srcId="{CFA128B1-54A4-4F9D-BEBE-00EFEDAC0F08}" destId="{68B71599-51A8-4165-85B1-5D36EE1FA40D}" srcOrd="0" destOrd="0" presId="urn:microsoft.com/office/officeart/2005/8/layout/radial1"/>
    <dgm:cxn modelId="{6AF5E5BC-95AB-430A-A903-8149B6C6AFD8}" type="presParOf" srcId="{4B75589F-1E07-4617-9694-7B4CEB980F9F}" destId="{409200B9-3E28-4794-8060-9B41CE0693D9}" srcOrd="14" destOrd="0" presId="urn:microsoft.com/office/officeart/2005/8/layout/radial1"/>
    <dgm:cxn modelId="{C3B28A44-60F7-4DD5-89DE-CA38D54A80BB}" type="presParOf" srcId="{4B75589F-1E07-4617-9694-7B4CEB980F9F}" destId="{304DEB8B-AEE0-48C3-B6B7-D5A8AC6A9EE0}" srcOrd="15" destOrd="0" presId="urn:microsoft.com/office/officeart/2005/8/layout/radial1"/>
    <dgm:cxn modelId="{6F7CB4E2-20B2-4B39-AA97-B5B6DB81D4F0}" type="presParOf" srcId="{304DEB8B-AEE0-48C3-B6B7-D5A8AC6A9EE0}" destId="{DF97A67A-B7C7-4AD8-8854-BCF11B551431}" srcOrd="0" destOrd="0" presId="urn:microsoft.com/office/officeart/2005/8/layout/radial1"/>
    <dgm:cxn modelId="{FF188050-F0F6-4062-8C4D-074BB3349C19}" type="presParOf" srcId="{4B75589F-1E07-4617-9694-7B4CEB980F9F}" destId="{AC969C0C-F52E-45B6-8315-C5FD188776B4}" srcOrd="16" destOrd="0" presId="urn:microsoft.com/office/officeart/2005/8/layout/radial1"/>
    <dgm:cxn modelId="{A88E7C68-CD7F-40E8-8EFF-12A06FB8D1FC}" type="presParOf" srcId="{4B75589F-1E07-4617-9694-7B4CEB980F9F}" destId="{7125313C-ACF4-437B-99DA-0F288C4F8360}" srcOrd="17" destOrd="0" presId="urn:microsoft.com/office/officeart/2005/8/layout/radial1"/>
    <dgm:cxn modelId="{B49D4172-5808-4C17-B1BC-55EBFB75841D}" type="presParOf" srcId="{7125313C-ACF4-437B-99DA-0F288C4F8360}" destId="{8E3D8F4E-E4B6-4B2A-BDF6-60645E9DCED8}" srcOrd="0" destOrd="0" presId="urn:microsoft.com/office/officeart/2005/8/layout/radial1"/>
    <dgm:cxn modelId="{F123B610-9933-47D1-B5CF-FB6C6DD77591}" type="presParOf" srcId="{4B75589F-1E07-4617-9694-7B4CEB980F9F}" destId="{D755BD44-55AB-4BD3-8DDF-C2190C576972}" srcOrd="1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C1A1E-9A06-4E70-AFD5-D17FD391A149}">
      <dsp:nvSpPr>
        <dsp:cNvPr id="0" name=""/>
        <dsp:cNvSpPr/>
      </dsp:nvSpPr>
      <dsp:spPr>
        <a:xfrm>
          <a:off x="1057548" y="152156"/>
          <a:ext cx="2533747" cy="2251656"/>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CE50C317-FA4D-4605-92D5-7FE22C2FF4C4}">
      <dsp:nvSpPr>
        <dsp:cNvPr id="0" name=""/>
        <dsp:cNvSpPr/>
      </dsp:nvSpPr>
      <dsp:spPr>
        <a:xfrm>
          <a:off x="253362" y="2611936"/>
          <a:ext cx="3667109" cy="469382"/>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ru-RU" sz="2000" b="1" kern="1200" dirty="0">
              <a:solidFill>
                <a:srgbClr val="000000"/>
              </a:solidFill>
            </a:rPr>
            <a:t>Физические лица</a:t>
          </a:r>
        </a:p>
      </dsp:txBody>
      <dsp:txXfrm>
        <a:off x="253362" y="2611936"/>
        <a:ext cx="3667109" cy="469382"/>
      </dsp:txXfrm>
    </dsp:sp>
    <dsp:sp modelId="{F6A86411-23E8-4BF3-95D7-83F73179B5EE}">
      <dsp:nvSpPr>
        <dsp:cNvPr id="0" name=""/>
        <dsp:cNvSpPr/>
      </dsp:nvSpPr>
      <dsp:spPr>
        <a:xfrm>
          <a:off x="3916149" y="434644"/>
          <a:ext cx="3255840" cy="1760589"/>
        </a:xfrm>
        <a:prstGeom prst="rect">
          <a:avLst/>
        </a:prstGeom>
        <a:blipFill rotWithShape="1">
          <a:blip xmlns:r="http://schemas.openxmlformats.org/officeDocument/2006/relationships" r:embed="rId2"/>
          <a:stretch>
            <a:fillRect/>
          </a:stretch>
        </a:blipFill>
        <a:ln>
          <a:noFill/>
        </a:ln>
        <a:effectLst/>
      </dsp:spPr>
      <dsp:style>
        <a:lnRef idx="0">
          <a:scrgbClr r="0" g="0" b="0"/>
        </a:lnRef>
        <a:fillRef idx="1">
          <a:scrgbClr r="0" g="0" b="0"/>
        </a:fillRef>
        <a:effectRef idx="0">
          <a:scrgbClr r="0" g="0" b="0"/>
        </a:effectRef>
        <a:fontRef idx="minor"/>
      </dsp:style>
    </dsp:sp>
    <dsp:sp modelId="{7017C485-5475-46C5-8336-313B6C62E371}">
      <dsp:nvSpPr>
        <dsp:cNvPr id="0" name=""/>
        <dsp:cNvSpPr/>
      </dsp:nvSpPr>
      <dsp:spPr>
        <a:xfrm>
          <a:off x="3956204" y="2607688"/>
          <a:ext cx="3667109" cy="469382"/>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ru-RU" sz="2000" b="1" kern="1200" dirty="0">
              <a:solidFill>
                <a:srgbClr val="000000"/>
              </a:solidFill>
            </a:rPr>
            <a:t>Юридические лица</a:t>
          </a:r>
        </a:p>
      </dsp:txBody>
      <dsp:txXfrm>
        <a:off x="3956204" y="2607688"/>
        <a:ext cx="3667109" cy="469382"/>
      </dsp:txXfrm>
    </dsp:sp>
    <dsp:sp modelId="{BB57A149-7A12-4C5A-B307-1B9FD01BE0C1}">
      <dsp:nvSpPr>
        <dsp:cNvPr id="0" name=""/>
        <dsp:cNvSpPr/>
      </dsp:nvSpPr>
      <dsp:spPr>
        <a:xfrm>
          <a:off x="1204986" y="4530658"/>
          <a:ext cx="5768123" cy="1575566"/>
        </a:xfrm>
        <a:prstGeom prst="rect">
          <a:avLst/>
        </a:prstGeom>
        <a:blipFill rotWithShape="1">
          <a:blip xmlns:r="http://schemas.openxmlformats.org/officeDocument/2006/relationships" r:embed="rId3"/>
          <a:stretch>
            <a:fillRect/>
          </a:stretch>
        </a:blipFill>
        <a:ln>
          <a:noFill/>
        </a:ln>
        <a:effectLst/>
      </dsp:spPr>
      <dsp:style>
        <a:lnRef idx="0">
          <a:scrgbClr r="0" g="0" b="0"/>
        </a:lnRef>
        <a:fillRef idx="1">
          <a:scrgbClr r="0" g="0" b="0"/>
        </a:fillRef>
        <a:effectRef idx="0">
          <a:scrgbClr r="0" g="0" b="0"/>
        </a:effectRef>
        <a:fontRef idx="minor"/>
      </dsp:style>
    </dsp:sp>
    <dsp:sp modelId="{9981810F-C2F3-4DF2-B404-8AE6D747D4F3}">
      <dsp:nvSpPr>
        <dsp:cNvPr id="0" name=""/>
        <dsp:cNvSpPr/>
      </dsp:nvSpPr>
      <dsp:spPr>
        <a:xfrm>
          <a:off x="1325480" y="5989510"/>
          <a:ext cx="5467748" cy="469382"/>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ru-RU" sz="2000" b="1" kern="1200" dirty="0">
              <a:solidFill>
                <a:srgbClr val="000000"/>
              </a:solidFill>
            </a:rPr>
            <a:t>Финансовые посредники</a:t>
          </a:r>
        </a:p>
      </dsp:txBody>
      <dsp:txXfrm>
        <a:off x="1325480" y="5989510"/>
        <a:ext cx="5467748" cy="4693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B1D36-6E3C-4B16-9EA6-3B40D979122A}">
      <dsp:nvSpPr>
        <dsp:cNvPr id="0" name=""/>
        <dsp:cNvSpPr/>
      </dsp:nvSpPr>
      <dsp:spPr>
        <a:xfrm>
          <a:off x="8584829" y="2566292"/>
          <a:ext cx="1335828" cy="13358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a:ln/>
              <a:effectLst/>
              <a:latin typeface="Arial" pitchFamily="34" charset="0"/>
              <a:cs typeface="Arial" pitchFamily="34" charset="0"/>
            </a:rPr>
            <a:t>Виды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a:ln/>
              <a:effectLst/>
              <a:latin typeface="Arial" pitchFamily="34" charset="0"/>
              <a:cs typeface="Arial" pitchFamily="34" charset="0"/>
            </a:rPr>
            <a:t>банковских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a:ln/>
              <a:effectLst/>
              <a:latin typeface="Arial" pitchFamily="34" charset="0"/>
              <a:cs typeface="Arial" pitchFamily="34" charset="0"/>
            </a:rPr>
            <a:t>счетов</a:t>
          </a:r>
        </a:p>
      </dsp:txBody>
      <dsp:txXfrm>
        <a:off x="8780456" y="2761919"/>
        <a:ext cx="944574" cy="944574"/>
      </dsp:txXfrm>
    </dsp:sp>
    <dsp:sp modelId="{73645ADC-11AB-45EF-AAE5-7D1C2AD9DF5C}">
      <dsp:nvSpPr>
        <dsp:cNvPr id="0" name=""/>
        <dsp:cNvSpPr/>
      </dsp:nvSpPr>
      <dsp:spPr>
        <a:xfrm rot="16200000">
          <a:off x="8649350" y="1956402"/>
          <a:ext cx="1206786" cy="12993"/>
        </a:xfrm>
        <a:custGeom>
          <a:avLst/>
          <a:gdLst/>
          <a:ahLst/>
          <a:cxnLst/>
          <a:rect l="0" t="0" r="0" b="0"/>
          <a:pathLst>
            <a:path>
              <a:moveTo>
                <a:pt x="0" y="6496"/>
              </a:moveTo>
              <a:lnTo>
                <a:pt x="1206786" y="649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dirty="0"/>
        </a:p>
      </dsp:txBody>
      <dsp:txXfrm>
        <a:off x="9222574" y="1932729"/>
        <a:ext cx="60339" cy="60339"/>
      </dsp:txXfrm>
    </dsp:sp>
    <dsp:sp modelId="{16043695-2C24-4184-9245-C44B0E16010A}">
      <dsp:nvSpPr>
        <dsp:cNvPr id="0" name=""/>
        <dsp:cNvSpPr/>
      </dsp:nvSpPr>
      <dsp:spPr>
        <a:xfrm>
          <a:off x="8584829" y="23677"/>
          <a:ext cx="1335828" cy="13358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800" b="0" i="0" u="none" strike="noStrike" kern="1200" cap="none" normalizeH="0" baseline="0" dirty="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800" b="0" i="0" u="none" strike="noStrike" kern="1200" cap="none" normalizeH="0" baseline="0" dirty="0">
              <a:ln/>
              <a:effectLst/>
              <a:latin typeface="Arial" pitchFamily="34" charset="0"/>
              <a:cs typeface="Arial" pitchFamily="34" charset="0"/>
            </a:rPr>
            <a:t>текущие счета</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800" b="0" i="0" u="none" strike="noStrike" kern="1200" cap="none" normalizeH="0" baseline="0" dirty="0">
            <a:ln/>
            <a:effectLst/>
            <a:latin typeface="Arial" pitchFamily="34" charset="0"/>
            <a:cs typeface="Arial" pitchFamily="34" charset="0"/>
          </a:endParaRPr>
        </a:p>
      </dsp:txBody>
      <dsp:txXfrm>
        <a:off x="8780456" y="219304"/>
        <a:ext cx="944574" cy="944574"/>
      </dsp:txXfrm>
    </dsp:sp>
    <dsp:sp modelId="{9428775D-1086-4A63-B6EC-E27F8A95F617}">
      <dsp:nvSpPr>
        <dsp:cNvPr id="0" name=""/>
        <dsp:cNvSpPr/>
      </dsp:nvSpPr>
      <dsp:spPr>
        <a:xfrm rot="18600000">
          <a:off x="9466531" y="2253831"/>
          <a:ext cx="1206786" cy="12993"/>
        </a:xfrm>
        <a:custGeom>
          <a:avLst/>
          <a:gdLst/>
          <a:ahLst/>
          <a:cxnLst/>
          <a:rect l="0" t="0" r="0" b="0"/>
          <a:pathLst>
            <a:path>
              <a:moveTo>
                <a:pt x="0" y="6496"/>
              </a:moveTo>
              <a:lnTo>
                <a:pt x="1206786" y="649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dirty="0"/>
        </a:p>
      </dsp:txBody>
      <dsp:txXfrm>
        <a:off x="10039755" y="2230158"/>
        <a:ext cx="60339" cy="60339"/>
      </dsp:txXfrm>
    </dsp:sp>
    <dsp:sp modelId="{328E7CCD-A94A-4EBD-A6EC-A179DB304149}">
      <dsp:nvSpPr>
        <dsp:cNvPr id="0" name=""/>
        <dsp:cNvSpPr/>
      </dsp:nvSpPr>
      <dsp:spPr>
        <a:xfrm>
          <a:off x="10219191" y="618536"/>
          <a:ext cx="1335828" cy="133582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800" b="0" i="0" u="none" strike="noStrike" kern="1200" cap="none" normalizeH="0" baseline="0" dirty="0">
              <a:ln/>
              <a:effectLst/>
              <a:latin typeface="Arial" pitchFamily="34" charset="0"/>
              <a:cs typeface="Arial" pitchFamily="34" charset="0"/>
            </a:rPr>
            <a:t>расчетные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800" b="0" i="0" u="none" strike="noStrike" kern="1200" cap="none" normalizeH="0" baseline="0" dirty="0">
              <a:ln/>
              <a:effectLst/>
              <a:latin typeface="Arial" pitchFamily="34" charset="0"/>
              <a:cs typeface="Arial" pitchFamily="34" charset="0"/>
            </a:rPr>
            <a:t>счета</a:t>
          </a:r>
        </a:p>
      </dsp:txBody>
      <dsp:txXfrm>
        <a:off x="10414818" y="814163"/>
        <a:ext cx="944574" cy="944574"/>
      </dsp:txXfrm>
    </dsp:sp>
    <dsp:sp modelId="{B69A016B-3BBB-4FB0-8EFE-2FE9548A7662}">
      <dsp:nvSpPr>
        <dsp:cNvPr id="0" name=""/>
        <dsp:cNvSpPr/>
      </dsp:nvSpPr>
      <dsp:spPr>
        <a:xfrm rot="21000000">
          <a:off x="9901344" y="3006949"/>
          <a:ext cx="1206786" cy="12993"/>
        </a:xfrm>
        <a:custGeom>
          <a:avLst/>
          <a:gdLst/>
          <a:ahLst/>
          <a:cxnLst/>
          <a:rect l="0" t="0" r="0" b="0"/>
          <a:pathLst>
            <a:path>
              <a:moveTo>
                <a:pt x="0" y="6496"/>
              </a:moveTo>
              <a:lnTo>
                <a:pt x="1206786" y="649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dirty="0"/>
        </a:p>
      </dsp:txBody>
      <dsp:txXfrm>
        <a:off x="10474567" y="2983276"/>
        <a:ext cx="60339" cy="60339"/>
      </dsp:txXfrm>
    </dsp:sp>
    <dsp:sp modelId="{DDC1D2BD-DD44-4B85-8E84-AEB2A3466588}">
      <dsp:nvSpPr>
        <dsp:cNvPr id="0" name=""/>
        <dsp:cNvSpPr/>
      </dsp:nvSpPr>
      <dsp:spPr>
        <a:xfrm>
          <a:off x="11088816" y="2124772"/>
          <a:ext cx="1335828" cy="13358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800" b="0" i="0" u="none" strike="noStrike" kern="1200" cap="none" normalizeH="0" baseline="0" dirty="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800" b="0" i="0" u="none" strike="noStrike" kern="1200" cap="none" normalizeH="0" baseline="0" dirty="0">
              <a:ln/>
              <a:effectLst/>
              <a:latin typeface="Arial" pitchFamily="34" charset="0"/>
              <a:cs typeface="Arial" pitchFamily="34" charset="0"/>
            </a:rPr>
            <a:t>бюджетные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800" b="0" i="0" u="none" strike="noStrike" kern="1200" cap="none" normalizeH="0" baseline="0" dirty="0">
              <a:ln/>
              <a:effectLst/>
              <a:latin typeface="Arial" pitchFamily="34" charset="0"/>
              <a:cs typeface="Arial" pitchFamily="34" charset="0"/>
            </a:rPr>
            <a:t>счета</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800" b="0" i="0" u="none" strike="noStrike" kern="1200" cap="none" normalizeH="0" baseline="0" dirty="0">
            <a:ln/>
            <a:effectLst/>
            <a:latin typeface="Arial" pitchFamily="34" charset="0"/>
            <a:cs typeface="Arial" pitchFamily="34" charset="0"/>
          </a:endParaRPr>
        </a:p>
      </dsp:txBody>
      <dsp:txXfrm>
        <a:off x="11284443" y="2320399"/>
        <a:ext cx="944574" cy="944574"/>
      </dsp:txXfrm>
    </dsp:sp>
    <dsp:sp modelId="{C6A5338A-22FB-4468-9705-CB0A24DDAD80}">
      <dsp:nvSpPr>
        <dsp:cNvPr id="0" name=""/>
        <dsp:cNvSpPr/>
      </dsp:nvSpPr>
      <dsp:spPr>
        <a:xfrm rot="1800000">
          <a:off x="9750335" y="3863363"/>
          <a:ext cx="1206786" cy="12993"/>
        </a:xfrm>
        <a:custGeom>
          <a:avLst/>
          <a:gdLst/>
          <a:ahLst/>
          <a:cxnLst/>
          <a:rect l="0" t="0" r="0" b="0"/>
          <a:pathLst>
            <a:path>
              <a:moveTo>
                <a:pt x="0" y="6496"/>
              </a:moveTo>
              <a:lnTo>
                <a:pt x="1206786" y="649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dirty="0"/>
        </a:p>
      </dsp:txBody>
      <dsp:txXfrm>
        <a:off x="10323558" y="3839690"/>
        <a:ext cx="60339" cy="60339"/>
      </dsp:txXfrm>
    </dsp:sp>
    <dsp:sp modelId="{B90A22F5-3A47-4249-BF08-853155C8DBB8}">
      <dsp:nvSpPr>
        <dsp:cNvPr id="0" name=""/>
        <dsp:cNvSpPr/>
      </dsp:nvSpPr>
      <dsp:spPr>
        <a:xfrm>
          <a:off x="10786799" y="3837600"/>
          <a:ext cx="1335828" cy="133582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800" b="0" i="0" u="none" strike="noStrike" kern="1200" cap="none" normalizeH="0" baseline="0" dirty="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800" b="0" i="0" u="none" strike="noStrike" kern="1200" cap="none" normalizeH="0" baseline="0" dirty="0">
              <a:ln/>
              <a:effectLst/>
              <a:latin typeface="Arial" pitchFamily="34" charset="0"/>
              <a:cs typeface="Arial" pitchFamily="34" charset="0"/>
            </a:rPr>
            <a:t>корреспондентские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800" b="0" i="0" u="none" strike="noStrike" kern="1200" cap="none" normalizeH="0" baseline="0" dirty="0">
              <a:ln/>
              <a:effectLst/>
              <a:latin typeface="Arial" pitchFamily="34" charset="0"/>
              <a:cs typeface="Arial" pitchFamily="34" charset="0"/>
            </a:rPr>
            <a:t>счета</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800" b="0" i="0" u="none" strike="noStrike" kern="1200" cap="none" normalizeH="0" baseline="0" dirty="0">
            <a:ln/>
            <a:effectLst/>
            <a:latin typeface="Arial" pitchFamily="34" charset="0"/>
            <a:cs typeface="Arial" pitchFamily="34" charset="0"/>
          </a:endParaRPr>
        </a:p>
      </dsp:txBody>
      <dsp:txXfrm>
        <a:off x="10982426" y="4033227"/>
        <a:ext cx="944574" cy="944574"/>
      </dsp:txXfrm>
    </dsp:sp>
    <dsp:sp modelId="{B3EBAAC1-4538-4FE4-B0B2-0EFF77289B18}">
      <dsp:nvSpPr>
        <dsp:cNvPr id="0" name=""/>
        <dsp:cNvSpPr/>
      </dsp:nvSpPr>
      <dsp:spPr>
        <a:xfrm rot="4200000">
          <a:off x="9084163" y="4422348"/>
          <a:ext cx="1206786" cy="12993"/>
        </a:xfrm>
        <a:custGeom>
          <a:avLst/>
          <a:gdLst/>
          <a:ahLst/>
          <a:cxnLst/>
          <a:rect l="0" t="0" r="0" b="0"/>
          <a:pathLst>
            <a:path>
              <a:moveTo>
                <a:pt x="0" y="6496"/>
              </a:moveTo>
              <a:lnTo>
                <a:pt x="1206786" y="649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dirty="0"/>
        </a:p>
      </dsp:txBody>
      <dsp:txXfrm>
        <a:off x="9657387" y="4398675"/>
        <a:ext cx="60339" cy="60339"/>
      </dsp:txXfrm>
    </dsp:sp>
    <dsp:sp modelId="{8B4DDB70-2347-4F49-8CAE-35B32551A38D}">
      <dsp:nvSpPr>
        <dsp:cNvPr id="0" name=""/>
        <dsp:cNvSpPr/>
      </dsp:nvSpPr>
      <dsp:spPr>
        <a:xfrm>
          <a:off x="9454455" y="4955569"/>
          <a:ext cx="1335828" cy="133582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800" b="0" i="0" u="none" strike="noStrike" kern="1200" cap="none" normalizeH="0" baseline="0" dirty="0">
              <a:ln/>
              <a:effectLst/>
              <a:latin typeface="Arial" pitchFamily="34" charset="0"/>
              <a:cs typeface="Arial" pitchFamily="34" charset="0"/>
            </a:rPr>
            <a:t>корреспондентские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800" b="0" i="0" u="none" strike="noStrike" kern="1200" cap="none" normalizeH="0" baseline="0" dirty="0">
              <a:ln/>
              <a:effectLst/>
              <a:latin typeface="Arial" pitchFamily="34" charset="0"/>
              <a:cs typeface="Arial" pitchFamily="34" charset="0"/>
            </a:rPr>
            <a:t>субсчета</a:t>
          </a:r>
        </a:p>
      </dsp:txBody>
      <dsp:txXfrm>
        <a:off x="9650082" y="5151196"/>
        <a:ext cx="944574" cy="944574"/>
      </dsp:txXfrm>
    </dsp:sp>
    <dsp:sp modelId="{8F6A30F1-B158-4A27-BF09-67FFF99BB270}">
      <dsp:nvSpPr>
        <dsp:cNvPr id="0" name=""/>
        <dsp:cNvSpPr/>
      </dsp:nvSpPr>
      <dsp:spPr>
        <a:xfrm rot="6600000">
          <a:off x="8214537" y="4422348"/>
          <a:ext cx="1206786" cy="12993"/>
        </a:xfrm>
        <a:custGeom>
          <a:avLst/>
          <a:gdLst/>
          <a:ahLst/>
          <a:cxnLst/>
          <a:rect l="0" t="0" r="0" b="0"/>
          <a:pathLst>
            <a:path>
              <a:moveTo>
                <a:pt x="0" y="6496"/>
              </a:moveTo>
              <a:lnTo>
                <a:pt x="1206786" y="649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dirty="0"/>
        </a:p>
      </dsp:txBody>
      <dsp:txXfrm rot="10800000">
        <a:off x="8787761" y="4398675"/>
        <a:ext cx="60339" cy="60339"/>
      </dsp:txXfrm>
    </dsp:sp>
    <dsp:sp modelId="{D0EABF55-B2DE-441E-889E-1C812C91E133}">
      <dsp:nvSpPr>
        <dsp:cNvPr id="0" name=""/>
        <dsp:cNvSpPr/>
      </dsp:nvSpPr>
      <dsp:spPr>
        <a:xfrm>
          <a:off x="7715204" y="4955569"/>
          <a:ext cx="1335828" cy="13358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800" b="0" i="0" u="none" strike="noStrike" kern="1200" cap="none" normalizeH="0" baseline="0" dirty="0">
              <a:ln/>
              <a:effectLst/>
              <a:latin typeface="Arial" pitchFamily="34" charset="0"/>
              <a:cs typeface="Arial" pitchFamily="34" charset="0"/>
            </a:rPr>
            <a:t>счета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800" b="0" i="0" u="none" strike="noStrike" kern="1200" cap="none" normalizeH="0" baseline="0" dirty="0">
              <a:ln/>
              <a:effectLst/>
              <a:latin typeface="Arial" pitchFamily="34" charset="0"/>
              <a:cs typeface="Arial" pitchFamily="34" charset="0"/>
            </a:rPr>
            <a:t>доверительного</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800" b="0" i="0" u="none" strike="noStrike" kern="1200" cap="none" normalizeH="0" baseline="0" dirty="0">
              <a:ln/>
              <a:effectLst/>
              <a:latin typeface="Arial" pitchFamily="34" charset="0"/>
              <a:cs typeface="Arial" pitchFamily="34" charset="0"/>
            </a:rPr>
            <a:t>управления</a:t>
          </a:r>
        </a:p>
      </dsp:txBody>
      <dsp:txXfrm>
        <a:off x="7910831" y="5151196"/>
        <a:ext cx="944574" cy="944574"/>
      </dsp:txXfrm>
    </dsp:sp>
    <dsp:sp modelId="{CFA128B1-54A4-4F9D-BEBE-00EFEDAC0F08}">
      <dsp:nvSpPr>
        <dsp:cNvPr id="0" name=""/>
        <dsp:cNvSpPr/>
      </dsp:nvSpPr>
      <dsp:spPr>
        <a:xfrm rot="9000000">
          <a:off x="7548365" y="3863363"/>
          <a:ext cx="1206786" cy="12993"/>
        </a:xfrm>
        <a:custGeom>
          <a:avLst/>
          <a:gdLst/>
          <a:ahLst/>
          <a:cxnLst/>
          <a:rect l="0" t="0" r="0" b="0"/>
          <a:pathLst>
            <a:path>
              <a:moveTo>
                <a:pt x="0" y="6496"/>
              </a:moveTo>
              <a:lnTo>
                <a:pt x="1206786" y="649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dirty="0"/>
        </a:p>
      </dsp:txBody>
      <dsp:txXfrm rot="10800000">
        <a:off x="8121589" y="3839690"/>
        <a:ext cx="60339" cy="60339"/>
      </dsp:txXfrm>
    </dsp:sp>
    <dsp:sp modelId="{409200B9-3E28-4794-8060-9B41CE0693D9}">
      <dsp:nvSpPr>
        <dsp:cNvPr id="0" name=""/>
        <dsp:cNvSpPr/>
      </dsp:nvSpPr>
      <dsp:spPr>
        <a:xfrm>
          <a:off x="6382860" y="3837600"/>
          <a:ext cx="1335828" cy="133582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800" b="0" i="0" u="none" strike="noStrike" kern="1200" cap="none" normalizeH="0" baseline="0" dirty="0">
              <a:ln/>
              <a:effectLst/>
              <a:latin typeface="Arial" pitchFamily="34" charset="0"/>
              <a:cs typeface="Arial" pitchFamily="34" charset="0"/>
            </a:rPr>
            <a:t>специальные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800" b="0" i="0" u="none" strike="noStrike" kern="1200" cap="none" normalizeH="0" baseline="0" dirty="0">
              <a:ln/>
              <a:effectLst/>
              <a:latin typeface="Arial" pitchFamily="34" charset="0"/>
              <a:cs typeface="Arial" pitchFamily="34" charset="0"/>
            </a:rPr>
            <a:t>банковские счета</a:t>
          </a:r>
        </a:p>
      </dsp:txBody>
      <dsp:txXfrm>
        <a:off x="6578487" y="4033227"/>
        <a:ext cx="944574" cy="944574"/>
      </dsp:txXfrm>
    </dsp:sp>
    <dsp:sp modelId="{304DEB8B-AEE0-48C3-B6B7-D5A8AC6A9EE0}">
      <dsp:nvSpPr>
        <dsp:cNvPr id="0" name=""/>
        <dsp:cNvSpPr/>
      </dsp:nvSpPr>
      <dsp:spPr>
        <a:xfrm rot="11400000">
          <a:off x="7397357" y="3006949"/>
          <a:ext cx="1206786" cy="12993"/>
        </a:xfrm>
        <a:custGeom>
          <a:avLst/>
          <a:gdLst/>
          <a:ahLst/>
          <a:cxnLst/>
          <a:rect l="0" t="0" r="0" b="0"/>
          <a:pathLst>
            <a:path>
              <a:moveTo>
                <a:pt x="0" y="6496"/>
              </a:moveTo>
              <a:lnTo>
                <a:pt x="1206786" y="649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dirty="0"/>
        </a:p>
      </dsp:txBody>
      <dsp:txXfrm rot="10800000">
        <a:off x="7970580" y="2983276"/>
        <a:ext cx="60339" cy="60339"/>
      </dsp:txXfrm>
    </dsp:sp>
    <dsp:sp modelId="{AC969C0C-F52E-45B6-8315-C5FD188776B4}">
      <dsp:nvSpPr>
        <dsp:cNvPr id="0" name=""/>
        <dsp:cNvSpPr/>
      </dsp:nvSpPr>
      <dsp:spPr>
        <a:xfrm>
          <a:off x="6080842" y="2124772"/>
          <a:ext cx="1335828" cy="13358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800" b="0" i="0" u="none" strike="noStrike" kern="1200" cap="none" normalizeH="0" baseline="0" dirty="0">
              <a:ln/>
              <a:effectLst/>
              <a:latin typeface="Arial" pitchFamily="34" charset="0"/>
              <a:cs typeface="Arial" pitchFamily="34" charset="0"/>
            </a:rPr>
            <a:t>депозитные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800" b="0" i="0" u="none" strike="noStrike" kern="1200" cap="none" normalizeH="0" baseline="0" dirty="0">
              <a:ln/>
              <a:effectLst/>
              <a:latin typeface="Arial" pitchFamily="34" charset="0"/>
              <a:cs typeface="Arial" pitchFamily="34" charset="0"/>
            </a:rPr>
            <a:t>счета судов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800" b="0" i="0" u="none" strike="noStrike" kern="1200" cap="none" normalizeH="0" baseline="0" dirty="0">
              <a:ln/>
              <a:effectLst/>
              <a:latin typeface="Arial" pitchFamily="34" charset="0"/>
              <a:cs typeface="Arial" pitchFamily="34" charset="0"/>
            </a:rPr>
            <a:t>и других органов</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800" b="0" i="0" u="none" strike="noStrike" kern="1200" cap="none" normalizeH="0" baseline="0" dirty="0">
              <a:ln/>
              <a:effectLst/>
              <a:latin typeface="Arial" pitchFamily="34" charset="0"/>
              <a:cs typeface="Arial" pitchFamily="34" charset="0"/>
            </a:rPr>
            <a:t>власти</a:t>
          </a:r>
        </a:p>
      </dsp:txBody>
      <dsp:txXfrm>
        <a:off x="6276469" y="2320399"/>
        <a:ext cx="944574" cy="944574"/>
      </dsp:txXfrm>
    </dsp:sp>
    <dsp:sp modelId="{7125313C-ACF4-437B-99DA-0F288C4F8360}">
      <dsp:nvSpPr>
        <dsp:cNvPr id="0" name=""/>
        <dsp:cNvSpPr/>
      </dsp:nvSpPr>
      <dsp:spPr>
        <a:xfrm rot="13800000">
          <a:off x="7832169" y="2253831"/>
          <a:ext cx="1206786" cy="12993"/>
        </a:xfrm>
        <a:custGeom>
          <a:avLst/>
          <a:gdLst/>
          <a:ahLst/>
          <a:cxnLst/>
          <a:rect l="0" t="0" r="0" b="0"/>
          <a:pathLst>
            <a:path>
              <a:moveTo>
                <a:pt x="0" y="6496"/>
              </a:moveTo>
              <a:lnTo>
                <a:pt x="1206786" y="649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dirty="0"/>
        </a:p>
      </dsp:txBody>
      <dsp:txXfrm rot="10800000">
        <a:off x="8405393" y="2230158"/>
        <a:ext cx="60339" cy="60339"/>
      </dsp:txXfrm>
    </dsp:sp>
    <dsp:sp modelId="{D755BD44-55AB-4BD3-8DDF-C2190C576972}">
      <dsp:nvSpPr>
        <dsp:cNvPr id="0" name=""/>
        <dsp:cNvSpPr/>
      </dsp:nvSpPr>
      <dsp:spPr>
        <a:xfrm>
          <a:off x="6950468" y="618536"/>
          <a:ext cx="1335828" cy="133582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800" b="0" i="0" u="none" strike="noStrike" kern="1200" cap="none" normalizeH="0" baseline="0" dirty="0">
              <a:ln/>
              <a:effectLst/>
              <a:latin typeface="Arial" pitchFamily="34" charset="0"/>
              <a:cs typeface="Arial" pitchFamily="34" charset="0"/>
            </a:rPr>
            <a:t>счета по вкладам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800" b="0" i="0" u="none" strike="noStrike" kern="1200" cap="none" normalizeH="0" baseline="0" dirty="0">
              <a:ln/>
              <a:effectLst/>
              <a:latin typeface="Arial" pitchFamily="34" charset="0"/>
              <a:cs typeface="Arial" pitchFamily="34" charset="0"/>
            </a:rPr>
            <a:t>(депозитам)</a:t>
          </a:r>
        </a:p>
      </dsp:txBody>
      <dsp:txXfrm>
        <a:off x="7146095" y="814163"/>
        <a:ext cx="944574" cy="944574"/>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defTabSz="914377" eaLnBrk="1" fontAlgn="auto" hangingPunct="1">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defTabSz="914377" eaLnBrk="1" fontAlgn="auto" hangingPunct="1">
              <a:spcBef>
                <a:spcPts val="0"/>
              </a:spcBef>
              <a:spcAft>
                <a:spcPts val="0"/>
              </a:spcAft>
              <a:defRPr sz="1200">
                <a:latin typeface="+mn-lt"/>
                <a:cs typeface="+mn-cs"/>
              </a:defRPr>
            </a:lvl1pPr>
          </a:lstStyle>
          <a:p>
            <a:pPr>
              <a:defRPr/>
            </a:pPr>
            <a:fld id="{92CA1ECA-24DD-4C6E-A645-4DE882422D14}" type="datetimeFigureOut">
              <a:rPr lang="en-US"/>
              <a:pPr>
                <a:defRPr/>
              </a:pPr>
              <a:t>10/2/2017</a:t>
            </a:fld>
            <a:endParaRPr lang="en-US" dirty="0"/>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defTabSz="914377" eaLnBrk="1" fontAlgn="auto" hangingPunct="1">
              <a:spcBef>
                <a:spcPts val="0"/>
              </a:spcBef>
              <a:spcAft>
                <a:spcPts val="0"/>
              </a:spcAft>
              <a:defRPr sz="1200" dirty="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35C167B5-9010-411B-90E0-7AB60B72FA74}" type="slidenum">
              <a:rPr lang="en-US" altLang="ru-RU"/>
              <a:pPr>
                <a:defRPr/>
              </a:pPr>
              <a:t>‹#›</a:t>
            </a:fld>
            <a:endParaRPr lang="en-US" altLang="ru-RU" dirty="0"/>
          </a:p>
        </p:txBody>
      </p:sp>
    </p:spTree>
    <p:extLst>
      <p:ext uri="{BB962C8B-B14F-4D97-AF65-F5344CB8AC3E}">
        <p14:creationId xmlns:p14="http://schemas.microsoft.com/office/powerpoint/2010/main" val="30436320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defTabSz="914377" eaLnBrk="1" fontAlgn="auto" hangingPunct="1">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defTabSz="914377" eaLnBrk="1" fontAlgn="auto" hangingPunct="1">
              <a:spcBef>
                <a:spcPts val="0"/>
              </a:spcBef>
              <a:spcAft>
                <a:spcPts val="0"/>
              </a:spcAft>
              <a:defRPr sz="1200">
                <a:latin typeface="+mn-lt"/>
                <a:cs typeface="+mn-cs"/>
              </a:defRPr>
            </a:lvl1pPr>
          </a:lstStyle>
          <a:p>
            <a:pPr>
              <a:defRPr/>
            </a:pPr>
            <a:fld id="{173CF149-38BF-4857-BF5E-60AE3E7B3484}" type="datetimeFigureOut">
              <a:rPr lang="en-US"/>
              <a:pPr>
                <a:defRPr/>
              </a:pPr>
              <a:t>10/2/2017</a:t>
            </a:fld>
            <a:endParaRPr lang="en-US" dirty="0"/>
          </a:p>
        </p:txBody>
      </p:sp>
      <p:sp>
        <p:nvSpPr>
          <p:cNvPr id="4" name="Slide Image Placeholder 3"/>
          <p:cNvSpPr>
            <a:spLocks noGrp="1" noRot="1" noChangeAspect="1"/>
          </p:cNvSpPr>
          <p:nvPr>
            <p:ph type="sldImg" idx="2"/>
          </p:nvPr>
        </p:nvSpPr>
        <p:spPr>
          <a:xfrm>
            <a:off x="2714625" y="514350"/>
            <a:ext cx="3714750" cy="25717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defTabSz="914377" eaLnBrk="1" fontAlgn="auto" hangingPunct="1">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595F7003-2658-4C26-96A1-5560C1D3F1FE}" type="slidenum">
              <a:rPr lang="en-US" altLang="ru-RU"/>
              <a:pPr>
                <a:defRPr/>
              </a:pPr>
              <a:t>‹#›</a:t>
            </a:fld>
            <a:endParaRPr lang="en-US" altLang="ru-RU" dirty="0"/>
          </a:p>
        </p:txBody>
      </p:sp>
    </p:spTree>
    <p:extLst>
      <p:ext uri="{BB962C8B-B14F-4D97-AF65-F5344CB8AC3E}">
        <p14:creationId xmlns:p14="http://schemas.microsoft.com/office/powerpoint/2010/main" val="90657691"/>
      </p:ext>
    </p:extLst>
  </p:cSld>
  <p:clrMap bg1="lt1" tx1="dk1" bg2="lt2" tx2="dk2" accent1="accent1" accent2="accent2" accent3="accent3" accent4="accent4" accent5="accent5" accent6="accent6" hlink="hlink" folHlink="folHlink"/>
  <p:hf hdr="0" ftr="0" dt="0"/>
  <p:notesStyle>
    <a:lvl1pPr algn="l" defTabSz="455613" rtl="0" eaLnBrk="0" fontAlgn="base" hangingPunct="0">
      <a:spcBef>
        <a:spcPct val="30000"/>
      </a:spcBef>
      <a:spcAft>
        <a:spcPct val="0"/>
      </a:spcAft>
      <a:defRPr sz="1200" kern="1200">
        <a:solidFill>
          <a:schemeClr val="tx1"/>
        </a:solidFill>
        <a:latin typeface="+mn-lt"/>
        <a:ea typeface="+mn-ea"/>
        <a:cs typeface="+mn-cs"/>
      </a:defRPr>
    </a:lvl1pPr>
    <a:lvl2pPr marL="455613" algn="l" defTabSz="455613" rtl="0" eaLnBrk="0" fontAlgn="base" hangingPunct="0">
      <a:spcBef>
        <a:spcPct val="30000"/>
      </a:spcBef>
      <a:spcAft>
        <a:spcPct val="0"/>
      </a:spcAft>
      <a:defRPr sz="1200" kern="1200">
        <a:solidFill>
          <a:schemeClr val="tx1"/>
        </a:solidFill>
        <a:latin typeface="+mn-lt"/>
        <a:ea typeface="+mn-ea"/>
        <a:cs typeface="+mn-cs"/>
      </a:defRPr>
    </a:lvl2pPr>
    <a:lvl3pPr marL="912813" algn="l" defTabSz="455613" rtl="0" eaLnBrk="0" fontAlgn="base" hangingPunct="0">
      <a:spcBef>
        <a:spcPct val="30000"/>
      </a:spcBef>
      <a:spcAft>
        <a:spcPct val="0"/>
      </a:spcAft>
      <a:defRPr sz="1200" kern="1200">
        <a:solidFill>
          <a:schemeClr val="tx1"/>
        </a:solidFill>
        <a:latin typeface="+mn-lt"/>
        <a:ea typeface="+mn-ea"/>
        <a:cs typeface="+mn-cs"/>
      </a:defRPr>
    </a:lvl3pPr>
    <a:lvl4pPr marL="1370013" algn="l" defTabSz="455613" rtl="0" eaLnBrk="0" fontAlgn="base" hangingPunct="0">
      <a:spcBef>
        <a:spcPct val="30000"/>
      </a:spcBef>
      <a:spcAft>
        <a:spcPct val="0"/>
      </a:spcAft>
      <a:defRPr sz="1200" kern="1200">
        <a:solidFill>
          <a:schemeClr val="tx1"/>
        </a:solidFill>
        <a:latin typeface="+mn-lt"/>
        <a:ea typeface="+mn-ea"/>
        <a:cs typeface="+mn-cs"/>
      </a:defRPr>
    </a:lvl4pPr>
    <a:lvl5pPr marL="1827213" algn="l" defTabSz="455613" rtl="0" eaLnBrk="0" fontAlgn="base" hangingPunct="0">
      <a:spcBef>
        <a:spcPct val="30000"/>
      </a:spcBef>
      <a:spcAft>
        <a:spcPct val="0"/>
      </a:spcAft>
      <a:defRPr sz="1200" kern="1200">
        <a:solidFill>
          <a:schemeClr val="tx1"/>
        </a:solidFill>
        <a:latin typeface="+mn-lt"/>
        <a:ea typeface="+mn-ea"/>
        <a:cs typeface="+mn-cs"/>
      </a:defRPr>
    </a:lvl5pPr>
    <a:lvl6pPr marL="2285943" algn="l" defTabSz="457189" rtl="0" eaLnBrk="1" latinLnBrk="0" hangingPunct="1">
      <a:defRPr sz="1200" kern="1200">
        <a:solidFill>
          <a:schemeClr val="tx1"/>
        </a:solidFill>
        <a:latin typeface="+mn-lt"/>
        <a:ea typeface="+mn-ea"/>
        <a:cs typeface="+mn-cs"/>
      </a:defRPr>
    </a:lvl6pPr>
    <a:lvl7pPr marL="2743131" algn="l" defTabSz="457189" rtl="0" eaLnBrk="1" latinLnBrk="0" hangingPunct="1">
      <a:defRPr sz="1200" kern="1200">
        <a:solidFill>
          <a:schemeClr val="tx1"/>
        </a:solidFill>
        <a:latin typeface="+mn-lt"/>
        <a:ea typeface="+mn-ea"/>
        <a:cs typeface="+mn-cs"/>
      </a:defRPr>
    </a:lvl7pPr>
    <a:lvl8pPr marL="3200320" algn="l" defTabSz="457189" rtl="0" eaLnBrk="1" latinLnBrk="0" hangingPunct="1">
      <a:defRPr sz="1200" kern="1200">
        <a:solidFill>
          <a:schemeClr val="tx1"/>
        </a:solidFill>
        <a:latin typeface="+mn-lt"/>
        <a:ea typeface="+mn-ea"/>
        <a:cs typeface="+mn-cs"/>
      </a:defRPr>
    </a:lvl8pPr>
    <a:lvl9pPr marL="3657509" algn="l" defTabSz="45718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95F7003-2658-4C26-96A1-5560C1D3F1FE}" type="slidenum">
              <a:rPr lang="en-US" altLang="ru-RU" smtClean="0"/>
              <a:pPr>
                <a:defRPr/>
              </a:pPr>
              <a:t>14</a:t>
            </a:fld>
            <a:endParaRPr lang="en-US" altLang="ru-RU" dirty="0"/>
          </a:p>
        </p:txBody>
      </p:sp>
    </p:spTree>
    <p:extLst>
      <p:ext uri="{BB962C8B-B14F-4D97-AF65-F5344CB8AC3E}">
        <p14:creationId xmlns:p14="http://schemas.microsoft.com/office/powerpoint/2010/main" val="3103637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sp>
        <p:nvSpPr>
          <p:cNvPr id="5" name="Rectangle 9"/>
          <p:cNvSpPr/>
          <p:nvPr userDrawn="1"/>
        </p:nvSpPr>
        <p:spPr>
          <a:xfrm>
            <a:off x="0" y="96838"/>
            <a:ext cx="9906000" cy="5491162"/>
          </a:xfrm>
          <a:prstGeom prst="rect">
            <a:avLst/>
          </a:prstGeom>
          <a:solidFill>
            <a:schemeClr val="accent2"/>
          </a:solidFill>
          <a:ln>
            <a:solidFill>
              <a:srgbClr val="3E96DB"/>
            </a:solid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defTabSz="914377" eaLnBrk="1" fontAlgn="auto" hangingPunct="1">
              <a:spcBef>
                <a:spcPts val="0"/>
              </a:spcBef>
              <a:spcAft>
                <a:spcPts val="0"/>
              </a:spcAft>
              <a:defRPr/>
            </a:pPr>
            <a:endParaRPr lang="en-US" dirty="0"/>
          </a:p>
        </p:txBody>
      </p:sp>
      <p:sp>
        <p:nvSpPr>
          <p:cNvPr id="7" name="Rectangle 8"/>
          <p:cNvSpPr/>
          <p:nvPr userDrawn="1"/>
        </p:nvSpPr>
        <p:spPr>
          <a:xfrm>
            <a:off x="0" y="0"/>
            <a:ext cx="9906000" cy="13684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defTabSz="914377" eaLnBrk="1" fontAlgn="auto" hangingPunct="1">
              <a:spcBef>
                <a:spcPts val="0"/>
              </a:spcBef>
              <a:spcAft>
                <a:spcPts val="0"/>
              </a:spcAft>
              <a:defRPr/>
            </a:pPr>
            <a:endParaRPr lang="en-US" dirty="0"/>
          </a:p>
        </p:txBody>
      </p:sp>
      <p:sp>
        <p:nvSpPr>
          <p:cNvPr id="3" name="Подзаголовок 2"/>
          <p:cNvSpPr>
            <a:spLocks noGrp="1"/>
          </p:cNvSpPr>
          <p:nvPr>
            <p:ph type="subTitle" idx="1"/>
          </p:nvPr>
        </p:nvSpPr>
        <p:spPr>
          <a:xfrm>
            <a:off x="4930691" y="5594866"/>
            <a:ext cx="4685269" cy="659027"/>
          </a:xfrm>
        </p:spPr>
        <p:txBody>
          <a:bodyPr>
            <a:normAutofit/>
          </a:bodyPr>
          <a:lstStyle>
            <a:lvl1pPr marL="0" indent="0" algn="l">
              <a:buNone/>
              <a:defRPr sz="2000">
                <a:solidFill>
                  <a:schemeClr val="bg1"/>
                </a:solidFill>
              </a:defRPr>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ru-RU" dirty="0"/>
              <a:t>Образец подзаголовка</a:t>
            </a:r>
          </a:p>
        </p:txBody>
      </p:sp>
      <p:sp>
        <p:nvSpPr>
          <p:cNvPr id="15" name="Title 14"/>
          <p:cNvSpPr>
            <a:spLocks noGrp="1"/>
          </p:cNvSpPr>
          <p:nvPr>
            <p:ph type="title"/>
          </p:nvPr>
        </p:nvSpPr>
        <p:spPr>
          <a:xfrm>
            <a:off x="4930691" y="4118919"/>
            <a:ext cx="4685271" cy="1359244"/>
          </a:xfrm>
        </p:spPr>
        <p:txBody>
          <a:bodyPr anchor="b">
            <a:normAutofit/>
          </a:bodyPr>
          <a:lstStyle>
            <a:lvl1pPr>
              <a:defRPr sz="2000">
                <a:solidFill>
                  <a:srgbClr val="FFFFFF"/>
                </a:solidFill>
              </a:defRPr>
            </a:lvl1pPr>
          </a:lstStyle>
          <a:p>
            <a:r>
              <a:rPr lang="ru-RU" dirty="0" err="1"/>
              <a:t>Click</a:t>
            </a:r>
            <a:r>
              <a:rPr lang="ru-RU" dirty="0"/>
              <a:t> </a:t>
            </a:r>
            <a:r>
              <a:rPr lang="ru-RU" dirty="0" err="1"/>
              <a:t>to</a:t>
            </a:r>
            <a:r>
              <a:rPr lang="ru-RU" dirty="0"/>
              <a:t> </a:t>
            </a:r>
            <a:r>
              <a:rPr lang="ru-RU" dirty="0" err="1"/>
              <a:t>edit</a:t>
            </a:r>
            <a:r>
              <a:rPr lang="ru-RU" dirty="0"/>
              <a:t> </a:t>
            </a:r>
            <a:r>
              <a:rPr lang="ru-RU" dirty="0" err="1"/>
              <a:t>Master</a:t>
            </a:r>
            <a:r>
              <a:rPr lang="ru-RU" dirty="0"/>
              <a:t> </a:t>
            </a:r>
            <a:r>
              <a:rPr lang="ru-RU" dirty="0" err="1"/>
              <a:t>title</a:t>
            </a:r>
            <a:r>
              <a:rPr lang="ru-RU" dirty="0"/>
              <a:t> </a:t>
            </a:r>
            <a:r>
              <a:rPr lang="ru-RU" dirty="0" err="1"/>
              <a:t>style</a:t>
            </a:r>
            <a:endParaRPr lang="en-US" dirty="0"/>
          </a:p>
        </p:txBody>
      </p:sp>
      <p:sp>
        <p:nvSpPr>
          <p:cNvPr id="6" name="Текст 5"/>
          <p:cNvSpPr>
            <a:spLocks noGrp="1"/>
          </p:cNvSpPr>
          <p:nvPr>
            <p:ph type="body" sz="quarter" idx="10"/>
          </p:nvPr>
        </p:nvSpPr>
        <p:spPr>
          <a:xfrm>
            <a:off x="446216" y="5594865"/>
            <a:ext cx="4396412" cy="665893"/>
          </a:xfrm>
        </p:spPr>
        <p:txBody>
          <a:bodyPr>
            <a:noAutofit/>
          </a:bodyPr>
          <a:lstStyle>
            <a:lvl1pPr marL="0" indent="0" algn="r">
              <a:buNone/>
              <a:defRPr sz="2000" baseline="0">
                <a:solidFill>
                  <a:schemeClr val="bg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a:t>Образец текста</a:t>
            </a:r>
          </a:p>
        </p:txBody>
      </p:sp>
      <p:sp>
        <p:nvSpPr>
          <p:cNvPr id="8" name="Date Placeholder 26"/>
          <p:cNvSpPr>
            <a:spLocks noGrp="1"/>
          </p:cNvSpPr>
          <p:nvPr>
            <p:ph type="dt" sz="half" idx="11"/>
          </p:nvPr>
        </p:nvSpPr>
        <p:spPr>
          <a:xfrm>
            <a:off x="4957763" y="6315075"/>
            <a:ext cx="2311400" cy="365125"/>
          </a:xfrm>
          <a:prstGeom prst="rect">
            <a:avLst/>
          </a:prstGeom>
        </p:spPr>
        <p:txBody>
          <a:bodyPr vert="horz" wrap="square" lIns="0" tIns="0" rIns="0" bIns="0" numCol="1" anchor="t" anchorCtr="0" compatLnSpc="1">
            <a:prstTxWarp prst="textNoShape">
              <a:avLst/>
            </a:prstTxWarp>
          </a:bodyPr>
          <a:lstStyle>
            <a:lvl1pPr eaLnBrk="1" hangingPunct="1">
              <a:defRPr sz="1200">
                <a:solidFill>
                  <a:srgbClr val="FFFFFF"/>
                </a:solidFill>
                <a:latin typeface="Arial" charset="0"/>
                <a:cs typeface="Arial" charset="0"/>
              </a:defRPr>
            </a:lvl1pPr>
          </a:lstStyle>
          <a:p>
            <a:pPr>
              <a:defRPr/>
            </a:pPr>
            <a:endParaRPr lang="en-US" dirty="0"/>
          </a:p>
        </p:txBody>
      </p:sp>
    </p:spTree>
    <p:extLst>
      <p:ext uri="{BB962C8B-B14F-4D97-AF65-F5344CB8AC3E}">
        <p14:creationId xmlns:p14="http://schemas.microsoft.com/office/powerpoint/2010/main" val="84053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Титульный слайд">
    <p:bg>
      <p:bgPr>
        <a:solidFill>
          <a:schemeClr val="accent5">
            <a:lumMod val="60000"/>
            <a:lumOff val="40000"/>
            <a:alpha val="50000"/>
          </a:schemeClr>
        </a:solidFill>
        <a:effectLst/>
      </p:bgPr>
    </p:bg>
    <p:spTree>
      <p:nvGrpSpPr>
        <p:cNvPr id="1" name=""/>
        <p:cNvGrpSpPr/>
        <p:nvPr/>
      </p:nvGrpSpPr>
      <p:grpSpPr>
        <a:xfrm>
          <a:off x="0" y="0"/>
          <a:ext cx="0" cy="0"/>
          <a:chOff x="0" y="0"/>
          <a:chExt cx="0" cy="0"/>
        </a:xfrm>
      </p:grpSpPr>
      <p:sp>
        <p:nvSpPr>
          <p:cNvPr id="5" name="Rectangle 9"/>
          <p:cNvSpPr/>
          <p:nvPr userDrawn="1"/>
        </p:nvSpPr>
        <p:spPr>
          <a:xfrm>
            <a:off x="0" y="96838"/>
            <a:ext cx="9906000" cy="5491162"/>
          </a:xfrm>
          <a:prstGeom prst="rect">
            <a:avLst/>
          </a:prstGeom>
          <a:solidFill>
            <a:schemeClr val="accent2"/>
          </a:solidFill>
          <a:ln>
            <a:solidFill>
              <a:srgbClr val="3E96DB"/>
            </a:solid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defTabSz="914377" eaLnBrk="1" fontAlgn="auto" hangingPunct="1">
              <a:spcBef>
                <a:spcPts val="0"/>
              </a:spcBef>
              <a:spcAft>
                <a:spcPts val="0"/>
              </a:spcAft>
              <a:defRPr/>
            </a:pPr>
            <a:endParaRPr lang="en-US" dirty="0"/>
          </a:p>
        </p:txBody>
      </p:sp>
      <p:sp>
        <p:nvSpPr>
          <p:cNvPr id="7" name="Rectangle 8"/>
          <p:cNvSpPr/>
          <p:nvPr userDrawn="1"/>
        </p:nvSpPr>
        <p:spPr>
          <a:xfrm>
            <a:off x="0" y="0"/>
            <a:ext cx="9906000" cy="13684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defTabSz="914377" eaLnBrk="1" fontAlgn="auto" hangingPunct="1">
              <a:spcBef>
                <a:spcPts val="0"/>
              </a:spcBef>
              <a:spcAft>
                <a:spcPts val="0"/>
              </a:spcAft>
              <a:defRPr/>
            </a:pPr>
            <a:endParaRPr lang="en-US" dirty="0"/>
          </a:p>
        </p:txBody>
      </p:sp>
      <p:sp>
        <p:nvSpPr>
          <p:cNvPr id="3" name="Подзаголовок 2"/>
          <p:cNvSpPr>
            <a:spLocks noGrp="1"/>
          </p:cNvSpPr>
          <p:nvPr>
            <p:ph type="subTitle" idx="1"/>
          </p:nvPr>
        </p:nvSpPr>
        <p:spPr>
          <a:xfrm>
            <a:off x="4930691" y="5594866"/>
            <a:ext cx="4685269" cy="659027"/>
          </a:xfrm>
        </p:spPr>
        <p:txBody>
          <a:bodyPr>
            <a:normAutofit/>
          </a:bodyPr>
          <a:lstStyle>
            <a:lvl1pPr marL="0" indent="0" algn="l">
              <a:buNone/>
              <a:defRPr sz="2000">
                <a:solidFill>
                  <a:schemeClr val="bg1"/>
                </a:solidFill>
              </a:defRPr>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ru-RU" dirty="0"/>
              <a:t>Образец подзаголовка</a:t>
            </a:r>
          </a:p>
        </p:txBody>
      </p:sp>
      <p:sp>
        <p:nvSpPr>
          <p:cNvPr id="15" name="Title 14"/>
          <p:cNvSpPr>
            <a:spLocks noGrp="1"/>
          </p:cNvSpPr>
          <p:nvPr>
            <p:ph type="title"/>
          </p:nvPr>
        </p:nvSpPr>
        <p:spPr>
          <a:xfrm>
            <a:off x="4930691" y="4118919"/>
            <a:ext cx="4685271" cy="1359244"/>
          </a:xfrm>
        </p:spPr>
        <p:txBody>
          <a:bodyPr anchor="b">
            <a:normAutofit/>
          </a:bodyPr>
          <a:lstStyle>
            <a:lvl1pPr>
              <a:defRPr sz="2000">
                <a:solidFill>
                  <a:srgbClr val="FFFFFF"/>
                </a:solidFill>
              </a:defRPr>
            </a:lvl1pPr>
          </a:lstStyle>
          <a:p>
            <a:r>
              <a:rPr lang="ru-RU" dirty="0" err="1"/>
              <a:t>Click</a:t>
            </a:r>
            <a:r>
              <a:rPr lang="ru-RU" dirty="0"/>
              <a:t> </a:t>
            </a:r>
            <a:r>
              <a:rPr lang="ru-RU" dirty="0" err="1"/>
              <a:t>to</a:t>
            </a:r>
            <a:r>
              <a:rPr lang="ru-RU" dirty="0"/>
              <a:t> </a:t>
            </a:r>
            <a:r>
              <a:rPr lang="ru-RU" dirty="0" err="1"/>
              <a:t>edit</a:t>
            </a:r>
            <a:r>
              <a:rPr lang="ru-RU" dirty="0"/>
              <a:t> </a:t>
            </a:r>
            <a:r>
              <a:rPr lang="ru-RU" dirty="0" err="1"/>
              <a:t>Master</a:t>
            </a:r>
            <a:r>
              <a:rPr lang="ru-RU" dirty="0"/>
              <a:t> </a:t>
            </a:r>
            <a:r>
              <a:rPr lang="ru-RU" dirty="0" err="1"/>
              <a:t>title</a:t>
            </a:r>
            <a:r>
              <a:rPr lang="ru-RU" dirty="0"/>
              <a:t> </a:t>
            </a:r>
            <a:r>
              <a:rPr lang="ru-RU" dirty="0" err="1"/>
              <a:t>style</a:t>
            </a:r>
            <a:endParaRPr lang="en-US" dirty="0"/>
          </a:p>
        </p:txBody>
      </p:sp>
      <p:sp>
        <p:nvSpPr>
          <p:cNvPr id="6" name="Текст 5"/>
          <p:cNvSpPr>
            <a:spLocks noGrp="1"/>
          </p:cNvSpPr>
          <p:nvPr>
            <p:ph type="body" sz="quarter" idx="10"/>
          </p:nvPr>
        </p:nvSpPr>
        <p:spPr>
          <a:xfrm>
            <a:off x="446216" y="5594865"/>
            <a:ext cx="4396412" cy="665893"/>
          </a:xfrm>
        </p:spPr>
        <p:txBody>
          <a:bodyPr>
            <a:noAutofit/>
          </a:bodyPr>
          <a:lstStyle>
            <a:lvl1pPr marL="0" indent="0" algn="r">
              <a:buNone/>
              <a:defRPr sz="2000" baseline="0">
                <a:solidFill>
                  <a:schemeClr val="bg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a:t>Образец текста</a:t>
            </a:r>
          </a:p>
        </p:txBody>
      </p:sp>
      <p:sp>
        <p:nvSpPr>
          <p:cNvPr id="8" name="Date Placeholder 26"/>
          <p:cNvSpPr>
            <a:spLocks noGrp="1"/>
          </p:cNvSpPr>
          <p:nvPr>
            <p:ph type="dt" sz="half" idx="11"/>
          </p:nvPr>
        </p:nvSpPr>
        <p:spPr>
          <a:xfrm>
            <a:off x="4957763" y="6315075"/>
            <a:ext cx="2311400" cy="365125"/>
          </a:xfrm>
          <a:prstGeom prst="rect">
            <a:avLst/>
          </a:prstGeom>
        </p:spPr>
        <p:txBody>
          <a:bodyPr vert="horz" wrap="square" lIns="0" tIns="0" rIns="0" bIns="0" numCol="1" anchor="t" anchorCtr="0" compatLnSpc="1">
            <a:prstTxWarp prst="textNoShape">
              <a:avLst/>
            </a:prstTxWarp>
          </a:bodyPr>
          <a:lstStyle>
            <a:lvl1pPr eaLnBrk="1" hangingPunct="1">
              <a:defRPr sz="1200">
                <a:solidFill>
                  <a:srgbClr val="FFFFFF"/>
                </a:solidFill>
                <a:latin typeface="Arial" charset="0"/>
                <a:cs typeface="Arial" charset="0"/>
              </a:defRPr>
            </a:lvl1pPr>
          </a:lstStyle>
          <a:p>
            <a:pPr>
              <a:defRPr/>
            </a:pPr>
            <a:endParaRPr lang="en-US" dirty="0"/>
          </a:p>
        </p:txBody>
      </p:sp>
    </p:spTree>
    <p:extLst>
      <p:ext uri="{BB962C8B-B14F-4D97-AF65-F5344CB8AC3E}">
        <p14:creationId xmlns:p14="http://schemas.microsoft.com/office/powerpoint/2010/main" val="840535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5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3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8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3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5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59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24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2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6"/>
            <a:ext cx="8420100" cy="1470025"/>
          </a:xfrm>
        </p:spPr>
        <p:txBody>
          <a:bodyPr/>
          <a:lstStyle/>
          <a:p>
            <a:r>
              <a:rPr lang="ru-RU"/>
              <a:t>Образец заголовка</a:t>
            </a:r>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a:xfrm>
            <a:off x="495300" y="6356351"/>
            <a:ext cx="2311400" cy="365125"/>
          </a:xfrm>
          <a:prstGeom prst="rect">
            <a:avLst/>
          </a:prstGeom>
        </p:spPr>
        <p:txBody>
          <a:bodyPr/>
          <a:lstStyle/>
          <a:p>
            <a:endParaRPr lang="ru-RU" dirty="0"/>
          </a:p>
        </p:txBody>
      </p:sp>
      <p:sp>
        <p:nvSpPr>
          <p:cNvPr id="5" name="Нижний колонтитул 4"/>
          <p:cNvSpPr>
            <a:spLocks noGrp="1"/>
          </p:cNvSpPr>
          <p:nvPr>
            <p:ph type="ftr" sz="quarter" idx="11"/>
          </p:nvPr>
        </p:nvSpPr>
        <p:spPr>
          <a:xfrm>
            <a:off x="3384550" y="6356351"/>
            <a:ext cx="3136900" cy="365125"/>
          </a:xfrm>
          <a:prstGeom prst="rect">
            <a:avLst/>
          </a:prstGeom>
        </p:spPr>
        <p:txBody>
          <a:bodyPr/>
          <a:lstStyle/>
          <a:p>
            <a:endParaRPr lang="ru-RU" dirty="0"/>
          </a:p>
        </p:txBody>
      </p:sp>
      <p:sp>
        <p:nvSpPr>
          <p:cNvPr id="6" name="Номер слайда 5"/>
          <p:cNvSpPr>
            <a:spLocks noGrp="1"/>
          </p:cNvSpPr>
          <p:nvPr>
            <p:ph type="sldNum" sz="quarter" idx="12"/>
          </p:nvPr>
        </p:nvSpPr>
        <p:spPr/>
        <p:txBody>
          <a:bodyPr/>
          <a:lstStyle/>
          <a:p>
            <a:fld id="{275640FE-EE29-416B-AA6F-814C6450B51F}" type="slidenum">
              <a:rPr lang="ru-RU" smtClean="0"/>
              <a:t>‹#›</a:t>
            </a:fld>
            <a:endParaRPr lang="ru-RU" dirty="0"/>
          </a:p>
        </p:txBody>
      </p:sp>
    </p:spTree>
    <p:extLst>
      <p:ext uri="{BB962C8B-B14F-4D97-AF65-F5344CB8AC3E}">
        <p14:creationId xmlns:p14="http://schemas.microsoft.com/office/powerpoint/2010/main" val="836237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6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и объект">
    <p:bg>
      <p:bgPr>
        <a:solidFill>
          <a:schemeClr val="accent5">
            <a:lumMod val="60000"/>
            <a:lumOff val="40000"/>
            <a:alpha val="5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7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9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4_Титульный слайд">
    <p:spTree>
      <p:nvGrpSpPr>
        <p:cNvPr id="1" name=""/>
        <p:cNvGrpSpPr/>
        <p:nvPr/>
      </p:nvGrpSpPr>
      <p:grpSpPr>
        <a:xfrm>
          <a:off x="0" y="0"/>
          <a:ext cx="0" cy="0"/>
          <a:chOff x="0" y="0"/>
          <a:chExt cx="0" cy="0"/>
        </a:xfrm>
      </p:grpSpPr>
      <p:sp>
        <p:nvSpPr>
          <p:cNvPr id="5" name="Rectangle 9"/>
          <p:cNvSpPr/>
          <p:nvPr userDrawn="1"/>
        </p:nvSpPr>
        <p:spPr>
          <a:xfrm>
            <a:off x="0" y="96838"/>
            <a:ext cx="9906000" cy="5491162"/>
          </a:xfrm>
          <a:prstGeom prst="rect">
            <a:avLst/>
          </a:prstGeom>
          <a:solidFill>
            <a:schemeClr val="accent2"/>
          </a:solidFill>
          <a:ln>
            <a:solidFill>
              <a:srgbClr val="3E96DB"/>
            </a:solid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defTabSz="914377" eaLnBrk="1" fontAlgn="auto" hangingPunct="1">
              <a:spcBef>
                <a:spcPts val="0"/>
              </a:spcBef>
              <a:spcAft>
                <a:spcPts val="0"/>
              </a:spcAft>
              <a:defRPr/>
            </a:pPr>
            <a:endParaRPr lang="en-US" dirty="0"/>
          </a:p>
        </p:txBody>
      </p:sp>
      <p:sp>
        <p:nvSpPr>
          <p:cNvPr id="7" name="Rectangle 8"/>
          <p:cNvSpPr/>
          <p:nvPr userDrawn="1"/>
        </p:nvSpPr>
        <p:spPr>
          <a:xfrm>
            <a:off x="0" y="0"/>
            <a:ext cx="9906000" cy="13684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defTabSz="914377" eaLnBrk="1" fontAlgn="auto" hangingPunct="1">
              <a:spcBef>
                <a:spcPts val="0"/>
              </a:spcBef>
              <a:spcAft>
                <a:spcPts val="0"/>
              </a:spcAft>
              <a:defRPr/>
            </a:pPr>
            <a:endParaRPr lang="en-US" dirty="0"/>
          </a:p>
        </p:txBody>
      </p:sp>
      <p:sp>
        <p:nvSpPr>
          <p:cNvPr id="3" name="Подзаголовок 2"/>
          <p:cNvSpPr>
            <a:spLocks noGrp="1"/>
          </p:cNvSpPr>
          <p:nvPr>
            <p:ph type="subTitle" idx="1"/>
          </p:nvPr>
        </p:nvSpPr>
        <p:spPr>
          <a:xfrm>
            <a:off x="4930691" y="5594866"/>
            <a:ext cx="4685269" cy="659027"/>
          </a:xfrm>
        </p:spPr>
        <p:txBody>
          <a:bodyPr>
            <a:normAutofit/>
          </a:bodyPr>
          <a:lstStyle>
            <a:lvl1pPr marL="0" indent="0" algn="l">
              <a:buNone/>
              <a:defRPr sz="2000">
                <a:solidFill>
                  <a:schemeClr val="bg1"/>
                </a:solidFill>
              </a:defRPr>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ru-RU" dirty="0"/>
              <a:t>Образец подзаголовка</a:t>
            </a:r>
          </a:p>
        </p:txBody>
      </p:sp>
      <p:sp>
        <p:nvSpPr>
          <p:cNvPr id="15" name="Title 14"/>
          <p:cNvSpPr>
            <a:spLocks noGrp="1"/>
          </p:cNvSpPr>
          <p:nvPr>
            <p:ph type="title"/>
          </p:nvPr>
        </p:nvSpPr>
        <p:spPr>
          <a:xfrm>
            <a:off x="4930691" y="4118919"/>
            <a:ext cx="4685271" cy="1359244"/>
          </a:xfrm>
        </p:spPr>
        <p:txBody>
          <a:bodyPr anchor="b">
            <a:normAutofit/>
          </a:bodyPr>
          <a:lstStyle>
            <a:lvl1pPr>
              <a:defRPr sz="2000">
                <a:solidFill>
                  <a:srgbClr val="FFFFFF"/>
                </a:solidFill>
              </a:defRPr>
            </a:lvl1pPr>
          </a:lstStyle>
          <a:p>
            <a:r>
              <a:rPr lang="ru-RU" dirty="0" err="1"/>
              <a:t>Click</a:t>
            </a:r>
            <a:r>
              <a:rPr lang="ru-RU" dirty="0"/>
              <a:t> </a:t>
            </a:r>
            <a:r>
              <a:rPr lang="ru-RU" dirty="0" err="1"/>
              <a:t>to</a:t>
            </a:r>
            <a:r>
              <a:rPr lang="ru-RU" dirty="0"/>
              <a:t> </a:t>
            </a:r>
            <a:r>
              <a:rPr lang="ru-RU" dirty="0" err="1"/>
              <a:t>edit</a:t>
            </a:r>
            <a:r>
              <a:rPr lang="ru-RU" dirty="0"/>
              <a:t> </a:t>
            </a:r>
            <a:r>
              <a:rPr lang="ru-RU" dirty="0" err="1"/>
              <a:t>Master</a:t>
            </a:r>
            <a:r>
              <a:rPr lang="ru-RU" dirty="0"/>
              <a:t> </a:t>
            </a:r>
            <a:r>
              <a:rPr lang="ru-RU" dirty="0" err="1"/>
              <a:t>title</a:t>
            </a:r>
            <a:r>
              <a:rPr lang="ru-RU" dirty="0"/>
              <a:t> </a:t>
            </a:r>
            <a:r>
              <a:rPr lang="ru-RU" dirty="0" err="1"/>
              <a:t>style</a:t>
            </a:r>
            <a:endParaRPr lang="en-US" dirty="0"/>
          </a:p>
        </p:txBody>
      </p:sp>
      <p:sp>
        <p:nvSpPr>
          <p:cNvPr id="6" name="Текст 5"/>
          <p:cNvSpPr>
            <a:spLocks noGrp="1"/>
          </p:cNvSpPr>
          <p:nvPr>
            <p:ph type="body" sz="quarter" idx="10"/>
          </p:nvPr>
        </p:nvSpPr>
        <p:spPr>
          <a:xfrm>
            <a:off x="446216" y="5594865"/>
            <a:ext cx="4396412" cy="665893"/>
          </a:xfrm>
        </p:spPr>
        <p:txBody>
          <a:bodyPr>
            <a:noAutofit/>
          </a:bodyPr>
          <a:lstStyle>
            <a:lvl1pPr marL="0" indent="0" algn="r">
              <a:buNone/>
              <a:defRPr sz="2000" baseline="0">
                <a:solidFill>
                  <a:schemeClr val="bg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a:t>Образец текста</a:t>
            </a:r>
          </a:p>
        </p:txBody>
      </p:sp>
      <p:sp>
        <p:nvSpPr>
          <p:cNvPr id="8" name="Date Placeholder 26"/>
          <p:cNvSpPr>
            <a:spLocks noGrp="1"/>
          </p:cNvSpPr>
          <p:nvPr>
            <p:ph type="dt" sz="half" idx="11"/>
          </p:nvPr>
        </p:nvSpPr>
        <p:spPr>
          <a:xfrm>
            <a:off x="4957763" y="6315075"/>
            <a:ext cx="2311400" cy="365125"/>
          </a:xfrm>
          <a:prstGeom prst="rect">
            <a:avLst/>
          </a:prstGeom>
        </p:spPr>
        <p:txBody>
          <a:bodyPr vert="horz" wrap="square" lIns="0" tIns="0" rIns="0" bIns="0" numCol="1" anchor="t" anchorCtr="0" compatLnSpc="1">
            <a:prstTxWarp prst="textNoShape">
              <a:avLst/>
            </a:prstTxWarp>
          </a:bodyPr>
          <a:lstStyle>
            <a:lvl1pPr eaLnBrk="1" hangingPunct="1">
              <a:defRPr sz="1200">
                <a:solidFill>
                  <a:srgbClr val="FFFFFF"/>
                </a:solidFill>
                <a:latin typeface="Arial" charset="0"/>
                <a:cs typeface="Arial" charset="0"/>
              </a:defRPr>
            </a:lvl1pPr>
          </a:lstStyle>
          <a:p>
            <a:pPr>
              <a:defRPr/>
            </a:pPr>
            <a:endParaRPr lang="en-US" dirty="0"/>
          </a:p>
        </p:txBody>
      </p:sp>
    </p:spTree>
    <p:extLst>
      <p:ext uri="{BB962C8B-B14F-4D97-AF65-F5344CB8AC3E}">
        <p14:creationId xmlns:p14="http://schemas.microsoft.com/office/powerpoint/2010/main" val="840535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9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25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34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36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40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ectangle 8"/>
          <p:cNvSpPr/>
          <p:nvPr userDrawn="1"/>
        </p:nvSpPr>
        <p:spPr>
          <a:xfrm>
            <a:off x="0" y="0"/>
            <a:ext cx="9906000" cy="6858000"/>
          </a:xfrm>
          <a:prstGeom prst="rect">
            <a:avLst/>
          </a:prstGeom>
          <a:solidFill>
            <a:srgbClr val="3E96DB"/>
          </a:solidFill>
          <a:ln>
            <a:solidFill>
              <a:srgbClr val="3E96DB"/>
            </a:solid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defTabSz="914377" eaLnBrk="1" fontAlgn="auto" hangingPunct="1">
              <a:spcBef>
                <a:spcPts val="0"/>
              </a:spcBef>
              <a:spcAft>
                <a:spcPts val="0"/>
              </a:spcAft>
              <a:defRPr/>
            </a:pPr>
            <a:endParaRPr lang="en-US" dirty="0"/>
          </a:p>
        </p:txBody>
      </p:sp>
      <p:sp>
        <p:nvSpPr>
          <p:cNvPr id="5" name="Rectangle 9"/>
          <p:cNvSpPr/>
          <p:nvPr userDrawn="1"/>
        </p:nvSpPr>
        <p:spPr>
          <a:xfrm>
            <a:off x="0" y="0"/>
            <a:ext cx="9906000" cy="13684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defTabSz="914377" eaLnBrk="1" fontAlgn="auto" hangingPunct="1">
              <a:spcBef>
                <a:spcPts val="0"/>
              </a:spcBef>
              <a:spcAft>
                <a:spcPts val="0"/>
              </a:spcAft>
              <a:defRPr/>
            </a:pPr>
            <a:endParaRPr lang="en-US" dirty="0"/>
          </a:p>
        </p:txBody>
      </p:sp>
      <p:sp>
        <p:nvSpPr>
          <p:cNvPr id="2" name="Заголовок 1"/>
          <p:cNvSpPr>
            <a:spLocks noGrp="1"/>
          </p:cNvSpPr>
          <p:nvPr>
            <p:ph type="title"/>
          </p:nvPr>
        </p:nvSpPr>
        <p:spPr>
          <a:xfrm>
            <a:off x="4953000" y="4118920"/>
            <a:ext cx="4266804" cy="741405"/>
          </a:xfrm>
        </p:spPr>
        <p:txBody>
          <a:bodyPr anchor="b"/>
          <a:lstStyle>
            <a:lvl1pPr>
              <a:defRPr sz="2000">
                <a:solidFill>
                  <a:schemeClr val="bg1"/>
                </a:solidFill>
              </a:defRPr>
            </a:lvl1pPr>
          </a:lstStyle>
          <a:p>
            <a:r>
              <a:rPr lang="ru-RU" dirty="0"/>
              <a:t>Образец заголовка</a:t>
            </a:r>
          </a:p>
        </p:txBody>
      </p:sp>
      <p:sp>
        <p:nvSpPr>
          <p:cNvPr id="3" name="Текст 2"/>
          <p:cNvSpPr>
            <a:spLocks noGrp="1"/>
          </p:cNvSpPr>
          <p:nvPr>
            <p:ph type="body" idx="1"/>
          </p:nvPr>
        </p:nvSpPr>
        <p:spPr>
          <a:xfrm>
            <a:off x="4953000" y="4942705"/>
            <a:ext cx="4266804" cy="1146947"/>
          </a:xfrm>
        </p:spPr>
        <p:txBody>
          <a:bodyPr>
            <a:normAutofit/>
          </a:bodyPr>
          <a:lstStyle>
            <a:lvl1pPr marL="0" indent="0">
              <a:buNone/>
              <a:defRPr sz="2000">
                <a:solidFill>
                  <a:srgbClr val="E7E6E6"/>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ru-RU" dirty="0"/>
              <a:t>Образец текста</a:t>
            </a:r>
          </a:p>
        </p:txBody>
      </p:sp>
    </p:spTree>
    <p:extLst>
      <p:ext uri="{BB962C8B-B14F-4D97-AF65-F5344CB8AC3E}">
        <p14:creationId xmlns:p14="http://schemas.microsoft.com/office/powerpoint/2010/main" val="8483687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4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46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5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55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57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60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79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8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14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5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81038" y="1825625"/>
            <a:ext cx="421005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014913" y="1825625"/>
            <a:ext cx="4495071"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8"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6" name="Номер слайда 5"/>
          <p:cNvSpPr>
            <a:spLocks noGrp="1"/>
          </p:cNvSpPr>
          <p:nvPr>
            <p:ph type="sldNum" sz="quarter" idx="14"/>
          </p:nvPr>
        </p:nvSpPr>
        <p:spPr/>
        <p:txBody>
          <a:bodyPr/>
          <a:lstStyle>
            <a:lvl1pPr>
              <a:defRPr/>
            </a:lvl1pPr>
          </a:lstStyle>
          <a:p>
            <a:pPr>
              <a:defRPr/>
            </a:pPr>
            <a:fld id="{34DF71E6-A1FC-48BC-AA63-56D4D4590F81}" type="slidenum">
              <a:rPr lang="ru-RU" altLang="ru-RU"/>
              <a:pPr>
                <a:defRPr/>
              </a:pPr>
              <a:t>‹#›</a:t>
            </a:fld>
            <a:endParaRPr lang="ru-RU" altLang="ru-RU" dirty="0"/>
          </a:p>
        </p:txBody>
      </p:sp>
    </p:spTree>
    <p:extLst>
      <p:ext uri="{BB962C8B-B14F-4D97-AF65-F5344CB8AC3E}">
        <p14:creationId xmlns:p14="http://schemas.microsoft.com/office/powerpoint/2010/main" val="14574025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4_Пустой слайд">
    <p:spTree>
      <p:nvGrpSpPr>
        <p:cNvPr id="1" name=""/>
        <p:cNvGrpSpPr/>
        <p:nvPr/>
      </p:nvGrpSpPr>
      <p:grpSpPr>
        <a:xfrm>
          <a:off x="0" y="0"/>
          <a:ext cx="0" cy="0"/>
          <a:chOff x="0" y="0"/>
          <a:chExt cx="0" cy="0"/>
        </a:xfrm>
      </p:grpSpPr>
      <p:sp>
        <p:nvSpPr>
          <p:cNvPr id="5"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3" name="Номер слайда 5"/>
          <p:cNvSpPr>
            <a:spLocks noGrp="1"/>
          </p:cNvSpPr>
          <p:nvPr>
            <p:ph type="sldNum" sz="quarter" idx="14"/>
          </p:nvPr>
        </p:nvSpPr>
        <p:spPr/>
        <p:txBody>
          <a:bodyPr/>
          <a:lstStyle>
            <a:lvl1pPr>
              <a:defRPr/>
            </a:lvl1pPr>
          </a:lstStyle>
          <a:p>
            <a:pPr>
              <a:defRPr/>
            </a:pPr>
            <a:fld id="{16F8E89C-E4EF-42FC-88B6-86D9433CB6EC}" type="slidenum">
              <a:rPr lang="ru-RU" altLang="ru-RU"/>
              <a:pPr>
                <a:defRPr/>
              </a:pPr>
              <a:t>‹#›</a:t>
            </a:fld>
            <a:endParaRPr lang="ru-RU" altLang="ru-RU" dirty="0"/>
          </a:p>
        </p:txBody>
      </p:sp>
    </p:spTree>
    <p:extLst>
      <p:ext uri="{BB962C8B-B14F-4D97-AF65-F5344CB8AC3E}">
        <p14:creationId xmlns:p14="http://schemas.microsoft.com/office/powerpoint/2010/main" val="1905653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6"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4" name="Номер слайда 5"/>
          <p:cNvSpPr>
            <a:spLocks noGrp="1"/>
          </p:cNvSpPr>
          <p:nvPr>
            <p:ph type="sldNum" sz="quarter" idx="14"/>
          </p:nvPr>
        </p:nvSpPr>
        <p:spPr/>
        <p:txBody>
          <a:bodyPr/>
          <a:lstStyle>
            <a:lvl1pPr>
              <a:defRPr/>
            </a:lvl1pPr>
          </a:lstStyle>
          <a:p>
            <a:pPr>
              <a:defRPr/>
            </a:pPr>
            <a:fld id="{C82EEE83-C8C5-4063-8E4E-68436872BCD8}" type="slidenum">
              <a:rPr lang="ru-RU" altLang="ru-RU"/>
              <a:pPr>
                <a:defRPr/>
              </a:pPr>
              <a:t>‹#›</a:t>
            </a:fld>
            <a:endParaRPr lang="ru-RU" altLang="ru-RU" dirty="0"/>
          </a:p>
        </p:txBody>
      </p:sp>
    </p:spTree>
    <p:extLst>
      <p:ext uri="{BB962C8B-B14F-4D97-AF65-F5344CB8AC3E}">
        <p14:creationId xmlns:p14="http://schemas.microsoft.com/office/powerpoint/2010/main" val="3989966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Пустой слайд">
    <p:spTree>
      <p:nvGrpSpPr>
        <p:cNvPr id="1" name=""/>
        <p:cNvGrpSpPr/>
        <p:nvPr/>
      </p:nvGrpSpPr>
      <p:grpSpPr>
        <a:xfrm>
          <a:off x="0" y="0"/>
          <a:ext cx="0" cy="0"/>
          <a:chOff x="0" y="0"/>
          <a:chExt cx="0" cy="0"/>
        </a:xfrm>
      </p:grpSpPr>
      <p:sp>
        <p:nvSpPr>
          <p:cNvPr id="5"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3" name="Номер слайда 5"/>
          <p:cNvSpPr>
            <a:spLocks noGrp="1"/>
          </p:cNvSpPr>
          <p:nvPr>
            <p:ph type="sldNum" sz="quarter" idx="14"/>
          </p:nvPr>
        </p:nvSpPr>
        <p:spPr/>
        <p:txBody>
          <a:bodyPr/>
          <a:lstStyle>
            <a:lvl1pPr>
              <a:defRPr/>
            </a:lvl1pPr>
          </a:lstStyle>
          <a:p>
            <a:pPr>
              <a:defRPr/>
            </a:pPr>
            <a:fld id="{16F8E89C-E4EF-42FC-88B6-86D9433CB6EC}" type="slidenum">
              <a:rPr lang="ru-RU" altLang="ru-RU"/>
              <a:pPr>
                <a:defRPr/>
              </a:pPr>
              <a:t>‹#›</a:t>
            </a:fld>
            <a:endParaRPr lang="ru-RU" altLang="ru-RU" dirty="0"/>
          </a:p>
        </p:txBody>
      </p:sp>
    </p:spTree>
    <p:extLst>
      <p:ext uri="{BB962C8B-B14F-4D97-AF65-F5344CB8AC3E}">
        <p14:creationId xmlns:p14="http://schemas.microsoft.com/office/powerpoint/2010/main" val="1905653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49811" y="1208217"/>
            <a:ext cx="5360173" cy="713947"/>
          </a:xfrm>
        </p:spPr>
        <p:txBody>
          <a:bodyPr anchor="t">
            <a:normAutofit/>
          </a:bodyPr>
          <a:lstStyle>
            <a:lvl1pPr>
              <a:defRPr sz="2000"/>
            </a:lvl1pPr>
          </a:lstStyle>
          <a:p>
            <a:r>
              <a:rPr lang="ru-RU" dirty="0"/>
              <a:t>Образец заголовка</a:t>
            </a:r>
          </a:p>
        </p:txBody>
      </p:sp>
      <p:sp>
        <p:nvSpPr>
          <p:cNvPr id="3" name="Рисунок 2"/>
          <p:cNvSpPr>
            <a:spLocks noGrp="1"/>
          </p:cNvSpPr>
          <p:nvPr>
            <p:ph type="pic" idx="1"/>
          </p:nvPr>
        </p:nvSpPr>
        <p:spPr>
          <a:xfrm>
            <a:off x="658345" y="1208218"/>
            <a:ext cx="3268359" cy="5037267"/>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ru-RU" noProof="0" dirty="0"/>
          </a:p>
        </p:txBody>
      </p:sp>
      <p:sp>
        <p:nvSpPr>
          <p:cNvPr id="4" name="Текст 3"/>
          <p:cNvSpPr>
            <a:spLocks noGrp="1"/>
          </p:cNvSpPr>
          <p:nvPr>
            <p:ph type="body" sz="half" idx="2"/>
          </p:nvPr>
        </p:nvSpPr>
        <p:spPr>
          <a:xfrm>
            <a:off x="4149811" y="2114380"/>
            <a:ext cx="5360173" cy="4139043"/>
          </a:xfrm>
        </p:spPr>
        <p:txBody>
          <a:bodyPr>
            <a:normAutofit/>
          </a:bodyPr>
          <a:lstStyle>
            <a:lvl1pPr marL="0" indent="0">
              <a:buNone/>
              <a:defRPr sz="15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ru-RU" dirty="0"/>
              <a:t>Образец текста</a:t>
            </a:r>
          </a:p>
        </p:txBody>
      </p:sp>
      <p:sp>
        <p:nvSpPr>
          <p:cNvPr id="8"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6" name="Номер слайда 5"/>
          <p:cNvSpPr>
            <a:spLocks noGrp="1"/>
          </p:cNvSpPr>
          <p:nvPr>
            <p:ph type="sldNum" sz="quarter" idx="14"/>
          </p:nvPr>
        </p:nvSpPr>
        <p:spPr/>
        <p:txBody>
          <a:bodyPr/>
          <a:lstStyle>
            <a:lvl1pPr>
              <a:defRPr/>
            </a:lvl1pPr>
          </a:lstStyle>
          <a:p>
            <a:pPr>
              <a:defRPr/>
            </a:pPr>
            <a:fld id="{091FC98C-2C87-4342-AF01-90616E71159F}" type="slidenum">
              <a:rPr lang="ru-RU" altLang="ru-RU"/>
              <a:pPr>
                <a:defRPr/>
              </a:pPr>
              <a:t>‹#›</a:t>
            </a:fld>
            <a:endParaRPr lang="ru-RU" altLang="ru-RU" dirty="0"/>
          </a:p>
        </p:txBody>
      </p:sp>
    </p:spTree>
    <p:extLst>
      <p:ext uri="{BB962C8B-B14F-4D97-AF65-F5344CB8AC3E}">
        <p14:creationId xmlns:p14="http://schemas.microsoft.com/office/powerpoint/2010/main" val="1556198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1_Пустой слайд">
    <p:spTree>
      <p:nvGrpSpPr>
        <p:cNvPr id="1" name=""/>
        <p:cNvGrpSpPr/>
        <p:nvPr/>
      </p:nvGrpSpPr>
      <p:grpSpPr>
        <a:xfrm>
          <a:off x="0" y="0"/>
          <a:ext cx="0" cy="0"/>
          <a:chOff x="0" y="0"/>
          <a:chExt cx="0" cy="0"/>
        </a:xfrm>
      </p:grpSpPr>
      <p:sp>
        <p:nvSpPr>
          <p:cNvPr id="2" name="Номер слайда 5"/>
          <p:cNvSpPr>
            <a:spLocks noGrp="1"/>
          </p:cNvSpPr>
          <p:nvPr>
            <p:ph type="sldNum" sz="quarter" idx="10"/>
          </p:nvPr>
        </p:nvSpPr>
        <p:spPr/>
        <p:txBody>
          <a:bodyPr/>
          <a:lstStyle>
            <a:lvl1pPr>
              <a:defRPr/>
            </a:lvl1pPr>
          </a:lstStyle>
          <a:p>
            <a:pPr>
              <a:defRPr/>
            </a:pPr>
            <a:fld id="{B094C401-95ED-483E-AFD9-9D8E77728FF5}" type="slidenum">
              <a:rPr lang="ru-RU" altLang="ru-RU"/>
              <a:pPr>
                <a:defRPr/>
              </a:pPr>
              <a:t>‹#›</a:t>
            </a:fld>
            <a:endParaRPr lang="ru-RU" altLang="ru-RU" dirty="0"/>
          </a:p>
        </p:txBody>
      </p:sp>
    </p:spTree>
    <p:extLst>
      <p:ext uri="{BB962C8B-B14F-4D97-AF65-F5344CB8AC3E}">
        <p14:creationId xmlns:p14="http://schemas.microsoft.com/office/powerpoint/2010/main" val="4293066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1038" y="850900"/>
            <a:ext cx="8829675" cy="885825"/>
          </a:xfrm>
        </p:spPr>
        <p:txBody>
          <a:bodyPr/>
          <a:lstStyle/>
          <a:p>
            <a:r>
              <a:rPr lang="ru-RU"/>
              <a:t>Образец заголовка</a:t>
            </a:r>
          </a:p>
        </p:txBody>
      </p:sp>
      <p:sp>
        <p:nvSpPr>
          <p:cNvPr id="3" name="Объект 2"/>
          <p:cNvSpPr>
            <a:spLocks noGrp="1"/>
          </p:cNvSpPr>
          <p:nvPr>
            <p:ph idx="1"/>
          </p:nvPr>
        </p:nvSpPr>
        <p:spPr>
          <a:xfrm>
            <a:off x="681038" y="1736725"/>
            <a:ext cx="8829675" cy="47164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Номер слайда 5"/>
          <p:cNvSpPr>
            <a:spLocks noGrp="1"/>
          </p:cNvSpPr>
          <p:nvPr>
            <p:ph type="sldNum" sz="quarter" idx="10"/>
          </p:nvPr>
        </p:nvSpPr>
        <p:spPr/>
        <p:txBody>
          <a:bodyPr/>
          <a:lstStyle>
            <a:lvl1pPr>
              <a:defRPr/>
            </a:lvl1pPr>
          </a:lstStyle>
          <a:p>
            <a:pPr>
              <a:defRPr/>
            </a:pPr>
            <a:fld id="{E054EEDE-84EA-43C9-A6FF-F4E5ACD50D84}" type="slidenum">
              <a:rPr lang="ru-RU" altLang="ru-RU" smtClean="0"/>
              <a:t>‹#›</a:t>
            </a:fld>
            <a:endParaRPr lang="ru-RU" altLang="ru-RU" dirty="0"/>
          </a:p>
        </p:txBody>
      </p:sp>
    </p:spTree>
    <p:extLst>
      <p:ext uri="{BB962C8B-B14F-4D97-AF65-F5344CB8AC3E}">
        <p14:creationId xmlns:p14="http://schemas.microsoft.com/office/powerpoint/2010/main" val="154587010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60000"/>
            <a:lumOff val="40000"/>
            <a:alpha val="50000"/>
          </a:schemeClr>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81038" y="850900"/>
            <a:ext cx="88296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a:t>Образец заголовка</a:t>
            </a:r>
          </a:p>
        </p:txBody>
      </p:sp>
      <p:sp>
        <p:nvSpPr>
          <p:cNvPr id="1027" name="Текст 2"/>
          <p:cNvSpPr>
            <a:spLocks noGrp="1"/>
          </p:cNvSpPr>
          <p:nvPr>
            <p:ph type="body" idx="1"/>
          </p:nvPr>
        </p:nvSpPr>
        <p:spPr bwMode="auto">
          <a:xfrm>
            <a:off x="681038" y="1736725"/>
            <a:ext cx="8829675"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cxnSp>
        <p:nvCxnSpPr>
          <p:cNvPr id="9" name="Straight Connector 8"/>
          <p:cNvCxnSpPr/>
          <p:nvPr/>
        </p:nvCxnSpPr>
        <p:spPr>
          <a:xfrm flipH="1">
            <a:off x="268288" y="838200"/>
            <a:ext cx="390525" cy="0"/>
          </a:xfrm>
          <a:prstGeom prst="line">
            <a:avLst/>
          </a:prstGeom>
          <a:ln w="3175" cmpd="sng">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658813" y="847725"/>
            <a:ext cx="1990725" cy="0"/>
          </a:xfrm>
          <a:prstGeom prst="line">
            <a:avLst/>
          </a:prstGeom>
          <a:ln w="28575" cmpd="sng">
            <a:solidFill>
              <a:srgbClr val="3E96DB"/>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2636838" y="838200"/>
            <a:ext cx="6873875" cy="0"/>
          </a:xfrm>
          <a:prstGeom prst="line">
            <a:avLst/>
          </a:prstGeom>
          <a:ln w="3175" cmpd="sng">
            <a:solidFill>
              <a:srgbClr val="3E96DB"/>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660400" y="307975"/>
            <a:ext cx="0" cy="539750"/>
          </a:xfrm>
          <a:prstGeom prst="line">
            <a:avLst/>
          </a:prstGeom>
          <a:ln w="3175" cmpd="sng">
            <a:solidFill>
              <a:srgbClr val="3E96DB"/>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2646363" y="307975"/>
            <a:ext cx="0" cy="539750"/>
          </a:xfrm>
          <a:prstGeom prst="line">
            <a:avLst/>
          </a:prstGeom>
          <a:ln w="3175" cmpd="sng">
            <a:solidFill>
              <a:srgbClr val="3E96DB"/>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755650" y="461963"/>
            <a:ext cx="1852613" cy="246062"/>
          </a:xfrm>
          <a:prstGeom prst="rect">
            <a:avLst/>
          </a:prstGeom>
          <a:noFill/>
        </p:spPr>
        <p:txBody>
          <a:bodyPr lIns="0" tIns="0" rIns="0" bIns="0" anchor="ctr">
            <a:spAutoFit/>
          </a:bodyPr>
          <a:lstStyle/>
          <a:p>
            <a:pPr defTabSz="914377" eaLnBrk="1" fontAlgn="auto" hangingPunct="1">
              <a:spcBef>
                <a:spcPts val="0"/>
              </a:spcBef>
              <a:spcAft>
                <a:spcPts val="0"/>
              </a:spcAft>
              <a:defRPr/>
            </a:pPr>
            <a:r>
              <a:rPr lang="ru-RU" sz="800" cap="all" dirty="0">
                <a:solidFill>
                  <a:schemeClr val="accent2"/>
                </a:solidFill>
                <a:latin typeface="+mn-lt"/>
                <a:cs typeface="+mn-cs"/>
              </a:rPr>
              <a:t>Банковские услуги и отношение людей с банками</a:t>
            </a:r>
            <a:endParaRPr lang="en-US" sz="800" cap="all" dirty="0">
              <a:solidFill>
                <a:schemeClr val="accent2"/>
              </a:solidFill>
              <a:latin typeface="+mn-lt"/>
              <a:cs typeface="+mn-cs"/>
            </a:endParaRPr>
          </a:p>
        </p:txBody>
      </p:sp>
      <p:sp>
        <p:nvSpPr>
          <p:cNvPr id="14" name="Номер слайда 5"/>
          <p:cNvSpPr>
            <a:spLocks noGrp="1"/>
          </p:cNvSpPr>
          <p:nvPr>
            <p:ph type="sldNum" sz="quarter" idx="4"/>
          </p:nvPr>
        </p:nvSpPr>
        <p:spPr>
          <a:xfrm>
            <a:off x="9405938" y="6388100"/>
            <a:ext cx="388938" cy="469900"/>
          </a:xfrm>
          <a:prstGeom prst="rect">
            <a:avLst/>
          </a:prstGeom>
        </p:spPr>
        <p:txBody>
          <a:bodyPr vert="horz" wrap="square" lIns="0" tIns="0" rIns="0" bIns="0" numCol="1" anchor="ctr" anchorCtr="0" compatLnSpc="1">
            <a:prstTxWarp prst="textNoShape">
              <a:avLst/>
            </a:prstTxWarp>
          </a:bodyPr>
          <a:lstStyle>
            <a:lvl1pPr algn="r" eaLnBrk="1" hangingPunct="1">
              <a:defRPr sz="800">
                <a:solidFill>
                  <a:srgbClr val="77777A"/>
                </a:solidFill>
              </a:defRPr>
            </a:lvl1pPr>
          </a:lstStyle>
          <a:p>
            <a:pPr>
              <a:defRPr/>
            </a:pPr>
            <a:fld id="{F83E2F6D-4A11-4659-8DCD-20497D5E06EA}" type="slidenum">
              <a:rPr lang="ru-RU" altLang="ru-RU"/>
              <a:pPr>
                <a:defRPr/>
              </a:pPr>
              <a:t>‹#›</a:t>
            </a:fld>
            <a:endParaRPr lang="ru-RU" altLang="ru-RU" dirty="0"/>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963" r:id="rId10"/>
    <p:sldLayoutId id="2147483967" r:id="rId11"/>
    <p:sldLayoutId id="2147483975" r:id="rId12"/>
    <p:sldLayoutId id="2147483980" r:id="rId13"/>
    <p:sldLayoutId id="2147483995" r:id="rId14"/>
    <p:sldLayoutId id="2147483997" r:id="rId15"/>
    <p:sldLayoutId id="2147484021" r:id="rId16"/>
    <p:sldLayoutId id="2147483841" r:id="rId17"/>
    <p:sldLayoutId id="2147484044" r:id="rId18"/>
    <p:sldLayoutId id="2147484131" r:id="rId19"/>
    <p:sldLayoutId id="2147484132" r:id="rId20"/>
    <p:sldLayoutId id="2147484136" r:id="rId21"/>
    <p:sldLayoutId id="2147484098" r:id="rId22"/>
    <p:sldLayoutId id="2147484099" r:id="rId23"/>
    <p:sldLayoutId id="2147484101" r:id="rId24"/>
    <p:sldLayoutId id="2147484103" r:id="rId25"/>
    <p:sldLayoutId id="2147484104" r:id="rId26"/>
    <p:sldLayoutId id="2147484105" r:id="rId27"/>
    <p:sldLayoutId id="2147484106" r:id="rId28"/>
    <p:sldLayoutId id="2147484107" r:id="rId29"/>
    <p:sldLayoutId id="2147484108" r:id="rId30"/>
    <p:sldLayoutId id="2147484109" r:id="rId31"/>
    <p:sldLayoutId id="2147484110" r:id="rId32"/>
    <p:sldLayoutId id="2147484111" r:id="rId33"/>
    <p:sldLayoutId id="2147484112" r:id="rId34"/>
    <p:sldLayoutId id="2147484113" r:id="rId35"/>
    <p:sldLayoutId id="2147484114" r:id="rId36"/>
    <p:sldLayoutId id="2147484115" r:id="rId37"/>
    <p:sldLayoutId id="2147484116" r:id="rId38"/>
    <p:sldLayoutId id="2147484121" r:id="rId39"/>
    <p:sldLayoutId id="2147484124" r:id="rId40"/>
  </p:sldLayoutIdLst>
  <p:hf hdr="0" ftr="0" dt="0"/>
  <p:txStyles>
    <p:titleStyle>
      <a:lvl1pPr algn="l" defTabSz="912813" rtl="0" eaLnBrk="0" fontAlgn="base" hangingPunct="0">
        <a:lnSpc>
          <a:spcPct val="90000"/>
        </a:lnSpc>
        <a:spcBef>
          <a:spcPct val="0"/>
        </a:spcBef>
        <a:spcAft>
          <a:spcPct val="0"/>
        </a:spcAft>
        <a:defRPr sz="2400"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2400">
          <a:solidFill>
            <a:schemeClr val="accent2"/>
          </a:solidFill>
          <a:latin typeface="Arial" charset="0"/>
        </a:defRPr>
      </a:lvl2pPr>
      <a:lvl3pPr algn="l" defTabSz="912813" rtl="0" eaLnBrk="0" fontAlgn="base" hangingPunct="0">
        <a:lnSpc>
          <a:spcPct val="90000"/>
        </a:lnSpc>
        <a:spcBef>
          <a:spcPct val="0"/>
        </a:spcBef>
        <a:spcAft>
          <a:spcPct val="0"/>
        </a:spcAft>
        <a:defRPr sz="2400">
          <a:solidFill>
            <a:schemeClr val="accent2"/>
          </a:solidFill>
          <a:latin typeface="Arial" charset="0"/>
        </a:defRPr>
      </a:lvl3pPr>
      <a:lvl4pPr algn="l" defTabSz="912813" rtl="0" eaLnBrk="0" fontAlgn="base" hangingPunct="0">
        <a:lnSpc>
          <a:spcPct val="90000"/>
        </a:lnSpc>
        <a:spcBef>
          <a:spcPct val="0"/>
        </a:spcBef>
        <a:spcAft>
          <a:spcPct val="0"/>
        </a:spcAft>
        <a:defRPr sz="2400">
          <a:solidFill>
            <a:schemeClr val="accent2"/>
          </a:solidFill>
          <a:latin typeface="Arial" charset="0"/>
        </a:defRPr>
      </a:lvl4pPr>
      <a:lvl5pPr algn="l" defTabSz="912813" rtl="0" eaLnBrk="0" fontAlgn="base" hangingPunct="0">
        <a:lnSpc>
          <a:spcPct val="90000"/>
        </a:lnSpc>
        <a:spcBef>
          <a:spcPct val="0"/>
        </a:spcBef>
        <a:spcAft>
          <a:spcPct val="0"/>
        </a:spcAft>
        <a:defRPr sz="2400">
          <a:solidFill>
            <a:schemeClr val="accent2"/>
          </a:solidFill>
          <a:latin typeface="Arial" charset="0"/>
        </a:defRPr>
      </a:lvl5pPr>
      <a:lvl6pPr marL="457200" algn="l" defTabSz="912813" rtl="0" fontAlgn="base">
        <a:lnSpc>
          <a:spcPct val="90000"/>
        </a:lnSpc>
        <a:spcBef>
          <a:spcPct val="0"/>
        </a:spcBef>
        <a:spcAft>
          <a:spcPct val="0"/>
        </a:spcAft>
        <a:defRPr sz="2400">
          <a:solidFill>
            <a:schemeClr val="accent2"/>
          </a:solidFill>
          <a:latin typeface="Arial" charset="0"/>
        </a:defRPr>
      </a:lvl6pPr>
      <a:lvl7pPr marL="914400" algn="l" defTabSz="912813" rtl="0" fontAlgn="base">
        <a:lnSpc>
          <a:spcPct val="90000"/>
        </a:lnSpc>
        <a:spcBef>
          <a:spcPct val="0"/>
        </a:spcBef>
        <a:spcAft>
          <a:spcPct val="0"/>
        </a:spcAft>
        <a:defRPr sz="2400">
          <a:solidFill>
            <a:schemeClr val="accent2"/>
          </a:solidFill>
          <a:latin typeface="Arial" charset="0"/>
        </a:defRPr>
      </a:lvl7pPr>
      <a:lvl8pPr marL="1371600" algn="l" defTabSz="912813" rtl="0" fontAlgn="base">
        <a:lnSpc>
          <a:spcPct val="90000"/>
        </a:lnSpc>
        <a:spcBef>
          <a:spcPct val="0"/>
        </a:spcBef>
        <a:spcAft>
          <a:spcPct val="0"/>
        </a:spcAft>
        <a:defRPr sz="2400">
          <a:solidFill>
            <a:schemeClr val="accent2"/>
          </a:solidFill>
          <a:latin typeface="Arial" charset="0"/>
        </a:defRPr>
      </a:lvl8pPr>
      <a:lvl9pPr marL="1828800" algn="l" defTabSz="912813" rtl="0" fontAlgn="base">
        <a:lnSpc>
          <a:spcPct val="90000"/>
        </a:lnSpc>
        <a:spcBef>
          <a:spcPct val="0"/>
        </a:spcBef>
        <a:spcAft>
          <a:spcPct val="0"/>
        </a:spcAft>
        <a:defRPr sz="2400">
          <a:solidFill>
            <a:schemeClr val="accent2"/>
          </a:solidFill>
          <a:latin typeface="Arial" charset="0"/>
        </a:defRPr>
      </a:lvl9pPr>
    </p:titleStyle>
    <p:bodyStyle>
      <a:lvl1pPr marL="87313" indent="-87313" algn="l" defTabSz="912813" rtl="0" eaLnBrk="0" fontAlgn="base" hangingPunct="0">
        <a:lnSpc>
          <a:spcPct val="90000"/>
        </a:lnSpc>
        <a:spcBef>
          <a:spcPts val="1000"/>
        </a:spcBef>
        <a:spcAft>
          <a:spcPct val="0"/>
        </a:spcAft>
        <a:buFont typeface="Arial" pitchFamily="34" charset="0"/>
        <a:buChar char="•"/>
        <a:defRPr sz="1500" kern="1200">
          <a:solidFill>
            <a:srgbClr val="000000"/>
          </a:solidFill>
          <a:latin typeface="+mn-lt"/>
          <a:ea typeface="+mn-ea"/>
          <a:cs typeface="+mn-cs"/>
        </a:defRPr>
      </a:lvl1pPr>
      <a:lvl2pPr marL="176213" indent="-87313" algn="l" defTabSz="912813" rtl="0" eaLnBrk="0" fontAlgn="base" hangingPunct="0">
        <a:lnSpc>
          <a:spcPct val="90000"/>
        </a:lnSpc>
        <a:spcBef>
          <a:spcPts val="500"/>
        </a:spcBef>
        <a:spcAft>
          <a:spcPct val="0"/>
        </a:spcAft>
        <a:buFont typeface="Arial" pitchFamily="34" charset="0"/>
        <a:buChar char="•"/>
        <a:defRPr sz="1500" kern="1200">
          <a:solidFill>
            <a:srgbClr val="000000"/>
          </a:solidFill>
          <a:latin typeface="+mn-lt"/>
          <a:ea typeface="+mn-ea"/>
          <a:cs typeface="+mn-cs"/>
        </a:defRPr>
      </a:lvl2pPr>
      <a:lvl3pPr marL="266700" indent="-88900" algn="l" defTabSz="912813" rtl="0" eaLnBrk="0" fontAlgn="base" hangingPunct="0">
        <a:lnSpc>
          <a:spcPct val="90000"/>
        </a:lnSpc>
        <a:spcBef>
          <a:spcPts val="500"/>
        </a:spcBef>
        <a:spcAft>
          <a:spcPct val="0"/>
        </a:spcAft>
        <a:buFont typeface="Arial" pitchFamily="34" charset="0"/>
        <a:buChar char="•"/>
        <a:defRPr sz="1500" kern="1200">
          <a:solidFill>
            <a:srgbClr val="000000"/>
          </a:solidFill>
          <a:latin typeface="+mn-lt"/>
          <a:ea typeface="+mn-ea"/>
          <a:cs typeface="+mn-cs"/>
        </a:defRPr>
      </a:lvl3pPr>
      <a:lvl4pPr marL="355600" indent="-87313" algn="l" defTabSz="912813" rtl="0" eaLnBrk="0" fontAlgn="base" hangingPunct="0">
        <a:lnSpc>
          <a:spcPct val="90000"/>
        </a:lnSpc>
        <a:spcBef>
          <a:spcPts val="500"/>
        </a:spcBef>
        <a:spcAft>
          <a:spcPct val="0"/>
        </a:spcAft>
        <a:buFont typeface="Arial" pitchFamily="34" charset="0"/>
        <a:buChar char="•"/>
        <a:defRPr sz="1500" kern="1200">
          <a:solidFill>
            <a:srgbClr val="000000"/>
          </a:solidFill>
          <a:latin typeface="+mn-lt"/>
          <a:ea typeface="+mn-ea"/>
          <a:cs typeface="+mn-cs"/>
        </a:defRPr>
      </a:lvl4pPr>
      <a:lvl5pPr marL="444500" indent="-87313" algn="l" defTabSz="912813" rtl="0" eaLnBrk="0" fontAlgn="base" hangingPunct="0">
        <a:lnSpc>
          <a:spcPct val="90000"/>
        </a:lnSpc>
        <a:spcBef>
          <a:spcPts val="500"/>
        </a:spcBef>
        <a:spcAft>
          <a:spcPct val="0"/>
        </a:spcAft>
        <a:buFont typeface="Arial" pitchFamily="34" charset="0"/>
        <a:buChar char="•"/>
        <a:defRPr sz="1500" kern="1200">
          <a:solidFill>
            <a:srgbClr val="00000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hyperlink" Target="consultantplus://offline/ref=9D22320E825044C6A96A842DC0467350B3839FA12DFE4E8D3CB1A05CB40DB50F2C3C8D845350A606i5j7Q"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mailto:fps@cbr.ru"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oleObject" Target="file:///\\10.85.102.10\dbn2\uabs\common_uabs\SLAYD\&#1055;&#1088;&#1077;&#1079;&#1077;&#1085;&#1090;&#1072;&#1094;&#1080;&#1103;%20&#1076;&#1083;&#1103;%20&#1040;&#1070;&#1057;\&#1055;&#1088;&#1077;&#1079;&#1077;&#1085;&#1090;&#1072;&#1094;&#1080;&#1103;.xlsx!&#1057;&#1083;.2%20&#1054;&#1089;&#1085;.%20&#1087;&#1086;&#1082;&#1072;&#1079;&#1072;&#1090;&#1077;&#1083;&#1080;%20&#1041;&#1057;%20(&#1090;&#1073;.%201)!R8C2:R11C55" TargetMode="External"/><Relationship Id="rId2" Type="http://schemas.openxmlformats.org/officeDocument/2006/relationships/slideLayout" Target="../slideLayouts/slideLayout11.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3" Type="http://schemas.openxmlformats.org/officeDocument/2006/relationships/hyperlink" Target="mailto:zhsmirnova@hse.ru" TargetMode="External"/><Relationship Id="rId2" Type="http://schemas.openxmlformats.org/officeDocument/2006/relationships/hyperlink" Target="mailto:bma@cbr.ru" TargetMode="Externa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Title 4"/>
          <p:cNvSpPr>
            <a:spLocks noGrp="1"/>
          </p:cNvSpPr>
          <p:nvPr>
            <p:ph type="title"/>
          </p:nvPr>
        </p:nvSpPr>
        <p:spPr>
          <a:xfrm>
            <a:off x="0" y="0"/>
            <a:ext cx="9906000" cy="1360488"/>
          </a:xfrm>
        </p:spPr>
        <p:txBody>
          <a:bodyPr lIns="90000" tIns="46800" rIns="90000" bIns="46800" anchor="t"/>
          <a:lstStyle/>
          <a:p>
            <a:pPr eaLnBrk="1" hangingPunct="1">
              <a:defRPr/>
            </a:pPr>
            <a:r>
              <a:rPr lang="ru-RU" altLang="ru-RU" sz="3200" b="1" dirty="0">
                <a:solidFill>
                  <a:schemeClr val="bg2">
                    <a:lumMod val="10000"/>
                  </a:schemeClr>
                </a:solidFill>
                <a:latin typeface="Myriad Pro" pitchFamily="34" charset="0"/>
                <a:ea typeface="+mn-ea"/>
                <a:cs typeface="Times New Roman" pitchFamily="18" charset="0"/>
              </a:rPr>
              <a:t>Взаимоотношения человека с банками</a:t>
            </a:r>
            <a:endParaRPr lang="en-US" altLang="ru-RU" sz="3200" b="1" dirty="0">
              <a:solidFill>
                <a:schemeClr val="bg2">
                  <a:lumMod val="10000"/>
                </a:schemeClr>
              </a:solidFill>
              <a:latin typeface="Myriad Pro" pitchFamily="34" charset="0"/>
              <a:ea typeface="+mn-ea"/>
              <a:cs typeface="Times New Roman" pitchFamily="18" charset="0"/>
            </a:endParaRPr>
          </a:p>
        </p:txBody>
      </p:sp>
      <p:sp>
        <p:nvSpPr>
          <p:cNvPr id="4100" name="Text Placeholder 6"/>
          <p:cNvSpPr>
            <a:spLocks noGrp="1"/>
          </p:cNvSpPr>
          <p:nvPr>
            <p:ph type="body" sz="quarter" idx="10"/>
          </p:nvPr>
        </p:nvSpPr>
        <p:spPr>
          <a:xfrm>
            <a:off x="449263" y="2628900"/>
            <a:ext cx="6466367" cy="665163"/>
          </a:xfrm>
        </p:spPr>
        <p:txBody>
          <a:bodyPr/>
          <a:lstStyle/>
          <a:p>
            <a:pPr algn="l" eaLnBrk="1" hangingPunct="1">
              <a:lnSpc>
                <a:spcPct val="100000"/>
              </a:lnSpc>
              <a:spcBef>
                <a:spcPts val="600"/>
              </a:spcBef>
              <a:spcAft>
                <a:spcPts val="600"/>
              </a:spcAft>
              <a:defRPr/>
            </a:pPr>
            <a:r>
              <a:rPr lang="ru-RU" altLang="ru-RU" sz="2400" b="1" dirty="0">
                <a:solidFill>
                  <a:schemeClr val="bg2">
                    <a:lumMod val="10000"/>
                  </a:schemeClr>
                </a:solidFill>
                <a:latin typeface="Myriad Pro" pitchFamily="34" charset="0"/>
                <a:cs typeface="Times New Roman" pitchFamily="18" charset="0"/>
              </a:rPr>
              <a:t>М.А. </a:t>
            </a:r>
            <a:r>
              <a:rPr lang="ru-RU" altLang="ru-RU" sz="2400" b="1" dirty="0" err="1">
                <a:solidFill>
                  <a:schemeClr val="bg2">
                    <a:lumMod val="10000"/>
                  </a:schemeClr>
                </a:solidFill>
                <a:latin typeface="Myriad Pro" pitchFamily="34" charset="0"/>
                <a:cs typeface="Times New Roman" pitchFamily="18" charset="0"/>
              </a:rPr>
              <a:t>Бездудный</a:t>
            </a:r>
            <a:r>
              <a:rPr lang="ru-RU" altLang="ru-RU" sz="2400" b="1" dirty="0">
                <a:solidFill>
                  <a:schemeClr val="bg2">
                    <a:lumMod val="10000"/>
                  </a:schemeClr>
                </a:solidFill>
                <a:latin typeface="Myriad Pro" pitchFamily="34" charset="0"/>
                <a:cs typeface="Times New Roman" pitchFamily="18" charset="0"/>
              </a:rPr>
              <a:t>, Ж.И. Смирнова</a:t>
            </a:r>
            <a:endParaRPr lang="en-US" altLang="ru-RU" sz="2400" b="1" dirty="0">
              <a:solidFill>
                <a:schemeClr val="bg2">
                  <a:lumMod val="10000"/>
                </a:schemeClr>
              </a:solidFill>
              <a:latin typeface="Myriad Pro" pitchFamily="34"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Text Placeholder 7"/>
          <p:cNvSpPr>
            <a:spLocks noGrp="1"/>
          </p:cNvSpPr>
          <p:nvPr>
            <p:ph type="body" sz="quarter" idx="4294967295"/>
          </p:nvPr>
        </p:nvSpPr>
        <p:spPr>
          <a:xfrm>
            <a:off x="0" y="0"/>
            <a:ext cx="9906000" cy="522288"/>
          </a:xfrm>
        </p:spPr>
        <p:txBody>
          <a:bodyPr lIns="90000" tIns="46800" rIns="90000" bIns="46800">
            <a:normAutofit lnSpcReduction="10000"/>
          </a:bodyPr>
          <a:lstStyle/>
          <a:p>
            <a:pPr marL="0" indent="0" eaLnBrk="1" hangingPunct="1">
              <a:buNone/>
              <a:defRPr/>
            </a:pPr>
            <a:r>
              <a:rPr lang="ru-RU" altLang="ru-RU" sz="3200" b="1" dirty="0">
                <a:solidFill>
                  <a:schemeClr val="bg2">
                    <a:lumMod val="10000"/>
                  </a:schemeClr>
                </a:solidFill>
                <a:latin typeface="Myriad Pro" pitchFamily="34" charset="0"/>
                <a:cs typeface="Times New Roman" pitchFamily="18" charset="0"/>
              </a:rPr>
              <a:t> Сделки, допустимые для банков</a:t>
            </a:r>
          </a:p>
          <a:p>
            <a:pPr marL="0" indent="0" eaLnBrk="1" hangingPunct="1">
              <a:buNone/>
              <a:defRPr/>
            </a:pPr>
            <a:endParaRPr lang="en-US" altLang="ru-RU" sz="3200" b="1" dirty="0">
              <a:solidFill>
                <a:schemeClr val="bg2">
                  <a:lumMod val="10000"/>
                </a:schemeClr>
              </a:solidFill>
              <a:latin typeface="Myriad Pro" pitchFamily="34" charset="0"/>
              <a:cs typeface="Times New Roman" pitchFamily="18" charset="0"/>
            </a:endParaRPr>
          </a:p>
        </p:txBody>
      </p:sp>
      <p:sp>
        <p:nvSpPr>
          <p:cNvPr id="41987" name="Объект 5"/>
          <p:cNvSpPr>
            <a:spLocks noGrp="1"/>
          </p:cNvSpPr>
          <p:nvPr>
            <p:ph idx="4294967295"/>
          </p:nvPr>
        </p:nvSpPr>
        <p:spPr>
          <a:xfrm>
            <a:off x="237671" y="583963"/>
            <a:ext cx="9283700" cy="3854451"/>
          </a:xfrm>
        </p:spPr>
        <p:txBody>
          <a:bodyPr>
            <a:noAutofit/>
          </a:bodyPr>
          <a:lstStyle/>
          <a:p>
            <a:pPr marL="0" indent="0" eaLnBrk="1" hangingPunct="1">
              <a:lnSpc>
                <a:spcPct val="100000"/>
              </a:lnSpc>
              <a:spcBef>
                <a:spcPts val="600"/>
              </a:spcBef>
              <a:spcAft>
                <a:spcPts val="600"/>
              </a:spcAft>
              <a:buFont typeface="Arial" pitchFamily="34" charset="0"/>
              <a:buNone/>
              <a:defRPr/>
            </a:pPr>
            <a:endParaRPr lang="ru-RU" altLang="ru-RU" sz="2400" b="1" dirty="0">
              <a:solidFill>
                <a:schemeClr val="bg2">
                  <a:lumMod val="10000"/>
                </a:schemeClr>
              </a:solidFill>
              <a:latin typeface="Myriad Pro" pitchFamily="34" charset="0"/>
              <a:cs typeface="Times New Roman" pitchFamily="18" charset="0"/>
            </a:endParaRPr>
          </a:p>
          <a:p>
            <a:pPr marL="0" indent="0" eaLnBrk="1" hangingPunct="1">
              <a:lnSpc>
                <a:spcPts val="2600"/>
              </a:lnSpc>
              <a:spcBef>
                <a:spcPts val="600"/>
              </a:spcBef>
              <a:spcAft>
                <a:spcPts val="600"/>
              </a:spcAft>
              <a:buFont typeface="Arial" pitchFamily="34" charset="0"/>
              <a:buNone/>
              <a:defRPr/>
            </a:pPr>
            <a:r>
              <a:rPr lang="ru-RU" altLang="ru-RU" sz="2400" dirty="0">
                <a:solidFill>
                  <a:schemeClr val="bg2">
                    <a:lumMod val="10000"/>
                  </a:schemeClr>
                </a:solidFill>
                <a:latin typeface="Myriad Pro" pitchFamily="34" charset="0"/>
                <a:cs typeface="Times New Roman" pitchFamily="18" charset="0"/>
              </a:rPr>
              <a:t>1) выдача поручительств за третьих лиц, предусматривающих исполнение обязательств в денежной форме;</a:t>
            </a:r>
          </a:p>
          <a:p>
            <a:pPr marL="0" indent="0" eaLnBrk="1" hangingPunct="1">
              <a:lnSpc>
                <a:spcPts val="2600"/>
              </a:lnSpc>
              <a:spcBef>
                <a:spcPts val="600"/>
              </a:spcBef>
              <a:spcAft>
                <a:spcPts val="600"/>
              </a:spcAft>
              <a:buFont typeface="Arial" pitchFamily="34" charset="0"/>
              <a:buNone/>
              <a:defRPr/>
            </a:pPr>
            <a:r>
              <a:rPr lang="ru-RU" altLang="ru-RU" sz="2400" dirty="0">
                <a:solidFill>
                  <a:schemeClr val="bg2">
                    <a:lumMod val="10000"/>
                  </a:schemeClr>
                </a:solidFill>
                <a:latin typeface="Myriad Pro" pitchFamily="34" charset="0"/>
                <a:cs typeface="Times New Roman" pitchFamily="18" charset="0"/>
              </a:rPr>
              <a:t>2) приобретение права требования от третьих лиц исполнения обязательств в денежной форме;</a:t>
            </a:r>
          </a:p>
          <a:p>
            <a:pPr marL="0" indent="0" eaLnBrk="1" hangingPunct="1">
              <a:lnSpc>
                <a:spcPts val="2600"/>
              </a:lnSpc>
              <a:spcBef>
                <a:spcPts val="600"/>
              </a:spcBef>
              <a:spcAft>
                <a:spcPts val="600"/>
              </a:spcAft>
              <a:buFont typeface="Arial" pitchFamily="34" charset="0"/>
              <a:buNone/>
              <a:defRPr/>
            </a:pPr>
            <a:r>
              <a:rPr lang="ru-RU" altLang="ru-RU" sz="2400" dirty="0">
                <a:solidFill>
                  <a:schemeClr val="bg2">
                    <a:lumMod val="10000"/>
                  </a:schemeClr>
                </a:solidFill>
                <a:latin typeface="Myriad Pro" pitchFamily="34" charset="0"/>
                <a:cs typeface="Times New Roman" pitchFamily="18" charset="0"/>
              </a:rPr>
              <a:t>3) доверительное управление денежными средствами и иным имуществом по договору с физическими и юридическими лицами;</a:t>
            </a:r>
          </a:p>
          <a:p>
            <a:pPr marL="0" indent="0" eaLnBrk="1" hangingPunct="1">
              <a:lnSpc>
                <a:spcPts val="2600"/>
              </a:lnSpc>
              <a:spcBef>
                <a:spcPts val="600"/>
              </a:spcBef>
              <a:spcAft>
                <a:spcPts val="600"/>
              </a:spcAft>
              <a:buNone/>
              <a:defRPr/>
            </a:pPr>
            <a:r>
              <a:rPr lang="ru-RU" altLang="ru-RU" sz="2400" dirty="0">
                <a:solidFill>
                  <a:schemeClr val="bg2">
                    <a:lumMod val="10000"/>
                  </a:schemeClr>
                </a:solidFill>
                <a:latin typeface="Myriad Pro" pitchFamily="34" charset="0"/>
                <a:cs typeface="Times New Roman" pitchFamily="18" charset="0"/>
              </a:rPr>
              <a:t>4) осуществление операций с драгоценными металлами и драгоценными камнями в соответствии с законодательством РФ;</a:t>
            </a:r>
          </a:p>
          <a:p>
            <a:pPr marL="0" indent="0" eaLnBrk="1" hangingPunct="1">
              <a:lnSpc>
                <a:spcPts val="2600"/>
              </a:lnSpc>
              <a:spcBef>
                <a:spcPts val="600"/>
              </a:spcBef>
              <a:spcAft>
                <a:spcPts val="600"/>
              </a:spcAft>
              <a:buNone/>
              <a:defRPr/>
            </a:pPr>
            <a:r>
              <a:rPr lang="ru-RU" altLang="ru-RU" sz="2400" dirty="0">
                <a:solidFill>
                  <a:schemeClr val="bg2">
                    <a:lumMod val="10000"/>
                  </a:schemeClr>
                </a:solidFill>
                <a:latin typeface="Myriad Pro" pitchFamily="34" charset="0"/>
                <a:cs typeface="Times New Roman" pitchFamily="18" charset="0"/>
              </a:rPr>
              <a:t>5) предоставление в аренду физическим и юридическим лицам специальных помещений или находящихся в них сейфов для хранения документов и ценностей</a:t>
            </a:r>
            <a:r>
              <a:rPr lang="ru-RU" altLang="ru-RU" sz="2400" dirty="0">
                <a:solidFill>
                  <a:schemeClr val="bg2">
                    <a:lumMod val="10000"/>
                  </a:schemeClr>
                </a:solidFill>
                <a:latin typeface="Myriad Pro" pitchFamily="34" charset="0"/>
                <a:cs typeface="Times New Roman" pitchFamily="18" charset="0"/>
                <a:hlinkClick r:id="rId2"/>
              </a:rPr>
              <a:t>;</a:t>
            </a:r>
          </a:p>
          <a:p>
            <a:pPr marL="0" indent="0" eaLnBrk="1" hangingPunct="1">
              <a:lnSpc>
                <a:spcPts val="2600"/>
              </a:lnSpc>
              <a:spcBef>
                <a:spcPts val="600"/>
              </a:spcBef>
              <a:spcAft>
                <a:spcPts val="600"/>
              </a:spcAft>
              <a:buNone/>
              <a:defRPr/>
            </a:pPr>
            <a:r>
              <a:rPr lang="ru-RU" altLang="ru-RU" sz="2400" dirty="0">
                <a:solidFill>
                  <a:schemeClr val="bg2">
                    <a:lumMod val="10000"/>
                  </a:schemeClr>
                </a:solidFill>
                <a:latin typeface="Myriad Pro" pitchFamily="34" charset="0"/>
                <a:cs typeface="Times New Roman" pitchFamily="18" charset="0"/>
              </a:rPr>
              <a:t>6)  лизинговые операции;</a:t>
            </a:r>
          </a:p>
          <a:p>
            <a:pPr marL="0" indent="0" eaLnBrk="1" hangingPunct="1">
              <a:lnSpc>
                <a:spcPts val="2600"/>
              </a:lnSpc>
              <a:spcBef>
                <a:spcPts val="600"/>
              </a:spcBef>
              <a:spcAft>
                <a:spcPts val="600"/>
              </a:spcAft>
              <a:buNone/>
              <a:defRPr/>
            </a:pPr>
            <a:r>
              <a:rPr lang="ru-RU" altLang="ru-RU" sz="2400" dirty="0">
                <a:solidFill>
                  <a:schemeClr val="bg2">
                    <a:lumMod val="10000"/>
                  </a:schemeClr>
                </a:solidFill>
                <a:latin typeface="Myriad Pro" pitchFamily="34" charset="0"/>
                <a:cs typeface="Times New Roman" pitchFamily="18" charset="0"/>
              </a:rPr>
              <a:t>7)  оказание консультационных и информационных услуг.</a:t>
            </a:r>
          </a:p>
          <a:p>
            <a:pPr marL="0" indent="0" eaLnBrk="1" hangingPunct="1">
              <a:lnSpc>
                <a:spcPct val="100000"/>
              </a:lnSpc>
              <a:spcBef>
                <a:spcPts val="600"/>
              </a:spcBef>
              <a:spcAft>
                <a:spcPts val="600"/>
              </a:spcAft>
              <a:buNone/>
              <a:defRPr/>
            </a:pPr>
            <a:endParaRPr lang="ru-RU" altLang="ru-RU" sz="2400" dirty="0">
              <a:solidFill>
                <a:schemeClr val="bg2">
                  <a:lumMod val="10000"/>
                </a:schemeClr>
              </a:solidFill>
              <a:latin typeface="Myriad Pro" pitchFamily="34" charset="0"/>
              <a:cs typeface="Times New Roman" pitchFamily="18" charset="0"/>
              <a:hlinkClick r:id="rId2"/>
            </a:endParaRPr>
          </a:p>
          <a:p>
            <a:pPr marL="0" indent="0" eaLnBrk="1" hangingPunct="1">
              <a:lnSpc>
                <a:spcPct val="100000"/>
              </a:lnSpc>
              <a:spcBef>
                <a:spcPts val="600"/>
              </a:spcBef>
              <a:spcAft>
                <a:spcPts val="600"/>
              </a:spcAft>
              <a:buFont typeface="Arial" pitchFamily="34" charset="0"/>
              <a:buNone/>
              <a:defRPr/>
            </a:pPr>
            <a:endParaRPr lang="ru-RU" altLang="ru-RU" sz="2400" dirty="0">
              <a:solidFill>
                <a:schemeClr val="bg2">
                  <a:lumMod val="10000"/>
                </a:schemeClr>
              </a:solidFill>
              <a:latin typeface="Myriad Pro" pitchFamily="34" charset="0"/>
              <a:cs typeface="Times New Roman" pitchFamily="18" charset="0"/>
            </a:endParaRPr>
          </a:p>
        </p:txBody>
      </p:sp>
      <p:sp>
        <p:nvSpPr>
          <p:cNvPr id="2" name="Номер слайда 1"/>
          <p:cNvSpPr>
            <a:spLocks noGrp="1"/>
          </p:cNvSpPr>
          <p:nvPr>
            <p:ph type="sldNum" sz="quarter" idx="10"/>
          </p:nvPr>
        </p:nvSpPr>
        <p:spPr/>
        <p:txBody>
          <a:bodyPr/>
          <a:lstStyle/>
          <a:p>
            <a:pPr>
              <a:defRPr/>
            </a:pPr>
            <a:fld id="{B094C401-95ED-483E-AFD9-9D8E77728FF5}" type="slidenum">
              <a:rPr lang="ru-RU" altLang="ru-RU" smtClean="0"/>
              <a:pPr>
                <a:defRPr/>
              </a:pPr>
              <a:t>10</a:t>
            </a:fld>
            <a:endParaRPr lang="ru-RU" alt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Rectangle 6"/>
          <p:cNvSpPr>
            <a:spLocks noChangeArrowheads="1"/>
          </p:cNvSpPr>
          <p:nvPr/>
        </p:nvSpPr>
        <p:spPr bwMode="auto">
          <a:xfrm>
            <a:off x="454025" y="1677988"/>
            <a:ext cx="93091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ts val="600"/>
              </a:spcBef>
              <a:spcAft>
                <a:spcPts val="600"/>
              </a:spcAft>
              <a:defRPr/>
            </a:pPr>
            <a:endParaRPr lang="ru-RU" sz="2400" dirty="0">
              <a:solidFill>
                <a:schemeClr val="bg2">
                  <a:lumMod val="10000"/>
                </a:schemeClr>
              </a:solidFill>
              <a:latin typeface="Myriad Pro" pitchFamily="34" charset="0"/>
              <a:cs typeface="Times New Roman" pitchFamily="18" charset="0"/>
            </a:endParaRPr>
          </a:p>
        </p:txBody>
      </p:sp>
      <p:sp>
        <p:nvSpPr>
          <p:cNvPr id="7" name="Text Placeholder 7"/>
          <p:cNvSpPr txBox="1">
            <a:spLocks/>
          </p:cNvSpPr>
          <p:nvPr/>
        </p:nvSpPr>
        <p:spPr>
          <a:xfrm>
            <a:off x="-1" y="0"/>
            <a:ext cx="13026453" cy="522288"/>
          </a:xfrm>
          <a:prstGeom prst="rect">
            <a:avLst/>
          </a:prstGeom>
        </p:spPr>
        <p:txBody>
          <a:bodyPr>
            <a:noAutofit/>
          </a:bodyPr>
          <a:lstStyle>
            <a:lvl1pPr marL="87313" indent="-87313" algn="l" defTabSz="912813" rtl="0" eaLnBrk="0" fontAlgn="base" hangingPunct="0">
              <a:lnSpc>
                <a:spcPct val="90000"/>
              </a:lnSpc>
              <a:spcBef>
                <a:spcPts val="1000"/>
              </a:spcBef>
              <a:spcAft>
                <a:spcPct val="0"/>
              </a:spcAft>
              <a:buFont typeface="Arial" panose="020B0604020202020204" pitchFamily="34" charset="0"/>
              <a:buChar char="•"/>
              <a:defRPr sz="1500" kern="1200">
                <a:solidFill>
                  <a:srgbClr val="000000"/>
                </a:solidFill>
                <a:latin typeface="+mn-lt"/>
                <a:ea typeface="+mn-ea"/>
                <a:cs typeface="+mn-cs"/>
              </a:defRPr>
            </a:lvl1pPr>
            <a:lvl2pPr marL="176213" indent="-87313" algn="l" defTabSz="912813" rtl="0" eaLnBrk="0" fontAlgn="base" hangingPunct="0">
              <a:lnSpc>
                <a:spcPct val="90000"/>
              </a:lnSpc>
              <a:spcBef>
                <a:spcPts val="500"/>
              </a:spcBef>
              <a:spcAft>
                <a:spcPct val="0"/>
              </a:spcAft>
              <a:buFont typeface="Arial" panose="020B0604020202020204" pitchFamily="34" charset="0"/>
              <a:buChar char="•"/>
              <a:defRPr sz="1500" kern="1200">
                <a:solidFill>
                  <a:srgbClr val="000000"/>
                </a:solidFill>
                <a:latin typeface="+mn-lt"/>
                <a:ea typeface="+mn-ea"/>
                <a:cs typeface="+mn-cs"/>
              </a:defRPr>
            </a:lvl2pPr>
            <a:lvl3pPr marL="266700" indent="-88900" algn="l" defTabSz="912813" rtl="0" eaLnBrk="0" fontAlgn="base" hangingPunct="0">
              <a:lnSpc>
                <a:spcPct val="90000"/>
              </a:lnSpc>
              <a:spcBef>
                <a:spcPts val="500"/>
              </a:spcBef>
              <a:spcAft>
                <a:spcPct val="0"/>
              </a:spcAft>
              <a:buFont typeface="Arial" panose="020B0604020202020204" pitchFamily="34" charset="0"/>
              <a:buChar char="•"/>
              <a:defRPr sz="1500" kern="1200">
                <a:solidFill>
                  <a:srgbClr val="000000"/>
                </a:solidFill>
                <a:latin typeface="+mn-lt"/>
                <a:ea typeface="+mn-ea"/>
                <a:cs typeface="+mn-cs"/>
              </a:defRPr>
            </a:lvl3pPr>
            <a:lvl4pPr marL="355600" indent="-87313" algn="l" defTabSz="912813" rtl="0" eaLnBrk="0" fontAlgn="base" hangingPunct="0">
              <a:lnSpc>
                <a:spcPct val="90000"/>
              </a:lnSpc>
              <a:spcBef>
                <a:spcPts val="500"/>
              </a:spcBef>
              <a:spcAft>
                <a:spcPct val="0"/>
              </a:spcAft>
              <a:buFont typeface="Arial" panose="020B0604020202020204" pitchFamily="34" charset="0"/>
              <a:buChar char="•"/>
              <a:defRPr sz="1500" kern="1200">
                <a:solidFill>
                  <a:srgbClr val="000000"/>
                </a:solidFill>
                <a:latin typeface="+mn-lt"/>
                <a:ea typeface="+mn-ea"/>
                <a:cs typeface="+mn-cs"/>
              </a:defRPr>
            </a:lvl4pPr>
            <a:lvl5pPr marL="444500" indent="-87313" algn="l" defTabSz="912813" rtl="0" eaLnBrk="0" fontAlgn="base" hangingPunct="0">
              <a:lnSpc>
                <a:spcPct val="90000"/>
              </a:lnSpc>
              <a:spcBef>
                <a:spcPts val="500"/>
              </a:spcBef>
              <a:spcAft>
                <a:spcPct val="0"/>
              </a:spcAft>
              <a:buFont typeface="Arial" panose="020B0604020202020204" pitchFamily="34" charset="0"/>
              <a:buChar char="•"/>
              <a:defRPr sz="1500" kern="1200">
                <a:solidFill>
                  <a:srgbClr val="00000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indent="0" defTabSz="914377" eaLnBrk="1" fontAlgn="auto" hangingPunct="1">
              <a:spcAft>
                <a:spcPts val="0"/>
              </a:spcAft>
              <a:buNone/>
              <a:defRPr/>
            </a:pPr>
            <a:r>
              <a:rPr lang="ru-RU" sz="3000" b="1" dirty="0">
                <a:solidFill>
                  <a:schemeClr val="bg2">
                    <a:lumMod val="10000"/>
                  </a:schemeClr>
                </a:solidFill>
                <a:latin typeface="Myriad Pro" pitchFamily="34" charset="0"/>
                <a:cs typeface="Times New Roman" pitchFamily="18" charset="0"/>
              </a:rPr>
              <a:t>Банковские счета и переводы денежных средств</a:t>
            </a:r>
            <a:endParaRPr lang="en-US" sz="3000" b="1" dirty="0">
              <a:solidFill>
                <a:schemeClr val="bg2">
                  <a:lumMod val="10000"/>
                </a:schemeClr>
              </a:solidFill>
              <a:latin typeface="Myriad Pro" pitchFamily="34" charset="0"/>
              <a:cs typeface="Times New Roman" pitchFamily="18" charset="0"/>
            </a:endParaRPr>
          </a:p>
        </p:txBody>
      </p:sp>
      <p:graphicFrame>
        <p:nvGraphicFramePr>
          <p:cNvPr id="3" name="Схема 2"/>
          <p:cNvGraphicFramePr/>
          <p:nvPr>
            <p:extLst>
              <p:ext uri="{D42A27DB-BD31-4B8C-83A1-F6EECF244321}">
                <p14:modId xmlns:p14="http://schemas.microsoft.com/office/powerpoint/2010/main" val="1126470861"/>
              </p:ext>
            </p:extLst>
          </p:nvPr>
        </p:nvGraphicFramePr>
        <p:xfrm>
          <a:off x="-4392613" y="434000"/>
          <a:ext cx="18505488" cy="6315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Номер слайда 1"/>
          <p:cNvSpPr>
            <a:spLocks noGrp="1"/>
          </p:cNvSpPr>
          <p:nvPr>
            <p:ph type="sldNum" sz="quarter" idx="10"/>
          </p:nvPr>
        </p:nvSpPr>
        <p:spPr/>
        <p:txBody>
          <a:bodyPr/>
          <a:lstStyle/>
          <a:p>
            <a:pPr>
              <a:defRPr/>
            </a:pPr>
            <a:fld id="{B094C401-95ED-483E-AFD9-9D8E77728FF5}" type="slidenum">
              <a:rPr lang="ru-RU" altLang="ru-RU" smtClean="0"/>
              <a:pPr>
                <a:defRPr/>
              </a:pPr>
              <a:t>11</a:t>
            </a:fld>
            <a:endParaRPr lang="ru-RU" altLang="ru-RU" dirty="0"/>
          </a:p>
        </p:txBody>
      </p:sp>
    </p:spTree>
    <p:extLst>
      <p:ext uri="{BB962C8B-B14F-4D97-AF65-F5344CB8AC3E}">
        <p14:creationId xmlns:p14="http://schemas.microsoft.com/office/powerpoint/2010/main" val="2267141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Объект 2"/>
          <p:cNvSpPr>
            <a:spLocks noGrp="1"/>
          </p:cNvSpPr>
          <p:nvPr>
            <p:ph idx="1"/>
          </p:nvPr>
        </p:nvSpPr>
        <p:spPr>
          <a:xfrm>
            <a:off x="300264" y="1177061"/>
            <a:ext cx="9305471" cy="3866654"/>
          </a:xfrm>
        </p:spPr>
        <p:txBody>
          <a:bodyPr>
            <a:normAutofit fontScale="85000" lnSpcReduction="10000"/>
          </a:bodyPr>
          <a:lstStyle/>
          <a:p>
            <a:pPr marL="0" indent="0" algn="just" eaLnBrk="1" hangingPunct="1">
              <a:lnSpc>
                <a:spcPct val="100000"/>
              </a:lnSpc>
              <a:spcBef>
                <a:spcPts val="600"/>
              </a:spcBef>
              <a:spcAft>
                <a:spcPts val="600"/>
              </a:spcAft>
              <a:buFont typeface="Arial" pitchFamily="34" charset="0"/>
              <a:buNone/>
              <a:defRPr/>
            </a:pPr>
            <a:r>
              <a:rPr lang="ru-RU" altLang="ru-RU" sz="2400" b="1" dirty="0">
                <a:solidFill>
                  <a:schemeClr val="bg2">
                    <a:lumMod val="10000"/>
                  </a:schemeClr>
                </a:solidFill>
                <a:latin typeface="Myriad Pro" pitchFamily="34" charset="0"/>
                <a:cs typeface="Times New Roman" pitchFamily="18" charset="0"/>
              </a:rPr>
              <a:t>Т</a:t>
            </a:r>
            <a:r>
              <a:rPr lang="ru-RU" altLang="ru-RU" sz="2800" b="1" dirty="0">
                <a:solidFill>
                  <a:schemeClr val="bg2">
                    <a:lumMod val="10000"/>
                  </a:schemeClr>
                </a:solidFill>
                <a:latin typeface="Myriad Pro" pitchFamily="34" charset="0"/>
                <a:cs typeface="Times New Roman" pitchFamily="18" charset="0"/>
              </a:rPr>
              <a:t>екущие счета </a:t>
            </a:r>
            <a:r>
              <a:rPr lang="ru-RU" altLang="ru-RU" sz="2800" dirty="0">
                <a:solidFill>
                  <a:schemeClr val="bg2">
                    <a:lumMod val="10000"/>
                  </a:schemeClr>
                </a:solidFill>
                <a:latin typeface="Myriad Pro" pitchFamily="34" charset="0"/>
                <a:cs typeface="Times New Roman" pitchFamily="18" charset="0"/>
              </a:rPr>
              <a:t>открываются физическим лицам для совершения операций, </a:t>
            </a:r>
            <a:r>
              <a:rPr lang="ru-RU" altLang="ru-RU" sz="2800" u="sng" dirty="0">
                <a:solidFill>
                  <a:schemeClr val="bg2">
                    <a:lumMod val="10000"/>
                  </a:schemeClr>
                </a:solidFill>
                <a:latin typeface="Myriad Pro" pitchFamily="34" charset="0"/>
                <a:cs typeface="Times New Roman" pitchFamily="18" charset="0"/>
              </a:rPr>
              <a:t>не связанных с предпринимательской деятельностью или частной практикой.</a:t>
            </a:r>
            <a:endParaRPr lang="en-US" altLang="ru-RU" sz="2800" u="sng" dirty="0">
              <a:solidFill>
                <a:schemeClr val="bg2">
                  <a:lumMod val="10000"/>
                </a:schemeClr>
              </a:solidFill>
              <a:latin typeface="Myriad Pro" pitchFamily="34" charset="0"/>
              <a:cs typeface="Times New Roman" pitchFamily="18" charset="0"/>
            </a:endParaRPr>
          </a:p>
          <a:p>
            <a:pPr marL="0" indent="0" algn="just" eaLnBrk="1" hangingPunct="1">
              <a:lnSpc>
                <a:spcPct val="100000"/>
              </a:lnSpc>
              <a:spcBef>
                <a:spcPts val="600"/>
              </a:spcBef>
              <a:spcAft>
                <a:spcPts val="600"/>
              </a:spcAft>
              <a:buFont typeface="Arial" pitchFamily="34" charset="0"/>
              <a:buNone/>
              <a:defRPr/>
            </a:pPr>
            <a:endParaRPr lang="en-US" altLang="ru-RU" sz="2800" u="sng" dirty="0">
              <a:solidFill>
                <a:schemeClr val="bg2">
                  <a:lumMod val="10000"/>
                </a:schemeClr>
              </a:solidFill>
              <a:latin typeface="Myriad Pro" pitchFamily="34" charset="0"/>
              <a:cs typeface="Times New Roman" pitchFamily="18" charset="0"/>
            </a:endParaRPr>
          </a:p>
          <a:p>
            <a:pPr marL="0" indent="0" algn="just" eaLnBrk="1" hangingPunct="1">
              <a:lnSpc>
                <a:spcPct val="100000"/>
              </a:lnSpc>
              <a:spcBef>
                <a:spcPts val="600"/>
              </a:spcBef>
              <a:spcAft>
                <a:spcPts val="600"/>
              </a:spcAft>
              <a:buNone/>
              <a:defRPr/>
            </a:pPr>
            <a:r>
              <a:rPr lang="ru-RU" altLang="ru-RU" sz="2800" b="1" dirty="0">
                <a:solidFill>
                  <a:schemeClr val="bg2">
                    <a:lumMod val="10000"/>
                  </a:schemeClr>
                </a:solidFill>
                <a:latin typeface="Myriad Pro" pitchFamily="34" charset="0"/>
                <a:cs typeface="Times New Roman" pitchFamily="18" charset="0"/>
              </a:rPr>
              <a:t>Расчетные счета </a:t>
            </a:r>
            <a:r>
              <a:rPr lang="ru-RU" altLang="ru-RU" sz="2800" dirty="0">
                <a:solidFill>
                  <a:schemeClr val="bg2">
                    <a:lumMod val="10000"/>
                  </a:schemeClr>
                </a:solidFill>
                <a:latin typeface="Myriad Pro" pitchFamily="34" charset="0"/>
                <a:cs typeface="Times New Roman" pitchFamily="18" charset="0"/>
              </a:rPr>
              <a:t>открываются </a:t>
            </a:r>
            <a:r>
              <a:rPr lang="ru-RU" altLang="ru-RU" sz="2800" u="sng" dirty="0">
                <a:solidFill>
                  <a:schemeClr val="bg2">
                    <a:lumMod val="10000"/>
                  </a:schemeClr>
                </a:solidFill>
                <a:latin typeface="Myriad Pro" pitchFamily="34" charset="0"/>
                <a:cs typeface="Times New Roman" pitchFamily="18" charset="0"/>
              </a:rPr>
              <a:t>юридическим лицам</a:t>
            </a:r>
            <a:r>
              <a:rPr lang="ru-RU" altLang="ru-RU" sz="2800" dirty="0">
                <a:solidFill>
                  <a:schemeClr val="bg2">
                    <a:lumMod val="10000"/>
                  </a:schemeClr>
                </a:solidFill>
                <a:latin typeface="Myriad Pro" pitchFamily="34" charset="0"/>
                <a:cs typeface="Times New Roman" pitchFamily="18" charset="0"/>
              </a:rPr>
              <a:t>, не являющимся кредитными организациями, а также ИП или физическим лицам, занимающимся в установленном законодательством порядке частной практикой, </a:t>
            </a:r>
            <a:r>
              <a:rPr lang="ru-RU" altLang="ru-RU" sz="2800" u="sng" dirty="0">
                <a:solidFill>
                  <a:schemeClr val="bg2">
                    <a:lumMod val="10000"/>
                  </a:schemeClr>
                </a:solidFill>
                <a:latin typeface="Myriad Pro" pitchFamily="34" charset="0"/>
                <a:cs typeface="Times New Roman" pitchFamily="18" charset="0"/>
              </a:rPr>
              <a:t>для совершения операций, связанных с предпринимательской деятельностью или частной практикой. </a:t>
            </a:r>
          </a:p>
          <a:p>
            <a:pPr marL="0" indent="0" algn="just" eaLnBrk="1" hangingPunct="1">
              <a:lnSpc>
                <a:spcPct val="100000"/>
              </a:lnSpc>
              <a:spcBef>
                <a:spcPts val="600"/>
              </a:spcBef>
              <a:spcAft>
                <a:spcPts val="600"/>
              </a:spcAft>
              <a:buFont typeface="Arial" pitchFamily="34" charset="0"/>
              <a:buNone/>
              <a:defRPr/>
            </a:pPr>
            <a:endParaRPr lang="ru-RU" altLang="ru-RU" sz="2400" u="sng" dirty="0">
              <a:solidFill>
                <a:schemeClr val="bg2">
                  <a:lumMod val="10000"/>
                </a:schemeClr>
              </a:solidFill>
              <a:latin typeface="Myriad Pro" pitchFamily="34" charset="0"/>
              <a:cs typeface="Times New Roman" pitchFamily="18" charset="0"/>
            </a:endParaRPr>
          </a:p>
        </p:txBody>
      </p:sp>
      <p:sp>
        <p:nvSpPr>
          <p:cNvPr id="7" name="Text Placeholder 7"/>
          <p:cNvSpPr>
            <a:spLocks noGrp="1"/>
          </p:cNvSpPr>
          <p:nvPr>
            <p:ph type="body" sz="quarter" idx="13"/>
          </p:nvPr>
        </p:nvSpPr>
        <p:spPr>
          <a:xfrm>
            <a:off x="0" y="0"/>
            <a:ext cx="9906000" cy="522288"/>
          </a:xfrm>
        </p:spPr>
        <p:txBody>
          <a:bodyPr lIns="90000" tIns="46800" rIns="90000" bIns="46800" rtlCol="0" anchor="t">
            <a:noAutofit/>
          </a:bodyPr>
          <a:lstStyle/>
          <a:p>
            <a:pPr defTabSz="914377" eaLnBrk="1" fontAlgn="auto" hangingPunct="1">
              <a:spcAft>
                <a:spcPts val="0"/>
              </a:spcAft>
              <a:defRPr/>
            </a:pPr>
            <a:r>
              <a:rPr lang="ru-RU" sz="3000" b="1" cap="none" dirty="0">
                <a:solidFill>
                  <a:schemeClr val="bg2">
                    <a:lumMod val="10000"/>
                  </a:schemeClr>
                </a:solidFill>
                <a:latin typeface="Myriad Pro" pitchFamily="34" charset="0"/>
                <a:cs typeface="Times New Roman" pitchFamily="18" charset="0"/>
              </a:rPr>
              <a:t>Банковские счета и переводы денежных средств</a:t>
            </a:r>
            <a:endParaRPr lang="en-US" sz="3000" b="1" cap="none" dirty="0">
              <a:solidFill>
                <a:schemeClr val="bg2">
                  <a:lumMod val="10000"/>
                </a:schemeClr>
              </a:solidFill>
              <a:latin typeface="Myriad Pro" pitchFamily="34" charset="0"/>
              <a:cs typeface="Times New Roman" pitchFamily="18" charset="0"/>
            </a:endParaRPr>
          </a:p>
        </p:txBody>
      </p:sp>
      <p:sp>
        <p:nvSpPr>
          <p:cNvPr id="2" name="Номер слайда 1"/>
          <p:cNvSpPr>
            <a:spLocks noGrp="1"/>
          </p:cNvSpPr>
          <p:nvPr>
            <p:ph type="sldNum" sz="quarter" idx="14"/>
          </p:nvPr>
        </p:nvSpPr>
        <p:spPr/>
        <p:txBody>
          <a:bodyPr/>
          <a:lstStyle/>
          <a:p>
            <a:pPr>
              <a:defRPr/>
            </a:pPr>
            <a:fld id="{0F31A39D-21C1-466D-88BF-3815D5239A26}" type="slidenum">
              <a:rPr lang="ru-RU" altLang="ru-RU" smtClean="0"/>
              <a:pPr>
                <a:defRPr/>
              </a:pPr>
              <a:t>12</a:t>
            </a:fld>
            <a:endParaRPr lang="ru-RU" alt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0277" y="775409"/>
            <a:ext cx="9312275" cy="3762375"/>
          </a:xfrm>
        </p:spPr>
        <p:txBody>
          <a:bodyPr rtlCol="0">
            <a:noAutofit/>
          </a:bodyPr>
          <a:lstStyle/>
          <a:p>
            <a:pPr marL="0" indent="0" eaLnBrk="1" hangingPunct="1">
              <a:lnSpc>
                <a:spcPct val="100000"/>
              </a:lnSpc>
              <a:spcBef>
                <a:spcPts val="600"/>
              </a:spcBef>
              <a:spcAft>
                <a:spcPts val="600"/>
              </a:spcAft>
              <a:buFont typeface="Arial" pitchFamily="34" charset="0"/>
              <a:buNone/>
              <a:defRPr/>
            </a:pPr>
            <a:endParaRPr lang="en-US" sz="2400" b="1" dirty="0">
              <a:solidFill>
                <a:schemeClr val="bg2">
                  <a:lumMod val="10000"/>
                </a:schemeClr>
              </a:solidFill>
              <a:latin typeface="Myriad Pro" pitchFamily="34" charset="0"/>
              <a:cs typeface="Times New Roman" pitchFamily="18" charset="0"/>
            </a:endParaRPr>
          </a:p>
          <a:p>
            <a:pPr marL="0" indent="0" eaLnBrk="1" hangingPunct="1">
              <a:lnSpc>
                <a:spcPct val="100000"/>
              </a:lnSpc>
              <a:spcBef>
                <a:spcPts val="600"/>
              </a:spcBef>
              <a:spcAft>
                <a:spcPts val="600"/>
              </a:spcAft>
              <a:buFont typeface="Arial" pitchFamily="34" charset="0"/>
              <a:buNone/>
              <a:defRPr/>
            </a:pPr>
            <a:r>
              <a:rPr lang="ru-RU" sz="2400" b="1" dirty="0">
                <a:solidFill>
                  <a:schemeClr val="bg2">
                    <a:lumMod val="10000"/>
                  </a:schemeClr>
                </a:solidFill>
                <a:latin typeface="Myriad Pro" pitchFamily="34" charset="0"/>
                <a:cs typeface="Times New Roman" pitchFamily="18" charset="0"/>
              </a:rPr>
              <a:t>Два основных вида вклада:</a:t>
            </a:r>
          </a:p>
          <a:p>
            <a:pPr marL="0" indent="0" eaLnBrk="1" hangingPunct="1">
              <a:lnSpc>
                <a:spcPct val="100000"/>
              </a:lnSpc>
              <a:spcBef>
                <a:spcPts val="600"/>
              </a:spcBef>
              <a:spcAft>
                <a:spcPts val="600"/>
              </a:spcAft>
              <a:buFont typeface="Arial" pitchFamily="34" charset="0"/>
              <a:buNone/>
              <a:defRPr/>
            </a:pPr>
            <a:r>
              <a:rPr lang="ru-RU" sz="2400" b="1" dirty="0">
                <a:solidFill>
                  <a:schemeClr val="bg2">
                    <a:lumMod val="10000"/>
                  </a:schemeClr>
                </a:solidFill>
                <a:latin typeface="Myriad Pro" pitchFamily="34" charset="0"/>
                <a:cs typeface="Times New Roman" pitchFamily="18" charset="0"/>
              </a:rPr>
              <a:t>1. Вклад до востребования.</a:t>
            </a:r>
          </a:p>
          <a:p>
            <a:pPr marL="0" indent="0" eaLnBrk="1" hangingPunct="1">
              <a:lnSpc>
                <a:spcPct val="100000"/>
              </a:lnSpc>
              <a:spcBef>
                <a:spcPts val="600"/>
              </a:spcBef>
              <a:spcAft>
                <a:spcPts val="600"/>
              </a:spcAft>
              <a:buFont typeface="Arial" pitchFamily="34" charset="0"/>
              <a:buNone/>
              <a:defRPr/>
            </a:pPr>
            <a:r>
              <a:rPr lang="ru-RU" sz="2400" dirty="0">
                <a:solidFill>
                  <a:schemeClr val="bg2">
                    <a:lumMod val="10000"/>
                  </a:schemeClr>
                </a:solidFill>
                <a:latin typeface="Myriad Pro" pitchFamily="34" charset="0"/>
                <a:cs typeface="Times New Roman" pitchFamily="18" charset="0"/>
              </a:rPr>
              <a:t>По условиям вклада до востребования </a:t>
            </a:r>
            <a:r>
              <a:rPr lang="ru-RU" sz="2400" b="1" dirty="0">
                <a:solidFill>
                  <a:schemeClr val="bg2">
                    <a:lumMod val="10000"/>
                  </a:schemeClr>
                </a:solidFill>
                <a:latin typeface="Myriad Pro" pitchFamily="34" charset="0"/>
                <a:cs typeface="Times New Roman" pitchFamily="18" charset="0"/>
              </a:rPr>
              <a:t>срок или иное условие возврата вклада не устанавливаются.</a:t>
            </a:r>
            <a:r>
              <a:rPr lang="ru-RU" sz="2400" dirty="0">
                <a:solidFill>
                  <a:schemeClr val="bg2">
                    <a:lumMod val="10000"/>
                  </a:schemeClr>
                </a:solidFill>
                <a:latin typeface="Myriad Pro" pitchFamily="34" charset="0"/>
                <a:cs typeface="Times New Roman" pitchFamily="18" charset="0"/>
              </a:rPr>
              <a:t> Вклад находится в банке </a:t>
            </a:r>
            <a:r>
              <a:rPr lang="ru-RU" sz="2400" u="sng" dirty="0">
                <a:solidFill>
                  <a:schemeClr val="bg2">
                    <a:lumMod val="10000"/>
                  </a:schemeClr>
                </a:solidFill>
                <a:latin typeface="Myriad Pro" pitchFamily="34" charset="0"/>
                <a:cs typeface="Times New Roman" pitchFamily="18" charset="0"/>
              </a:rPr>
              <a:t>до момента расторжения вкладчиком договора банковского вклада и закрытия счёта по вкладу.</a:t>
            </a:r>
          </a:p>
          <a:p>
            <a:pPr marL="0" indent="0" eaLnBrk="1" hangingPunct="1">
              <a:lnSpc>
                <a:spcPct val="100000"/>
              </a:lnSpc>
              <a:spcBef>
                <a:spcPts val="600"/>
              </a:spcBef>
              <a:spcAft>
                <a:spcPts val="600"/>
              </a:spcAft>
              <a:buNone/>
              <a:defRPr/>
            </a:pPr>
            <a:r>
              <a:rPr lang="ru-RU" sz="2400" b="1" dirty="0">
                <a:solidFill>
                  <a:schemeClr val="bg2">
                    <a:lumMod val="10000"/>
                  </a:schemeClr>
                </a:solidFill>
                <a:latin typeface="Myriad Pro" pitchFamily="34" charset="0"/>
                <a:cs typeface="Times New Roman" pitchFamily="18" charset="0"/>
              </a:rPr>
              <a:t>2. Срочный вклад. </a:t>
            </a:r>
          </a:p>
          <a:p>
            <a:pPr marL="0" indent="0" eaLnBrk="1" hangingPunct="1">
              <a:lnSpc>
                <a:spcPct val="100000"/>
              </a:lnSpc>
              <a:spcBef>
                <a:spcPts val="600"/>
              </a:spcBef>
              <a:spcAft>
                <a:spcPts val="600"/>
              </a:spcAft>
              <a:buNone/>
              <a:defRPr/>
            </a:pPr>
            <a:r>
              <a:rPr lang="ru-RU" sz="2400" dirty="0">
                <a:solidFill>
                  <a:schemeClr val="bg2">
                    <a:lumMod val="10000"/>
                  </a:schemeClr>
                </a:solidFill>
                <a:latin typeface="Myriad Pro" pitchFamily="34" charset="0"/>
                <a:cs typeface="Times New Roman" pitchFamily="18" charset="0"/>
              </a:rPr>
              <a:t>Срочный вклад открывается на условиях возврата вклада по истечении </a:t>
            </a:r>
            <a:r>
              <a:rPr lang="ru-RU" sz="2400" b="1" dirty="0">
                <a:solidFill>
                  <a:schemeClr val="bg2">
                    <a:lumMod val="10000"/>
                  </a:schemeClr>
                </a:solidFill>
                <a:latin typeface="Myriad Pro" pitchFamily="34" charset="0"/>
                <a:cs typeface="Times New Roman" pitchFamily="18" charset="0"/>
              </a:rPr>
              <a:t>определённого договором срока</a:t>
            </a:r>
            <a:r>
              <a:rPr lang="ru-RU" sz="2400" dirty="0">
                <a:solidFill>
                  <a:schemeClr val="bg2">
                    <a:lumMod val="10000"/>
                  </a:schemeClr>
                </a:solidFill>
                <a:latin typeface="Myriad Pro" pitchFamily="34" charset="0"/>
                <a:cs typeface="Times New Roman" pitchFamily="18" charset="0"/>
              </a:rPr>
              <a:t>. Срок возврата вклада может быть установлен любой, но банки, как правило, предлагают разместить у них срочные вклады на срок от 1 до 36 месяцев</a:t>
            </a:r>
          </a:p>
        </p:txBody>
      </p:sp>
      <p:sp>
        <p:nvSpPr>
          <p:cNvPr id="7" name="Текст 3"/>
          <p:cNvSpPr>
            <a:spLocks noGrp="1"/>
          </p:cNvSpPr>
          <p:nvPr>
            <p:ph type="body" sz="quarter" idx="13"/>
          </p:nvPr>
        </p:nvSpPr>
        <p:spPr>
          <a:xfrm>
            <a:off x="0" y="0"/>
            <a:ext cx="9906000" cy="522288"/>
          </a:xfrm>
        </p:spPr>
        <p:txBody>
          <a:bodyPr lIns="90000" tIns="46800" rIns="90000" bIns="46800" rtlCol="0" anchor="t">
            <a:noAutofit/>
          </a:bodyPr>
          <a:lstStyle/>
          <a:p>
            <a:pPr defTabSz="914377" eaLnBrk="1" fontAlgn="auto" hangingPunct="1">
              <a:spcAft>
                <a:spcPts val="0"/>
              </a:spcAft>
              <a:defRPr/>
            </a:pPr>
            <a:r>
              <a:rPr lang="ru-RU" sz="3200" b="1" cap="none" dirty="0">
                <a:solidFill>
                  <a:schemeClr val="bg2">
                    <a:lumMod val="10000"/>
                  </a:schemeClr>
                </a:solidFill>
                <a:latin typeface="Myriad Pro" pitchFamily="34" charset="0"/>
                <a:cs typeface="Times New Roman" pitchFamily="18" charset="0"/>
              </a:rPr>
              <a:t>Основные характеристики банковских вкладов</a:t>
            </a:r>
          </a:p>
        </p:txBody>
      </p:sp>
      <p:sp>
        <p:nvSpPr>
          <p:cNvPr id="2" name="Номер слайда 1"/>
          <p:cNvSpPr>
            <a:spLocks noGrp="1"/>
          </p:cNvSpPr>
          <p:nvPr>
            <p:ph type="sldNum" sz="quarter" idx="14"/>
          </p:nvPr>
        </p:nvSpPr>
        <p:spPr/>
        <p:txBody>
          <a:bodyPr/>
          <a:lstStyle/>
          <a:p>
            <a:pPr>
              <a:defRPr/>
            </a:pPr>
            <a:fld id="{0F31A39D-21C1-466D-88BF-3815D5239A26}" type="slidenum">
              <a:rPr lang="ru-RU" altLang="ru-RU" smtClean="0"/>
              <a:pPr>
                <a:defRPr/>
              </a:pPr>
              <a:t>13</a:t>
            </a:fld>
            <a:endParaRPr lang="ru-RU" altLang="ru-RU" dirty="0"/>
          </a:p>
        </p:txBody>
      </p:sp>
    </p:spTree>
    <p:extLst>
      <p:ext uri="{BB962C8B-B14F-4D97-AF65-F5344CB8AC3E}">
        <p14:creationId xmlns:p14="http://schemas.microsoft.com/office/powerpoint/2010/main" val="2554302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4"/>
          </p:nvPr>
        </p:nvSpPr>
        <p:spPr/>
        <p:txBody>
          <a:bodyPr/>
          <a:lstStyle/>
          <a:p>
            <a:fld id="{DD0BB226-053F-43DF-B3AC-6B7F7684235F}" type="slidenum">
              <a:rPr lang="ru-RU" altLang="ru-RU" smtClean="0"/>
              <a:pPr/>
              <a:t>14</a:t>
            </a:fld>
            <a:endParaRPr lang="ru-RU" altLang="ru-RU" dirty="0"/>
          </a:p>
        </p:txBody>
      </p:sp>
      <p:sp>
        <p:nvSpPr>
          <p:cNvPr id="6" name="Прямоугольник 5"/>
          <p:cNvSpPr/>
          <p:nvPr/>
        </p:nvSpPr>
        <p:spPr>
          <a:xfrm>
            <a:off x="388188" y="103683"/>
            <a:ext cx="10170543" cy="553998"/>
          </a:xfrm>
          <a:prstGeom prst="rect">
            <a:avLst/>
          </a:prstGeom>
        </p:spPr>
        <p:txBody>
          <a:bodyPr wrap="square">
            <a:spAutoFit/>
          </a:bodyPr>
          <a:lstStyle/>
          <a:p>
            <a:pPr defTabSz="914377" eaLnBrk="1" fontAlgn="auto" hangingPunct="1">
              <a:spcAft>
                <a:spcPts val="0"/>
              </a:spcAft>
              <a:defRPr/>
            </a:pPr>
            <a:r>
              <a:rPr lang="ru-RU" sz="3000" b="1" dirty="0">
                <a:solidFill>
                  <a:schemeClr val="bg2">
                    <a:lumMod val="10000"/>
                  </a:schemeClr>
                </a:solidFill>
                <a:latin typeface="Myriad Pro" pitchFamily="34" charset="0"/>
                <a:cs typeface="Times New Roman" pitchFamily="18" charset="0"/>
              </a:rPr>
              <a:t>Основные характеристики банковских вкладов</a:t>
            </a:r>
          </a:p>
        </p:txBody>
      </p:sp>
      <p:graphicFrame>
        <p:nvGraphicFramePr>
          <p:cNvPr id="8" name="Объект 7"/>
          <p:cNvGraphicFramePr>
            <a:graphicFrameLocks noGrp="1"/>
          </p:cNvGraphicFramePr>
          <p:nvPr>
            <p:ph idx="1"/>
            <p:extLst>
              <p:ext uri="{D42A27DB-BD31-4B8C-83A1-F6EECF244321}">
                <p14:modId xmlns:p14="http://schemas.microsoft.com/office/powerpoint/2010/main" val="3808122852"/>
              </p:ext>
            </p:extLst>
          </p:nvPr>
        </p:nvGraphicFramePr>
        <p:xfrm>
          <a:off x="388188" y="1333501"/>
          <a:ext cx="8872539" cy="51196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6395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4"/>
          </p:nvPr>
        </p:nvSpPr>
        <p:spPr/>
        <p:txBody>
          <a:bodyPr/>
          <a:lstStyle/>
          <a:p>
            <a:pPr>
              <a:defRPr/>
            </a:pPr>
            <a:fld id="{0F31A39D-21C1-466D-88BF-3815D5239A26}" type="slidenum">
              <a:rPr lang="ru-RU" altLang="ru-RU" smtClean="0"/>
              <a:pPr>
                <a:defRPr/>
              </a:pPr>
              <a:t>15</a:t>
            </a:fld>
            <a:endParaRPr lang="ru-RU" altLang="ru-RU" dirty="0"/>
          </a:p>
        </p:txBody>
      </p:sp>
      <p:sp>
        <p:nvSpPr>
          <p:cNvPr id="8" name="Прямоугольник 7"/>
          <p:cNvSpPr/>
          <p:nvPr/>
        </p:nvSpPr>
        <p:spPr>
          <a:xfrm>
            <a:off x="414068" y="82034"/>
            <a:ext cx="9906000" cy="553998"/>
          </a:xfrm>
          <a:prstGeom prst="rect">
            <a:avLst/>
          </a:prstGeom>
        </p:spPr>
        <p:txBody>
          <a:bodyPr wrap="square">
            <a:spAutoFit/>
          </a:bodyPr>
          <a:lstStyle/>
          <a:p>
            <a:pPr defTabSz="914377" eaLnBrk="1" fontAlgn="auto" hangingPunct="1">
              <a:spcAft>
                <a:spcPts val="0"/>
              </a:spcAft>
              <a:defRPr/>
            </a:pPr>
            <a:r>
              <a:rPr lang="ru-RU" sz="3000" b="1" dirty="0">
                <a:solidFill>
                  <a:schemeClr val="bg2">
                    <a:lumMod val="10000"/>
                  </a:schemeClr>
                </a:solidFill>
                <a:latin typeface="Myriad Pro" pitchFamily="34" charset="0"/>
                <a:cs typeface="Times New Roman" pitchFamily="18" charset="0"/>
              </a:rPr>
              <a:t>Основные характеристики банковских вкладов</a:t>
            </a:r>
          </a:p>
        </p:txBody>
      </p:sp>
      <p:graphicFrame>
        <p:nvGraphicFramePr>
          <p:cNvPr id="9" name="Объект 8"/>
          <p:cNvGraphicFramePr>
            <a:graphicFrameLocks noGrp="1"/>
          </p:cNvGraphicFramePr>
          <p:nvPr>
            <p:ph idx="1"/>
            <p:extLst>
              <p:ext uri="{D42A27DB-BD31-4B8C-83A1-F6EECF244321}">
                <p14:modId xmlns:p14="http://schemas.microsoft.com/office/powerpoint/2010/main" val="810957734"/>
              </p:ext>
            </p:extLst>
          </p:nvPr>
        </p:nvGraphicFramePr>
        <p:xfrm>
          <a:off x="414068" y="1333501"/>
          <a:ext cx="8829675" cy="49482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371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p:nvPr>
        </p:nvSpPr>
        <p:spPr>
          <a:xfrm>
            <a:off x="501650" y="3078163"/>
            <a:ext cx="9285288" cy="1679575"/>
          </a:xfrm>
        </p:spPr>
        <p:txBody>
          <a:bodyPr>
            <a:noAutofit/>
          </a:bodyPr>
          <a:lstStyle/>
          <a:p>
            <a:pPr marL="0" lvl="1" indent="0" eaLnBrk="1" hangingPunct="1">
              <a:lnSpc>
                <a:spcPct val="100000"/>
              </a:lnSpc>
              <a:spcBef>
                <a:spcPts val="600"/>
              </a:spcBef>
              <a:spcAft>
                <a:spcPts val="600"/>
              </a:spcAft>
              <a:defRPr/>
            </a:pPr>
            <a:r>
              <a:rPr lang="ru-RU" altLang="ru-RU" b="1" dirty="0">
                <a:solidFill>
                  <a:schemeClr val="bg2">
                    <a:lumMod val="10000"/>
                  </a:schemeClr>
                </a:solidFill>
                <a:latin typeface="Myriad Pro" pitchFamily="34" charset="0"/>
                <a:ea typeface="+mn-ea"/>
                <a:cs typeface="Times New Roman" pitchFamily="18" charset="0"/>
              </a:rPr>
              <a:t>Договор банковского вклада </a:t>
            </a:r>
            <a:r>
              <a:rPr lang="ru-RU" altLang="ru-RU" dirty="0">
                <a:solidFill>
                  <a:schemeClr val="bg2">
                    <a:lumMod val="10000"/>
                  </a:schemeClr>
                </a:solidFill>
                <a:latin typeface="Myriad Pro" pitchFamily="34" charset="0"/>
                <a:ea typeface="+mn-ea"/>
                <a:cs typeface="Times New Roman" pitchFamily="18" charset="0"/>
              </a:rPr>
              <a:t>– документ, в котором определены: условия открытия вклада; сумма вклада; условия о начислении процентов; срок возврата вклада, порядок снятия денежных средств со счёта по вкладу и его пополнения; порядок досрочного возврата; иные условия.</a:t>
            </a:r>
            <a:br>
              <a:rPr lang="en-US" altLang="ru-RU" dirty="0">
                <a:solidFill>
                  <a:schemeClr val="bg2">
                    <a:lumMod val="10000"/>
                  </a:schemeClr>
                </a:solidFill>
                <a:latin typeface="Myriad Pro" pitchFamily="34" charset="0"/>
                <a:ea typeface="+mn-ea"/>
                <a:cs typeface="Times New Roman" pitchFamily="18" charset="0"/>
              </a:rPr>
            </a:br>
            <a:br>
              <a:rPr lang="en-US"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cs typeface="Times New Roman" pitchFamily="18" charset="0"/>
              </a:rPr>
              <a:t>Несоблюдение письменной формы договора банковского вклада влечет н</a:t>
            </a:r>
            <a:r>
              <a:rPr lang="ru-RU" altLang="ru-RU" u="sng" dirty="0">
                <a:solidFill>
                  <a:schemeClr val="bg2">
                    <a:lumMod val="10000"/>
                  </a:schemeClr>
                </a:solidFill>
                <a:latin typeface="Myriad Pro" pitchFamily="34" charset="0"/>
                <a:cs typeface="Times New Roman" pitchFamily="18" charset="0"/>
              </a:rPr>
              <a:t>едействительность этого договора. Такой договор является ничтожным.  </a:t>
            </a:r>
            <a:r>
              <a:rPr lang="ru-RU" altLang="ru-RU" u="sng" dirty="0">
                <a:solidFill>
                  <a:srgbClr val="FF0000"/>
                </a:solidFill>
                <a:latin typeface="Myriad Pro" pitchFamily="34" charset="0"/>
                <a:cs typeface="Times New Roman" pitchFamily="18" charset="0"/>
              </a:rPr>
              <a:t>ТЕТРАДКИ!</a:t>
            </a:r>
            <a:br>
              <a:rPr lang="ru-RU" altLang="ru-RU" u="sng" dirty="0">
                <a:solidFill>
                  <a:schemeClr val="bg2">
                    <a:lumMod val="10000"/>
                  </a:schemeClr>
                </a:solidFill>
                <a:latin typeface="Myriad Pro" pitchFamily="34" charset="0"/>
                <a:cs typeface="Times New Roman" pitchFamily="18" charset="0"/>
              </a:rPr>
            </a:br>
            <a:r>
              <a:rPr lang="ru-RU" altLang="ru-RU" dirty="0">
                <a:solidFill>
                  <a:schemeClr val="bg2">
                    <a:lumMod val="10000"/>
                  </a:schemeClr>
                </a:solidFill>
                <a:latin typeface="Myriad Pro" pitchFamily="34" charset="0"/>
                <a:cs typeface="Times New Roman" pitchFamily="18" charset="0"/>
              </a:rPr>
              <a:t>	</a:t>
            </a:r>
            <a:br>
              <a:rPr lang="en-US" altLang="ru-RU" dirty="0">
                <a:solidFill>
                  <a:schemeClr val="bg2">
                    <a:lumMod val="10000"/>
                  </a:schemeClr>
                </a:solidFill>
                <a:latin typeface="Myriad Pro" pitchFamily="34" charset="0"/>
                <a:cs typeface="Times New Roman" pitchFamily="18" charset="0"/>
              </a:rPr>
            </a:br>
            <a:r>
              <a:rPr lang="ru-RU" altLang="ru-RU" dirty="0">
                <a:solidFill>
                  <a:schemeClr val="bg2">
                    <a:lumMod val="10000"/>
                  </a:schemeClr>
                </a:solidFill>
                <a:latin typeface="Myriad Pro" pitchFamily="34" charset="0"/>
                <a:cs typeface="Times New Roman" pitchFamily="18" charset="0"/>
              </a:rPr>
              <a:t>С условиями банковских вкладов можно ознакомиться в офисах банка, на официальном сайте банка в сети Интернет или по телефону.</a:t>
            </a:r>
            <a:br>
              <a:rPr lang="ru-RU" altLang="ru-RU" dirty="0">
                <a:solidFill>
                  <a:schemeClr val="bg2">
                    <a:lumMod val="10000"/>
                  </a:schemeClr>
                </a:solidFill>
                <a:latin typeface="Myriad Pro" pitchFamily="34" charset="0"/>
                <a:cs typeface="Times New Roman" pitchFamily="18" charset="0"/>
              </a:rPr>
            </a:br>
            <a:endParaRPr lang="ru-RU" altLang="ru-RU" dirty="0">
              <a:solidFill>
                <a:schemeClr val="bg2">
                  <a:lumMod val="10000"/>
                </a:schemeClr>
              </a:solidFill>
              <a:latin typeface="Myriad Pro" pitchFamily="34" charset="0"/>
              <a:ea typeface="+mn-ea"/>
              <a:cs typeface="Times New Roman" pitchFamily="18" charset="0"/>
            </a:endParaRPr>
          </a:p>
        </p:txBody>
      </p:sp>
      <p:sp>
        <p:nvSpPr>
          <p:cNvPr id="47109" name="Текст 3"/>
          <p:cNvSpPr>
            <a:spLocks/>
          </p:cNvSpPr>
          <p:nvPr/>
        </p:nvSpPr>
        <p:spPr bwMode="auto">
          <a:xfrm>
            <a:off x="191294" y="123371"/>
            <a:ext cx="990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defRPr sz="1900">
                <a:solidFill>
                  <a:schemeClr val="tx1"/>
                </a:solidFill>
                <a:latin typeface="Arial" panose="020B0604020202020204" pitchFamily="34" charset="0"/>
                <a:cs typeface="Arial" panose="020B0604020202020204" pitchFamily="34" charset="0"/>
              </a:defRPr>
            </a:lvl1pPr>
            <a:lvl2pPr marL="742950" indent="-285750" eaLnBrk="0" hangingPunct="0">
              <a:defRPr sz="1900">
                <a:solidFill>
                  <a:schemeClr val="tx1"/>
                </a:solidFill>
                <a:latin typeface="Arial" panose="020B0604020202020204" pitchFamily="34" charset="0"/>
                <a:cs typeface="Arial" panose="020B0604020202020204" pitchFamily="34" charset="0"/>
              </a:defRPr>
            </a:lvl2pPr>
            <a:lvl3pPr marL="1143000" indent="-228600" eaLnBrk="0" hangingPunct="0">
              <a:defRPr sz="1900">
                <a:solidFill>
                  <a:schemeClr val="tx1"/>
                </a:solidFill>
                <a:latin typeface="Arial" panose="020B0604020202020204" pitchFamily="34" charset="0"/>
                <a:cs typeface="Arial" panose="020B0604020202020204" pitchFamily="34" charset="0"/>
              </a:defRPr>
            </a:lvl3pPr>
            <a:lvl4pPr marL="1600200" indent="-228600" eaLnBrk="0" hangingPunct="0">
              <a:defRPr sz="1900">
                <a:solidFill>
                  <a:schemeClr val="tx1"/>
                </a:solidFill>
                <a:latin typeface="Arial" panose="020B0604020202020204" pitchFamily="34" charset="0"/>
                <a:cs typeface="Arial" panose="020B0604020202020204" pitchFamily="34" charset="0"/>
              </a:defRPr>
            </a:lvl4pPr>
            <a:lvl5pPr marL="2057400" indent="-228600" eaLnBrk="0" hangingPunct="0">
              <a:defRPr sz="19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defTabSz="914377" eaLnBrk="1" fontAlgn="auto" hangingPunct="1">
              <a:lnSpc>
                <a:spcPct val="90000"/>
              </a:lnSpc>
              <a:spcBef>
                <a:spcPts val="1000"/>
              </a:spcBef>
              <a:spcAft>
                <a:spcPts val="0"/>
              </a:spcAft>
              <a:defRPr/>
            </a:pPr>
            <a:r>
              <a:rPr lang="ru-RU" altLang="ru-RU" sz="3200" b="1" dirty="0">
                <a:solidFill>
                  <a:schemeClr val="bg2">
                    <a:lumMod val="10000"/>
                  </a:schemeClr>
                </a:solidFill>
                <a:latin typeface="Myriad Pro" pitchFamily="34" charset="0"/>
                <a:cs typeface="Times New Roman" pitchFamily="18" charset="0"/>
              </a:rPr>
              <a:t>Договор банковского вклада</a:t>
            </a:r>
          </a:p>
        </p:txBody>
      </p:sp>
      <p:sp>
        <p:nvSpPr>
          <p:cNvPr id="2" name="Номер слайда 1"/>
          <p:cNvSpPr>
            <a:spLocks noGrp="1"/>
          </p:cNvSpPr>
          <p:nvPr>
            <p:ph type="sldNum" sz="quarter" idx="10"/>
          </p:nvPr>
        </p:nvSpPr>
        <p:spPr/>
        <p:txBody>
          <a:bodyPr/>
          <a:lstStyle/>
          <a:p>
            <a:pPr>
              <a:defRPr/>
            </a:pPr>
            <a:fld id="{E054EEDE-84EA-43C9-A6FF-F4E5ACD50D84}" type="slidenum">
              <a:rPr lang="ru-RU" altLang="ru-RU" smtClean="0"/>
              <a:t>16</a:t>
            </a:fld>
            <a:endParaRPr lang="ru-RU" altLang="ru-RU" dirty="0"/>
          </a:p>
        </p:txBody>
      </p:sp>
    </p:spTree>
    <p:extLst>
      <p:ext uri="{BB962C8B-B14F-4D97-AF65-F5344CB8AC3E}">
        <p14:creationId xmlns:p14="http://schemas.microsoft.com/office/powerpoint/2010/main" val="3929811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Заголовок 1"/>
          <p:cNvSpPr>
            <a:spLocks noGrp="1"/>
          </p:cNvSpPr>
          <p:nvPr>
            <p:ph type="title" idx="4294967295"/>
          </p:nvPr>
        </p:nvSpPr>
        <p:spPr>
          <a:xfrm>
            <a:off x="579438" y="1728788"/>
            <a:ext cx="9326562" cy="2157412"/>
          </a:xfrm>
        </p:spPr>
        <p:txBody>
          <a:bodyPr anchor="t">
            <a:normAutofit/>
          </a:bodyPr>
          <a:lstStyle/>
          <a:p>
            <a:pPr eaLnBrk="1" hangingPunct="1">
              <a:lnSpc>
                <a:spcPct val="100000"/>
              </a:lnSpc>
              <a:spcBef>
                <a:spcPts val="600"/>
              </a:spcBef>
              <a:spcAft>
                <a:spcPts val="600"/>
              </a:spcAft>
              <a:defRPr/>
            </a:pPr>
            <a:r>
              <a:rPr lang="ru-RU" altLang="ru-RU" dirty="0">
                <a:solidFill>
                  <a:schemeClr val="bg2">
                    <a:lumMod val="10000"/>
                  </a:schemeClr>
                </a:solidFill>
                <a:latin typeface="Myriad Pro" pitchFamily="34" charset="0"/>
                <a:ea typeface="+mn-ea"/>
                <a:cs typeface="Times New Roman" pitchFamily="18" charset="0"/>
              </a:rPr>
              <a:t>Все вклады физических лиц в российских банках подлежат обязательному страхованию в государственной корпорации «Агентство по страхованию вкладов» (АСВ). </a:t>
            </a:r>
          </a:p>
        </p:txBody>
      </p:sp>
      <p:sp>
        <p:nvSpPr>
          <p:cNvPr id="52229" name="Текст 3"/>
          <p:cNvSpPr>
            <a:spLocks noGrp="1"/>
          </p:cNvSpPr>
          <p:nvPr>
            <p:ph type="body" sz="quarter" idx="4294967295"/>
          </p:nvPr>
        </p:nvSpPr>
        <p:spPr>
          <a:xfrm>
            <a:off x="0" y="3175"/>
            <a:ext cx="9906000" cy="522288"/>
          </a:xfrm>
        </p:spPr>
        <p:txBody>
          <a:bodyPr lIns="90000" tIns="46800" rIns="90000" bIns="46800">
            <a:normAutofit lnSpcReduction="10000"/>
          </a:bodyPr>
          <a:lstStyle/>
          <a:p>
            <a:pPr marL="0" indent="0" defTabSz="914377" eaLnBrk="1" fontAlgn="auto" hangingPunct="1">
              <a:spcAft>
                <a:spcPts val="0"/>
              </a:spcAft>
              <a:buFont typeface="Arial" pitchFamily="34" charset="0"/>
              <a:buNone/>
              <a:defRPr/>
            </a:pPr>
            <a:r>
              <a:rPr lang="ru-RU" altLang="ru-RU" sz="3200" b="1" dirty="0">
                <a:solidFill>
                  <a:schemeClr val="bg2">
                    <a:lumMod val="10000"/>
                  </a:schemeClr>
                </a:solidFill>
                <a:latin typeface="Myriad Pro" pitchFamily="34" charset="0"/>
                <a:cs typeface="Times New Roman" pitchFamily="18" charset="0"/>
              </a:rPr>
              <a:t>Государственное страхование вкладов</a:t>
            </a:r>
          </a:p>
        </p:txBody>
      </p:sp>
      <p:pic>
        <p:nvPicPr>
          <p:cNvPr id="215044" name="Picture 6" descr="АС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4050" y="4371975"/>
            <a:ext cx="30972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Номер слайда 1"/>
          <p:cNvSpPr>
            <a:spLocks noGrp="1"/>
          </p:cNvSpPr>
          <p:nvPr>
            <p:ph type="sldNum" sz="quarter" idx="10"/>
          </p:nvPr>
        </p:nvSpPr>
        <p:spPr/>
        <p:txBody>
          <a:bodyPr/>
          <a:lstStyle/>
          <a:p>
            <a:pPr>
              <a:defRPr/>
            </a:pPr>
            <a:fld id="{B094C401-95ED-483E-AFD9-9D8E77728FF5}" type="slidenum">
              <a:rPr lang="ru-RU" altLang="ru-RU" smtClean="0"/>
              <a:pPr>
                <a:defRPr/>
              </a:pPr>
              <a:t>17</a:t>
            </a:fld>
            <a:endParaRPr lang="ru-RU" altLang="ru-RU" dirty="0"/>
          </a:p>
        </p:txBody>
      </p:sp>
    </p:spTree>
    <p:extLst>
      <p:ext uri="{BB962C8B-B14F-4D97-AF65-F5344CB8AC3E}">
        <p14:creationId xmlns:p14="http://schemas.microsoft.com/office/powerpoint/2010/main" val="2507523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Заголовок 1"/>
          <p:cNvSpPr>
            <a:spLocks noGrp="1"/>
          </p:cNvSpPr>
          <p:nvPr>
            <p:ph type="title" idx="4294967295"/>
          </p:nvPr>
        </p:nvSpPr>
        <p:spPr>
          <a:xfrm>
            <a:off x="620713" y="1128713"/>
            <a:ext cx="9285287" cy="3252787"/>
          </a:xfrm>
        </p:spPr>
        <p:txBody>
          <a:bodyPr anchor="t">
            <a:normAutofit fontScale="90000"/>
          </a:bodyPr>
          <a:lstStyle/>
          <a:p>
            <a:pPr eaLnBrk="1" hangingPunct="1">
              <a:lnSpc>
                <a:spcPct val="100000"/>
              </a:lnSpc>
              <a:spcBef>
                <a:spcPts val="600"/>
              </a:spcBef>
              <a:spcAft>
                <a:spcPts val="600"/>
              </a:spcAft>
              <a:defRPr/>
            </a:pPr>
            <a:r>
              <a:rPr lang="ru-RU" altLang="ru-RU" dirty="0">
                <a:solidFill>
                  <a:schemeClr val="bg2">
                    <a:lumMod val="10000"/>
                  </a:schemeClr>
                </a:solidFill>
                <a:latin typeface="Myriad Pro" pitchFamily="34" charset="0"/>
                <a:ea typeface="+mn-ea"/>
                <a:cs typeface="Times New Roman" pitchFamily="18" charset="0"/>
              </a:rPr>
              <a:t>Возмещение по вкладам в банке, в отношении которого наступил страховой случай, выплачивается вкладчику в размере </a:t>
            </a:r>
            <a:r>
              <a:rPr lang="ru-RU" altLang="ru-RU" u="sng" dirty="0">
                <a:solidFill>
                  <a:schemeClr val="bg2">
                    <a:lumMod val="10000"/>
                  </a:schemeClr>
                </a:solidFill>
                <a:latin typeface="Myriad Pro" pitchFamily="34" charset="0"/>
                <a:ea typeface="+mn-ea"/>
                <a:cs typeface="Times New Roman" pitchFamily="18" charset="0"/>
              </a:rPr>
              <a:t>100</a:t>
            </a:r>
            <a:r>
              <a:rPr lang="ru-RU" altLang="ru-RU" dirty="0">
                <a:solidFill>
                  <a:schemeClr val="bg2">
                    <a:lumMod val="10000"/>
                  </a:schemeClr>
                </a:solidFill>
                <a:latin typeface="Myriad Pro" pitchFamily="34" charset="0"/>
                <a:ea typeface="+mn-ea"/>
                <a:cs typeface="Times New Roman" pitchFamily="18" charset="0"/>
              </a:rPr>
              <a:t> процентов суммы вкладов в банке, но </a:t>
            </a:r>
            <a:r>
              <a:rPr lang="ru-RU" altLang="ru-RU" b="1" dirty="0">
                <a:solidFill>
                  <a:schemeClr val="bg2">
                    <a:lumMod val="10000"/>
                  </a:schemeClr>
                </a:solidFill>
                <a:latin typeface="Myriad Pro" pitchFamily="34" charset="0"/>
                <a:ea typeface="+mn-ea"/>
                <a:cs typeface="Times New Roman" pitchFamily="18" charset="0"/>
              </a:rPr>
              <a:t>не более 1,4 млн рублей</a:t>
            </a:r>
            <a:br>
              <a:rPr lang="en-US" altLang="ru-RU" b="1" dirty="0">
                <a:solidFill>
                  <a:schemeClr val="bg2">
                    <a:lumMod val="10000"/>
                  </a:schemeClr>
                </a:solidFill>
                <a:latin typeface="Myriad Pro" pitchFamily="34" charset="0"/>
                <a:ea typeface="+mn-ea"/>
                <a:cs typeface="Times New Roman" pitchFamily="18" charset="0"/>
              </a:rPr>
            </a:br>
            <a:br>
              <a:rPr lang="en-US" altLang="ru-RU" b="1"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cs typeface="Times New Roman" pitchFamily="18" charset="0"/>
              </a:rPr>
              <a:t>Вкладчик, получивший от АСВ возмещение по вкладам</a:t>
            </a:r>
            <a:r>
              <a:rPr lang="en-US" altLang="ru-RU" dirty="0">
                <a:solidFill>
                  <a:schemeClr val="bg2">
                    <a:lumMod val="10000"/>
                  </a:schemeClr>
                </a:solidFill>
                <a:latin typeface="Myriad Pro" pitchFamily="34" charset="0"/>
                <a:cs typeface="Times New Roman" pitchFamily="18" charset="0"/>
              </a:rPr>
              <a:t> </a:t>
            </a:r>
            <a:r>
              <a:rPr lang="ru-RU" altLang="ru-RU" dirty="0">
                <a:solidFill>
                  <a:schemeClr val="bg2">
                    <a:lumMod val="10000"/>
                  </a:schemeClr>
                </a:solidFill>
                <a:latin typeface="Myriad Pro" pitchFamily="34" charset="0"/>
                <a:cs typeface="Times New Roman" pitchFamily="18" charset="0"/>
              </a:rPr>
              <a:t>в указанной сумме, сохраняет право требования к данному банку на сумму, определяемую как разницу между размером требований вкладчика к данному банку и суммой выплаченного ему возмещения по вкладам в данном банке, в порядке, определяемом гражданским законодательством.</a:t>
            </a:r>
            <a:endParaRPr lang="ru-RU" altLang="ru-RU" dirty="0">
              <a:solidFill>
                <a:schemeClr val="bg2">
                  <a:lumMod val="10000"/>
                </a:schemeClr>
              </a:solidFill>
              <a:latin typeface="Myriad Pro" pitchFamily="34" charset="0"/>
              <a:ea typeface="+mn-ea"/>
              <a:cs typeface="Times New Roman" pitchFamily="18" charset="0"/>
            </a:endParaRPr>
          </a:p>
        </p:txBody>
      </p:sp>
      <p:sp>
        <p:nvSpPr>
          <p:cNvPr id="7" name="Текст 3"/>
          <p:cNvSpPr txBox="1">
            <a:spLocks/>
          </p:cNvSpPr>
          <p:nvPr/>
        </p:nvSpPr>
        <p:spPr bwMode="auto">
          <a:xfrm>
            <a:off x="0" y="3175"/>
            <a:ext cx="990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87313" indent="-87313" algn="l" defTabSz="912813" rtl="0" eaLnBrk="0" fontAlgn="base" hangingPunct="0">
              <a:lnSpc>
                <a:spcPct val="90000"/>
              </a:lnSpc>
              <a:spcBef>
                <a:spcPts val="1000"/>
              </a:spcBef>
              <a:spcAft>
                <a:spcPct val="0"/>
              </a:spcAft>
              <a:buFont typeface="Arial" panose="020B0604020202020204" pitchFamily="34" charset="0"/>
              <a:buChar char="•"/>
              <a:defRPr sz="1500" kern="1200">
                <a:solidFill>
                  <a:srgbClr val="000000"/>
                </a:solidFill>
                <a:latin typeface="+mn-lt"/>
                <a:ea typeface="+mn-ea"/>
                <a:cs typeface="+mn-cs"/>
              </a:defRPr>
            </a:lvl1pPr>
            <a:lvl2pPr marL="176213" indent="-87313" algn="l" defTabSz="912813" rtl="0" eaLnBrk="0" fontAlgn="base" hangingPunct="0">
              <a:lnSpc>
                <a:spcPct val="90000"/>
              </a:lnSpc>
              <a:spcBef>
                <a:spcPts val="500"/>
              </a:spcBef>
              <a:spcAft>
                <a:spcPct val="0"/>
              </a:spcAft>
              <a:buFont typeface="Arial" panose="020B0604020202020204" pitchFamily="34" charset="0"/>
              <a:buChar char="•"/>
              <a:defRPr sz="1500" kern="1200">
                <a:solidFill>
                  <a:srgbClr val="000000"/>
                </a:solidFill>
                <a:latin typeface="+mn-lt"/>
                <a:ea typeface="+mn-ea"/>
                <a:cs typeface="+mn-cs"/>
              </a:defRPr>
            </a:lvl2pPr>
            <a:lvl3pPr marL="266700" indent="-88900" algn="l" defTabSz="912813" rtl="0" eaLnBrk="0" fontAlgn="base" hangingPunct="0">
              <a:lnSpc>
                <a:spcPct val="90000"/>
              </a:lnSpc>
              <a:spcBef>
                <a:spcPts val="500"/>
              </a:spcBef>
              <a:spcAft>
                <a:spcPct val="0"/>
              </a:spcAft>
              <a:buFont typeface="Arial" panose="020B0604020202020204" pitchFamily="34" charset="0"/>
              <a:buChar char="•"/>
              <a:defRPr sz="1500" kern="1200">
                <a:solidFill>
                  <a:srgbClr val="000000"/>
                </a:solidFill>
                <a:latin typeface="+mn-lt"/>
                <a:ea typeface="+mn-ea"/>
                <a:cs typeface="+mn-cs"/>
              </a:defRPr>
            </a:lvl3pPr>
            <a:lvl4pPr marL="355600" indent="-87313" algn="l" defTabSz="912813" rtl="0" eaLnBrk="0" fontAlgn="base" hangingPunct="0">
              <a:lnSpc>
                <a:spcPct val="90000"/>
              </a:lnSpc>
              <a:spcBef>
                <a:spcPts val="500"/>
              </a:spcBef>
              <a:spcAft>
                <a:spcPct val="0"/>
              </a:spcAft>
              <a:buFont typeface="Arial" panose="020B0604020202020204" pitchFamily="34" charset="0"/>
              <a:buChar char="•"/>
              <a:defRPr sz="1500" kern="1200">
                <a:solidFill>
                  <a:srgbClr val="000000"/>
                </a:solidFill>
                <a:latin typeface="+mn-lt"/>
                <a:ea typeface="+mn-ea"/>
                <a:cs typeface="+mn-cs"/>
              </a:defRPr>
            </a:lvl4pPr>
            <a:lvl5pPr marL="444500" indent="-87313" algn="l" defTabSz="912813" rtl="0" eaLnBrk="0" fontAlgn="base" hangingPunct="0">
              <a:lnSpc>
                <a:spcPct val="90000"/>
              </a:lnSpc>
              <a:spcBef>
                <a:spcPts val="500"/>
              </a:spcBef>
              <a:spcAft>
                <a:spcPct val="0"/>
              </a:spcAft>
              <a:buFont typeface="Arial" panose="020B0604020202020204" pitchFamily="34" charset="0"/>
              <a:buChar char="•"/>
              <a:defRPr sz="1500" kern="1200">
                <a:solidFill>
                  <a:srgbClr val="00000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indent="0" defTabSz="914377" eaLnBrk="1" fontAlgn="auto" hangingPunct="1">
              <a:spcAft>
                <a:spcPts val="0"/>
              </a:spcAft>
              <a:buFont typeface="Arial" panose="020B0604020202020204" pitchFamily="34" charset="0"/>
              <a:buNone/>
              <a:defRPr/>
            </a:pPr>
            <a:r>
              <a:rPr lang="ru-RU" altLang="ru-RU" sz="3200" b="1" dirty="0">
                <a:solidFill>
                  <a:schemeClr val="bg2">
                    <a:lumMod val="10000"/>
                  </a:schemeClr>
                </a:solidFill>
                <a:latin typeface="Myriad Pro" pitchFamily="34" charset="0"/>
                <a:cs typeface="Times New Roman" pitchFamily="18" charset="0"/>
              </a:rPr>
              <a:t>Государственное страхование вкладов</a:t>
            </a:r>
          </a:p>
        </p:txBody>
      </p:sp>
      <p:sp>
        <p:nvSpPr>
          <p:cNvPr id="2" name="Номер слайда 1"/>
          <p:cNvSpPr>
            <a:spLocks noGrp="1"/>
          </p:cNvSpPr>
          <p:nvPr>
            <p:ph type="sldNum" sz="quarter" idx="10"/>
          </p:nvPr>
        </p:nvSpPr>
        <p:spPr/>
        <p:txBody>
          <a:bodyPr/>
          <a:lstStyle/>
          <a:p>
            <a:pPr>
              <a:defRPr/>
            </a:pPr>
            <a:fld id="{B094C401-95ED-483E-AFD9-9D8E77728FF5}" type="slidenum">
              <a:rPr lang="ru-RU" altLang="ru-RU" smtClean="0"/>
              <a:pPr>
                <a:defRPr/>
              </a:pPr>
              <a:t>18</a:t>
            </a:fld>
            <a:endParaRPr lang="ru-RU" altLang="ru-RU" dirty="0"/>
          </a:p>
        </p:txBody>
      </p:sp>
    </p:spTree>
    <p:extLst>
      <p:ext uri="{BB962C8B-B14F-4D97-AF65-F5344CB8AC3E}">
        <p14:creationId xmlns:p14="http://schemas.microsoft.com/office/powerpoint/2010/main" val="2497428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fld id="{F48DFBB1-D331-422E-BC11-1D845719DC5A}" type="slidenum">
              <a:rPr lang="ru-RU" altLang="ru-RU" smtClean="0"/>
              <a:pPr/>
              <a:t>19</a:t>
            </a:fld>
            <a:endParaRPr lang="ru-RU" altLang="ru-RU" dirty="0"/>
          </a:p>
        </p:txBody>
      </p:sp>
      <p:sp>
        <p:nvSpPr>
          <p:cNvPr id="3" name="Прямоугольник 2"/>
          <p:cNvSpPr/>
          <p:nvPr/>
        </p:nvSpPr>
        <p:spPr>
          <a:xfrm>
            <a:off x="414068" y="136241"/>
            <a:ext cx="9905999" cy="584775"/>
          </a:xfrm>
          <a:prstGeom prst="rect">
            <a:avLst/>
          </a:prstGeom>
        </p:spPr>
        <p:txBody>
          <a:bodyPr wrap="square">
            <a:spAutoFit/>
          </a:bodyPr>
          <a:lstStyle/>
          <a:p>
            <a:pPr marL="0" indent="0" defTabSz="914377" eaLnBrk="1" fontAlgn="auto" hangingPunct="1">
              <a:spcAft>
                <a:spcPts val="0"/>
              </a:spcAft>
              <a:buFont typeface="Arial" panose="020B0604020202020204" pitchFamily="34" charset="0"/>
              <a:buNone/>
              <a:defRPr/>
            </a:pPr>
            <a:r>
              <a:rPr lang="ru-RU" altLang="ru-RU" sz="3200" b="1" dirty="0">
                <a:solidFill>
                  <a:schemeClr val="bg2">
                    <a:lumMod val="10000"/>
                  </a:schemeClr>
                </a:solidFill>
                <a:latin typeface="Myriad Pro" pitchFamily="34" charset="0"/>
                <a:cs typeface="Times New Roman" pitchFamily="18" charset="0"/>
              </a:rPr>
              <a:t>Проценты по вкладу</a:t>
            </a:r>
          </a:p>
        </p:txBody>
      </p:sp>
      <p:graphicFrame>
        <p:nvGraphicFramePr>
          <p:cNvPr id="5" name="Диаграмма 4"/>
          <p:cNvGraphicFramePr>
            <a:graphicFrameLocks/>
          </p:cNvGraphicFramePr>
          <p:nvPr/>
        </p:nvGraphicFramePr>
        <p:xfrm>
          <a:off x="591910" y="671512"/>
          <a:ext cx="8722179" cy="55149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5925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4"/>
          <p:cNvSpPr>
            <a:spLocks noGrp="1"/>
          </p:cNvSpPr>
          <p:nvPr>
            <p:ph type="title"/>
          </p:nvPr>
        </p:nvSpPr>
        <p:spPr>
          <a:xfrm>
            <a:off x="507093" y="2103053"/>
            <a:ext cx="9285288" cy="2179637"/>
          </a:xfrm>
        </p:spPr>
        <p:txBody>
          <a:bodyPr anchor="t">
            <a:noAutofit/>
          </a:bodyPr>
          <a:lstStyle/>
          <a:p>
            <a:pPr eaLnBrk="1" hangingPunct="1">
              <a:lnSpc>
                <a:spcPct val="100000"/>
              </a:lnSpc>
              <a:spcBef>
                <a:spcPts val="600"/>
              </a:spcBef>
              <a:spcAft>
                <a:spcPts val="600"/>
              </a:spcAft>
              <a:defRPr/>
            </a:pPr>
            <a:r>
              <a:rPr lang="en-US" altLang="ru-RU" sz="2400" b="1" dirty="0">
                <a:solidFill>
                  <a:srgbClr val="000000"/>
                </a:solidFill>
                <a:latin typeface="Myriad Pro" pitchFamily="34" charset="0"/>
                <a:ea typeface="+mn-ea"/>
                <a:cs typeface="Times New Roman" pitchFamily="18" charset="0"/>
              </a:rPr>
              <a:t>                        </a:t>
            </a:r>
            <a:r>
              <a:rPr lang="ru-RU" altLang="ru-RU" sz="2400" b="1" dirty="0">
                <a:solidFill>
                  <a:srgbClr val="000000"/>
                </a:solidFill>
                <a:latin typeface="Myriad Pro" pitchFamily="34" charset="0"/>
                <a:ea typeface="+mn-ea"/>
                <a:cs typeface="Times New Roman" pitchFamily="18" charset="0"/>
              </a:rPr>
              <a:t>Банки и небанковские кредитные учреждения:</a:t>
            </a:r>
            <a:br>
              <a:rPr lang="en-US" altLang="ru-RU" sz="2400" b="1" dirty="0">
                <a:solidFill>
                  <a:srgbClr val="000000"/>
                </a:solidFill>
                <a:latin typeface="Myriad Pro" pitchFamily="34" charset="0"/>
                <a:ea typeface="+mn-ea"/>
                <a:cs typeface="Times New Roman" pitchFamily="18" charset="0"/>
              </a:rPr>
            </a:br>
            <a:r>
              <a:rPr lang="en-US" altLang="ru-RU" sz="2400" b="1" dirty="0">
                <a:solidFill>
                  <a:srgbClr val="000000"/>
                </a:solidFill>
                <a:latin typeface="Myriad Pro" pitchFamily="34" charset="0"/>
                <a:ea typeface="+mn-ea"/>
                <a:cs typeface="Times New Roman" pitchFamily="18" charset="0"/>
              </a:rPr>
              <a:t>                        </a:t>
            </a:r>
            <a:r>
              <a:rPr lang="ru-RU" altLang="ru-RU" sz="2400" b="1" dirty="0">
                <a:solidFill>
                  <a:srgbClr val="000000"/>
                </a:solidFill>
                <a:latin typeface="Myriad Pro" pitchFamily="34" charset="0"/>
                <a:ea typeface="+mn-ea"/>
                <a:cs typeface="Times New Roman" pitchFamily="18" charset="0"/>
              </a:rPr>
              <a:t>услуги для населения</a:t>
            </a:r>
            <a:br>
              <a:rPr lang="ru-RU" altLang="ru-RU" sz="2400" b="1" dirty="0">
                <a:solidFill>
                  <a:srgbClr val="000000"/>
                </a:solidFill>
                <a:latin typeface="Myriad Pro" pitchFamily="34" charset="0"/>
                <a:ea typeface="+mn-ea"/>
                <a:cs typeface="Times New Roman" pitchFamily="18" charset="0"/>
              </a:rPr>
            </a:br>
            <a:br>
              <a:rPr lang="en-US" altLang="ru-RU" sz="2400" dirty="0">
                <a:solidFill>
                  <a:schemeClr val="bg2">
                    <a:lumMod val="10000"/>
                  </a:schemeClr>
                </a:solidFill>
                <a:latin typeface="Myriad Pro" pitchFamily="34" charset="0"/>
                <a:ea typeface="+mn-ea"/>
                <a:cs typeface="Times New Roman" pitchFamily="18" charset="0"/>
              </a:rPr>
            </a:br>
            <a:r>
              <a:rPr lang="en-US" altLang="ru-RU" sz="2400" dirty="0">
                <a:solidFill>
                  <a:schemeClr val="bg2">
                    <a:lumMod val="10000"/>
                  </a:schemeClr>
                </a:solidFill>
                <a:latin typeface="Myriad Pro" pitchFamily="34" charset="0"/>
                <a:ea typeface="+mn-ea"/>
                <a:cs typeface="Times New Roman" pitchFamily="18" charset="0"/>
              </a:rPr>
              <a:t>                        </a:t>
            </a:r>
            <a:r>
              <a:rPr lang="ru-RU" altLang="ru-RU" sz="2400" b="1" dirty="0">
                <a:solidFill>
                  <a:srgbClr val="000000"/>
                </a:solidFill>
                <a:latin typeface="Myriad Pro" pitchFamily="34" charset="0"/>
                <a:ea typeface="+mn-ea"/>
                <a:cs typeface="Times New Roman" pitchFamily="18" charset="0"/>
              </a:rPr>
              <a:t>Банковские вклады</a:t>
            </a:r>
            <a:br>
              <a:rPr lang="ru-RU" altLang="ru-RU" sz="2400" dirty="0">
                <a:solidFill>
                  <a:srgbClr val="000000"/>
                </a:solidFill>
                <a:latin typeface="Myriad Pro" pitchFamily="34" charset="0"/>
                <a:ea typeface="+mn-ea"/>
                <a:cs typeface="Times New Roman" pitchFamily="18" charset="0"/>
              </a:rPr>
            </a:br>
            <a:br>
              <a:rPr lang="ru-RU" altLang="ru-RU" sz="2400" b="1" dirty="0">
                <a:solidFill>
                  <a:srgbClr val="000000"/>
                </a:solidFill>
                <a:latin typeface="Myriad Pro" pitchFamily="34" charset="0"/>
                <a:ea typeface="+mn-ea"/>
                <a:cs typeface="Times New Roman" pitchFamily="18" charset="0"/>
              </a:rPr>
            </a:br>
            <a:r>
              <a:rPr lang="en-US" altLang="ru-RU" sz="2400" b="1" dirty="0">
                <a:solidFill>
                  <a:srgbClr val="000000"/>
                </a:solidFill>
                <a:latin typeface="Myriad Pro" pitchFamily="34" charset="0"/>
                <a:ea typeface="+mn-ea"/>
                <a:cs typeface="Times New Roman" pitchFamily="18" charset="0"/>
              </a:rPr>
              <a:t>                        </a:t>
            </a:r>
            <a:r>
              <a:rPr lang="ru-RU" altLang="ru-RU" sz="2400" b="1" dirty="0">
                <a:solidFill>
                  <a:srgbClr val="000000"/>
                </a:solidFill>
                <a:latin typeface="Myriad Pro" pitchFamily="34" charset="0"/>
                <a:ea typeface="+mn-ea"/>
                <a:cs typeface="Times New Roman" pitchFamily="18" charset="0"/>
              </a:rPr>
              <a:t>Банковские кредиты</a:t>
            </a:r>
            <a:endParaRPr lang="en-US" altLang="ru-RU" sz="2400" b="1" dirty="0">
              <a:solidFill>
                <a:srgbClr val="000000"/>
              </a:solidFill>
              <a:latin typeface="Myriad Pro" pitchFamily="34" charset="0"/>
              <a:ea typeface="+mn-ea"/>
              <a:cs typeface="Times New Roman" pitchFamily="18" charset="0"/>
            </a:endParaRPr>
          </a:p>
        </p:txBody>
      </p:sp>
      <p:sp>
        <p:nvSpPr>
          <p:cNvPr id="3" name="Title 4"/>
          <p:cNvSpPr txBox="1">
            <a:spLocks/>
          </p:cNvSpPr>
          <p:nvPr/>
        </p:nvSpPr>
        <p:spPr bwMode="auto">
          <a:xfrm>
            <a:off x="0" y="0"/>
            <a:ext cx="990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lgn="l" defTabSz="912813" rtl="0" eaLnBrk="0" fontAlgn="base" hangingPunct="0">
              <a:lnSpc>
                <a:spcPct val="90000"/>
              </a:lnSpc>
              <a:spcBef>
                <a:spcPct val="0"/>
              </a:spcBef>
              <a:spcAft>
                <a:spcPct val="0"/>
              </a:spcAft>
              <a:defRPr sz="2000" kern="1200">
                <a:solidFill>
                  <a:schemeClr val="bg1"/>
                </a:solidFill>
                <a:latin typeface="+mj-lt"/>
                <a:ea typeface="+mj-ea"/>
                <a:cs typeface="+mj-cs"/>
              </a:defRPr>
            </a:lvl1pPr>
            <a:lvl2pPr algn="l" defTabSz="912813" rtl="0" eaLnBrk="0" fontAlgn="base" hangingPunct="0">
              <a:lnSpc>
                <a:spcPct val="90000"/>
              </a:lnSpc>
              <a:spcBef>
                <a:spcPct val="0"/>
              </a:spcBef>
              <a:spcAft>
                <a:spcPct val="0"/>
              </a:spcAft>
              <a:defRPr sz="2400">
                <a:solidFill>
                  <a:schemeClr val="accent2"/>
                </a:solidFill>
                <a:latin typeface="Arial" charset="0"/>
              </a:defRPr>
            </a:lvl2pPr>
            <a:lvl3pPr algn="l" defTabSz="912813" rtl="0" eaLnBrk="0" fontAlgn="base" hangingPunct="0">
              <a:lnSpc>
                <a:spcPct val="90000"/>
              </a:lnSpc>
              <a:spcBef>
                <a:spcPct val="0"/>
              </a:spcBef>
              <a:spcAft>
                <a:spcPct val="0"/>
              </a:spcAft>
              <a:defRPr sz="2400">
                <a:solidFill>
                  <a:schemeClr val="accent2"/>
                </a:solidFill>
                <a:latin typeface="Arial" charset="0"/>
              </a:defRPr>
            </a:lvl3pPr>
            <a:lvl4pPr algn="l" defTabSz="912813" rtl="0" eaLnBrk="0" fontAlgn="base" hangingPunct="0">
              <a:lnSpc>
                <a:spcPct val="90000"/>
              </a:lnSpc>
              <a:spcBef>
                <a:spcPct val="0"/>
              </a:spcBef>
              <a:spcAft>
                <a:spcPct val="0"/>
              </a:spcAft>
              <a:defRPr sz="2400">
                <a:solidFill>
                  <a:schemeClr val="accent2"/>
                </a:solidFill>
                <a:latin typeface="Arial" charset="0"/>
              </a:defRPr>
            </a:lvl4pPr>
            <a:lvl5pPr algn="l" defTabSz="912813" rtl="0" eaLnBrk="0" fontAlgn="base" hangingPunct="0">
              <a:lnSpc>
                <a:spcPct val="90000"/>
              </a:lnSpc>
              <a:spcBef>
                <a:spcPct val="0"/>
              </a:spcBef>
              <a:spcAft>
                <a:spcPct val="0"/>
              </a:spcAft>
              <a:defRPr sz="2400">
                <a:solidFill>
                  <a:schemeClr val="accent2"/>
                </a:solidFill>
                <a:latin typeface="Arial" charset="0"/>
              </a:defRPr>
            </a:lvl5pPr>
            <a:lvl6pPr marL="457200" algn="l" defTabSz="912813" rtl="0" fontAlgn="base">
              <a:lnSpc>
                <a:spcPct val="90000"/>
              </a:lnSpc>
              <a:spcBef>
                <a:spcPct val="0"/>
              </a:spcBef>
              <a:spcAft>
                <a:spcPct val="0"/>
              </a:spcAft>
              <a:defRPr sz="2400">
                <a:solidFill>
                  <a:schemeClr val="accent2"/>
                </a:solidFill>
                <a:latin typeface="Arial" charset="0"/>
              </a:defRPr>
            </a:lvl6pPr>
            <a:lvl7pPr marL="914400" algn="l" defTabSz="912813" rtl="0" fontAlgn="base">
              <a:lnSpc>
                <a:spcPct val="90000"/>
              </a:lnSpc>
              <a:spcBef>
                <a:spcPct val="0"/>
              </a:spcBef>
              <a:spcAft>
                <a:spcPct val="0"/>
              </a:spcAft>
              <a:defRPr sz="2400">
                <a:solidFill>
                  <a:schemeClr val="accent2"/>
                </a:solidFill>
                <a:latin typeface="Arial" charset="0"/>
              </a:defRPr>
            </a:lvl7pPr>
            <a:lvl8pPr marL="1371600" algn="l" defTabSz="912813" rtl="0" fontAlgn="base">
              <a:lnSpc>
                <a:spcPct val="90000"/>
              </a:lnSpc>
              <a:spcBef>
                <a:spcPct val="0"/>
              </a:spcBef>
              <a:spcAft>
                <a:spcPct val="0"/>
              </a:spcAft>
              <a:defRPr sz="2400">
                <a:solidFill>
                  <a:schemeClr val="accent2"/>
                </a:solidFill>
                <a:latin typeface="Arial" charset="0"/>
              </a:defRPr>
            </a:lvl8pPr>
            <a:lvl9pPr marL="1828800" algn="l" defTabSz="912813" rtl="0" fontAlgn="base">
              <a:lnSpc>
                <a:spcPct val="90000"/>
              </a:lnSpc>
              <a:spcBef>
                <a:spcPct val="0"/>
              </a:spcBef>
              <a:spcAft>
                <a:spcPct val="0"/>
              </a:spcAft>
              <a:defRPr sz="2400">
                <a:solidFill>
                  <a:schemeClr val="accent2"/>
                </a:solidFill>
                <a:latin typeface="Arial" charset="0"/>
              </a:defRPr>
            </a:lvl9pPr>
          </a:lstStyle>
          <a:p>
            <a:pPr eaLnBrk="1" hangingPunct="1">
              <a:defRPr/>
            </a:pPr>
            <a:r>
              <a:rPr lang="ru-RU" altLang="ru-RU" sz="3200" b="1" dirty="0">
                <a:solidFill>
                  <a:schemeClr val="bg2">
                    <a:lumMod val="10000"/>
                  </a:schemeClr>
                </a:solidFill>
                <a:latin typeface="Myriad Pro" pitchFamily="34" charset="0"/>
                <a:ea typeface="+mn-ea"/>
                <a:cs typeface="Times New Roman" pitchFamily="18" charset="0"/>
              </a:rPr>
              <a:t>Содержание</a:t>
            </a:r>
            <a:r>
              <a:rPr lang="en-US" altLang="ru-RU" sz="3200" b="1" dirty="0">
                <a:solidFill>
                  <a:schemeClr val="bg2">
                    <a:lumMod val="10000"/>
                  </a:schemeClr>
                </a:solidFill>
                <a:latin typeface="Myriad Pro" pitchFamily="34" charset="0"/>
                <a:ea typeface="+mn-ea"/>
                <a:cs typeface="Times New Roman" pitchFamily="18" charset="0"/>
              </a:rPr>
              <a:t> </a:t>
            </a:r>
            <a:r>
              <a:rPr lang="ru-RU" altLang="ru-RU" sz="3200" b="1" dirty="0">
                <a:solidFill>
                  <a:schemeClr val="bg2">
                    <a:lumMod val="10000"/>
                  </a:schemeClr>
                </a:solidFill>
                <a:latin typeface="Myriad Pro" pitchFamily="34" charset="0"/>
                <a:ea typeface="+mn-ea"/>
                <a:cs typeface="Times New Roman" pitchFamily="18" charset="0"/>
              </a:rPr>
              <a:t>темы</a:t>
            </a:r>
            <a:endParaRPr lang="en-US" altLang="ru-RU" sz="2400" b="1" dirty="0">
              <a:solidFill>
                <a:schemeClr val="bg2">
                  <a:lumMod val="10000"/>
                </a:schemeClr>
              </a:solidFill>
            </a:endParaRPr>
          </a:p>
        </p:txBody>
      </p:sp>
      <p:sp>
        <p:nvSpPr>
          <p:cNvPr id="2" name="Стрелка вправо 1"/>
          <p:cNvSpPr/>
          <p:nvPr/>
        </p:nvSpPr>
        <p:spPr>
          <a:xfrm>
            <a:off x="1119678" y="2095018"/>
            <a:ext cx="978408" cy="484632"/>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endParaRPr lang="ru-RU" dirty="0"/>
          </a:p>
        </p:txBody>
      </p:sp>
      <p:sp>
        <p:nvSpPr>
          <p:cNvPr id="6" name="Стрелка вправо 5"/>
          <p:cNvSpPr/>
          <p:nvPr/>
        </p:nvSpPr>
        <p:spPr>
          <a:xfrm>
            <a:off x="1119678" y="3127094"/>
            <a:ext cx="978408" cy="484632"/>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endParaRPr lang="ru-RU" dirty="0"/>
          </a:p>
        </p:txBody>
      </p:sp>
      <p:sp>
        <p:nvSpPr>
          <p:cNvPr id="7" name="Стрелка вправо 6"/>
          <p:cNvSpPr/>
          <p:nvPr/>
        </p:nvSpPr>
        <p:spPr>
          <a:xfrm>
            <a:off x="1121608" y="3914173"/>
            <a:ext cx="978408" cy="484632"/>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endParaRPr lang="ru-RU" dirty="0"/>
          </a:p>
        </p:txBody>
      </p:sp>
      <p:sp>
        <p:nvSpPr>
          <p:cNvPr id="4" name="Блок-схема: сортировка 3"/>
          <p:cNvSpPr/>
          <p:nvPr/>
        </p:nvSpPr>
        <p:spPr>
          <a:xfrm>
            <a:off x="9421792" y="5775748"/>
            <a:ext cx="457200" cy="914400"/>
          </a:xfrm>
          <a:prstGeom prst="flowChartSor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3795" name="Объект 5"/>
              <p:cNvSpPr>
                <a:spLocks noGrp="1"/>
              </p:cNvSpPr>
              <p:nvPr>
                <p:ph idx="1"/>
              </p:nvPr>
            </p:nvSpPr>
            <p:spPr>
              <a:xfrm>
                <a:off x="391746" y="829807"/>
                <a:ext cx="9255125" cy="5286643"/>
              </a:xfrm>
            </p:spPr>
            <p:txBody>
              <a:bodyPr>
                <a:noAutofit/>
              </a:bodyPr>
              <a:lstStyle/>
              <a:p>
                <a:pPr marL="0" indent="0" algn="just" eaLnBrk="1" hangingPunct="1">
                  <a:lnSpc>
                    <a:spcPct val="100000"/>
                  </a:lnSpc>
                  <a:spcBef>
                    <a:spcPts val="600"/>
                  </a:spcBef>
                  <a:spcAft>
                    <a:spcPts val="600"/>
                  </a:spcAft>
                  <a:buNone/>
                  <a:defRPr/>
                </a:pPr>
                <a:r>
                  <a:rPr lang="ru-RU" altLang="ru-RU" sz="2000" dirty="0">
                    <a:solidFill>
                      <a:schemeClr val="bg2">
                        <a:lumMod val="10000"/>
                      </a:schemeClr>
                    </a:solidFill>
                    <a:latin typeface="Myriad Pro" pitchFamily="34" charset="0"/>
                    <a:cs typeface="Times New Roman" pitchFamily="18" charset="0"/>
                  </a:rPr>
                  <a:t>Начисление процентов может осуществляться по формулам простого или сложного процента (капитализация).</a:t>
                </a:r>
              </a:p>
              <a:p>
                <a:pPr marL="342900" indent="-342900" algn="just" eaLnBrk="1" hangingPunct="1">
                  <a:lnSpc>
                    <a:spcPts val="2400"/>
                  </a:lnSpc>
                  <a:spcBef>
                    <a:spcPts val="600"/>
                  </a:spcBef>
                  <a:spcAft>
                    <a:spcPts val="600"/>
                  </a:spcAft>
                  <a:defRPr/>
                </a:pPr>
                <a:r>
                  <a:rPr lang="ru-RU" altLang="ru-RU" sz="2000" b="1" dirty="0">
                    <a:solidFill>
                      <a:schemeClr val="bg2">
                        <a:lumMod val="10000"/>
                      </a:schemeClr>
                    </a:solidFill>
                    <a:latin typeface="Myriad Pro" pitchFamily="34" charset="0"/>
                    <a:cs typeface="Times New Roman" pitchFamily="18" charset="0"/>
                  </a:rPr>
                  <a:t>простой процент </a:t>
                </a:r>
                <a:r>
                  <a:rPr lang="ru-RU" altLang="ru-RU" sz="2000" dirty="0">
                    <a:solidFill>
                      <a:schemeClr val="bg2">
                        <a:lumMod val="10000"/>
                      </a:schemeClr>
                    </a:solidFill>
                    <a:latin typeface="Myriad Pro" pitchFamily="34" charset="0"/>
                    <a:cs typeface="Times New Roman" pitchFamily="18" charset="0"/>
                  </a:rPr>
                  <a:t>– процент, начисляемый на сумму, определенную в договоре, исходя из срока операции с определенной периодичностью без учёта ранее начисленных процентов:</a:t>
                </a:r>
              </a:p>
              <a:p>
                <a:pPr marL="363538" lvl="3" indent="0" algn="just" eaLnBrk="1" hangingPunct="1">
                  <a:lnSpc>
                    <a:spcPts val="2400"/>
                  </a:lnSpc>
                  <a:spcBef>
                    <a:spcPts val="1800"/>
                  </a:spcBef>
                  <a:spcAft>
                    <a:spcPts val="600"/>
                  </a:spcAft>
                  <a:buNone/>
                  <a:defRPr/>
                </a:pPr>
                <a14:m>
                  <m:oMath xmlns:m="http://schemas.openxmlformats.org/officeDocument/2006/math">
                    <m:nary>
                      <m:naryPr>
                        <m:chr m:val="∑"/>
                        <m:subHide m:val="on"/>
                        <m:supHide m:val="on"/>
                        <m:ctrlPr>
                          <a:rPr lang="ru-RU" altLang="ru-RU" sz="2000" i="1" smtClean="0">
                            <a:solidFill>
                              <a:schemeClr val="bg2">
                                <a:lumMod val="10000"/>
                              </a:schemeClr>
                            </a:solidFill>
                            <a:latin typeface="Cambria Math" panose="02040503050406030204" pitchFamily="18" charset="0"/>
                            <a:cs typeface="Times New Roman" pitchFamily="18" charset="0"/>
                          </a:rPr>
                        </m:ctrlPr>
                      </m:naryPr>
                      <m:sub/>
                      <m:sup/>
                      <m:e>
                        <m:r>
                          <a:rPr lang="ru-RU" altLang="ru-RU" sz="2000" b="0" i="1" smtClean="0">
                            <a:solidFill>
                              <a:schemeClr val="bg2">
                                <a:lumMod val="10000"/>
                              </a:schemeClr>
                            </a:solidFill>
                            <a:latin typeface="Cambria Math"/>
                            <a:cs typeface="Times New Roman" pitchFamily="18" charset="0"/>
                          </a:rPr>
                          <m:t>%=</m:t>
                        </m:r>
                        <m:f>
                          <m:fPr>
                            <m:ctrlPr>
                              <a:rPr lang="ru-RU" altLang="ru-RU" sz="2000" b="0" i="1" smtClean="0">
                                <a:solidFill>
                                  <a:schemeClr val="bg2">
                                    <a:lumMod val="10000"/>
                                  </a:schemeClr>
                                </a:solidFill>
                                <a:latin typeface="Cambria Math" panose="02040503050406030204" pitchFamily="18" charset="0"/>
                                <a:cs typeface="Times New Roman" pitchFamily="18" charset="0"/>
                              </a:rPr>
                            </m:ctrlPr>
                          </m:fPr>
                          <m:num>
                            <m:r>
                              <a:rPr lang="ru-RU" altLang="ru-RU" sz="2000" b="0" i="1" smtClean="0">
                                <a:solidFill>
                                  <a:schemeClr val="bg2">
                                    <a:lumMod val="10000"/>
                                  </a:schemeClr>
                                </a:solidFill>
                                <a:latin typeface="Cambria Math"/>
                                <a:cs typeface="Times New Roman" pitchFamily="18" charset="0"/>
                              </a:rPr>
                              <m:t>Деньги </m:t>
                            </m:r>
                            <m:r>
                              <a:rPr lang="ru-RU" altLang="ru-RU" sz="2000" b="0" i="1" smtClean="0">
                                <a:solidFill>
                                  <a:schemeClr val="bg2">
                                    <a:lumMod val="10000"/>
                                  </a:schemeClr>
                                </a:solidFill>
                                <a:latin typeface="Cambria Math"/>
                                <a:ea typeface="Cambria Math"/>
                                <a:cs typeface="Times New Roman" pitchFamily="18" charset="0"/>
                              </a:rPr>
                              <m:t>× Процент × Дни</m:t>
                            </m:r>
                          </m:num>
                          <m:den>
                            <m:r>
                              <a:rPr lang="ru-RU" altLang="ru-RU" sz="2000" b="0" i="1" smtClean="0">
                                <a:solidFill>
                                  <a:schemeClr val="bg2">
                                    <a:lumMod val="10000"/>
                                  </a:schemeClr>
                                </a:solidFill>
                                <a:latin typeface="Cambria Math"/>
                                <a:cs typeface="Times New Roman" pitchFamily="18" charset="0"/>
                              </a:rPr>
                              <m:t>100 </m:t>
                            </m:r>
                            <m:r>
                              <a:rPr lang="ru-RU" altLang="ru-RU" sz="2000" b="0" i="1" smtClean="0">
                                <a:solidFill>
                                  <a:schemeClr val="bg2">
                                    <a:lumMod val="10000"/>
                                  </a:schemeClr>
                                </a:solidFill>
                                <a:latin typeface="Cambria Math"/>
                                <a:ea typeface="Cambria Math"/>
                                <a:cs typeface="Times New Roman" pitchFamily="18" charset="0"/>
                              </a:rPr>
                              <m:t>×365(6)</m:t>
                            </m:r>
                          </m:den>
                        </m:f>
                      </m:e>
                    </m:nary>
                  </m:oMath>
                </a14:m>
                <a:r>
                  <a:rPr lang="ru-RU" altLang="ru-RU" sz="2000" dirty="0">
                    <a:solidFill>
                      <a:schemeClr val="bg2">
                        <a:lumMod val="10000"/>
                      </a:schemeClr>
                    </a:solidFill>
                    <a:latin typeface="Myriad Pro" pitchFamily="34" charset="0"/>
                    <a:cs typeface="Times New Roman" pitchFamily="18" charset="0"/>
                  </a:rPr>
                  <a:t>,</a:t>
                </a:r>
              </a:p>
              <a:p>
                <a:pPr marL="363538" lvl="3" indent="0" algn="just" eaLnBrk="1" hangingPunct="1">
                  <a:lnSpc>
                    <a:spcPts val="2400"/>
                  </a:lnSpc>
                  <a:spcBef>
                    <a:spcPts val="600"/>
                  </a:spcBef>
                  <a:spcAft>
                    <a:spcPts val="600"/>
                  </a:spcAft>
                  <a:buNone/>
                  <a:defRPr/>
                </a:pPr>
                <a:r>
                  <a:rPr lang="ru-RU" altLang="ru-RU" sz="2000" dirty="0">
                    <a:solidFill>
                      <a:schemeClr val="bg2">
                        <a:lumMod val="10000"/>
                      </a:schemeClr>
                    </a:solidFill>
                    <a:latin typeface="Myriad Pro" pitchFamily="34" charset="0"/>
                    <a:cs typeface="Times New Roman" pitchFamily="18" charset="0"/>
                  </a:rPr>
                  <a:t>где деньги – сумма денежных средств, процент – годовая процентная ставка, дни – количество дней, за которые начисляется процент.</a:t>
                </a:r>
              </a:p>
              <a:p>
                <a:pPr marL="342900" indent="-342900" algn="just" eaLnBrk="1" hangingPunct="1">
                  <a:lnSpc>
                    <a:spcPts val="2400"/>
                  </a:lnSpc>
                  <a:spcBef>
                    <a:spcPts val="600"/>
                  </a:spcBef>
                  <a:spcAft>
                    <a:spcPts val="600"/>
                  </a:spcAft>
                  <a:defRPr/>
                </a:pPr>
                <a:r>
                  <a:rPr lang="ru-RU" altLang="ru-RU" sz="2000" b="1" dirty="0">
                    <a:solidFill>
                      <a:schemeClr val="bg2">
                        <a:lumMod val="10000"/>
                      </a:schemeClr>
                    </a:solidFill>
                    <a:latin typeface="Myriad Pro" pitchFamily="34" charset="0"/>
                    <a:cs typeface="Times New Roman" pitchFamily="18" charset="0"/>
                  </a:rPr>
                  <a:t>сложный процент </a:t>
                </a:r>
                <a:r>
                  <a:rPr lang="ru-RU" altLang="ru-RU" sz="2000" dirty="0">
                    <a:solidFill>
                      <a:schemeClr val="bg2">
                        <a:lumMod val="10000"/>
                      </a:schemeClr>
                    </a:solidFill>
                    <a:latin typeface="Myriad Pro" pitchFamily="34" charset="0"/>
                    <a:cs typeface="Times New Roman" pitchFamily="18" charset="0"/>
                  </a:rPr>
                  <a:t>– процент, начисляемый с определённой периодичностью на сумму, определенную в договоре, и сумму ранее начисленных процентов – капитализированный (причисленный) процент:</a:t>
                </a:r>
              </a:p>
              <a:p>
                <a:pPr marL="363538" lvl="3" indent="0" algn="just" eaLnBrk="1" hangingPunct="1">
                  <a:lnSpc>
                    <a:spcPts val="2400"/>
                  </a:lnSpc>
                  <a:spcBef>
                    <a:spcPts val="1800"/>
                  </a:spcBef>
                  <a:spcAft>
                    <a:spcPts val="600"/>
                  </a:spcAft>
                  <a:buNone/>
                  <a:defRPr/>
                </a:pPr>
                <a14:m>
                  <m:oMath xmlns:m="http://schemas.openxmlformats.org/officeDocument/2006/math">
                    <m:nary>
                      <m:naryPr>
                        <m:chr m:val="∑"/>
                        <m:subHide m:val="on"/>
                        <m:supHide m:val="on"/>
                        <m:ctrlPr>
                          <a:rPr lang="ru-RU" altLang="ru-RU" sz="2000" i="1">
                            <a:solidFill>
                              <a:schemeClr val="bg2">
                                <a:lumMod val="10000"/>
                              </a:schemeClr>
                            </a:solidFill>
                            <a:latin typeface="Cambria Math" panose="02040503050406030204" pitchFamily="18" charset="0"/>
                            <a:cs typeface="Times New Roman" pitchFamily="18" charset="0"/>
                          </a:rPr>
                        </m:ctrlPr>
                      </m:naryPr>
                      <m:sub/>
                      <m:sup/>
                      <m:e>
                        <m:r>
                          <a:rPr lang="ru-RU" altLang="ru-RU" sz="2000" i="1">
                            <a:solidFill>
                              <a:schemeClr val="bg2">
                                <a:lumMod val="10000"/>
                              </a:schemeClr>
                            </a:solidFill>
                            <a:latin typeface="Cambria Math"/>
                            <a:cs typeface="Times New Roman" pitchFamily="18" charset="0"/>
                          </a:rPr>
                          <m:t>%=</m:t>
                        </m:r>
                        <m:r>
                          <a:rPr lang="ru-RU" altLang="ru-RU" sz="2000" b="0" i="1" smtClean="0">
                            <a:solidFill>
                              <a:schemeClr val="bg2">
                                <a:lumMod val="10000"/>
                              </a:schemeClr>
                            </a:solidFill>
                            <a:latin typeface="Cambria Math"/>
                            <a:cs typeface="Times New Roman" pitchFamily="18" charset="0"/>
                          </a:rPr>
                          <m:t>Деньги </m:t>
                        </m:r>
                        <m:r>
                          <a:rPr lang="ru-RU" altLang="ru-RU" sz="2000" b="0" i="1" smtClean="0">
                            <a:solidFill>
                              <a:schemeClr val="bg2">
                                <a:lumMod val="10000"/>
                              </a:schemeClr>
                            </a:solidFill>
                            <a:latin typeface="Cambria Math"/>
                            <a:ea typeface="Cambria Math"/>
                            <a:cs typeface="Times New Roman" pitchFamily="18" charset="0"/>
                          </a:rPr>
                          <m:t>×</m:t>
                        </m:r>
                        <m:sSup>
                          <m:sSupPr>
                            <m:ctrlPr>
                              <a:rPr lang="ru-RU" altLang="ru-RU" sz="2000" b="0" i="1" smtClean="0">
                                <a:solidFill>
                                  <a:schemeClr val="bg2">
                                    <a:lumMod val="10000"/>
                                  </a:schemeClr>
                                </a:solidFill>
                                <a:latin typeface="Cambria Math" panose="02040503050406030204" pitchFamily="18" charset="0"/>
                                <a:ea typeface="Cambria Math"/>
                                <a:cs typeface="Times New Roman" pitchFamily="18" charset="0"/>
                              </a:rPr>
                            </m:ctrlPr>
                          </m:sSupPr>
                          <m:e>
                            <m:d>
                              <m:dPr>
                                <m:ctrlPr>
                                  <a:rPr lang="ru-RU" altLang="ru-RU" sz="2000" b="0" i="1" smtClean="0">
                                    <a:solidFill>
                                      <a:schemeClr val="bg2">
                                        <a:lumMod val="10000"/>
                                      </a:schemeClr>
                                    </a:solidFill>
                                    <a:latin typeface="Cambria Math" panose="02040503050406030204" pitchFamily="18" charset="0"/>
                                    <a:ea typeface="Cambria Math"/>
                                    <a:cs typeface="Times New Roman" pitchFamily="18" charset="0"/>
                                  </a:rPr>
                                </m:ctrlPr>
                              </m:dPr>
                              <m:e>
                                <m:r>
                                  <a:rPr lang="ru-RU" altLang="ru-RU" sz="2000" b="0" i="1" smtClean="0">
                                    <a:solidFill>
                                      <a:schemeClr val="bg2">
                                        <a:lumMod val="10000"/>
                                      </a:schemeClr>
                                    </a:solidFill>
                                    <a:latin typeface="Cambria Math"/>
                                    <a:ea typeface="Cambria Math"/>
                                    <a:cs typeface="Times New Roman" pitchFamily="18" charset="0"/>
                                  </a:rPr>
                                  <m:t>1+</m:t>
                                </m:r>
                                <m:f>
                                  <m:fPr>
                                    <m:ctrlPr>
                                      <a:rPr lang="ru-RU" altLang="ru-RU" sz="2000" b="0" i="1" smtClean="0">
                                        <a:solidFill>
                                          <a:schemeClr val="bg2">
                                            <a:lumMod val="10000"/>
                                          </a:schemeClr>
                                        </a:solidFill>
                                        <a:latin typeface="Cambria Math" panose="02040503050406030204" pitchFamily="18" charset="0"/>
                                        <a:ea typeface="Cambria Math"/>
                                        <a:cs typeface="Times New Roman" pitchFamily="18" charset="0"/>
                                      </a:rPr>
                                    </m:ctrlPr>
                                  </m:fPr>
                                  <m:num>
                                    <m:r>
                                      <a:rPr lang="ru-RU" altLang="ru-RU" sz="2000" i="1">
                                        <a:solidFill>
                                          <a:schemeClr val="bg2">
                                            <a:lumMod val="10000"/>
                                          </a:schemeClr>
                                        </a:solidFill>
                                        <a:latin typeface="Cambria Math"/>
                                        <a:ea typeface="Cambria Math"/>
                                        <a:cs typeface="Times New Roman" pitchFamily="18" charset="0"/>
                                      </a:rPr>
                                      <m:t>Процент × Дни</m:t>
                                    </m:r>
                                  </m:num>
                                  <m:den>
                                    <m:r>
                                      <a:rPr lang="ru-RU" altLang="ru-RU" sz="2000" b="0" i="1" smtClean="0">
                                        <a:solidFill>
                                          <a:schemeClr val="bg2">
                                            <a:lumMod val="10000"/>
                                          </a:schemeClr>
                                        </a:solidFill>
                                        <a:latin typeface="Cambria Math"/>
                                        <a:ea typeface="Cambria Math"/>
                                        <a:cs typeface="Times New Roman" pitchFamily="18" charset="0"/>
                                      </a:rPr>
                                      <m:t>100 × 365(6)</m:t>
                                    </m:r>
                                  </m:den>
                                </m:f>
                              </m:e>
                            </m:d>
                          </m:e>
                          <m:sup>
                            <m:r>
                              <a:rPr lang="en-US" altLang="ru-RU" sz="2000" b="0" i="1" smtClean="0">
                                <a:solidFill>
                                  <a:schemeClr val="bg2">
                                    <a:lumMod val="10000"/>
                                  </a:schemeClr>
                                </a:solidFill>
                                <a:latin typeface="Cambria Math"/>
                                <a:ea typeface="Cambria Math"/>
                                <a:cs typeface="Times New Roman" pitchFamily="18" charset="0"/>
                              </a:rPr>
                              <m:t>𝑛</m:t>
                            </m:r>
                          </m:sup>
                        </m:sSup>
                      </m:e>
                    </m:nary>
                  </m:oMath>
                </a14:m>
                <a:r>
                  <a:rPr lang="ru-RU" altLang="ru-RU" sz="2000" dirty="0">
                    <a:solidFill>
                      <a:schemeClr val="bg2">
                        <a:lumMod val="10000"/>
                      </a:schemeClr>
                    </a:solidFill>
                    <a:latin typeface="Myriad Pro" pitchFamily="34" charset="0"/>
                    <a:cs typeface="Times New Roman" pitchFamily="18" charset="0"/>
                  </a:rPr>
                  <a:t>,</a:t>
                </a:r>
              </a:p>
              <a:p>
                <a:pPr marL="363538" lvl="3" indent="0" algn="just" eaLnBrk="1" hangingPunct="1">
                  <a:lnSpc>
                    <a:spcPts val="2400"/>
                  </a:lnSpc>
                  <a:spcBef>
                    <a:spcPts val="600"/>
                  </a:spcBef>
                  <a:spcAft>
                    <a:spcPts val="600"/>
                  </a:spcAft>
                  <a:buNone/>
                  <a:defRPr/>
                </a:pPr>
                <a:r>
                  <a:rPr lang="ru-RU" altLang="ru-RU" sz="2000" dirty="0">
                    <a:solidFill>
                      <a:schemeClr val="bg2">
                        <a:lumMod val="10000"/>
                      </a:schemeClr>
                    </a:solidFill>
                    <a:latin typeface="Myriad Pro" pitchFamily="34" charset="0"/>
                    <a:cs typeface="Times New Roman" pitchFamily="18" charset="0"/>
                  </a:rPr>
                  <a:t>где n – количество периодов, за которые начисляются проценты.</a:t>
                </a:r>
              </a:p>
            </p:txBody>
          </p:sp>
        </mc:Choice>
        <mc:Fallback xmlns="">
          <p:sp>
            <p:nvSpPr>
              <p:cNvPr id="33795" name="Объект 5"/>
              <p:cNvSpPr>
                <a:spLocks noGrp="1" noRot="1" noChangeAspect="1" noMove="1" noResize="1" noEditPoints="1" noAdjustHandles="1" noChangeArrowheads="1" noChangeShapeType="1" noTextEdit="1"/>
              </p:cNvSpPr>
              <p:nvPr>
                <p:ph idx="1"/>
              </p:nvPr>
            </p:nvSpPr>
            <p:spPr>
              <a:xfrm>
                <a:off x="391746" y="829807"/>
                <a:ext cx="9255125" cy="5286643"/>
              </a:xfrm>
              <a:blipFill rotWithShape="1">
                <a:blip r:embed="rId2"/>
                <a:stretch>
                  <a:fillRect l="-1647" t="-1269" r="-1713" b="-1153"/>
                </a:stretch>
              </a:blipFill>
            </p:spPr>
            <p:txBody>
              <a:bodyPr/>
              <a:lstStyle/>
              <a:p>
                <a:r>
                  <a:rPr lang="ru-RU">
                    <a:noFill/>
                  </a:rPr>
                  <a:t> </a:t>
                </a:r>
              </a:p>
            </p:txBody>
          </p:sp>
        </mc:Fallback>
      </mc:AlternateContent>
      <p:sp>
        <p:nvSpPr>
          <p:cNvPr id="8" name="Text Placeholder 7"/>
          <p:cNvSpPr>
            <a:spLocks noGrp="1"/>
          </p:cNvSpPr>
          <p:nvPr>
            <p:ph type="body" sz="quarter" idx="13"/>
          </p:nvPr>
        </p:nvSpPr>
        <p:spPr>
          <a:xfrm>
            <a:off x="422031" y="123092"/>
            <a:ext cx="9483969" cy="522288"/>
          </a:xfrm>
        </p:spPr>
        <p:txBody>
          <a:bodyPr lIns="90000" tIns="46800" rIns="90000" bIns="46800" rtlCol="0" anchor="t">
            <a:noAutofit/>
          </a:bodyPr>
          <a:lstStyle/>
          <a:p>
            <a:pPr defTabSz="914377" eaLnBrk="1" fontAlgn="auto" hangingPunct="1">
              <a:spcAft>
                <a:spcPts val="0"/>
              </a:spcAft>
              <a:defRPr/>
            </a:pPr>
            <a:r>
              <a:rPr lang="ru-RU" sz="3200" b="1" cap="none" dirty="0">
                <a:solidFill>
                  <a:schemeClr val="bg2">
                    <a:lumMod val="10000"/>
                  </a:schemeClr>
                </a:solidFill>
                <a:latin typeface="Myriad Pro" pitchFamily="34" charset="0"/>
                <a:cs typeface="Times New Roman" pitchFamily="18" charset="0"/>
              </a:rPr>
              <a:t>Начисление процентов (1)</a:t>
            </a:r>
            <a:endParaRPr lang="en-US" sz="3200" b="1" cap="none" dirty="0">
              <a:solidFill>
                <a:schemeClr val="bg2">
                  <a:lumMod val="10000"/>
                </a:schemeClr>
              </a:solidFill>
              <a:latin typeface="Myriad Pro" pitchFamily="34" charset="0"/>
              <a:cs typeface="Times New Roman" pitchFamily="18" charset="0"/>
            </a:endParaRPr>
          </a:p>
        </p:txBody>
      </p:sp>
      <p:sp>
        <p:nvSpPr>
          <p:cNvPr id="2" name="Номер слайда 1"/>
          <p:cNvSpPr>
            <a:spLocks noGrp="1"/>
          </p:cNvSpPr>
          <p:nvPr>
            <p:ph type="sldNum" sz="quarter" idx="14"/>
          </p:nvPr>
        </p:nvSpPr>
        <p:spPr/>
        <p:txBody>
          <a:bodyPr/>
          <a:lstStyle/>
          <a:p>
            <a:pPr>
              <a:defRPr/>
            </a:pPr>
            <a:fld id="{0F31A39D-21C1-466D-88BF-3815D5239A26}" type="slidenum">
              <a:rPr lang="ru-RU" altLang="ru-RU" smtClean="0"/>
              <a:pPr>
                <a:defRPr/>
              </a:pPr>
              <a:t>20</a:t>
            </a:fld>
            <a:endParaRPr lang="ru-RU" altLang="ru-RU" dirty="0"/>
          </a:p>
        </p:txBody>
      </p:sp>
    </p:spTree>
    <p:extLst>
      <p:ext uri="{BB962C8B-B14F-4D97-AF65-F5344CB8AC3E}">
        <p14:creationId xmlns:p14="http://schemas.microsoft.com/office/powerpoint/2010/main" val="4026735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Объект 5"/>
          <p:cNvSpPr>
            <a:spLocks noGrp="1"/>
          </p:cNvSpPr>
          <p:nvPr>
            <p:ph idx="1"/>
          </p:nvPr>
        </p:nvSpPr>
        <p:spPr>
          <a:xfrm>
            <a:off x="448896" y="576700"/>
            <a:ext cx="9255125" cy="5815307"/>
          </a:xfrm>
        </p:spPr>
        <p:txBody>
          <a:bodyPr/>
          <a:lstStyle/>
          <a:p>
            <a:pPr marL="0" indent="0" algn="just" eaLnBrk="1" hangingPunct="1">
              <a:lnSpc>
                <a:spcPct val="100000"/>
              </a:lnSpc>
              <a:spcBef>
                <a:spcPts val="600"/>
              </a:spcBef>
              <a:spcAft>
                <a:spcPts val="600"/>
              </a:spcAft>
              <a:buNone/>
              <a:defRPr/>
            </a:pPr>
            <a:r>
              <a:rPr lang="ru-RU" altLang="ru-RU" sz="2400" dirty="0">
                <a:solidFill>
                  <a:schemeClr val="bg2">
                    <a:lumMod val="10000"/>
                  </a:schemeClr>
                </a:solidFill>
                <a:latin typeface="Myriad Pro" pitchFamily="34" charset="0"/>
                <a:cs typeface="Times New Roman" pitchFamily="18" charset="0"/>
              </a:rPr>
              <a:t>Пример расчета сложного процента по вкладу:</a:t>
            </a:r>
          </a:p>
          <a:p>
            <a:pPr marL="0" indent="0" algn="just" eaLnBrk="1" hangingPunct="1">
              <a:lnSpc>
                <a:spcPct val="100000"/>
              </a:lnSpc>
              <a:spcBef>
                <a:spcPts val="600"/>
              </a:spcBef>
              <a:spcAft>
                <a:spcPts val="600"/>
              </a:spcAft>
              <a:buNone/>
              <a:defRPr/>
            </a:pPr>
            <a:r>
              <a:rPr lang="ru-RU" sz="2000" dirty="0"/>
              <a:t>Сумма вклада – 100 000 рублей; срок вклада – 18 месяцев; ежеквартальное начисление процентов по сложной ставке; n = 6, так как за срок вклада проценты будут начислены 6 раз. </a:t>
            </a:r>
          </a:p>
          <a:p>
            <a:pPr marL="0" indent="0" algn="just" eaLnBrk="1" hangingPunct="1">
              <a:lnSpc>
                <a:spcPct val="100000"/>
              </a:lnSpc>
              <a:spcBef>
                <a:spcPts val="600"/>
              </a:spcBef>
              <a:spcAft>
                <a:spcPts val="600"/>
              </a:spcAft>
              <a:buNone/>
              <a:defRPr/>
            </a:pPr>
            <a:endParaRPr lang="ru-RU" altLang="ru-RU" sz="2000" dirty="0">
              <a:solidFill>
                <a:schemeClr val="bg2">
                  <a:lumMod val="10000"/>
                </a:schemeClr>
              </a:solidFill>
              <a:latin typeface="Myriad Pro" pitchFamily="34"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4030472271"/>
              </p:ext>
            </p:extLst>
          </p:nvPr>
        </p:nvGraphicFramePr>
        <p:xfrm>
          <a:off x="975945" y="2110150"/>
          <a:ext cx="7666890" cy="4264272"/>
        </p:xfrm>
        <a:graphic>
          <a:graphicData uri="http://schemas.openxmlformats.org/drawingml/2006/table">
            <a:tbl>
              <a:tblPr>
                <a:tableStyleId>{5C22544A-7EE6-4342-B048-85BDC9FD1C3A}</a:tableStyleId>
              </a:tblPr>
              <a:tblGrid>
                <a:gridCol w="1095270">
                  <a:extLst>
                    <a:ext uri="{9D8B030D-6E8A-4147-A177-3AD203B41FA5}">
                      <a16:colId xmlns:a16="http://schemas.microsoft.com/office/drawing/2014/main" val="20000"/>
                    </a:ext>
                  </a:extLst>
                </a:gridCol>
                <a:gridCol w="1095270">
                  <a:extLst>
                    <a:ext uri="{9D8B030D-6E8A-4147-A177-3AD203B41FA5}">
                      <a16:colId xmlns:a16="http://schemas.microsoft.com/office/drawing/2014/main" val="20001"/>
                    </a:ext>
                  </a:extLst>
                </a:gridCol>
                <a:gridCol w="1095270">
                  <a:extLst>
                    <a:ext uri="{9D8B030D-6E8A-4147-A177-3AD203B41FA5}">
                      <a16:colId xmlns:a16="http://schemas.microsoft.com/office/drawing/2014/main" val="20002"/>
                    </a:ext>
                  </a:extLst>
                </a:gridCol>
                <a:gridCol w="1095270">
                  <a:extLst>
                    <a:ext uri="{9D8B030D-6E8A-4147-A177-3AD203B41FA5}">
                      <a16:colId xmlns:a16="http://schemas.microsoft.com/office/drawing/2014/main" val="20003"/>
                    </a:ext>
                  </a:extLst>
                </a:gridCol>
                <a:gridCol w="1095270">
                  <a:extLst>
                    <a:ext uri="{9D8B030D-6E8A-4147-A177-3AD203B41FA5}">
                      <a16:colId xmlns:a16="http://schemas.microsoft.com/office/drawing/2014/main" val="20004"/>
                    </a:ext>
                  </a:extLst>
                </a:gridCol>
                <a:gridCol w="1095270">
                  <a:extLst>
                    <a:ext uri="{9D8B030D-6E8A-4147-A177-3AD203B41FA5}">
                      <a16:colId xmlns:a16="http://schemas.microsoft.com/office/drawing/2014/main" val="20005"/>
                    </a:ext>
                  </a:extLst>
                </a:gridCol>
                <a:gridCol w="1095270">
                  <a:extLst>
                    <a:ext uri="{9D8B030D-6E8A-4147-A177-3AD203B41FA5}">
                      <a16:colId xmlns:a16="http://schemas.microsoft.com/office/drawing/2014/main" val="20006"/>
                    </a:ext>
                  </a:extLst>
                </a:gridCol>
              </a:tblGrid>
              <a:tr h="355356">
                <a:tc>
                  <a:txBody>
                    <a:bodyPr/>
                    <a:lstStyle/>
                    <a:p>
                      <a:pPr>
                        <a:lnSpc>
                          <a:spcPct val="100000"/>
                        </a:lnSpc>
                        <a:spcAft>
                          <a:spcPts val="0"/>
                        </a:spcAft>
                      </a:pPr>
                      <a:endParaRPr lang="ru-RU" sz="1600" dirty="0">
                        <a:solidFill>
                          <a:srgbClr val="000000"/>
                        </a:solidFill>
                        <a:effectLst/>
                        <a:latin typeface="Calibri"/>
                        <a:ea typeface="Calibri"/>
                        <a:cs typeface="Times New Roman"/>
                      </a:endParaRPr>
                    </a:p>
                  </a:txBody>
                  <a:tcPr marL="68580" marR="68580" marT="0" marB="0" anchor="ctr"/>
                </a:tc>
                <a:tc gridSpan="6">
                  <a:txBody>
                    <a:bodyPr/>
                    <a:lstStyle/>
                    <a:p>
                      <a:pPr algn="ctr">
                        <a:lnSpc>
                          <a:spcPct val="100000"/>
                        </a:lnSpc>
                        <a:spcAft>
                          <a:spcPts val="0"/>
                        </a:spcAft>
                      </a:pPr>
                      <a:r>
                        <a:rPr lang="ru-RU" sz="1600" b="1" baseline="0" dirty="0">
                          <a:solidFill>
                            <a:srgbClr val="000000"/>
                          </a:solidFill>
                          <a:effectLst/>
                          <a:latin typeface="+mn-lt"/>
                          <a:ea typeface="Calibri"/>
                          <a:cs typeface="Times New Roman"/>
                        </a:rPr>
                        <a:t>МЕСЯЦЫ</a:t>
                      </a:r>
                      <a:endParaRPr lang="ru-RU" sz="1600" b="1" dirty="0">
                        <a:solidFill>
                          <a:srgbClr val="000000"/>
                        </a:solidFill>
                        <a:effectLst/>
                        <a:latin typeface="+mn-lt"/>
                        <a:ea typeface="Calibri"/>
                        <a:cs typeface="Times New Roman"/>
                      </a:endParaRPr>
                    </a:p>
                  </a:txBody>
                  <a:tcPr marL="68580" marR="68580" marT="0" marB="0" anchor="ctr"/>
                </a:tc>
                <a:tc hMerge="1">
                  <a:txBody>
                    <a:bodyPr/>
                    <a:lstStyle/>
                    <a:p>
                      <a:pPr algn="ctr">
                        <a:lnSpc>
                          <a:spcPts val="1205"/>
                        </a:lnSpc>
                        <a:spcAft>
                          <a:spcPts val="0"/>
                        </a:spcAft>
                      </a:pPr>
                      <a:endParaRPr lang="ru-RU" sz="1600" dirty="0">
                        <a:effectLst/>
                        <a:latin typeface="Calibri"/>
                        <a:ea typeface="Calibri"/>
                        <a:cs typeface="Times New Roman"/>
                      </a:endParaRPr>
                    </a:p>
                  </a:txBody>
                  <a:tcPr marL="68580" marR="68580" marT="0" marB="0"/>
                </a:tc>
                <a:tc hMerge="1">
                  <a:txBody>
                    <a:bodyPr/>
                    <a:lstStyle/>
                    <a:p>
                      <a:pPr algn="ctr">
                        <a:lnSpc>
                          <a:spcPts val="1205"/>
                        </a:lnSpc>
                        <a:spcAft>
                          <a:spcPts val="0"/>
                        </a:spcAft>
                      </a:pPr>
                      <a:endParaRPr lang="ru-RU" sz="1600" dirty="0">
                        <a:effectLst/>
                        <a:latin typeface="Calibri"/>
                        <a:ea typeface="Calibri"/>
                        <a:cs typeface="Times New Roman"/>
                      </a:endParaRPr>
                    </a:p>
                  </a:txBody>
                  <a:tcPr marL="68580" marR="68580" marT="0" marB="0"/>
                </a:tc>
                <a:tc hMerge="1">
                  <a:txBody>
                    <a:bodyPr/>
                    <a:lstStyle/>
                    <a:p>
                      <a:pPr algn="ctr">
                        <a:lnSpc>
                          <a:spcPts val="1205"/>
                        </a:lnSpc>
                        <a:spcAft>
                          <a:spcPts val="0"/>
                        </a:spcAft>
                      </a:pPr>
                      <a:endParaRPr lang="ru-RU" sz="1600" dirty="0">
                        <a:effectLst/>
                        <a:latin typeface="Calibri"/>
                        <a:ea typeface="Calibri"/>
                        <a:cs typeface="Times New Roman"/>
                      </a:endParaRPr>
                    </a:p>
                  </a:txBody>
                  <a:tcPr marL="68580" marR="68580" marT="0" marB="0"/>
                </a:tc>
                <a:tc hMerge="1">
                  <a:txBody>
                    <a:bodyPr/>
                    <a:lstStyle/>
                    <a:p>
                      <a:pPr algn="ctr">
                        <a:lnSpc>
                          <a:spcPts val="1205"/>
                        </a:lnSpc>
                        <a:spcAft>
                          <a:spcPts val="0"/>
                        </a:spcAft>
                      </a:pPr>
                      <a:endParaRPr lang="ru-RU" sz="1600" dirty="0">
                        <a:effectLst/>
                        <a:latin typeface="Calibri"/>
                        <a:ea typeface="Calibri"/>
                        <a:cs typeface="Times New Roman"/>
                      </a:endParaRPr>
                    </a:p>
                  </a:txBody>
                  <a:tcPr marL="68580" marR="68580" marT="0" marB="0"/>
                </a:tc>
                <a:tc hMerge="1">
                  <a:txBody>
                    <a:bodyPr/>
                    <a:lstStyle/>
                    <a:p>
                      <a:pPr algn="ctr">
                        <a:lnSpc>
                          <a:spcPts val="1205"/>
                        </a:lnSpc>
                        <a:spcAft>
                          <a:spcPts val="0"/>
                        </a:spcAft>
                      </a:pPr>
                      <a:endParaRPr lang="ru-RU"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55356">
                <a:tc>
                  <a:txBody>
                    <a:bodyPr/>
                    <a:lstStyle/>
                    <a:p>
                      <a:pPr>
                        <a:lnSpc>
                          <a:spcPct val="100000"/>
                        </a:lnSpc>
                        <a:spcAft>
                          <a:spcPts val="0"/>
                        </a:spcAft>
                      </a:pPr>
                      <a:r>
                        <a:rPr lang="ru-RU" sz="1600" b="1" dirty="0">
                          <a:solidFill>
                            <a:srgbClr val="000000"/>
                          </a:solidFill>
                          <a:effectLst/>
                        </a:rPr>
                        <a:t>РУБЛИ </a:t>
                      </a:r>
                      <a:endParaRPr lang="ru-RU" sz="1600" b="1"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600" b="1" dirty="0">
                          <a:solidFill>
                            <a:srgbClr val="000000"/>
                          </a:solidFill>
                          <a:effectLst/>
                        </a:rPr>
                        <a:t>3 </a:t>
                      </a:r>
                      <a:endParaRPr lang="ru-RU" sz="2000" b="1"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600" b="1" dirty="0">
                          <a:solidFill>
                            <a:srgbClr val="000000"/>
                          </a:solidFill>
                          <a:effectLst/>
                        </a:rPr>
                        <a:t>6 </a:t>
                      </a:r>
                      <a:endParaRPr lang="ru-RU" sz="2000" b="1"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600" b="1" dirty="0">
                          <a:solidFill>
                            <a:srgbClr val="000000"/>
                          </a:solidFill>
                          <a:effectLst/>
                        </a:rPr>
                        <a:t>9 </a:t>
                      </a:r>
                      <a:endParaRPr lang="ru-RU" sz="2000" b="1"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600" b="1" dirty="0">
                          <a:solidFill>
                            <a:srgbClr val="000000"/>
                          </a:solidFill>
                          <a:effectLst/>
                        </a:rPr>
                        <a:t>12 </a:t>
                      </a:r>
                      <a:endParaRPr lang="ru-RU" sz="2000" b="1"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600" b="1" dirty="0">
                          <a:solidFill>
                            <a:srgbClr val="000000"/>
                          </a:solidFill>
                          <a:effectLst/>
                        </a:rPr>
                        <a:t>15 </a:t>
                      </a:r>
                      <a:endParaRPr lang="ru-RU" sz="2000" b="1"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600" b="1" dirty="0">
                          <a:solidFill>
                            <a:srgbClr val="000000"/>
                          </a:solidFill>
                          <a:effectLst/>
                        </a:rPr>
                        <a:t>18 </a:t>
                      </a:r>
                      <a:endParaRPr lang="ru-RU" sz="2000" b="1" dirty="0">
                        <a:solidFill>
                          <a:srgbClr val="000000"/>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355356">
                <a:tc>
                  <a:txBody>
                    <a:bodyPr/>
                    <a:lstStyle/>
                    <a:p>
                      <a:pPr>
                        <a:lnSpc>
                          <a:spcPct val="100000"/>
                        </a:lnSpc>
                        <a:spcAft>
                          <a:spcPts val="0"/>
                        </a:spcAft>
                      </a:pPr>
                      <a:r>
                        <a:rPr lang="ru-RU" sz="1400" b="1" dirty="0">
                          <a:solidFill>
                            <a:srgbClr val="000000"/>
                          </a:solidFill>
                          <a:effectLst/>
                        </a:rPr>
                        <a:t>Σ 5% </a:t>
                      </a:r>
                      <a:endParaRPr lang="ru-RU" sz="2000" b="1"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1 233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1 248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1 263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1 279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1 295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1 311 </a:t>
                      </a:r>
                      <a:endParaRPr lang="ru-RU" sz="2400" dirty="0">
                        <a:solidFill>
                          <a:srgbClr val="000000"/>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355356">
                <a:tc>
                  <a:txBody>
                    <a:bodyPr/>
                    <a:lstStyle/>
                    <a:p>
                      <a:pPr>
                        <a:lnSpc>
                          <a:spcPct val="100000"/>
                        </a:lnSpc>
                        <a:spcAft>
                          <a:spcPts val="0"/>
                        </a:spcAft>
                      </a:pPr>
                      <a:r>
                        <a:rPr lang="ru-RU" sz="1400" b="1" dirty="0">
                          <a:solidFill>
                            <a:srgbClr val="000000"/>
                          </a:solidFill>
                          <a:effectLst/>
                        </a:rPr>
                        <a:t>Σ вклада </a:t>
                      </a:r>
                      <a:endParaRPr lang="ru-RU" sz="2000" b="1"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101 233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102 481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103 744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105 023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106 318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107 629 </a:t>
                      </a:r>
                      <a:endParaRPr lang="ru-RU" sz="2400" dirty="0">
                        <a:solidFill>
                          <a:srgbClr val="000000"/>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r h="355356">
                <a:tc>
                  <a:txBody>
                    <a:bodyPr/>
                    <a:lstStyle/>
                    <a:p>
                      <a:pPr>
                        <a:lnSpc>
                          <a:spcPct val="100000"/>
                        </a:lnSpc>
                        <a:spcAft>
                          <a:spcPts val="0"/>
                        </a:spcAft>
                      </a:pPr>
                      <a:r>
                        <a:rPr lang="ru-RU" sz="1400" b="1" dirty="0">
                          <a:solidFill>
                            <a:srgbClr val="000000"/>
                          </a:solidFill>
                          <a:effectLst/>
                        </a:rPr>
                        <a:t>Σ 6% </a:t>
                      </a:r>
                      <a:endParaRPr lang="ru-RU" sz="2000" b="1"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1 479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1 501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1 524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1 546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1 569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1 592 </a:t>
                      </a:r>
                      <a:endParaRPr lang="ru-RU" sz="2400" dirty="0">
                        <a:solidFill>
                          <a:srgbClr val="000000"/>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04"/>
                  </a:ext>
                </a:extLst>
              </a:tr>
              <a:tr h="355356">
                <a:tc>
                  <a:txBody>
                    <a:bodyPr/>
                    <a:lstStyle/>
                    <a:p>
                      <a:pPr>
                        <a:lnSpc>
                          <a:spcPct val="100000"/>
                        </a:lnSpc>
                        <a:spcAft>
                          <a:spcPts val="0"/>
                        </a:spcAft>
                      </a:pPr>
                      <a:r>
                        <a:rPr lang="ru-RU" sz="1400" b="1" dirty="0">
                          <a:solidFill>
                            <a:srgbClr val="000000"/>
                          </a:solidFill>
                          <a:effectLst/>
                        </a:rPr>
                        <a:t>Σ вклада </a:t>
                      </a:r>
                      <a:endParaRPr lang="ru-RU" sz="2000" b="1"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101 479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102 981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104 504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106 050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107 619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109 212 </a:t>
                      </a:r>
                      <a:endParaRPr lang="ru-RU" sz="2400" dirty="0">
                        <a:solidFill>
                          <a:srgbClr val="000000"/>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05"/>
                  </a:ext>
                </a:extLst>
              </a:tr>
              <a:tr h="355356">
                <a:tc>
                  <a:txBody>
                    <a:bodyPr/>
                    <a:lstStyle/>
                    <a:p>
                      <a:pPr>
                        <a:lnSpc>
                          <a:spcPct val="100000"/>
                        </a:lnSpc>
                        <a:spcAft>
                          <a:spcPts val="0"/>
                        </a:spcAft>
                      </a:pPr>
                      <a:r>
                        <a:rPr lang="ru-RU" sz="1400" b="1" dirty="0">
                          <a:solidFill>
                            <a:srgbClr val="000000"/>
                          </a:solidFill>
                          <a:effectLst/>
                        </a:rPr>
                        <a:t>Σ 7% </a:t>
                      </a:r>
                      <a:endParaRPr lang="ru-RU" sz="2000" b="1"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1 726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1 756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1 786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1 817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1 848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1 880 </a:t>
                      </a:r>
                      <a:endParaRPr lang="ru-RU" sz="2400" dirty="0">
                        <a:solidFill>
                          <a:srgbClr val="000000"/>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06"/>
                  </a:ext>
                </a:extLst>
              </a:tr>
              <a:tr h="355356">
                <a:tc>
                  <a:txBody>
                    <a:bodyPr/>
                    <a:lstStyle/>
                    <a:p>
                      <a:pPr>
                        <a:lnSpc>
                          <a:spcPct val="100000"/>
                        </a:lnSpc>
                        <a:spcAft>
                          <a:spcPts val="0"/>
                        </a:spcAft>
                      </a:pPr>
                      <a:r>
                        <a:rPr lang="ru-RU" sz="1400" b="1" dirty="0">
                          <a:solidFill>
                            <a:srgbClr val="000000"/>
                          </a:solidFill>
                          <a:effectLst/>
                        </a:rPr>
                        <a:t>Σ вклада </a:t>
                      </a:r>
                      <a:endParaRPr lang="ru-RU" sz="2000" b="1"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101 726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103 482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105 268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107 085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108 933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110 813 </a:t>
                      </a:r>
                      <a:endParaRPr lang="ru-RU" sz="2400" dirty="0">
                        <a:solidFill>
                          <a:srgbClr val="000000"/>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07"/>
                  </a:ext>
                </a:extLst>
              </a:tr>
              <a:tr h="355356">
                <a:tc>
                  <a:txBody>
                    <a:bodyPr/>
                    <a:lstStyle/>
                    <a:p>
                      <a:pPr>
                        <a:lnSpc>
                          <a:spcPct val="100000"/>
                        </a:lnSpc>
                        <a:spcAft>
                          <a:spcPts val="0"/>
                        </a:spcAft>
                      </a:pPr>
                      <a:r>
                        <a:rPr lang="ru-RU" sz="1400" b="1" dirty="0">
                          <a:solidFill>
                            <a:srgbClr val="000000"/>
                          </a:solidFill>
                          <a:effectLst/>
                        </a:rPr>
                        <a:t>Σ 8% </a:t>
                      </a:r>
                      <a:endParaRPr lang="ru-RU" sz="2000" b="1"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1 973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2 012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2 051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2 092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2 133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2 175 </a:t>
                      </a:r>
                      <a:endParaRPr lang="ru-RU" sz="2400" dirty="0">
                        <a:solidFill>
                          <a:srgbClr val="000000"/>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08"/>
                  </a:ext>
                </a:extLst>
              </a:tr>
              <a:tr h="355356">
                <a:tc>
                  <a:txBody>
                    <a:bodyPr/>
                    <a:lstStyle/>
                    <a:p>
                      <a:pPr>
                        <a:lnSpc>
                          <a:spcPct val="100000"/>
                        </a:lnSpc>
                        <a:spcAft>
                          <a:spcPts val="0"/>
                        </a:spcAft>
                      </a:pPr>
                      <a:r>
                        <a:rPr lang="ru-RU" sz="1400" b="1" dirty="0">
                          <a:solidFill>
                            <a:srgbClr val="000000"/>
                          </a:solidFill>
                          <a:effectLst/>
                        </a:rPr>
                        <a:t>Σ вклада </a:t>
                      </a:r>
                      <a:endParaRPr lang="ru-RU" sz="2000" b="1"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101 973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103 984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106 035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108 127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110 260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112 435 </a:t>
                      </a:r>
                      <a:endParaRPr lang="ru-RU" sz="2400" dirty="0">
                        <a:solidFill>
                          <a:srgbClr val="000000"/>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09"/>
                  </a:ext>
                </a:extLst>
              </a:tr>
              <a:tr h="355356">
                <a:tc>
                  <a:txBody>
                    <a:bodyPr/>
                    <a:lstStyle/>
                    <a:p>
                      <a:pPr>
                        <a:lnSpc>
                          <a:spcPct val="100000"/>
                        </a:lnSpc>
                        <a:spcAft>
                          <a:spcPts val="0"/>
                        </a:spcAft>
                      </a:pPr>
                      <a:r>
                        <a:rPr lang="ru-RU" sz="1400" b="1" dirty="0">
                          <a:solidFill>
                            <a:srgbClr val="000000"/>
                          </a:solidFill>
                          <a:effectLst/>
                        </a:rPr>
                        <a:t>Σ 9% </a:t>
                      </a:r>
                      <a:endParaRPr lang="ru-RU" sz="2000" b="1"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2 219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2 268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2 319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2 370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2 423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2 477 </a:t>
                      </a:r>
                      <a:endParaRPr lang="ru-RU" sz="2400" dirty="0">
                        <a:solidFill>
                          <a:srgbClr val="000000"/>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10"/>
                  </a:ext>
                </a:extLst>
              </a:tr>
              <a:tr h="355356">
                <a:tc>
                  <a:txBody>
                    <a:bodyPr/>
                    <a:lstStyle/>
                    <a:p>
                      <a:pPr>
                        <a:lnSpc>
                          <a:spcPct val="100000"/>
                        </a:lnSpc>
                        <a:spcAft>
                          <a:spcPts val="0"/>
                        </a:spcAft>
                      </a:pPr>
                      <a:r>
                        <a:rPr lang="ru-RU" sz="1400" b="1" dirty="0">
                          <a:solidFill>
                            <a:srgbClr val="000000"/>
                          </a:solidFill>
                          <a:effectLst/>
                        </a:rPr>
                        <a:t>Σ вклада </a:t>
                      </a:r>
                      <a:endParaRPr lang="ru-RU" sz="2000" b="1"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102 219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104 488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106 806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109 177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111 599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114 076 </a:t>
                      </a:r>
                      <a:endParaRPr lang="ru-RU" sz="2400" dirty="0">
                        <a:solidFill>
                          <a:srgbClr val="000000"/>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11"/>
                  </a:ext>
                </a:extLst>
              </a:tr>
            </a:tbl>
          </a:graphicData>
        </a:graphic>
      </p:graphicFrame>
      <p:sp>
        <p:nvSpPr>
          <p:cNvPr id="6" name="Text Placeholder 7"/>
          <p:cNvSpPr txBox="1">
            <a:spLocks/>
          </p:cNvSpPr>
          <p:nvPr/>
        </p:nvSpPr>
        <p:spPr bwMode="auto">
          <a:xfrm>
            <a:off x="422030" y="123092"/>
            <a:ext cx="9483969"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rtlCol="0" anchor="t" anchorCtr="0" compatLnSpc="1">
            <a:prstTxWarp prst="textNoShape">
              <a:avLst/>
            </a:prstTxWarp>
            <a:noAutofit/>
          </a:bodyPr>
          <a:lstStyle>
            <a:lvl1pPr marL="0" indent="0" algn="l" defTabSz="912813" rtl="0" eaLnBrk="0" fontAlgn="base" hangingPunct="0">
              <a:lnSpc>
                <a:spcPct val="90000"/>
              </a:lnSpc>
              <a:spcBef>
                <a:spcPts val="1000"/>
              </a:spcBef>
              <a:spcAft>
                <a:spcPct val="0"/>
              </a:spcAft>
              <a:buFont typeface="Arial" pitchFamily="34" charset="0"/>
              <a:buNone/>
              <a:defRPr sz="800" kern="1200" cap="all" baseline="0">
                <a:solidFill>
                  <a:srgbClr val="3E96DB"/>
                </a:solidFill>
                <a:latin typeface="+mn-lt"/>
                <a:ea typeface="+mn-ea"/>
                <a:cs typeface="+mn-cs"/>
              </a:defRPr>
            </a:lvl1pPr>
            <a:lvl2pPr marL="176213" indent="-87313" algn="l" defTabSz="912813" rtl="0" eaLnBrk="0" fontAlgn="base" hangingPunct="0">
              <a:lnSpc>
                <a:spcPct val="90000"/>
              </a:lnSpc>
              <a:spcBef>
                <a:spcPts val="500"/>
              </a:spcBef>
              <a:spcAft>
                <a:spcPct val="0"/>
              </a:spcAft>
              <a:buFont typeface="Arial" pitchFamily="34" charset="0"/>
              <a:buChar char="•"/>
              <a:defRPr sz="1500" kern="1200">
                <a:solidFill>
                  <a:srgbClr val="000000"/>
                </a:solidFill>
                <a:latin typeface="+mn-lt"/>
                <a:ea typeface="+mn-ea"/>
                <a:cs typeface="+mn-cs"/>
              </a:defRPr>
            </a:lvl2pPr>
            <a:lvl3pPr marL="266700" indent="-88900" algn="l" defTabSz="912813" rtl="0" eaLnBrk="0" fontAlgn="base" hangingPunct="0">
              <a:lnSpc>
                <a:spcPct val="90000"/>
              </a:lnSpc>
              <a:spcBef>
                <a:spcPts val="500"/>
              </a:spcBef>
              <a:spcAft>
                <a:spcPct val="0"/>
              </a:spcAft>
              <a:buFont typeface="Arial" pitchFamily="34" charset="0"/>
              <a:buChar char="•"/>
              <a:defRPr sz="1500" kern="1200">
                <a:solidFill>
                  <a:srgbClr val="000000"/>
                </a:solidFill>
                <a:latin typeface="+mn-lt"/>
                <a:ea typeface="+mn-ea"/>
                <a:cs typeface="+mn-cs"/>
              </a:defRPr>
            </a:lvl3pPr>
            <a:lvl4pPr marL="355600" indent="-87313" algn="l" defTabSz="912813" rtl="0" eaLnBrk="0" fontAlgn="base" hangingPunct="0">
              <a:lnSpc>
                <a:spcPct val="90000"/>
              </a:lnSpc>
              <a:spcBef>
                <a:spcPts val="500"/>
              </a:spcBef>
              <a:spcAft>
                <a:spcPct val="0"/>
              </a:spcAft>
              <a:buFont typeface="Arial" pitchFamily="34" charset="0"/>
              <a:buChar char="•"/>
              <a:defRPr sz="1500" kern="1200">
                <a:solidFill>
                  <a:srgbClr val="000000"/>
                </a:solidFill>
                <a:latin typeface="+mn-lt"/>
                <a:ea typeface="+mn-ea"/>
                <a:cs typeface="+mn-cs"/>
              </a:defRPr>
            </a:lvl4pPr>
            <a:lvl5pPr marL="444500" indent="-87313" algn="l" defTabSz="912813" rtl="0" eaLnBrk="0" fontAlgn="base" hangingPunct="0">
              <a:lnSpc>
                <a:spcPct val="90000"/>
              </a:lnSpc>
              <a:spcBef>
                <a:spcPts val="500"/>
              </a:spcBef>
              <a:spcAft>
                <a:spcPct val="0"/>
              </a:spcAft>
              <a:buFont typeface="Arial" pitchFamily="34" charset="0"/>
              <a:buChar char="•"/>
              <a:defRPr sz="1500" kern="1200">
                <a:solidFill>
                  <a:srgbClr val="00000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defTabSz="914377" eaLnBrk="1" fontAlgn="auto" hangingPunct="1">
              <a:spcAft>
                <a:spcPts val="0"/>
              </a:spcAft>
              <a:defRPr/>
            </a:pPr>
            <a:r>
              <a:rPr lang="ru-RU" sz="3200" b="1" cap="none" dirty="0">
                <a:solidFill>
                  <a:schemeClr val="bg2">
                    <a:lumMod val="10000"/>
                  </a:schemeClr>
                </a:solidFill>
                <a:latin typeface="Myriad Pro" pitchFamily="34" charset="0"/>
                <a:cs typeface="Times New Roman" pitchFamily="18" charset="0"/>
              </a:rPr>
              <a:t>Начисление процентов (2)</a:t>
            </a:r>
            <a:endParaRPr lang="en-US" sz="3200" b="1" cap="none" dirty="0">
              <a:solidFill>
                <a:schemeClr val="bg2">
                  <a:lumMod val="10000"/>
                </a:schemeClr>
              </a:solidFill>
              <a:latin typeface="Myriad Pro" pitchFamily="34" charset="0"/>
              <a:cs typeface="Times New Roman" pitchFamily="18" charset="0"/>
            </a:endParaRPr>
          </a:p>
        </p:txBody>
      </p:sp>
      <p:sp>
        <p:nvSpPr>
          <p:cNvPr id="3" name="Номер слайда 2"/>
          <p:cNvSpPr>
            <a:spLocks noGrp="1"/>
          </p:cNvSpPr>
          <p:nvPr>
            <p:ph type="sldNum" sz="quarter" idx="14"/>
          </p:nvPr>
        </p:nvSpPr>
        <p:spPr/>
        <p:txBody>
          <a:bodyPr/>
          <a:lstStyle/>
          <a:p>
            <a:pPr>
              <a:defRPr/>
            </a:pPr>
            <a:fld id="{0F31A39D-21C1-466D-88BF-3815D5239A26}" type="slidenum">
              <a:rPr lang="ru-RU" altLang="ru-RU" smtClean="0"/>
              <a:pPr>
                <a:defRPr/>
              </a:pPr>
              <a:t>21</a:t>
            </a:fld>
            <a:endParaRPr lang="ru-RU" altLang="ru-RU" dirty="0"/>
          </a:p>
        </p:txBody>
      </p:sp>
    </p:spTree>
    <p:extLst>
      <p:ext uri="{BB962C8B-B14F-4D97-AF65-F5344CB8AC3E}">
        <p14:creationId xmlns:p14="http://schemas.microsoft.com/office/powerpoint/2010/main" val="4023160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Заголовок 1"/>
          <p:cNvSpPr>
            <a:spLocks noGrp="1"/>
          </p:cNvSpPr>
          <p:nvPr>
            <p:ph type="title" idx="4294967295"/>
          </p:nvPr>
        </p:nvSpPr>
        <p:spPr>
          <a:xfrm>
            <a:off x="593725" y="1089025"/>
            <a:ext cx="9312275" cy="1833563"/>
          </a:xfrm>
        </p:spPr>
        <p:txBody>
          <a:bodyPr anchor="t">
            <a:normAutofit fontScale="90000"/>
          </a:bodyPr>
          <a:lstStyle/>
          <a:p>
            <a:pPr marL="0" indent="0" eaLnBrk="1" hangingPunct="1">
              <a:lnSpc>
                <a:spcPct val="100000"/>
              </a:lnSpc>
              <a:spcBef>
                <a:spcPts val="600"/>
              </a:spcBef>
              <a:spcAft>
                <a:spcPts val="600"/>
              </a:spcAft>
              <a:defRPr/>
            </a:pPr>
            <a:r>
              <a:rPr lang="ru-RU" altLang="ru-RU" dirty="0">
                <a:solidFill>
                  <a:schemeClr val="bg2">
                    <a:lumMod val="10000"/>
                  </a:schemeClr>
                </a:solidFill>
                <a:latin typeface="Myriad Pro" pitchFamily="34" charset="0"/>
                <a:ea typeface="+mn-ea"/>
                <a:cs typeface="Times New Roman" pitchFamily="18" charset="0"/>
              </a:rPr>
              <a:t>Доходы, полученные физическим лицом в виде процентов по вкладу в банке, подлежат налогообложению, если процентная ставка по вкладу превышает:</a:t>
            </a:r>
            <a:br>
              <a:rPr lang="en-US" altLang="ru-RU" dirty="0">
                <a:solidFill>
                  <a:schemeClr val="bg2">
                    <a:lumMod val="10000"/>
                  </a:schemeClr>
                </a:solidFill>
                <a:latin typeface="Myriad Pro" pitchFamily="34" charset="0"/>
                <a:ea typeface="+mn-ea"/>
                <a:cs typeface="Times New Roman" pitchFamily="18" charset="0"/>
              </a:rPr>
            </a:br>
            <a:br>
              <a:rPr lang="ru-RU"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1. По вкладам в рублях  - 13,5% (ключевую ставку БР, увеличенную на 5 процентных пунктов).</a:t>
            </a:r>
            <a:br>
              <a:rPr lang="en-US" altLang="ru-RU" dirty="0">
                <a:solidFill>
                  <a:schemeClr val="bg2">
                    <a:lumMod val="10000"/>
                  </a:schemeClr>
                </a:solidFill>
                <a:latin typeface="Myriad Pro" pitchFamily="34" charset="0"/>
                <a:ea typeface="+mn-ea"/>
                <a:cs typeface="Times New Roman" pitchFamily="18" charset="0"/>
              </a:rPr>
            </a:br>
            <a:br>
              <a:rPr lang="ru-RU"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2. По вкладам в иностранной валюте – 9% годовых.</a:t>
            </a:r>
            <a:br>
              <a:rPr lang="en-US" altLang="ru-RU" dirty="0">
                <a:solidFill>
                  <a:schemeClr val="bg2">
                    <a:lumMod val="10000"/>
                  </a:schemeClr>
                </a:solidFill>
                <a:latin typeface="Myriad Pro" pitchFamily="34" charset="0"/>
                <a:ea typeface="+mn-ea"/>
                <a:cs typeface="Times New Roman" pitchFamily="18" charset="0"/>
              </a:rPr>
            </a:br>
            <a:br>
              <a:rPr lang="en-US"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cs typeface="Times New Roman" pitchFamily="18" charset="0"/>
              </a:rPr>
              <a:t>Ставка налога на процентные доходы по вкладам для лиц, являющихся налоговыми резидентами РФ и получающих такие доходы, составляет 35%.</a:t>
            </a:r>
            <a:br>
              <a:rPr lang="ru-RU" altLang="ru-RU" dirty="0">
                <a:solidFill>
                  <a:schemeClr val="bg2">
                    <a:lumMod val="10000"/>
                  </a:schemeClr>
                </a:solidFill>
                <a:latin typeface="Myriad Pro" pitchFamily="34" charset="0"/>
                <a:cs typeface="Times New Roman" pitchFamily="18" charset="0"/>
              </a:rPr>
            </a:br>
            <a:endParaRPr lang="ru-RU" altLang="ru-RU" dirty="0">
              <a:solidFill>
                <a:schemeClr val="bg2">
                  <a:lumMod val="10000"/>
                </a:schemeClr>
              </a:solidFill>
              <a:latin typeface="Myriad Pro" pitchFamily="34" charset="0"/>
              <a:ea typeface="+mn-ea"/>
              <a:cs typeface="Times New Roman" pitchFamily="18" charset="0"/>
            </a:endParaRPr>
          </a:p>
        </p:txBody>
      </p:sp>
      <p:sp>
        <p:nvSpPr>
          <p:cNvPr id="56325" name="Текст 3"/>
          <p:cNvSpPr>
            <a:spLocks noGrp="1"/>
          </p:cNvSpPr>
          <p:nvPr>
            <p:ph type="body" sz="quarter" idx="4294967295"/>
          </p:nvPr>
        </p:nvSpPr>
        <p:spPr>
          <a:xfrm>
            <a:off x="0" y="0"/>
            <a:ext cx="9906000" cy="522288"/>
          </a:xfrm>
        </p:spPr>
        <p:txBody>
          <a:bodyPr lIns="90000" tIns="46800" rIns="90000" bIns="46800" anchor="ctr">
            <a:normAutofit lnSpcReduction="10000"/>
          </a:bodyPr>
          <a:lstStyle/>
          <a:p>
            <a:pPr marL="0" indent="0" defTabSz="914377" eaLnBrk="1" fontAlgn="auto" hangingPunct="1">
              <a:spcAft>
                <a:spcPts val="0"/>
              </a:spcAft>
              <a:buFont typeface="Arial" pitchFamily="34" charset="0"/>
              <a:buNone/>
              <a:defRPr/>
            </a:pPr>
            <a:r>
              <a:rPr lang="ru-RU" altLang="ru-RU" sz="3200" b="1" dirty="0">
                <a:solidFill>
                  <a:schemeClr val="bg2">
                    <a:lumMod val="10000"/>
                  </a:schemeClr>
                </a:solidFill>
                <a:latin typeface="Myriad Pro" pitchFamily="34" charset="0"/>
                <a:cs typeface="Times New Roman" pitchFamily="18" charset="0"/>
              </a:rPr>
              <a:t>Налогообложение вкладов</a:t>
            </a:r>
          </a:p>
        </p:txBody>
      </p:sp>
      <p:sp>
        <p:nvSpPr>
          <p:cNvPr id="2" name="Номер слайда 1"/>
          <p:cNvSpPr>
            <a:spLocks noGrp="1"/>
          </p:cNvSpPr>
          <p:nvPr>
            <p:ph type="sldNum" sz="quarter" idx="10"/>
          </p:nvPr>
        </p:nvSpPr>
        <p:spPr/>
        <p:txBody>
          <a:bodyPr/>
          <a:lstStyle/>
          <a:p>
            <a:pPr>
              <a:defRPr/>
            </a:pPr>
            <a:fld id="{B094C401-95ED-483E-AFD9-9D8E77728FF5}" type="slidenum">
              <a:rPr lang="ru-RU" altLang="ru-RU" smtClean="0"/>
              <a:pPr>
                <a:defRPr/>
              </a:pPr>
              <a:t>22</a:t>
            </a:fld>
            <a:endParaRPr lang="ru-RU" altLang="ru-RU" dirty="0"/>
          </a:p>
        </p:txBody>
      </p:sp>
    </p:spTree>
    <p:extLst>
      <p:ext uri="{BB962C8B-B14F-4D97-AF65-F5344CB8AC3E}">
        <p14:creationId xmlns:p14="http://schemas.microsoft.com/office/powerpoint/2010/main" val="3636927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Заголовок 1"/>
          <p:cNvSpPr>
            <a:spLocks noGrp="1"/>
          </p:cNvSpPr>
          <p:nvPr>
            <p:ph type="title" idx="4294967295"/>
          </p:nvPr>
        </p:nvSpPr>
        <p:spPr>
          <a:xfrm>
            <a:off x="606425" y="2117725"/>
            <a:ext cx="9299575" cy="2570163"/>
          </a:xfrm>
        </p:spPr>
        <p:txBody>
          <a:bodyPr>
            <a:normAutofit fontScale="90000"/>
          </a:bodyPr>
          <a:lstStyle/>
          <a:p>
            <a:pPr eaLnBrk="1" hangingPunct="1">
              <a:lnSpc>
                <a:spcPct val="100000"/>
              </a:lnSpc>
              <a:spcBef>
                <a:spcPts val="600"/>
              </a:spcBef>
              <a:spcAft>
                <a:spcPts val="600"/>
              </a:spcAft>
              <a:defRPr/>
            </a:pPr>
            <a:r>
              <a:rPr lang="ru-RU" altLang="ru-RU" b="1" dirty="0">
                <a:solidFill>
                  <a:schemeClr val="bg2">
                    <a:lumMod val="10000"/>
                  </a:schemeClr>
                </a:solidFill>
                <a:latin typeface="Myriad Pro" pitchFamily="34" charset="0"/>
                <a:ea typeface="+mn-ea"/>
                <a:cs typeface="Times New Roman" pitchFamily="18" charset="0"/>
              </a:rPr>
              <a:t>Сберегательный (депозитный) сертификат является ценной бумагой</a:t>
            </a:r>
            <a:r>
              <a:rPr lang="ru-RU" altLang="ru-RU" dirty="0">
                <a:solidFill>
                  <a:schemeClr val="bg2">
                    <a:lumMod val="10000"/>
                  </a:schemeClr>
                </a:solidFill>
                <a:latin typeface="Myriad Pro" pitchFamily="34" charset="0"/>
                <a:ea typeface="+mn-ea"/>
                <a:cs typeface="Times New Roman" pitchFamily="18" charset="0"/>
              </a:rPr>
              <a:t>, удостоверяющей сумму вклада, внесенного в банк, и права вкладчика (держателя сертификата) на </a:t>
            </a:r>
            <a:r>
              <a:rPr lang="ru-RU" altLang="ru-RU" u="sng" dirty="0">
                <a:solidFill>
                  <a:schemeClr val="bg2">
                    <a:lumMod val="10000"/>
                  </a:schemeClr>
                </a:solidFill>
                <a:latin typeface="Myriad Pro" pitchFamily="34" charset="0"/>
                <a:ea typeface="+mn-ea"/>
                <a:cs typeface="Times New Roman" pitchFamily="18" charset="0"/>
              </a:rPr>
              <a:t>получение по истечении установленного срока суммы вклада и обусловленных в сертификате процентов </a:t>
            </a:r>
            <a:r>
              <a:rPr lang="ru-RU" altLang="ru-RU" dirty="0">
                <a:solidFill>
                  <a:schemeClr val="bg2">
                    <a:lumMod val="10000"/>
                  </a:schemeClr>
                </a:solidFill>
                <a:latin typeface="Myriad Pro" pitchFamily="34" charset="0"/>
                <a:ea typeface="+mn-ea"/>
                <a:cs typeface="Times New Roman" pitchFamily="18" charset="0"/>
              </a:rPr>
              <a:t>в банке, выдавшем сертификат, или в любом филиале этого банка.</a:t>
            </a:r>
            <a:br>
              <a:rPr lang="en-US" altLang="ru-RU" dirty="0">
                <a:solidFill>
                  <a:schemeClr val="bg2">
                    <a:lumMod val="10000"/>
                  </a:schemeClr>
                </a:solidFill>
                <a:latin typeface="Myriad Pro" pitchFamily="34" charset="0"/>
                <a:ea typeface="+mn-ea"/>
                <a:cs typeface="Times New Roman" pitchFamily="18" charset="0"/>
              </a:rPr>
            </a:br>
            <a:br>
              <a:rPr lang="en-US"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cs typeface="Times New Roman" pitchFamily="18" charset="0"/>
              </a:rPr>
              <a:t>Сберегательные (депозитные) сертификаты могут быть предъявительскими или именными.</a:t>
            </a:r>
            <a:br>
              <a:rPr lang="ru-RU" altLang="ru-RU" dirty="0">
                <a:solidFill>
                  <a:schemeClr val="bg2">
                    <a:lumMod val="10000"/>
                  </a:schemeClr>
                </a:solidFill>
                <a:latin typeface="Myriad Pro" pitchFamily="34" charset="0"/>
                <a:cs typeface="Times New Roman" pitchFamily="18" charset="0"/>
              </a:rPr>
            </a:br>
            <a:br>
              <a:rPr lang="en-US" altLang="ru-RU" dirty="0">
                <a:solidFill>
                  <a:schemeClr val="bg2">
                    <a:lumMod val="10000"/>
                  </a:schemeClr>
                </a:solidFill>
                <a:latin typeface="Myriad Pro" pitchFamily="34" charset="0"/>
                <a:cs typeface="Times New Roman" pitchFamily="18" charset="0"/>
              </a:rPr>
            </a:br>
            <a:r>
              <a:rPr lang="ru-RU" altLang="ru-RU" dirty="0">
                <a:solidFill>
                  <a:schemeClr val="bg2">
                    <a:lumMod val="10000"/>
                  </a:schemeClr>
                </a:solidFill>
                <a:latin typeface="Myriad Pro" pitchFamily="34" charset="0"/>
                <a:cs typeface="Times New Roman" pitchFamily="18" charset="0"/>
              </a:rPr>
              <a:t>В случае досрочного предъявления сберегательного (депозитного) сертификата к оплате банком выплачиваются сумма вклада и проценты, выплачиваемые по вкладам до востребования, если условиями сертификата не установлен иной размер процентов.</a:t>
            </a:r>
            <a:endParaRPr lang="ru-RU" altLang="ru-RU" dirty="0">
              <a:solidFill>
                <a:schemeClr val="bg2">
                  <a:lumMod val="10000"/>
                </a:schemeClr>
              </a:solidFill>
              <a:latin typeface="Myriad Pro" pitchFamily="34" charset="0"/>
              <a:ea typeface="+mn-ea"/>
              <a:cs typeface="Times New Roman" pitchFamily="18" charset="0"/>
            </a:endParaRPr>
          </a:p>
        </p:txBody>
      </p:sp>
      <p:sp>
        <p:nvSpPr>
          <p:cNvPr id="46085" name="Текст 3"/>
          <p:cNvSpPr>
            <a:spLocks noGrp="1"/>
          </p:cNvSpPr>
          <p:nvPr>
            <p:ph type="body" sz="quarter" idx="4294967295"/>
          </p:nvPr>
        </p:nvSpPr>
        <p:spPr>
          <a:xfrm>
            <a:off x="0" y="0"/>
            <a:ext cx="9906000" cy="522288"/>
          </a:xfrm>
        </p:spPr>
        <p:txBody>
          <a:bodyPr lIns="90000" tIns="46800" rIns="90000" bIns="46800">
            <a:normAutofit lnSpcReduction="10000"/>
          </a:bodyPr>
          <a:lstStyle/>
          <a:p>
            <a:pPr marL="0" indent="0" defTabSz="914377" eaLnBrk="1" fontAlgn="auto" hangingPunct="1">
              <a:spcAft>
                <a:spcPts val="0"/>
              </a:spcAft>
              <a:buFont typeface="Arial" pitchFamily="34" charset="0"/>
              <a:buNone/>
              <a:defRPr/>
            </a:pPr>
            <a:r>
              <a:rPr lang="ru-RU" altLang="ru-RU" sz="3200" b="1" dirty="0">
                <a:solidFill>
                  <a:schemeClr val="bg2">
                    <a:lumMod val="10000"/>
                  </a:schemeClr>
                </a:solidFill>
                <a:latin typeface="Myriad Pro" pitchFamily="34" charset="0"/>
                <a:cs typeface="Times New Roman" pitchFamily="18" charset="0"/>
              </a:rPr>
              <a:t>Сберегательный сертификат</a:t>
            </a:r>
          </a:p>
        </p:txBody>
      </p:sp>
      <p:sp>
        <p:nvSpPr>
          <p:cNvPr id="2" name="Номер слайда 1"/>
          <p:cNvSpPr>
            <a:spLocks noGrp="1"/>
          </p:cNvSpPr>
          <p:nvPr>
            <p:ph type="sldNum" sz="quarter" idx="10"/>
          </p:nvPr>
        </p:nvSpPr>
        <p:spPr/>
        <p:txBody>
          <a:bodyPr/>
          <a:lstStyle/>
          <a:p>
            <a:pPr>
              <a:defRPr/>
            </a:pPr>
            <a:fld id="{B094C401-95ED-483E-AFD9-9D8E77728FF5}" type="slidenum">
              <a:rPr lang="ru-RU" altLang="ru-RU" smtClean="0"/>
              <a:pPr>
                <a:defRPr/>
              </a:pPr>
              <a:t>23</a:t>
            </a:fld>
            <a:endParaRPr lang="ru-RU" altLang="ru-RU" dirty="0"/>
          </a:p>
        </p:txBody>
      </p:sp>
    </p:spTree>
    <p:extLst>
      <p:ext uri="{BB962C8B-B14F-4D97-AF65-F5344CB8AC3E}">
        <p14:creationId xmlns:p14="http://schemas.microsoft.com/office/powerpoint/2010/main" val="3968365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Объект 2"/>
          <p:cNvSpPr>
            <a:spLocks noGrp="1"/>
          </p:cNvSpPr>
          <p:nvPr>
            <p:ph idx="4294967295"/>
          </p:nvPr>
        </p:nvSpPr>
        <p:spPr>
          <a:xfrm>
            <a:off x="273845" y="790122"/>
            <a:ext cx="9326562" cy="2914650"/>
          </a:xfrm>
        </p:spPr>
        <p:txBody>
          <a:bodyPr>
            <a:noAutofit/>
          </a:bodyPr>
          <a:lstStyle/>
          <a:p>
            <a:pPr marL="0" indent="0" eaLnBrk="1" hangingPunct="1">
              <a:lnSpc>
                <a:spcPct val="100000"/>
              </a:lnSpc>
              <a:spcBef>
                <a:spcPts val="600"/>
              </a:spcBef>
              <a:spcAft>
                <a:spcPts val="600"/>
              </a:spcAft>
              <a:buFont typeface="Arial" pitchFamily="34" charset="0"/>
              <a:buNone/>
              <a:defRPr/>
            </a:pPr>
            <a:r>
              <a:rPr lang="ru-RU" altLang="ru-RU" sz="2200" dirty="0">
                <a:solidFill>
                  <a:schemeClr val="bg2">
                    <a:lumMod val="10000"/>
                  </a:schemeClr>
                </a:solidFill>
                <a:latin typeface="Myriad Pro" pitchFamily="34" charset="0"/>
                <a:cs typeface="Times New Roman" pitchFamily="18" charset="0"/>
              </a:rPr>
              <a:t>Средства во вкладах, удостоверенных сберегательным сертификатом </a:t>
            </a:r>
            <a:r>
              <a:rPr lang="ru-RU" altLang="ru-RU" sz="2200" dirty="0">
                <a:solidFill>
                  <a:srgbClr val="FF0000"/>
                </a:solidFill>
                <a:latin typeface="Myriad Pro" pitchFamily="34" charset="0"/>
                <a:cs typeface="Times New Roman" pitchFamily="18" charset="0"/>
              </a:rPr>
              <a:t>на предъявителя</a:t>
            </a:r>
            <a:r>
              <a:rPr lang="ru-RU" altLang="ru-RU" sz="2200" dirty="0">
                <a:solidFill>
                  <a:schemeClr val="bg2">
                    <a:lumMod val="10000"/>
                  </a:schemeClr>
                </a:solidFill>
                <a:latin typeface="Myriad Pro" pitchFamily="34" charset="0"/>
                <a:cs typeface="Times New Roman" pitchFamily="18" charset="0"/>
              </a:rPr>
              <a:t>, </a:t>
            </a:r>
            <a:r>
              <a:rPr lang="ru-RU" altLang="ru-RU" sz="2200" b="1" dirty="0">
                <a:solidFill>
                  <a:schemeClr val="bg2">
                    <a:lumMod val="10000"/>
                  </a:schemeClr>
                </a:solidFill>
                <a:latin typeface="Myriad Pro" pitchFamily="34" charset="0"/>
                <a:cs typeface="Times New Roman" pitchFamily="18" charset="0"/>
              </a:rPr>
              <a:t>не страхуются в ССВ</a:t>
            </a:r>
            <a:r>
              <a:rPr lang="ru-RU" altLang="ru-RU" sz="2200" dirty="0">
                <a:solidFill>
                  <a:schemeClr val="bg2">
                    <a:lumMod val="10000"/>
                  </a:schemeClr>
                </a:solidFill>
                <a:latin typeface="Myriad Pro" pitchFamily="34" charset="0"/>
                <a:cs typeface="Times New Roman" pitchFamily="18" charset="0"/>
              </a:rPr>
              <a:t>.</a:t>
            </a:r>
            <a:endParaRPr lang="en-US" altLang="ru-RU" sz="2200" dirty="0">
              <a:solidFill>
                <a:schemeClr val="bg2">
                  <a:lumMod val="10000"/>
                </a:schemeClr>
              </a:solidFill>
              <a:latin typeface="Myriad Pro" pitchFamily="34" charset="0"/>
              <a:cs typeface="Times New Roman" pitchFamily="18" charset="0"/>
            </a:endParaRPr>
          </a:p>
          <a:p>
            <a:pPr marL="0" indent="0" eaLnBrk="1" hangingPunct="1">
              <a:lnSpc>
                <a:spcPct val="100000"/>
              </a:lnSpc>
              <a:spcBef>
                <a:spcPts val="0"/>
              </a:spcBef>
              <a:spcAft>
                <a:spcPts val="0"/>
              </a:spcAft>
              <a:buFont typeface="Arial" pitchFamily="34" charset="0"/>
              <a:buNone/>
              <a:defRPr/>
            </a:pPr>
            <a:endParaRPr lang="ru-RU" altLang="ru-RU" dirty="0">
              <a:solidFill>
                <a:schemeClr val="bg2">
                  <a:lumMod val="10000"/>
                </a:schemeClr>
              </a:solidFill>
              <a:latin typeface="Myriad Pro" pitchFamily="34" charset="0"/>
              <a:cs typeface="Times New Roman" pitchFamily="18" charset="0"/>
            </a:endParaRPr>
          </a:p>
          <a:p>
            <a:pPr marL="0" indent="0" eaLnBrk="1" hangingPunct="1">
              <a:lnSpc>
                <a:spcPct val="100000"/>
              </a:lnSpc>
              <a:spcBef>
                <a:spcPts val="600"/>
              </a:spcBef>
              <a:spcAft>
                <a:spcPts val="600"/>
              </a:spcAft>
              <a:buFont typeface="Arial" pitchFamily="34" charset="0"/>
              <a:buNone/>
              <a:defRPr/>
            </a:pPr>
            <a:r>
              <a:rPr lang="ru-RU" altLang="ru-RU" sz="2200" dirty="0">
                <a:solidFill>
                  <a:schemeClr val="bg2">
                    <a:lumMod val="10000"/>
                  </a:schemeClr>
                </a:solidFill>
                <a:latin typeface="Myriad Pro" pitchFamily="34" charset="0"/>
                <a:cs typeface="Times New Roman" pitchFamily="18" charset="0"/>
              </a:rPr>
              <a:t>Выпуск сертификатов в иностранной валюте не допускается.</a:t>
            </a:r>
            <a:endParaRPr lang="en-US" altLang="ru-RU" sz="2200" dirty="0">
              <a:solidFill>
                <a:schemeClr val="bg2">
                  <a:lumMod val="10000"/>
                </a:schemeClr>
              </a:solidFill>
              <a:latin typeface="Myriad Pro" pitchFamily="34" charset="0"/>
              <a:cs typeface="Times New Roman" pitchFamily="18" charset="0"/>
            </a:endParaRPr>
          </a:p>
          <a:p>
            <a:pPr marL="0" indent="0" eaLnBrk="1" hangingPunct="1">
              <a:lnSpc>
                <a:spcPct val="100000"/>
              </a:lnSpc>
              <a:spcBef>
                <a:spcPts val="0"/>
              </a:spcBef>
              <a:spcAft>
                <a:spcPts val="0"/>
              </a:spcAft>
              <a:buFont typeface="Arial" pitchFamily="34" charset="0"/>
              <a:buNone/>
              <a:defRPr/>
            </a:pPr>
            <a:endParaRPr lang="ru-RU" altLang="ru-RU" dirty="0">
              <a:solidFill>
                <a:schemeClr val="bg2">
                  <a:lumMod val="10000"/>
                </a:schemeClr>
              </a:solidFill>
              <a:latin typeface="Myriad Pro" pitchFamily="34" charset="0"/>
              <a:cs typeface="Times New Roman" pitchFamily="18" charset="0"/>
            </a:endParaRPr>
          </a:p>
          <a:p>
            <a:pPr marL="0" indent="0" eaLnBrk="1" hangingPunct="1">
              <a:lnSpc>
                <a:spcPct val="100000"/>
              </a:lnSpc>
              <a:spcBef>
                <a:spcPts val="600"/>
              </a:spcBef>
              <a:spcAft>
                <a:spcPts val="600"/>
              </a:spcAft>
              <a:buFont typeface="Arial" pitchFamily="34" charset="0"/>
              <a:buNone/>
              <a:defRPr/>
            </a:pPr>
            <a:r>
              <a:rPr lang="ru-RU" altLang="ru-RU" sz="2200" dirty="0">
                <a:solidFill>
                  <a:schemeClr val="bg2">
                    <a:lumMod val="10000"/>
                  </a:schemeClr>
                </a:solidFill>
                <a:latin typeface="Myriad Pro" pitchFamily="34" charset="0"/>
                <a:cs typeface="Times New Roman" pitchFamily="18" charset="0"/>
              </a:rPr>
              <a:t>Сертификаты должны быть срочными.</a:t>
            </a:r>
          </a:p>
          <a:p>
            <a:pPr marL="0" indent="0" eaLnBrk="1" hangingPunct="1">
              <a:lnSpc>
                <a:spcPct val="100000"/>
              </a:lnSpc>
              <a:spcBef>
                <a:spcPts val="0"/>
              </a:spcBef>
              <a:spcAft>
                <a:spcPts val="0"/>
              </a:spcAft>
              <a:buNone/>
              <a:defRPr/>
            </a:pPr>
            <a:endParaRPr lang="ru-RU" altLang="ru-RU" dirty="0">
              <a:solidFill>
                <a:schemeClr val="bg2">
                  <a:lumMod val="10000"/>
                </a:schemeClr>
              </a:solidFill>
              <a:latin typeface="Myriad Pro" pitchFamily="34" charset="0"/>
              <a:cs typeface="Times New Roman" pitchFamily="18" charset="0"/>
            </a:endParaRPr>
          </a:p>
          <a:p>
            <a:pPr marL="0" indent="0" eaLnBrk="1" hangingPunct="1">
              <a:lnSpc>
                <a:spcPct val="100000"/>
              </a:lnSpc>
              <a:spcBef>
                <a:spcPts val="1200"/>
              </a:spcBef>
              <a:spcAft>
                <a:spcPts val="1200"/>
              </a:spcAft>
              <a:buNone/>
              <a:defRPr/>
            </a:pPr>
            <a:r>
              <a:rPr lang="ru-RU" altLang="ru-RU" sz="2200" dirty="0">
                <a:solidFill>
                  <a:schemeClr val="bg2">
                    <a:lumMod val="10000"/>
                  </a:schemeClr>
                </a:solidFill>
                <a:latin typeface="Myriad Pro" pitchFamily="34" charset="0"/>
                <a:cs typeface="Times New Roman" pitchFamily="18" charset="0"/>
              </a:rPr>
              <a:t>Предъявительский сберегательный сертификат может быть передан (подарен) другому лицу простым вручением.</a:t>
            </a:r>
          </a:p>
          <a:p>
            <a:pPr lvl="4" eaLnBrk="1" hangingPunct="1">
              <a:lnSpc>
                <a:spcPct val="100000"/>
              </a:lnSpc>
              <a:spcBef>
                <a:spcPts val="1200"/>
              </a:spcBef>
              <a:spcAft>
                <a:spcPts val="1200"/>
              </a:spcAft>
              <a:defRPr/>
            </a:pPr>
            <a:r>
              <a:rPr lang="ru-RU" altLang="ru-RU" sz="1900" dirty="0">
                <a:solidFill>
                  <a:schemeClr val="bg2">
                    <a:lumMod val="10000"/>
                  </a:schemeClr>
                </a:solidFill>
                <a:latin typeface="Myriad Pro" pitchFamily="34" charset="0"/>
                <a:cs typeface="Times New Roman" pitchFamily="18" charset="0"/>
              </a:rPr>
              <a:t> Принятие в дар именного сберегательного сертификата по общему правилу признается доходом нового владельца и </a:t>
            </a:r>
            <a:r>
              <a:rPr lang="ru-RU" altLang="ru-RU" sz="1900" b="1" dirty="0">
                <a:solidFill>
                  <a:schemeClr val="bg2">
                    <a:lumMod val="10000"/>
                  </a:schemeClr>
                </a:solidFill>
                <a:latin typeface="Myriad Pro" pitchFamily="34" charset="0"/>
                <a:cs typeface="Times New Roman" pitchFamily="18" charset="0"/>
              </a:rPr>
              <a:t>облагается НДФЛ (13%)</a:t>
            </a:r>
            <a:r>
              <a:rPr lang="ru-RU" altLang="ru-RU" sz="1900" dirty="0">
                <a:solidFill>
                  <a:schemeClr val="bg2">
                    <a:lumMod val="10000"/>
                  </a:schemeClr>
                </a:solidFill>
                <a:latin typeface="Myriad Pro" pitchFamily="34" charset="0"/>
                <a:cs typeface="Times New Roman" pitchFamily="18" charset="0"/>
              </a:rPr>
              <a:t>.</a:t>
            </a:r>
          </a:p>
          <a:p>
            <a:pPr lvl="4" eaLnBrk="1" hangingPunct="1">
              <a:lnSpc>
                <a:spcPct val="100000"/>
              </a:lnSpc>
              <a:spcBef>
                <a:spcPts val="1200"/>
              </a:spcBef>
              <a:spcAft>
                <a:spcPts val="1200"/>
              </a:spcAft>
              <a:defRPr/>
            </a:pPr>
            <a:r>
              <a:rPr lang="ru-RU" altLang="ru-RU" sz="1900" dirty="0">
                <a:solidFill>
                  <a:schemeClr val="bg2">
                    <a:lumMod val="10000"/>
                  </a:schemeClr>
                </a:solidFill>
                <a:latin typeface="Myriad Pro" pitchFamily="34" charset="0"/>
                <a:cs typeface="Times New Roman" pitchFamily="18" charset="0"/>
              </a:rPr>
              <a:t> Передача именного сберегательного сертификата оформляется на приложениях к нему соглашением об уступке требования (цессией).</a:t>
            </a:r>
          </a:p>
        </p:txBody>
      </p:sp>
      <p:sp>
        <p:nvSpPr>
          <p:cNvPr id="46085" name="Текст 3"/>
          <p:cNvSpPr>
            <a:spLocks noGrp="1"/>
          </p:cNvSpPr>
          <p:nvPr>
            <p:ph type="body" sz="quarter" idx="4294967295"/>
          </p:nvPr>
        </p:nvSpPr>
        <p:spPr>
          <a:xfrm>
            <a:off x="0" y="0"/>
            <a:ext cx="9906000" cy="522288"/>
          </a:xfrm>
        </p:spPr>
        <p:txBody>
          <a:bodyPr lIns="90000" tIns="46800" rIns="90000" bIns="46800">
            <a:normAutofit lnSpcReduction="10000"/>
          </a:bodyPr>
          <a:lstStyle/>
          <a:p>
            <a:pPr marL="0" indent="0" defTabSz="914377" eaLnBrk="1" fontAlgn="auto" hangingPunct="1">
              <a:spcAft>
                <a:spcPts val="0"/>
              </a:spcAft>
              <a:buFont typeface="Arial" pitchFamily="34" charset="0"/>
              <a:buNone/>
              <a:defRPr/>
            </a:pPr>
            <a:r>
              <a:rPr lang="ru-RU" altLang="ru-RU" sz="3200" b="1" dirty="0">
                <a:solidFill>
                  <a:schemeClr val="bg2">
                    <a:lumMod val="10000"/>
                  </a:schemeClr>
                </a:solidFill>
                <a:latin typeface="Myriad Pro" pitchFamily="34" charset="0"/>
                <a:cs typeface="Times New Roman" pitchFamily="18" charset="0"/>
              </a:rPr>
              <a:t>Сберегательный сертификат</a:t>
            </a:r>
          </a:p>
        </p:txBody>
      </p:sp>
      <p:sp>
        <p:nvSpPr>
          <p:cNvPr id="2" name="Номер слайда 1"/>
          <p:cNvSpPr>
            <a:spLocks noGrp="1"/>
          </p:cNvSpPr>
          <p:nvPr>
            <p:ph type="sldNum" sz="quarter" idx="10"/>
          </p:nvPr>
        </p:nvSpPr>
        <p:spPr/>
        <p:txBody>
          <a:bodyPr/>
          <a:lstStyle/>
          <a:p>
            <a:pPr>
              <a:defRPr/>
            </a:pPr>
            <a:fld id="{B094C401-95ED-483E-AFD9-9D8E77728FF5}" type="slidenum">
              <a:rPr lang="ru-RU" altLang="ru-RU" smtClean="0"/>
              <a:pPr>
                <a:defRPr/>
              </a:pPr>
              <a:t>24</a:t>
            </a:fld>
            <a:endParaRPr lang="ru-RU" altLang="ru-RU" dirty="0"/>
          </a:p>
        </p:txBody>
      </p:sp>
    </p:spTree>
    <p:extLst>
      <p:ext uri="{BB962C8B-B14F-4D97-AF65-F5344CB8AC3E}">
        <p14:creationId xmlns:p14="http://schemas.microsoft.com/office/powerpoint/2010/main" val="616018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p:cNvSpPr>
          <p:nvPr>
            <p:ph idx="1"/>
          </p:nvPr>
        </p:nvSpPr>
        <p:spPr>
          <a:xfrm>
            <a:off x="188460" y="398916"/>
            <a:ext cx="9326562" cy="3716338"/>
          </a:xfrm>
        </p:spPr>
        <p:txBody>
          <a:bodyPr>
            <a:noAutofit/>
          </a:bodyPr>
          <a:lstStyle/>
          <a:p>
            <a:pPr marL="0" lvl="1" indent="0" eaLnBrk="1" hangingPunct="1">
              <a:lnSpc>
                <a:spcPct val="100000"/>
              </a:lnSpc>
              <a:spcBef>
                <a:spcPts val="600"/>
              </a:spcBef>
              <a:spcAft>
                <a:spcPts val="600"/>
              </a:spcAft>
              <a:buFont typeface="Arial" pitchFamily="34" charset="0"/>
              <a:buNone/>
              <a:defRPr/>
            </a:pPr>
            <a:endParaRPr lang="ru-RU" altLang="ru-RU" sz="2400" b="1" dirty="0">
              <a:solidFill>
                <a:schemeClr val="bg2">
                  <a:lumMod val="10000"/>
                </a:schemeClr>
              </a:solidFill>
              <a:latin typeface="Myriad Pro" pitchFamily="34" charset="0"/>
              <a:cs typeface="Times New Roman" pitchFamily="18" charset="0"/>
            </a:endParaRPr>
          </a:p>
          <a:p>
            <a:pPr marL="0" lvl="1" indent="0" eaLnBrk="1" hangingPunct="1">
              <a:lnSpc>
                <a:spcPct val="100000"/>
              </a:lnSpc>
              <a:spcBef>
                <a:spcPts val="600"/>
              </a:spcBef>
              <a:spcAft>
                <a:spcPts val="600"/>
              </a:spcAft>
              <a:buFont typeface="Arial" pitchFamily="34" charset="0"/>
              <a:buNone/>
              <a:defRPr/>
            </a:pPr>
            <a:r>
              <a:rPr lang="ru-RU" altLang="ru-RU" sz="2400" b="1" dirty="0">
                <a:solidFill>
                  <a:schemeClr val="bg2">
                    <a:lumMod val="10000"/>
                  </a:schemeClr>
                </a:solidFill>
                <a:latin typeface="Myriad Pro" pitchFamily="34" charset="0"/>
                <a:cs typeface="Times New Roman" pitchFamily="18" charset="0"/>
              </a:rPr>
              <a:t>Виды вкладов в драгоценных металлах (до востребования и срочные):</a:t>
            </a:r>
          </a:p>
          <a:p>
            <a:pPr marL="342900" lvl="2" indent="-342900" eaLnBrk="1" hangingPunct="1">
              <a:lnSpc>
                <a:spcPct val="100000"/>
              </a:lnSpc>
              <a:spcBef>
                <a:spcPts val="600"/>
              </a:spcBef>
              <a:spcAft>
                <a:spcPts val="600"/>
              </a:spcAft>
              <a:defRPr/>
            </a:pPr>
            <a:r>
              <a:rPr lang="ru-RU" altLang="ru-RU" sz="2400" dirty="0">
                <a:solidFill>
                  <a:schemeClr val="bg2">
                    <a:lumMod val="10000"/>
                  </a:schemeClr>
                </a:solidFill>
                <a:latin typeface="Myriad Pro" pitchFamily="34" charset="0"/>
                <a:cs typeface="Times New Roman" pitchFamily="18" charset="0"/>
              </a:rPr>
              <a:t>в золоте</a:t>
            </a:r>
            <a:r>
              <a:rPr lang="en-US" altLang="ru-RU" sz="2400" dirty="0">
                <a:solidFill>
                  <a:schemeClr val="bg2">
                    <a:lumMod val="10000"/>
                  </a:schemeClr>
                </a:solidFill>
                <a:latin typeface="Myriad Pro" pitchFamily="34" charset="0"/>
                <a:cs typeface="Times New Roman" pitchFamily="18" charset="0"/>
              </a:rPr>
              <a:t> - </a:t>
            </a:r>
            <a:r>
              <a:rPr lang="ru-RU" altLang="ru-RU" sz="2400" dirty="0">
                <a:solidFill>
                  <a:schemeClr val="bg2">
                    <a:lumMod val="10000"/>
                  </a:schemeClr>
                </a:solidFill>
                <a:latin typeface="Myriad Pro" pitchFamily="34" charset="0"/>
                <a:cs typeface="Times New Roman" pitchFamily="18" charset="0"/>
              </a:rPr>
              <a:t>серебре</a:t>
            </a:r>
            <a:r>
              <a:rPr lang="en-US" altLang="ru-RU" sz="2400" dirty="0">
                <a:solidFill>
                  <a:schemeClr val="bg2">
                    <a:lumMod val="10000"/>
                  </a:schemeClr>
                </a:solidFill>
                <a:latin typeface="Myriad Pro" pitchFamily="34" charset="0"/>
                <a:cs typeface="Times New Roman" pitchFamily="18" charset="0"/>
              </a:rPr>
              <a:t> –</a:t>
            </a:r>
            <a:r>
              <a:rPr lang="ru-RU" altLang="ru-RU" sz="2400" dirty="0">
                <a:solidFill>
                  <a:schemeClr val="bg2">
                    <a:lumMod val="10000"/>
                  </a:schemeClr>
                </a:solidFill>
                <a:latin typeface="Myriad Pro" pitchFamily="34" charset="0"/>
                <a:cs typeface="Times New Roman" pitchFamily="18" charset="0"/>
              </a:rPr>
              <a:t> платине</a:t>
            </a:r>
            <a:r>
              <a:rPr lang="en-US" altLang="ru-RU" sz="2400" dirty="0">
                <a:solidFill>
                  <a:schemeClr val="bg2">
                    <a:lumMod val="10000"/>
                  </a:schemeClr>
                </a:solidFill>
                <a:latin typeface="Myriad Pro" pitchFamily="34" charset="0"/>
                <a:cs typeface="Times New Roman" pitchFamily="18" charset="0"/>
              </a:rPr>
              <a:t> -</a:t>
            </a:r>
            <a:r>
              <a:rPr lang="ru-RU" altLang="ru-RU" sz="2400" dirty="0">
                <a:solidFill>
                  <a:schemeClr val="bg2">
                    <a:lumMod val="10000"/>
                  </a:schemeClr>
                </a:solidFill>
                <a:latin typeface="Myriad Pro" pitchFamily="34" charset="0"/>
                <a:cs typeface="Times New Roman" pitchFamily="18" charset="0"/>
              </a:rPr>
              <a:t> палладии.</a:t>
            </a:r>
            <a:endParaRPr lang="en-US" altLang="ru-RU" sz="2400" dirty="0">
              <a:solidFill>
                <a:schemeClr val="bg2">
                  <a:lumMod val="10000"/>
                </a:schemeClr>
              </a:solidFill>
              <a:latin typeface="Myriad Pro" pitchFamily="34" charset="0"/>
              <a:cs typeface="Times New Roman" pitchFamily="18" charset="0"/>
            </a:endParaRPr>
          </a:p>
          <a:p>
            <a:pPr marL="342900" lvl="1" indent="-342900" eaLnBrk="1" hangingPunct="1">
              <a:lnSpc>
                <a:spcPct val="100000"/>
              </a:lnSpc>
              <a:spcBef>
                <a:spcPts val="600"/>
              </a:spcBef>
              <a:spcAft>
                <a:spcPts val="600"/>
              </a:spcAft>
              <a:defRPr/>
            </a:pPr>
            <a:r>
              <a:rPr lang="ru-RU" altLang="ru-RU" sz="2400" dirty="0">
                <a:solidFill>
                  <a:schemeClr val="bg2">
                    <a:lumMod val="10000"/>
                  </a:schemeClr>
                </a:solidFill>
                <a:latin typeface="Myriad Pro" pitchFamily="34" charset="0"/>
                <a:cs typeface="Times New Roman" pitchFamily="18" charset="0"/>
              </a:rPr>
              <a:t>Доходность по вкладу зависит от изменения рыночных котировок на драгоценный металл, взимаемого банком вознаграждения и процентов по вкладу. Драгоценный металл может как обесцениться, так и вырасти в цене на мировом рынке, поэтому доход по вкладам в драгоценных металлах не гарантирован.</a:t>
            </a:r>
            <a:endParaRPr lang="en-US" altLang="ru-RU" sz="2400" dirty="0">
              <a:solidFill>
                <a:schemeClr val="bg2">
                  <a:lumMod val="10000"/>
                </a:schemeClr>
              </a:solidFill>
              <a:latin typeface="Myriad Pro" pitchFamily="34" charset="0"/>
              <a:cs typeface="Times New Roman" pitchFamily="18" charset="0"/>
            </a:endParaRPr>
          </a:p>
          <a:p>
            <a:pPr marL="342900" lvl="1" indent="-342900" eaLnBrk="1" hangingPunct="1">
              <a:lnSpc>
                <a:spcPct val="100000"/>
              </a:lnSpc>
              <a:spcBef>
                <a:spcPts val="600"/>
              </a:spcBef>
              <a:spcAft>
                <a:spcPts val="600"/>
              </a:spcAft>
              <a:defRPr/>
            </a:pPr>
            <a:r>
              <a:rPr lang="ru-RU" altLang="ru-RU" sz="2400" dirty="0">
                <a:solidFill>
                  <a:schemeClr val="bg2">
                    <a:lumMod val="10000"/>
                  </a:schemeClr>
                </a:solidFill>
                <a:latin typeface="Myriad Pro" pitchFamily="34" charset="0"/>
                <a:cs typeface="Times New Roman" pitchFamily="18" charset="0"/>
              </a:rPr>
              <a:t>Денежные средства, внесённые во вклад в драгоценных металлах, учитываются банком на </a:t>
            </a:r>
            <a:r>
              <a:rPr lang="ru-RU" altLang="ru-RU" sz="2400" b="1" dirty="0">
                <a:solidFill>
                  <a:schemeClr val="bg2">
                    <a:lumMod val="10000"/>
                  </a:schemeClr>
                </a:solidFill>
                <a:latin typeface="Myriad Pro" pitchFamily="34" charset="0"/>
                <a:cs typeface="Times New Roman" pitchFamily="18" charset="0"/>
              </a:rPr>
              <a:t>обезличенном металлическом счете (ОМС) </a:t>
            </a:r>
            <a:r>
              <a:rPr lang="ru-RU" altLang="ru-RU" sz="2400" u="sng" dirty="0">
                <a:solidFill>
                  <a:schemeClr val="bg2">
                    <a:lumMod val="10000"/>
                  </a:schemeClr>
                </a:solidFill>
                <a:latin typeface="Myriad Pro" pitchFamily="34" charset="0"/>
                <a:cs typeface="Times New Roman" pitchFamily="18" charset="0"/>
              </a:rPr>
              <a:t>в граммах </a:t>
            </a:r>
            <a:r>
              <a:rPr lang="ru-RU" altLang="ru-RU" sz="2400" dirty="0">
                <a:solidFill>
                  <a:schemeClr val="bg2">
                    <a:lumMod val="10000"/>
                  </a:schemeClr>
                </a:solidFill>
                <a:latin typeface="Myriad Pro" pitchFamily="34" charset="0"/>
                <a:cs typeface="Times New Roman" pitchFamily="18" charset="0"/>
              </a:rPr>
              <a:t>определённого договором драгоценного металла.</a:t>
            </a:r>
          </a:p>
          <a:p>
            <a:pPr marL="0" lvl="1" indent="0" eaLnBrk="1" hangingPunct="1">
              <a:lnSpc>
                <a:spcPct val="100000"/>
              </a:lnSpc>
              <a:spcBef>
                <a:spcPts val="600"/>
              </a:spcBef>
              <a:spcAft>
                <a:spcPts val="600"/>
              </a:spcAft>
              <a:buNone/>
              <a:defRPr/>
            </a:pPr>
            <a:endParaRPr lang="en-US" altLang="ru-RU" sz="2400" dirty="0">
              <a:solidFill>
                <a:schemeClr val="bg2">
                  <a:lumMod val="10000"/>
                </a:schemeClr>
              </a:solidFill>
              <a:latin typeface="Myriad Pro" pitchFamily="34" charset="0"/>
              <a:cs typeface="Times New Roman" pitchFamily="18" charset="0"/>
            </a:endParaRPr>
          </a:p>
          <a:p>
            <a:pPr marL="342900" lvl="2" indent="-342900" eaLnBrk="1" hangingPunct="1">
              <a:lnSpc>
                <a:spcPct val="100000"/>
              </a:lnSpc>
              <a:spcBef>
                <a:spcPts val="600"/>
              </a:spcBef>
              <a:spcAft>
                <a:spcPts val="600"/>
              </a:spcAft>
              <a:defRPr/>
            </a:pPr>
            <a:endParaRPr lang="ru-RU" altLang="ru-RU" sz="2400" dirty="0">
              <a:solidFill>
                <a:schemeClr val="bg2">
                  <a:lumMod val="10000"/>
                </a:schemeClr>
              </a:solidFill>
              <a:latin typeface="Myriad Pro" pitchFamily="34" charset="0"/>
              <a:cs typeface="Times New Roman" pitchFamily="18" charset="0"/>
            </a:endParaRPr>
          </a:p>
        </p:txBody>
      </p:sp>
      <p:sp>
        <p:nvSpPr>
          <p:cNvPr id="45060" name="Текст 3"/>
          <p:cNvSpPr>
            <a:spLocks/>
          </p:cNvSpPr>
          <p:nvPr/>
        </p:nvSpPr>
        <p:spPr bwMode="auto">
          <a:xfrm>
            <a:off x="0" y="0"/>
            <a:ext cx="990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defRPr sz="1900">
                <a:solidFill>
                  <a:schemeClr val="tx1"/>
                </a:solidFill>
                <a:latin typeface="Arial" panose="020B0604020202020204" pitchFamily="34" charset="0"/>
                <a:cs typeface="Arial" panose="020B0604020202020204" pitchFamily="34" charset="0"/>
              </a:defRPr>
            </a:lvl1pPr>
            <a:lvl2pPr marL="742950" indent="-285750" eaLnBrk="0" hangingPunct="0">
              <a:defRPr sz="1900">
                <a:solidFill>
                  <a:schemeClr val="tx1"/>
                </a:solidFill>
                <a:latin typeface="Arial" panose="020B0604020202020204" pitchFamily="34" charset="0"/>
                <a:cs typeface="Arial" panose="020B0604020202020204" pitchFamily="34" charset="0"/>
              </a:defRPr>
            </a:lvl2pPr>
            <a:lvl3pPr marL="1143000" indent="-228600" eaLnBrk="0" hangingPunct="0">
              <a:defRPr sz="1900">
                <a:solidFill>
                  <a:schemeClr val="tx1"/>
                </a:solidFill>
                <a:latin typeface="Arial" panose="020B0604020202020204" pitchFamily="34" charset="0"/>
                <a:cs typeface="Arial" panose="020B0604020202020204" pitchFamily="34" charset="0"/>
              </a:defRPr>
            </a:lvl3pPr>
            <a:lvl4pPr marL="1600200" indent="-228600" eaLnBrk="0" hangingPunct="0">
              <a:defRPr sz="1900">
                <a:solidFill>
                  <a:schemeClr val="tx1"/>
                </a:solidFill>
                <a:latin typeface="Arial" panose="020B0604020202020204" pitchFamily="34" charset="0"/>
                <a:cs typeface="Arial" panose="020B0604020202020204" pitchFamily="34" charset="0"/>
              </a:defRPr>
            </a:lvl4pPr>
            <a:lvl5pPr marL="2057400" indent="-228600" eaLnBrk="0" hangingPunct="0">
              <a:defRPr sz="19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defTabSz="914377" eaLnBrk="1" fontAlgn="auto" hangingPunct="1">
              <a:lnSpc>
                <a:spcPct val="90000"/>
              </a:lnSpc>
              <a:spcBef>
                <a:spcPts val="1000"/>
              </a:spcBef>
              <a:spcAft>
                <a:spcPts val="0"/>
              </a:spcAft>
              <a:defRPr/>
            </a:pPr>
            <a:r>
              <a:rPr lang="ru-RU" altLang="ru-RU" sz="3200" b="1" dirty="0">
                <a:solidFill>
                  <a:schemeClr val="bg2">
                    <a:lumMod val="10000"/>
                  </a:schemeClr>
                </a:solidFill>
                <a:latin typeface="Myriad Pro" pitchFamily="34" charset="0"/>
                <a:cs typeface="Times New Roman" pitchFamily="18" charset="0"/>
              </a:rPr>
              <a:t>Вклад в драгоценных металлах</a:t>
            </a:r>
          </a:p>
        </p:txBody>
      </p:sp>
      <p:sp>
        <p:nvSpPr>
          <p:cNvPr id="2" name="Номер слайда 1"/>
          <p:cNvSpPr>
            <a:spLocks noGrp="1"/>
          </p:cNvSpPr>
          <p:nvPr>
            <p:ph type="sldNum" sz="quarter" idx="10"/>
          </p:nvPr>
        </p:nvSpPr>
        <p:spPr/>
        <p:txBody>
          <a:bodyPr/>
          <a:lstStyle/>
          <a:p>
            <a:pPr>
              <a:defRPr/>
            </a:pPr>
            <a:fld id="{E054EEDE-84EA-43C9-A6FF-F4E5ACD50D84}" type="slidenum">
              <a:rPr lang="ru-RU" altLang="ru-RU" smtClean="0"/>
              <a:t>25</a:t>
            </a:fld>
            <a:endParaRPr lang="ru-RU" altLang="ru-RU" dirty="0"/>
          </a:p>
        </p:txBody>
      </p:sp>
    </p:spTree>
    <p:extLst>
      <p:ext uri="{BB962C8B-B14F-4D97-AF65-F5344CB8AC3E}">
        <p14:creationId xmlns:p14="http://schemas.microsoft.com/office/powerpoint/2010/main" val="3548908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p:cNvSpPr>
          <p:nvPr>
            <p:ph idx="1"/>
          </p:nvPr>
        </p:nvSpPr>
        <p:spPr>
          <a:xfrm>
            <a:off x="436563" y="1924050"/>
            <a:ext cx="9326562" cy="3716338"/>
          </a:xfrm>
        </p:spPr>
        <p:txBody>
          <a:bodyPr/>
          <a:lstStyle/>
          <a:p>
            <a:pPr marL="0" lvl="1" indent="0" eaLnBrk="1" hangingPunct="1">
              <a:lnSpc>
                <a:spcPct val="100000"/>
              </a:lnSpc>
              <a:spcBef>
                <a:spcPts val="600"/>
              </a:spcBef>
              <a:spcAft>
                <a:spcPts val="600"/>
              </a:spcAft>
              <a:buFont typeface="Arial" pitchFamily="34" charset="0"/>
              <a:buNone/>
              <a:defRPr/>
            </a:pPr>
            <a:r>
              <a:rPr lang="ru-RU" altLang="ru-RU" sz="2400" dirty="0">
                <a:solidFill>
                  <a:schemeClr val="bg2">
                    <a:lumMod val="10000"/>
                  </a:schemeClr>
                </a:solidFill>
                <a:latin typeface="Myriad Pro" pitchFamily="34" charset="0"/>
                <a:cs typeface="Times New Roman" pitchFamily="18" charset="0"/>
              </a:rPr>
              <a:t>Доход от роста рыночных котировок на драгоценный металл при выдаче денежных средств со вклада менее чем через 3 года после его открытия, уменьшенный на сумму имущественного налогового вычета, облагается НДФЛ (13%). Исчисляет и уплачивает налог сам клиент. </a:t>
            </a:r>
            <a:endParaRPr lang="en-US" altLang="ru-RU" sz="2400" dirty="0">
              <a:solidFill>
                <a:schemeClr val="bg2">
                  <a:lumMod val="10000"/>
                </a:schemeClr>
              </a:solidFill>
              <a:latin typeface="Myriad Pro" pitchFamily="34" charset="0"/>
              <a:cs typeface="Times New Roman" pitchFamily="18" charset="0"/>
            </a:endParaRPr>
          </a:p>
          <a:p>
            <a:pPr marL="0" lvl="1" indent="0" eaLnBrk="1" hangingPunct="1">
              <a:lnSpc>
                <a:spcPct val="100000"/>
              </a:lnSpc>
              <a:spcBef>
                <a:spcPts val="600"/>
              </a:spcBef>
              <a:spcAft>
                <a:spcPts val="600"/>
              </a:spcAft>
              <a:buFont typeface="Arial" pitchFamily="34" charset="0"/>
              <a:buNone/>
              <a:defRPr/>
            </a:pPr>
            <a:endParaRPr lang="ru-RU" altLang="ru-RU" sz="2400" dirty="0">
              <a:solidFill>
                <a:schemeClr val="bg2">
                  <a:lumMod val="10000"/>
                </a:schemeClr>
              </a:solidFill>
              <a:latin typeface="Myriad Pro" pitchFamily="34" charset="0"/>
              <a:cs typeface="Times New Roman" pitchFamily="18" charset="0"/>
            </a:endParaRPr>
          </a:p>
          <a:p>
            <a:pPr marL="0" lvl="1" indent="0" eaLnBrk="1" hangingPunct="1">
              <a:lnSpc>
                <a:spcPct val="100000"/>
              </a:lnSpc>
              <a:spcBef>
                <a:spcPts val="600"/>
              </a:spcBef>
              <a:spcAft>
                <a:spcPts val="600"/>
              </a:spcAft>
              <a:buFont typeface="Arial" pitchFamily="34" charset="0"/>
              <a:buNone/>
              <a:defRPr/>
            </a:pPr>
            <a:r>
              <a:rPr lang="ru-RU" altLang="ru-RU" sz="2400" dirty="0">
                <a:solidFill>
                  <a:schemeClr val="bg2">
                    <a:lumMod val="10000"/>
                  </a:schemeClr>
                </a:solidFill>
                <a:latin typeface="Myriad Pro" pitchFamily="34" charset="0"/>
                <a:cs typeface="Times New Roman" pitchFamily="18" charset="0"/>
              </a:rPr>
              <a:t>Денежные средства на таких вкладах не страхуются в Системе страхования вкладов.</a:t>
            </a:r>
          </a:p>
          <a:p>
            <a:pPr lvl="1" algn="just" eaLnBrk="1" hangingPunct="1">
              <a:defRPr/>
            </a:pPr>
            <a:endParaRPr lang="ru-RU" altLang="ru-RU" sz="1400" b="1" dirty="0"/>
          </a:p>
          <a:p>
            <a:pPr lvl="1" algn="just" eaLnBrk="1" hangingPunct="1">
              <a:defRPr/>
            </a:pPr>
            <a:endParaRPr lang="ru-RU" altLang="ru-RU" sz="1400" dirty="0"/>
          </a:p>
          <a:p>
            <a:pPr algn="just" eaLnBrk="1" hangingPunct="1">
              <a:defRPr/>
            </a:pPr>
            <a:endParaRPr lang="ru-RU" altLang="ru-RU" sz="1400" dirty="0"/>
          </a:p>
        </p:txBody>
      </p:sp>
      <p:sp>
        <p:nvSpPr>
          <p:cNvPr id="45060" name="Текст 3"/>
          <p:cNvSpPr>
            <a:spLocks/>
          </p:cNvSpPr>
          <p:nvPr/>
        </p:nvSpPr>
        <p:spPr bwMode="auto">
          <a:xfrm>
            <a:off x="0" y="0"/>
            <a:ext cx="990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defRPr sz="1900">
                <a:solidFill>
                  <a:schemeClr val="tx1"/>
                </a:solidFill>
                <a:latin typeface="Arial" panose="020B0604020202020204" pitchFamily="34" charset="0"/>
                <a:cs typeface="Arial" panose="020B0604020202020204" pitchFamily="34" charset="0"/>
              </a:defRPr>
            </a:lvl1pPr>
            <a:lvl2pPr marL="742950" indent="-285750" eaLnBrk="0" hangingPunct="0">
              <a:defRPr sz="1900">
                <a:solidFill>
                  <a:schemeClr val="tx1"/>
                </a:solidFill>
                <a:latin typeface="Arial" panose="020B0604020202020204" pitchFamily="34" charset="0"/>
                <a:cs typeface="Arial" panose="020B0604020202020204" pitchFamily="34" charset="0"/>
              </a:defRPr>
            </a:lvl2pPr>
            <a:lvl3pPr marL="1143000" indent="-228600" eaLnBrk="0" hangingPunct="0">
              <a:defRPr sz="1900">
                <a:solidFill>
                  <a:schemeClr val="tx1"/>
                </a:solidFill>
                <a:latin typeface="Arial" panose="020B0604020202020204" pitchFamily="34" charset="0"/>
                <a:cs typeface="Arial" panose="020B0604020202020204" pitchFamily="34" charset="0"/>
              </a:defRPr>
            </a:lvl3pPr>
            <a:lvl4pPr marL="1600200" indent="-228600" eaLnBrk="0" hangingPunct="0">
              <a:defRPr sz="1900">
                <a:solidFill>
                  <a:schemeClr val="tx1"/>
                </a:solidFill>
                <a:latin typeface="Arial" panose="020B0604020202020204" pitchFamily="34" charset="0"/>
                <a:cs typeface="Arial" panose="020B0604020202020204" pitchFamily="34" charset="0"/>
              </a:defRPr>
            </a:lvl4pPr>
            <a:lvl5pPr marL="2057400" indent="-228600" eaLnBrk="0" hangingPunct="0">
              <a:defRPr sz="19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defTabSz="914377" eaLnBrk="1" fontAlgn="auto" hangingPunct="1">
              <a:lnSpc>
                <a:spcPct val="90000"/>
              </a:lnSpc>
              <a:spcBef>
                <a:spcPts val="1000"/>
              </a:spcBef>
              <a:spcAft>
                <a:spcPts val="0"/>
              </a:spcAft>
              <a:defRPr/>
            </a:pPr>
            <a:r>
              <a:rPr lang="ru-RU" altLang="ru-RU" sz="3200" b="1" dirty="0">
                <a:solidFill>
                  <a:schemeClr val="bg2">
                    <a:lumMod val="10000"/>
                  </a:schemeClr>
                </a:solidFill>
                <a:latin typeface="Myriad Pro" pitchFamily="34" charset="0"/>
                <a:cs typeface="Times New Roman" pitchFamily="18" charset="0"/>
              </a:rPr>
              <a:t>Вклад в драгоценных металлах</a:t>
            </a:r>
          </a:p>
        </p:txBody>
      </p:sp>
      <p:sp>
        <p:nvSpPr>
          <p:cNvPr id="2" name="Номер слайда 1"/>
          <p:cNvSpPr>
            <a:spLocks noGrp="1"/>
          </p:cNvSpPr>
          <p:nvPr>
            <p:ph type="sldNum" sz="quarter" idx="10"/>
          </p:nvPr>
        </p:nvSpPr>
        <p:spPr/>
        <p:txBody>
          <a:bodyPr/>
          <a:lstStyle/>
          <a:p>
            <a:pPr>
              <a:defRPr/>
            </a:pPr>
            <a:fld id="{E054EEDE-84EA-43C9-A6FF-F4E5ACD50D84}" type="slidenum">
              <a:rPr lang="ru-RU" altLang="ru-RU" smtClean="0"/>
              <a:t>26</a:t>
            </a:fld>
            <a:endParaRPr lang="ru-RU" altLang="ru-RU" dirty="0"/>
          </a:p>
        </p:txBody>
      </p:sp>
    </p:spTree>
    <p:extLst>
      <p:ext uri="{BB962C8B-B14F-4D97-AF65-F5344CB8AC3E}">
        <p14:creationId xmlns:p14="http://schemas.microsoft.com/office/powerpoint/2010/main" val="2187093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Заголовок 1"/>
          <p:cNvSpPr>
            <a:spLocks noGrp="1"/>
          </p:cNvSpPr>
          <p:nvPr>
            <p:ph type="title" idx="4294967295"/>
          </p:nvPr>
        </p:nvSpPr>
        <p:spPr>
          <a:xfrm>
            <a:off x="250826" y="871311"/>
            <a:ext cx="9544050" cy="1833563"/>
          </a:xfrm>
        </p:spPr>
        <p:txBody>
          <a:bodyPr anchor="t">
            <a:normAutofit fontScale="90000"/>
          </a:bodyPr>
          <a:lstStyle/>
          <a:p>
            <a:pPr marL="0" indent="0" eaLnBrk="1" hangingPunct="1">
              <a:lnSpc>
                <a:spcPct val="100000"/>
              </a:lnSpc>
              <a:spcBef>
                <a:spcPts val="600"/>
              </a:spcBef>
              <a:spcAft>
                <a:spcPts val="600"/>
              </a:spcAft>
              <a:defRPr/>
            </a:pPr>
            <a:r>
              <a:rPr lang="ru-RU" altLang="ru-RU" dirty="0">
                <a:solidFill>
                  <a:schemeClr val="bg2">
                    <a:lumMod val="10000"/>
                  </a:schemeClr>
                </a:solidFill>
                <a:latin typeface="Myriad Pro" pitchFamily="34" charset="0"/>
                <a:ea typeface="+mn-ea"/>
                <a:cs typeface="Times New Roman" pitchFamily="18" charset="0"/>
              </a:rPr>
              <a:t>Банковские кредиты, предоставляемые банками, можно классифицировать по разным признакам.</a:t>
            </a:r>
            <a:br>
              <a:rPr lang="ru-RU" altLang="ru-RU" dirty="0">
                <a:solidFill>
                  <a:schemeClr val="bg2">
                    <a:lumMod val="10000"/>
                  </a:schemeClr>
                </a:solidFill>
                <a:latin typeface="Myriad Pro" pitchFamily="34" charset="0"/>
                <a:ea typeface="+mn-ea"/>
                <a:cs typeface="Times New Roman" pitchFamily="18" charset="0"/>
              </a:rPr>
            </a:br>
            <a:br>
              <a:rPr lang="ru-RU" altLang="ru-RU" dirty="0">
                <a:solidFill>
                  <a:schemeClr val="bg2">
                    <a:lumMod val="10000"/>
                  </a:schemeClr>
                </a:solidFill>
                <a:latin typeface="Myriad Pro" pitchFamily="34" charset="0"/>
                <a:ea typeface="+mn-ea"/>
                <a:cs typeface="Times New Roman" pitchFamily="18" charset="0"/>
              </a:rPr>
            </a:br>
            <a:r>
              <a:rPr lang="ru-RU" altLang="ru-RU" b="1" dirty="0">
                <a:solidFill>
                  <a:schemeClr val="bg2">
                    <a:lumMod val="10000"/>
                  </a:schemeClr>
                </a:solidFill>
                <a:latin typeface="Myriad Pro" pitchFamily="34" charset="0"/>
                <a:ea typeface="+mn-ea"/>
                <a:cs typeface="Times New Roman" pitchFamily="18" charset="0"/>
              </a:rPr>
              <a:t>По срокам пользования выделяют такие виды банковского кредита:</a:t>
            </a:r>
            <a:br>
              <a:rPr lang="ru-RU" altLang="ru-RU" b="1"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a:t>
            </a:r>
            <a:r>
              <a:rPr lang="ru-RU" altLang="ru-RU" b="1" dirty="0">
                <a:solidFill>
                  <a:schemeClr val="bg2">
                    <a:lumMod val="10000"/>
                  </a:schemeClr>
                </a:solidFill>
                <a:latin typeface="Myriad Pro" pitchFamily="34" charset="0"/>
                <a:ea typeface="+mn-ea"/>
                <a:cs typeface="Times New Roman" pitchFamily="18" charset="0"/>
              </a:rPr>
              <a:t> </a:t>
            </a:r>
            <a:r>
              <a:rPr lang="ru-RU" altLang="ru-RU" dirty="0">
                <a:solidFill>
                  <a:schemeClr val="bg2">
                    <a:lumMod val="10000"/>
                  </a:schemeClr>
                </a:solidFill>
                <a:latin typeface="Myriad Pro" pitchFamily="34" charset="0"/>
                <a:ea typeface="+mn-ea"/>
                <a:cs typeface="Times New Roman" pitchFamily="18" charset="0"/>
              </a:rPr>
              <a:t>Краткосрочные (до 1 года);</a:t>
            </a:r>
            <a:br>
              <a:rPr lang="ru-RU"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 Среднесрочные (до 3 лет);</a:t>
            </a:r>
            <a:br>
              <a:rPr lang="ru-RU"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 Долгосрочные (свыше 3 лет).</a:t>
            </a:r>
            <a:br>
              <a:rPr lang="ru-RU" altLang="ru-RU" dirty="0">
                <a:solidFill>
                  <a:schemeClr val="bg2">
                    <a:lumMod val="10000"/>
                  </a:schemeClr>
                </a:solidFill>
                <a:latin typeface="Myriad Pro" pitchFamily="34" charset="0"/>
                <a:ea typeface="+mn-ea"/>
                <a:cs typeface="Times New Roman" pitchFamily="18" charset="0"/>
              </a:rPr>
            </a:br>
            <a:br>
              <a:rPr lang="ru-RU" altLang="ru-RU" dirty="0">
                <a:solidFill>
                  <a:schemeClr val="bg2">
                    <a:lumMod val="10000"/>
                  </a:schemeClr>
                </a:solidFill>
                <a:latin typeface="Myriad Pro" pitchFamily="34" charset="0"/>
                <a:ea typeface="+mn-ea"/>
                <a:cs typeface="Times New Roman" pitchFamily="18" charset="0"/>
              </a:rPr>
            </a:br>
            <a:r>
              <a:rPr lang="ru-RU" altLang="ru-RU" b="1" dirty="0">
                <a:solidFill>
                  <a:schemeClr val="bg2">
                    <a:lumMod val="10000"/>
                  </a:schemeClr>
                </a:solidFill>
                <a:latin typeface="Myriad Pro" pitchFamily="34" charset="0"/>
                <a:ea typeface="+mn-ea"/>
                <a:cs typeface="Times New Roman" pitchFamily="18" charset="0"/>
              </a:rPr>
              <a:t>С точки зрения обеспечения выделяют кредиты:</a:t>
            </a:r>
            <a:br>
              <a:rPr lang="ru-RU" altLang="ru-RU" b="1"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a:t>
            </a:r>
            <a:r>
              <a:rPr lang="ru-RU" altLang="ru-RU" b="1" dirty="0">
                <a:solidFill>
                  <a:schemeClr val="bg2">
                    <a:lumMod val="10000"/>
                  </a:schemeClr>
                </a:solidFill>
                <a:latin typeface="Myriad Pro" pitchFamily="34" charset="0"/>
                <a:ea typeface="+mn-ea"/>
                <a:cs typeface="Times New Roman" pitchFamily="18" charset="0"/>
              </a:rPr>
              <a:t> </a:t>
            </a:r>
            <a:r>
              <a:rPr lang="ru-RU" altLang="ru-RU" dirty="0">
                <a:solidFill>
                  <a:schemeClr val="bg2">
                    <a:lumMod val="10000"/>
                  </a:schemeClr>
                </a:solidFill>
                <a:latin typeface="Myriad Pro" pitchFamily="34" charset="0"/>
                <a:ea typeface="+mn-ea"/>
                <a:cs typeface="Times New Roman" pitchFamily="18" charset="0"/>
              </a:rPr>
              <a:t>Обеспеченные (залогом, гарантией, поручительством); </a:t>
            </a:r>
            <a:br>
              <a:rPr lang="ru-RU"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 Застрахованные;</a:t>
            </a:r>
            <a:br>
              <a:rPr lang="ru-RU"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 Необеспеченные (бланковые) кредиты.</a:t>
            </a:r>
            <a:br>
              <a:rPr lang="ru-RU" altLang="ru-RU" dirty="0">
                <a:solidFill>
                  <a:schemeClr val="bg2">
                    <a:lumMod val="10000"/>
                  </a:schemeClr>
                </a:solidFill>
                <a:latin typeface="Myriad Pro" pitchFamily="34" charset="0"/>
                <a:ea typeface="+mn-ea"/>
                <a:cs typeface="Times New Roman" pitchFamily="18" charset="0"/>
              </a:rPr>
            </a:br>
            <a:endParaRPr lang="ru-RU" altLang="ru-RU" dirty="0">
              <a:solidFill>
                <a:schemeClr val="bg2">
                  <a:lumMod val="10000"/>
                </a:schemeClr>
              </a:solidFill>
              <a:latin typeface="Myriad Pro" pitchFamily="34" charset="0"/>
              <a:ea typeface="+mn-ea"/>
              <a:cs typeface="Times New Roman" pitchFamily="18" charset="0"/>
            </a:endParaRPr>
          </a:p>
        </p:txBody>
      </p:sp>
      <p:sp>
        <p:nvSpPr>
          <p:cNvPr id="56325" name="Текст 3"/>
          <p:cNvSpPr>
            <a:spLocks noGrp="1"/>
          </p:cNvSpPr>
          <p:nvPr>
            <p:ph type="body" sz="quarter" idx="4294967295"/>
          </p:nvPr>
        </p:nvSpPr>
        <p:spPr>
          <a:xfrm>
            <a:off x="0" y="0"/>
            <a:ext cx="9906000" cy="522288"/>
          </a:xfrm>
        </p:spPr>
        <p:txBody>
          <a:bodyPr lIns="90000" tIns="46800" rIns="90000" bIns="46800" anchor="ctr">
            <a:normAutofit lnSpcReduction="10000"/>
          </a:bodyPr>
          <a:lstStyle/>
          <a:p>
            <a:pPr marL="0" indent="0" defTabSz="914377" eaLnBrk="1" fontAlgn="auto" hangingPunct="1">
              <a:spcAft>
                <a:spcPts val="0"/>
              </a:spcAft>
              <a:buNone/>
              <a:defRPr/>
            </a:pPr>
            <a:r>
              <a:rPr lang="ru-RU" sz="3200" b="1" dirty="0"/>
              <a:t>Кредиты, предоставляемые банками</a:t>
            </a:r>
            <a:endParaRPr lang="ru-RU" altLang="ru-RU" sz="3200" b="1" dirty="0">
              <a:solidFill>
                <a:schemeClr val="bg2">
                  <a:lumMod val="10000"/>
                </a:schemeClr>
              </a:solidFill>
              <a:latin typeface="Myriad Pro" pitchFamily="34" charset="0"/>
              <a:cs typeface="Times New Roman" pitchFamily="18" charset="0"/>
            </a:endParaRPr>
          </a:p>
        </p:txBody>
      </p:sp>
      <p:sp>
        <p:nvSpPr>
          <p:cNvPr id="3" name="Номер слайда 2"/>
          <p:cNvSpPr>
            <a:spLocks noGrp="1"/>
          </p:cNvSpPr>
          <p:nvPr>
            <p:ph type="sldNum" sz="quarter" idx="10"/>
          </p:nvPr>
        </p:nvSpPr>
        <p:spPr/>
        <p:txBody>
          <a:bodyPr/>
          <a:lstStyle/>
          <a:p>
            <a:pPr>
              <a:defRPr/>
            </a:pPr>
            <a:fld id="{B094C401-95ED-483E-AFD9-9D8E77728FF5}" type="slidenum">
              <a:rPr lang="ru-RU" altLang="ru-RU" smtClean="0"/>
              <a:pPr>
                <a:defRPr/>
              </a:pPr>
              <a:t>27</a:t>
            </a:fld>
            <a:endParaRPr lang="ru-RU" altLang="ru-RU" dirty="0"/>
          </a:p>
        </p:txBody>
      </p:sp>
    </p:spTree>
    <p:extLst>
      <p:ext uri="{BB962C8B-B14F-4D97-AF65-F5344CB8AC3E}">
        <p14:creationId xmlns:p14="http://schemas.microsoft.com/office/powerpoint/2010/main" val="1678606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Заголовок 1"/>
          <p:cNvSpPr>
            <a:spLocks noGrp="1"/>
          </p:cNvSpPr>
          <p:nvPr>
            <p:ph type="title" idx="4294967295"/>
          </p:nvPr>
        </p:nvSpPr>
        <p:spPr>
          <a:xfrm>
            <a:off x="361951" y="1089025"/>
            <a:ext cx="9544050" cy="1833563"/>
          </a:xfrm>
        </p:spPr>
        <p:txBody>
          <a:bodyPr anchor="t">
            <a:normAutofit fontScale="90000"/>
          </a:bodyPr>
          <a:lstStyle/>
          <a:p>
            <a:pPr marL="0" indent="0" eaLnBrk="1" hangingPunct="1">
              <a:lnSpc>
                <a:spcPct val="100000"/>
              </a:lnSpc>
              <a:spcBef>
                <a:spcPts val="600"/>
              </a:spcBef>
              <a:spcAft>
                <a:spcPts val="600"/>
              </a:spcAft>
              <a:defRPr/>
            </a:pPr>
            <a:r>
              <a:rPr lang="ru-RU" altLang="ru-RU" b="1" dirty="0">
                <a:solidFill>
                  <a:schemeClr val="bg2">
                    <a:lumMod val="10000"/>
                  </a:schemeClr>
                </a:solidFill>
                <a:latin typeface="Myriad Pro" pitchFamily="34" charset="0"/>
                <a:ea typeface="+mn-ea"/>
                <a:cs typeface="Times New Roman" pitchFamily="18" charset="0"/>
              </a:rPr>
              <a:t>По методам предоставления выделяют такие виды банковских кредитов:</a:t>
            </a:r>
            <a:br>
              <a:rPr lang="ru-RU" altLang="ru-RU" b="1"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 Разовые;</a:t>
            </a:r>
            <a:br>
              <a:rPr lang="ru-RU"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 Кредитные линии.</a:t>
            </a:r>
            <a:br>
              <a:rPr lang="ru-RU" altLang="ru-RU" dirty="0">
                <a:solidFill>
                  <a:schemeClr val="bg2">
                    <a:lumMod val="10000"/>
                  </a:schemeClr>
                </a:solidFill>
                <a:latin typeface="Myriad Pro" pitchFamily="34" charset="0"/>
                <a:ea typeface="+mn-ea"/>
                <a:cs typeface="Times New Roman" pitchFamily="18" charset="0"/>
              </a:rPr>
            </a:br>
            <a:br>
              <a:rPr lang="ru-RU" altLang="ru-RU" dirty="0">
                <a:solidFill>
                  <a:schemeClr val="bg2">
                    <a:lumMod val="10000"/>
                  </a:schemeClr>
                </a:solidFill>
                <a:latin typeface="Myriad Pro" pitchFamily="34" charset="0"/>
                <a:ea typeface="+mn-ea"/>
                <a:cs typeface="Times New Roman" pitchFamily="18" charset="0"/>
              </a:rPr>
            </a:br>
            <a:r>
              <a:rPr lang="ru-RU" altLang="ru-RU" b="1" dirty="0">
                <a:solidFill>
                  <a:schemeClr val="bg2">
                    <a:lumMod val="10000"/>
                  </a:schemeClr>
                </a:solidFill>
                <a:latin typeface="Myriad Pro" pitchFamily="34" charset="0"/>
                <a:ea typeface="+mn-ea"/>
                <a:cs typeface="Times New Roman" pitchFamily="18" charset="0"/>
              </a:rPr>
              <a:t>По форме привлечения (организации):</a:t>
            </a:r>
            <a:br>
              <a:rPr lang="ru-RU" altLang="ru-RU" b="1"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 Двусторонние (коммерческий банк - заемщик);</a:t>
            </a:r>
            <a:br>
              <a:rPr lang="ru-RU"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 Консорциальные (несколько банков –заемщик).</a:t>
            </a:r>
            <a:br>
              <a:rPr lang="ru-RU" altLang="ru-RU" dirty="0">
                <a:solidFill>
                  <a:schemeClr val="bg2">
                    <a:lumMod val="10000"/>
                  </a:schemeClr>
                </a:solidFill>
                <a:latin typeface="Myriad Pro" pitchFamily="34" charset="0"/>
                <a:ea typeface="+mn-ea"/>
                <a:cs typeface="Times New Roman" pitchFamily="18" charset="0"/>
              </a:rPr>
            </a:br>
            <a:br>
              <a:rPr lang="ru-RU" altLang="ru-RU" dirty="0">
                <a:solidFill>
                  <a:schemeClr val="bg2">
                    <a:lumMod val="10000"/>
                  </a:schemeClr>
                </a:solidFill>
                <a:latin typeface="Myriad Pro" pitchFamily="34" charset="0"/>
                <a:ea typeface="+mn-ea"/>
                <a:cs typeface="Times New Roman" pitchFamily="18" charset="0"/>
              </a:rPr>
            </a:br>
            <a:r>
              <a:rPr lang="ru-RU" altLang="ru-RU" b="1" dirty="0">
                <a:solidFill>
                  <a:schemeClr val="bg2">
                    <a:lumMod val="10000"/>
                  </a:schemeClr>
                </a:solidFill>
                <a:latin typeface="Myriad Pro" pitchFamily="34" charset="0"/>
                <a:ea typeface="+mn-ea"/>
                <a:cs typeface="Times New Roman" pitchFamily="18" charset="0"/>
              </a:rPr>
              <a:t>По видам заёмщиков:</a:t>
            </a:r>
            <a:br>
              <a:rPr lang="ru-RU" altLang="ru-RU" b="1"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 Корпоративные кредиты;</a:t>
            </a:r>
            <a:br>
              <a:rPr lang="ru-RU"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 Кредиты физическим лицам (населению). </a:t>
            </a:r>
          </a:p>
        </p:txBody>
      </p:sp>
      <p:sp>
        <p:nvSpPr>
          <p:cNvPr id="56325" name="Текст 3"/>
          <p:cNvSpPr>
            <a:spLocks noGrp="1"/>
          </p:cNvSpPr>
          <p:nvPr>
            <p:ph type="body" sz="quarter" idx="4294967295"/>
          </p:nvPr>
        </p:nvSpPr>
        <p:spPr>
          <a:xfrm>
            <a:off x="0" y="0"/>
            <a:ext cx="9906000" cy="522288"/>
          </a:xfrm>
        </p:spPr>
        <p:txBody>
          <a:bodyPr lIns="90000" tIns="46800" rIns="90000" bIns="46800" anchor="ctr">
            <a:normAutofit lnSpcReduction="10000"/>
          </a:bodyPr>
          <a:lstStyle/>
          <a:p>
            <a:pPr marL="0" indent="0" defTabSz="914377" eaLnBrk="1" fontAlgn="auto" hangingPunct="1">
              <a:spcAft>
                <a:spcPts val="0"/>
              </a:spcAft>
              <a:buNone/>
              <a:defRPr/>
            </a:pPr>
            <a:r>
              <a:rPr lang="ru-RU" sz="3200" b="1" dirty="0"/>
              <a:t>Кредиты, предоставляемые банками</a:t>
            </a:r>
            <a:endParaRPr lang="ru-RU" altLang="ru-RU" sz="3200" b="1" dirty="0">
              <a:solidFill>
                <a:schemeClr val="bg2">
                  <a:lumMod val="10000"/>
                </a:schemeClr>
              </a:solidFill>
              <a:latin typeface="Myriad Pro" pitchFamily="34" charset="0"/>
              <a:cs typeface="Times New Roman" pitchFamily="18" charset="0"/>
            </a:endParaRPr>
          </a:p>
        </p:txBody>
      </p:sp>
      <p:sp>
        <p:nvSpPr>
          <p:cNvPr id="2" name="Номер слайда 1"/>
          <p:cNvSpPr>
            <a:spLocks noGrp="1"/>
          </p:cNvSpPr>
          <p:nvPr>
            <p:ph type="sldNum" sz="quarter" idx="10"/>
          </p:nvPr>
        </p:nvSpPr>
        <p:spPr/>
        <p:txBody>
          <a:bodyPr/>
          <a:lstStyle/>
          <a:p>
            <a:pPr>
              <a:defRPr/>
            </a:pPr>
            <a:fld id="{B094C401-95ED-483E-AFD9-9D8E77728FF5}" type="slidenum">
              <a:rPr lang="ru-RU" altLang="ru-RU" smtClean="0"/>
              <a:pPr>
                <a:defRPr/>
              </a:pPr>
              <a:t>28</a:t>
            </a:fld>
            <a:endParaRPr lang="ru-RU" altLang="ru-RU" dirty="0"/>
          </a:p>
        </p:txBody>
      </p:sp>
    </p:spTree>
    <p:extLst>
      <p:ext uri="{BB962C8B-B14F-4D97-AF65-F5344CB8AC3E}">
        <p14:creationId xmlns:p14="http://schemas.microsoft.com/office/powerpoint/2010/main" val="3797435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Заголовок 1"/>
          <p:cNvSpPr>
            <a:spLocks noGrp="1"/>
          </p:cNvSpPr>
          <p:nvPr>
            <p:ph type="title" idx="4294967295"/>
          </p:nvPr>
        </p:nvSpPr>
        <p:spPr>
          <a:xfrm>
            <a:off x="254111" y="732973"/>
            <a:ext cx="9514332" cy="1705428"/>
          </a:xfrm>
        </p:spPr>
        <p:txBody>
          <a:bodyPr anchor="t">
            <a:normAutofit/>
          </a:bodyPr>
          <a:lstStyle/>
          <a:p>
            <a:pPr eaLnBrk="1" hangingPunct="1">
              <a:lnSpc>
                <a:spcPct val="100000"/>
              </a:lnSpc>
              <a:spcBef>
                <a:spcPts val="600"/>
              </a:spcBef>
              <a:spcAft>
                <a:spcPts val="600"/>
              </a:spcAft>
              <a:defRPr/>
            </a:pPr>
            <a:r>
              <a:rPr lang="ru-RU" altLang="ru-RU" sz="2200" dirty="0">
                <a:solidFill>
                  <a:schemeClr val="bg2">
                    <a:lumMod val="10000"/>
                  </a:schemeClr>
                </a:solidFill>
                <a:latin typeface="Myriad Pro" pitchFamily="34" charset="0"/>
                <a:ea typeface="+mn-ea"/>
                <a:cs typeface="Times New Roman" pitchFamily="18" charset="0"/>
              </a:rPr>
              <a:t>Потребительский кредит  – </a:t>
            </a:r>
            <a:r>
              <a:rPr lang="ru-RU" altLang="ru-RU" sz="2200" b="1" dirty="0">
                <a:solidFill>
                  <a:schemeClr val="bg2">
                    <a:lumMod val="10000"/>
                  </a:schemeClr>
                </a:solidFill>
                <a:latin typeface="Myriad Pro" pitchFamily="34" charset="0"/>
                <a:ea typeface="+mn-ea"/>
                <a:cs typeface="Times New Roman" pitchFamily="18" charset="0"/>
              </a:rPr>
              <a:t>денежные средства, предоставленные кредитной организацией заёмщику </a:t>
            </a:r>
            <a:r>
              <a:rPr lang="ru-RU" altLang="ru-RU" sz="2200" dirty="0">
                <a:solidFill>
                  <a:schemeClr val="bg2">
                    <a:lumMod val="10000"/>
                  </a:schemeClr>
                </a:solidFill>
                <a:latin typeface="Myriad Pro" pitchFamily="34" charset="0"/>
                <a:ea typeface="+mn-ea"/>
                <a:cs typeface="Times New Roman" pitchFamily="18" charset="0"/>
              </a:rPr>
              <a:t>– </a:t>
            </a:r>
            <a:r>
              <a:rPr lang="ru-RU" altLang="ru-RU" sz="2200" u="sng" dirty="0">
                <a:solidFill>
                  <a:schemeClr val="bg2">
                    <a:lumMod val="10000"/>
                  </a:schemeClr>
                </a:solidFill>
                <a:latin typeface="Myriad Pro" pitchFamily="34" charset="0"/>
                <a:ea typeface="+mn-ea"/>
                <a:cs typeface="Times New Roman" pitchFamily="18" charset="0"/>
              </a:rPr>
              <a:t>физическому лицу</a:t>
            </a:r>
            <a:r>
              <a:rPr lang="ru-RU" altLang="ru-RU" sz="2200" dirty="0">
                <a:solidFill>
                  <a:schemeClr val="bg2">
                    <a:lumMod val="10000"/>
                  </a:schemeClr>
                </a:solidFill>
                <a:latin typeface="Myriad Pro" pitchFamily="34" charset="0"/>
                <a:ea typeface="+mn-ea"/>
                <a:cs typeface="Times New Roman" pitchFamily="18" charset="0"/>
              </a:rPr>
              <a:t> на основании договора в целях, </a:t>
            </a:r>
            <a:r>
              <a:rPr lang="ru-RU" altLang="ru-RU" sz="2200" b="1" dirty="0">
                <a:solidFill>
                  <a:srgbClr val="FF0000"/>
                </a:solidFill>
                <a:latin typeface="Myriad Pro" pitchFamily="34" charset="0"/>
                <a:ea typeface="+mn-ea"/>
                <a:cs typeface="Times New Roman" pitchFamily="18" charset="0"/>
              </a:rPr>
              <a:t>не связанных с осуществлением им предпринимательской деятельности</a:t>
            </a:r>
            <a:r>
              <a:rPr lang="ru-RU" altLang="ru-RU" sz="2200" dirty="0">
                <a:solidFill>
                  <a:schemeClr val="bg2">
                    <a:lumMod val="10000"/>
                  </a:schemeClr>
                </a:solidFill>
                <a:latin typeface="Myriad Pro" pitchFamily="34" charset="0"/>
                <a:ea typeface="+mn-ea"/>
                <a:cs typeface="Times New Roman" pitchFamily="18" charset="0"/>
              </a:rPr>
              <a:t>.</a:t>
            </a:r>
          </a:p>
        </p:txBody>
      </p:sp>
      <p:sp>
        <p:nvSpPr>
          <p:cNvPr id="58373" name="Текст 3"/>
          <p:cNvSpPr>
            <a:spLocks noGrp="1"/>
          </p:cNvSpPr>
          <p:nvPr>
            <p:ph type="body" sz="quarter" idx="4294967295"/>
          </p:nvPr>
        </p:nvSpPr>
        <p:spPr>
          <a:xfrm>
            <a:off x="0" y="0"/>
            <a:ext cx="9906000" cy="522288"/>
          </a:xfrm>
        </p:spPr>
        <p:txBody>
          <a:bodyPr lIns="90000" tIns="46800" rIns="90000" bIns="46800">
            <a:normAutofit lnSpcReduction="10000"/>
          </a:bodyPr>
          <a:lstStyle/>
          <a:p>
            <a:pPr marL="0" indent="0" defTabSz="914377" eaLnBrk="1" fontAlgn="auto" hangingPunct="1">
              <a:spcAft>
                <a:spcPts val="0"/>
              </a:spcAft>
              <a:buFont typeface="Arial" pitchFamily="34" charset="0"/>
              <a:buNone/>
              <a:defRPr/>
            </a:pPr>
            <a:r>
              <a:rPr lang="ru-RU" altLang="ru-RU" sz="3200" b="1" dirty="0">
                <a:solidFill>
                  <a:schemeClr val="bg2">
                    <a:lumMod val="10000"/>
                  </a:schemeClr>
                </a:solidFill>
                <a:latin typeface="Myriad Pro" pitchFamily="34" charset="0"/>
                <a:cs typeface="Times New Roman" pitchFamily="18" charset="0"/>
              </a:rPr>
              <a:t>Потребительские кредиты</a:t>
            </a:r>
          </a:p>
        </p:txBody>
      </p:sp>
      <p:sp>
        <p:nvSpPr>
          <p:cNvPr id="2" name="Номер слайда 1"/>
          <p:cNvSpPr>
            <a:spLocks noGrp="1"/>
          </p:cNvSpPr>
          <p:nvPr>
            <p:ph type="sldNum" sz="quarter" idx="10"/>
          </p:nvPr>
        </p:nvSpPr>
        <p:spPr/>
        <p:txBody>
          <a:bodyPr/>
          <a:lstStyle/>
          <a:p>
            <a:pPr>
              <a:defRPr/>
            </a:pPr>
            <a:fld id="{B094C401-95ED-483E-AFD9-9D8E77728FF5}" type="slidenum">
              <a:rPr lang="ru-RU" altLang="ru-RU" smtClean="0"/>
              <a:pPr>
                <a:defRPr/>
              </a:pPr>
              <a:t>29</a:t>
            </a:fld>
            <a:endParaRPr lang="ru-RU" altLang="ru-RU" dirty="0"/>
          </a:p>
        </p:txBody>
      </p:sp>
      <p:grpSp>
        <p:nvGrpSpPr>
          <p:cNvPr id="5" name="Группа 7">
            <a:extLst>
              <a:ext uri="{FF2B5EF4-FFF2-40B4-BE49-F238E27FC236}">
                <a16:creationId xmlns:a16="http://schemas.microsoft.com/office/drawing/2014/main" id="{6FD793D2-DCC5-436F-95E8-9FBFB44301AE}"/>
              </a:ext>
            </a:extLst>
          </p:cNvPr>
          <p:cNvGrpSpPr/>
          <p:nvPr/>
        </p:nvGrpSpPr>
        <p:grpSpPr>
          <a:xfrm>
            <a:off x="745846" y="2569256"/>
            <a:ext cx="8530861" cy="3396115"/>
            <a:chOff x="683341" y="2140084"/>
            <a:chExt cx="8825068" cy="2175994"/>
          </a:xfrm>
        </p:grpSpPr>
        <p:sp>
          <p:nvSpPr>
            <p:cNvPr id="6" name="Полилиния 8">
              <a:extLst>
                <a:ext uri="{FF2B5EF4-FFF2-40B4-BE49-F238E27FC236}">
                  <a16:creationId xmlns:a16="http://schemas.microsoft.com/office/drawing/2014/main" id="{55034EBE-A393-4FCE-8C50-106CCA3CF9EB}"/>
                </a:ext>
              </a:extLst>
            </p:cNvPr>
            <p:cNvSpPr/>
            <p:nvPr/>
          </p:nvSpPr>
          <p:spPr>
            <a:xfrm>
              <a:off x="5095875" y="3557507"/>
              <a:ext cx="3878328" cy="224366"/>
            </a:xfrm>
            <a:custGeom>
              <a:avLst/>
              <a:gdLst/>
              <a:ahLst/>
              <a:cxnLst/>
              <a:rect l="0" t="0" r="0" b="0"/>
              <a:pathLst>
                <a:path>
                  <a:moveTo>
                    <a:pt x="0" y="0"/>
                  </a:moveTo>
                  <a:lnTo>
                    <a:pt x="0" y="112183"/>
                  </a:lnTo>
                  <a:lnTo>
                    <a:pt x="3878328" y="112183"/>
                  </a:lnTo>
                  <a:lnTo>
                    <a:pt x="3878328" y="22436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Полилиния 9">
              <a:extLst>
                <a:ext uri="{FF2B5EF4-FFF2-40B4-BE49-F238E27FC236}">
                  <a16:creationId xmlns:a16="http://schemas.microsoft.com/office/drawing/2014/main" id="{D751103C-F1C9-4C6E-AA38-50344150FD18}"/>
                </a:ext>
              </a:extLst>
            </p:cNvPr>
            <p:cNvSpPr/>
            <p:nvPr/>
          </p:nvSpPr>
          <p:spPr>
            <a:xfrm>
              <a:off x="5095875" y="3557507"/>
              <a:ext cx="2585552" cy="224366"/>
            </a:xfrm>
            <a:custGeom>
              <a:avLst/>
              <a:gdLst/>
              <a:ahLst/>
              <a:cxnLst/>
              <a:rect l="0" t="0" r="0" b="0"/>
              <a:pathLst>
                <a:path>
                  <a:moveTo>
                    <a:pt x="0" y="0"/>
                  </a:moveTo>
                  <a:lnTo>
                    <a:pt x="0" y="112183"/>
                  </a:lnTo>
                  <a:lnTo>
                    <a:pt x="2585552" y="112183"/>
                  </a:lnTo>
                  <a:lnTo>
                    <a:pt x="2585552" y="22436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Полилиния 10">
              <a:extLst>
                <a:ext uri="{FF2B5EF4-FFF2-40B4-BE49-F238E27FC236}">
                  <a16:creationId xmlns:a16="http://schemas.microsoft.com/office/drawing/2014/main" id="{5CA1BA53-1E49-4356-B537-8579E31A1D38}"/>
                </a:ext>
              </a:extLst>
            </p:cNvPr>
            <p:cNvSpPr/>
            <p:nvPr/>
          </p:nvSpPr>
          <p:spPr>
            <a:xfrm>
              <a:off x="5095875" y="3557507"/>
              <a:ext cx="1292776" cy="224366"/>
            </a:xfrm>
            <a:custGeom>
              <a:avLst/>
              <a:gdLst/>
              <a:ahLst/>
              <a:cxnLst/>
              <a:rect l="0" t="0" r="0" b="0"/>
              <a:pathLst>
                <a:path>
                  <a:moveTo>
                    <a:pt x="0" y="0"/>
                  </a:moveTo>
                  <a:lnTo>
                    <a:pt x="0" y="112183"/>
                  </a:lnTo>
                  <a:lnTo>
                    <a:pt x="1292776" y="112183"/>
                  </a:lnTo>
                  <a:lnTo>
                    <a:pt x="1292776" y="22436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Полилиния 11">
              <a:extLst>
                <a:ext uri="{FF2B5EF4-FFF2-40B4-BE49-F238E27FC236}">
                  <a16:creationId xmlns:a16="http://schemas.microsoft.com/office/drawing/2014/main" id="{4D585484-B154-4144-A944-DB5AA9AF0FBB}"/>
                </a:ext>
              </a:extLst>
            </p:cNvPr>
            <p:cNvSpPr/>
            <p:nvPr/>
          </p:nvSpPr>
          <p:spPr>
            <a:xfrm>
              <a:off x="5050155" y="3557507"/>
              <a:ext cx="91440" cy="224366"/>
            </a:xfrm>
            <a:custGeom>
              <a:avLst/>
              <a:gdLst/>
              <a:ahLst/>
              <a:cxnLst/>
              <a:rect l="0" t="0" r="0" b="0"/>
              <a:pathLst>
                <a:path>
                  <a:moveTo>
                    <a:pt x="45720" y="0"/>
                  </a:moveTo>
                  <a:lnTo>
                    <a:pt x="45720" y="22436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Полилиния 12">
              <a:extLst>
                <a:ext uri="{FF2B5EF4-FFF2-40B4-BE49-F238E27FC236}">
                  <a16:creationId xmlns:a16="http://schemas.microsoft.com/office/drawing/2014/main" id="{D9B522A1-0121-474C-B629-8CB18166EA17}"/>
                </a:ext>
              </a:extLst>
            </p:cNvPr>
            <p:cNvSpPr/>
            <p:nvPr/>
          </p:nvSpPr>
          <p:spPr>
            <a:xfrm>
              <a:off x="3803099" y="3557507"/>
              <a:ext cx="1292776" cy="224366"/>
            </a:xfrm>
            <a:custGeom>
              <a:avLst/>
              <a:gdLst/>
              <a:ahLst/>
              <a:cxnLst/>
              <a:rect l="0" t="0" r="0" b="0"/>
              <a:pathLst>
                <a:path>
                  <a:moveTo>
                    <a:pt x="1292776" y="0"/>
                  </a:moveTo>
                  <a:lnTo>
                    <a:pt x="1292776" y="112183"/>
                  </a:lnTo>
                  <a:lnTo>
                    <a:pt x="0" y="112183"/>
                  </a:lnTo>
                  <a:lnTo>
                    <a:pt x="0" y="22436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Полилиния 13">
              <a:extLst>
                <a:ext uri="{FF2B5EF4-FFF2-40B4-BE49-F238E27FC236}">
                  <a16:creationId xmlns:a16="http://schemas.microsoft.com/office/drawing/2014/main" id="{866A4AA6-A26F-4A6B-9CBE-904481204D72}"/>
                </a:ext>
              </a:extLst>
            </p:cNvPr>
            <p:cNvSpPr/>
            <p:nvPr/>
          </p:nvSpPr>
          <p:spPr>
            <a:xfrm>
              <a:off x="2510323" y="3557507"/>
              <a:ext cx="2585552" cy="224366"/>
            </a:xfrm>
            <a:custGeom>
              <a:avLst/>
              <a:gdLst/>
              <a:ahLst/>
              <a:cxnLst/>
              <a:rect l="0" t="0" r="0" b="0"/>
              <a:pathLst>
                <a:path>
                  <a:moveTo>
                    <a:pt x="2585552" y="0"/>
                  </a:moveTo>
                  <a:lnTo>
                    <a:pt x="2585552" y="112183"/>
                  </a:lnTo>
                  <a:lnTo>
                    <a:pt x="0" y="112183"/>
                  </a:lnTo>
                  <a:lnTo>
                    <a:pt x="0" y="22436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Полилиния 14">
              <a:extLst>
                <a:ext uri="{FF2B5EF4-FFF2-40B4-BE49-F238E27FC236}">
                  <a16:creationId xmlns:a16="http://schemas.microsoft.com/office/drawing/2014/main" id="{291496E0-7080-4E85-83CF-73CFA9AAB5EC}"/>
                </a:ext>
              </a:extLst>
            </p:cNvPr>
            <p:cNvSpPr/>
            <p:nvPr/>
          </p:nvSpPr>
          <p:spPr>
            <a:xfrm>
              <a:off x="1217546" y="3557507"/>
              <a:ext cx="3878328" cy="224366"/>
            </a:xfrm>
            <a:custGeom>
              <a:avLst/>
              <a:gdLst/>
              <a:ahLst/>
              <a:cxnLst/>
              <a:rect l="0" t="0" r="0" b="0"/>
              <a:pathLst>
                <a:path>
                  <a:moveTo>
                    <a:pt x="3878328" y="0"/>
                  </a:moveTo>
                  <a:lnTo>
                    <a:pt x="3878328" y="112183"/>
                  </a:lnTo>
                  <a:lnTo>
                    <a:pt x="0" y="112183"/>
                  </a:lnTo>
                  <a:lnTo>
                    <a:pt x="0" y="22436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Полилиния 15">
              <a:extLst>
                <a:ext uri="{FF2B5EF4-FFF2-40B4-BE49-F238E27FC236}">
                  <a16:creationId xmlns:a16="http://schemas.microsoft.com/office/drawing/2014/main" id="{AEB60474-CEA0-47D1-B65A-C710F29A1E95}"/>
                </a:ext>
              </a:extLst>
            </p:cNvPr>
            <p:cNvSpPr/>
            <p:nvPr/>
          </p:nvSpPr>
          <p:spPr>
            <a:xfrm>
              <a:off x="4043870" y="2140084"/>
              <a:ext cx="2104009" cy="1417422"/>
            </a:xfrm>
            <a:custGeom>
              <a:avLst/>
              <a:gdLst>
                <a:gd name="connsiteX0" fmla="*/ 0 w 2104009"/>
                <a:gd name="connsiteY0" fmla="*/ 0 h 1417422"/>
                <a:gd name="connsiteX1" fmla="*/ 2104009 w 2104009"/>
                <a:gd name="connsiteY1" fmla="*/ 0 h 1417422"/>
                <a:gd name="connsiteX2" fmla="*/ 2104009 w 2104009"/>
                <a:gd name="connsiteY2" fmla="*/ 1417422 h 1417422"/>
                <a:gd name="connsiteX3" fmla="*/ 0 w 2104009"/>
                <a:gd name="connsiteY3" fmla="*/ 1417422 h 1417422"/>
                <a:gd name="connsiteX4" fmla="*/ 0 w 2104009"/>
                <a:gd name="connsiteY4" fmla="*/ 0 h 1417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009" h="1417422">
                  <a:moveTo>
                    <a:pt x="0" y="0"/>
                  </a:moveTo>
                  <a:lnTo>
                    <a:pt x="2104009" y="0"/>
                  </a:lnTo>
                  <a:lnTo>
                    <a:pt x="2104009" y="1417422"/>
                  </a:lnTo>
                  <a:lnTo>
                    <a:pt x="0" y="1417422"/>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a:ln/>
                  <a:effectLst/>
                  <a:latin typeface="Arial" charset="0"/>
                  <a:cs typeface="Arial" charset="0"/>
                </a:rPr>
                <a:t>Классификация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a:ln/>
                  <a:effectLst/>
                  <a:latin typeface="Arial" charset="0"/>
                  <a:cs typeface="Arial" charset="0"/>
                </a:rPr>
                <a:t> потребительских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a:ln/>
                  <a:effectLst/>
                  <a:latin typeface="Arial" charset="0"/>
                  <a:cs typeface="Arial" charset="0"/>
                </a:rPr>
                <a:t>кредитов</a:t>
              </a:r>
            </a:p>
          </p:txBody>
        </p:sp>
        <p:sp>
          <p:nvSpPr>
            <p:cNvPr id="14" name="Полилиния 16">
              <a:extLst>
                <a:ext uri="{FF2B5EF4-FFF2-40B4-BE49-F238E27FC236}">
                  <a16:creationId xmlns:a16="http://schemas.microsoft.com/office/drawing/2014/main" id="{AAB4B230-68AC-486B-B48E-C1B101A1CCD7}"/>
                </a:ext>
              </a:extLst>
            </p:cNvPr>
            <p:cNvSpPr/>
            <p:nvPr/>
          </p:nvSpPr>
          <p:spPr>
            <a:xfrm>
              <a:off x="683341" y="3781873"/>
              <a:ext cx="1068410" cy="534205"/>
            </a:xfrm>
            <a:custGeom>
              <a:avLst/>
              <a:gdLst>
                <a:gd name="connsiteX0" fmla="*/ 0 w 1068410"/>
                <a:gd name="connsiteY0" fmla="*/ 0 h 534205"/>
                <a:gd name="connsiteX1" fmla="*/ 1068410 w 1068410"/>
                <a:gd name="connsiteY1" fmla="*/ 0 h 534205"/>
                <a:gd name="connsiteX2" fmla="*/ 1068410 w 1068410"/>
                <a:gd name="connsiteY2" fmla="*/ 534205 h 534205"/>
                <a:gd name="connsiteX3" fmla="*/ 0 w 1068410"/>
                <a:gd name="connsiteY3" fmla="*/ 534205 h 534205"/>
                <a:gd name="connsiteX4" fmla="*/ 0 w 1068410"/>
                <a:gd name="connsiteY4" fmla="*/ 0 h 534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410" h="534205">
                  <a:moveTo>
                    <a:pt x="0" y="0"/>
                  </a:moveTo>
                  <a:lnTo>
                    <a:pt x="1068410" y="0"/>
                  </a:lnTo>
                  <a:lnTo>
                    <a:pt x="1068410" y="534205"/>
                  </a:lnTo>
                  <a:lnTo>
                    <a:pt x="0" y="534205"/>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dirty="0">
                  <a:ln/>
                  <a:effectLst/>
                  <a:latin typeface="Arial" charset="0"/>
                  <a:cs typeface="Arial" charset="0"/>
                </a:rPr>
                <a:t> По направлениям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dirty="0">
                  <a:ln/>
                  <a:effectLst/>
                  <a:latin typeface="Arial" charset="0"/>
                  <a:cs typeface="Arial" charset="0"/>
                </a:rPr>
                <a:t>использования:</a:t>
              </a:r>
            </a:p>
          </p:txBody>
        </p:sp>
        <p:sp>
          <p:nvSpPr>
            <p:cNvPr id="15" name="Полилиния 17">
              <a:extLst>
                <a:ext uri="{FF2B5EF4-FFF2-40B4-BE49-F238E27FC236}">
                  <a16:creationId xmlns:a16="http://schemas.microsoft.com/office/drawing/2014/main" id="{A0580730-8CB5-44D5-85CC-54A91F572795}"/>
                </a:ext>
              </a:extLst>
            </p:cNvPr>
            <p:cNvSpPr/>
            <p:nvPr/>
          </p:nvSpPr>
          <p:spPr>
            <a:xfrm>
              <a:off x="1976118" y="3781873"/>
              <a:ext cx="1068410" cy="534205"/>
            </a:xfrm>
            <a:custGeom>
              <a:avLst/>
              <a:gdLst>
                <a:gd name="connsiteX0" fmla="*/ 0 w 1068410"/>
                <a:gd name="connsiteY0" fmla="*/ 0 h 534205"/>
                <a:gd name="connsiteX1" fmla="*/ 1068410 w 1068410"/>
                <a:gd name="connsiteY1" fmla="*/ 0 h 534205"/>
                <a:gd name="connsiteX2" fmla="*/ 1068410 w 1068410"/>
                <a:gd name="connsiteY2" fmla="*/ 534205 h 534205"/>
                <a:gd name="connsiteX3" fmla="*/ 0 w 1068410"/>
                <a:gd name="connsiteY3" fmla="*/ 534205 h 534205"/>
                <a:gd name="connsiteX4" fmla="*/ 0 w 1068410"/>
                <a:gd name="connsiteY4" fmla="*/ 0 h 534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410" h="534205">
                  <a:moveTo>
                    <a:pt x="0" y="0"/>
                  </a:moveTo>
                  <a:lnTo>
                    <a:pt x="1068410" y="0"/>
                  </a:lnTo>
                  <a:lnTo>
                    <a:pt x="1068410" y="534205"/>
                  </a:lnTo>
                  <a:lnTo>
                    <a:pt x="0" y="534205"/>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dirty="0">
                  <a:ln/>
                  <a:effectLst/>
                  <a:latin typeface="Arial" charset="0"/>
                  <a:cs typeface="Arial" charset="0"/>
                </a:rPr>
                <a:t>По срокам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dirty="0">
                  <a:ln/>
                  <a:effectLst/>
                  <a:latin typeface="Arial" charset="0"/>
                  <a:cs typeface="Arial" charset="0"/>
                </a:rPr>
                <a:t>кредитования: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900" b="0" i="0" u="none" strike="noStrike" kern="1200" cap="none" normalizeH="0" baseline="0" dirty="0">
                <a:ln/>
                <a:effectLst/>
                <a:latin typeface="Arial" charset="0"/>
                <a:cs typeface="Arial" charset="0"/>
              </a:endParaRPr>
            </a:p>
          </p:txBody>
        </p:sp>
        <p:sp>
          <p:nvSpPr>
            <p:cNvPr id="16" name="Полилиния 18">
              <a:extLst>
                <a:ext uri="{FF2B5EF4-FFF2-40B4-BE49-F238E27FC236}">
                  <a16:creationId xmlns:a16="http://schemas.microsoft.com/office/drawing/2014/main" id="{1D25A700-0D3D-4CB1-B7F0-8CB8E18ED053}"/>
                </a:ext>
              </a:extLst>
            </p:cNvPr>
            <p:cNvSpPr/>
            <p:nvPr/>
          </p:nvSpPr>
          <p:spPr>
            <a:xfrm>
              <a:off x="3268894" y="3781873"/>
              <a:ext cx="1068410" cy="534205"/>
            </a:xfrm>
            <a:custGeom>
              <a:avLst/>
              <a:gdLst>
                <a:gd name="connsiteX0" fmla="*/ 0 w 1068410"/>
                <a:gd name="connsiteY0" fmla="*/ 0 h 534205"/>
                <a:gd name="connsiteX1" fmla="*/ 1068410 w 1068410"/>
                <a:gd name="connsiteY1" fmla="*/ 0 h 534205"/>
                <a:gd name="connsiteX2" fmla="*/ 1068410 w 1068410"/>
                <a:gd name="connsiteY2" fmla="*/ 534205 h 534205"/>
                <a:gd name="connsiteX3" fmla="*/ 0 w 1068410"/>
                <a:gd name="connsiteY3" fmla="*/ 534205 h 534205"/>
                <a:gd name="connsiteX4" fmla="*/ 0 w 1068410"/>
                <a:gd name="connsiteY4" fmla="*/ 0 h 534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410" h="534205">
                  <a:moveTo>
                    <a:pt x="0" y="0"/>
                  </a:moveTo>
                  <a:lnTo>
                    <a:pt x="1068410" y="0"/>
                  </a:lnTo>
                  <a:lnTo>
                    <a:pt x="1068410" y="534205"/>
                  </a:lnTo>
                  <a:lnTo>
                    <a:pt x="0" y="534205"/>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dirty="0">
                  <a:ln/>
                  <a:effectLst/>
                  <a:latin typeface="Arial" charset="0"/>
                  <a:cs typeface="Arial" charset="0"/>
                </a:rPr>
                <a:t>По способу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dirty="0">
                  <a:ln/>
                  <a:effectLst/>
                  <a:latin typeface="Arial" charset="0"/>
                  <a:cs typeface="Arial" charset="0"/>
                </a:rPr>
                <a:t>предоставления:</a:t>
              </a:r>
            </a:p>
          </p:txBody>
        </p:sp>
        <p:sp>
          <p:nvSpPr>
            <p:cNvPr id="17" name="Полилиния 19">
              <a:extLst>
                <a:ext uri="{FF2B5EF4-FFF2-40B4-BE49-F238E27FC236}">
                  <a16:creationId xmlns:a16="http://schemas.microsoft.com/office/drawing/2014/main" id="{1D0EB217-4751-4EF6-8387-05627617057C}"/>
                </a:ext>
              </a:extLst>
            </p:cNvPr>
            <p:cNvSpPr/>
            <p:nvPr/>
          </p:nvSpPr>
          <p:spPr>
            <a:xfrm>
              <a:off x="4561670" y="3781873"/>
              <a:ext cx="1068410" cy="534205"/>
            </a:xfrm>
            <a:custGeom>
              <a:avLst/>
              <a:gdLst>
                <a:gd name="connsiteX0" fmla="*/ 0 w 1068410"/>
                <a:gd name="connsiteY0" fmla="*/ 0 h 534205"/>
                <a:gd name="connsiteX1" fmla="*/ 1068410 w 1068410"/>
                <a:gd name="connsiteY1" fmla="*/ 0 h 534205"/>
                <a:gd name="connsiteX2" fmla="*/ 1068410 w 1068410"/>
                <a:gd name="connsiteY2" fmla="*/ 534205 h 534205"/>
                <a:gd name="connsiteX3" fmla="*/ 0 w 1068410"/>
                <a:gd name="connsiteY3" fmla="*/ 534205 h 534205"/>
                <a:gd name="connsiteX4" fmla="*/ 0 w 1068410"/>
                <a:gd name="connsiteY4" fmla="*/ 0 h 534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410" h="534205">
                  <a:moveTo>
                    <a:pt x="0" y="0"/>
                  </a:moveTo>
                  <a:lnTo>
                    <a:pt x="1068410" y="0"/>
                  </a:lnTo>
                  <a:lnTo>
                    <a:pt x="1068410" y="534205"/>
                  </a:lnTo>
                  <a:lnTo>
                    <a:pt x="0" y="534205"/>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dirty="0">
                  <a:ln/>
                  <a:effectLst/>
                  <a:latin typeface="Arial" charset="0"/>
                  <a:cs typeface="Arial" charset="0"/>
                </a:rPr>
                <a:t>По наличию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dirty="0">
                  <a:ln/>
                  <a:effectLst/>
                  <a:latin typeface="Arial" charset="0"/>
                  <a:cs typeface="Arial" charset="0"/>
                </a:rPr>
                <a:t>обеспечения:</a:t>
              </a:r>
            </a:p>
          </p:txBody>
        </p:sp>
        <p:sp>
          <p:nvSpPr>
            <p:cNvPr id="18" name="Полилиния 20">
              <a:extLst>
                <a:ext uri="{FF2B5EF4-FFF2-40B4-BE49-F238E27FC236}">
                  <a16:creationId xmlns:a16="http://schemas.microsoft.com/office/drawing/2014/main" id="{AD65BCBC-8283-4174-847E-0D2B35829661}"/>
                </a:ext>
              </a:extLst>
            </p:cNvPr>
            <p:cNvSpPr/>
            <p:nvPr/>
          </p:nvSpPr>
          <p:spPr>
            <a:xfrm>
              <a:off x="5854446" y="3781873"/>
              <a:ext cx="1068410" cy="534205"/>
            </a:xfrm>
            <a:custGeom>
              <a:avLst/>
              <a:gdLst>
                <a:gd name="connsiteX0" fmla="*/ 0 w 1068410"/>
                <a:gd name="connsiteY0" fmla="*/ 0 h 534205"/>
                <a:gd name="connsiteX1" fmla="*/ 1068410 w 1068410"/>
                <a:gd name="connsiteY1" fmla="*/ 0 h 534205"/>
                <a:gd name="connsiteX2" fmla="*/ 1068410 w 1068410"/>
                <a:gd name="connsiteY2" fmla="*/ 534205 h 534205"/>
                <a:gd name="connsiteX3" fmla="*/ 0 w 1068410"/>
                <a:gd name="connsiteY3" fmla="*/ 534205 h 534205"/>
                <a:gd name="connsiteX4" fmla="*/ 0 w 1068410"/>
                <a:gd name="connsiteY4" fmla="*/ 0 h 534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410" h="534205">
                  <a:moveTo>
                    <a:pt x="0" y="0"/>
                  </a:moveTo>
                  <a:lnTo>
                    <a:pt x="1068410" y="0"/>
                  </a:lnTo>
                  <a:lnTo>
                    <a:pt x="1068410" y="534205"/>
                  </a:lnTo>
                  <a:lnTo>
                    <a:pt x="0" y="534205"/>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900" b="1" dirty="0">
                  <a:ln/>
                  <a:latin typeface="Arial" charset="0"/>
                  <a:cs typeface="Arial" charset="0"/>
                </a:rPr>
                <a:t>П</a:t>
              </a:r>
              <a:r>
                <a:rPr kumimoji="0" lang="ru-RU" sz="900" b="1" i="0" u="none" strike="noStrike" kern="1200" cap="none" normalizeH="0" baseline="0" dirty="0">
                  <a:ln/>
                  <a:effectLst/>
                  <a:latin typeface="Arial" charset="0"/>
                  <a:cs typeface="Arial" charset="0"/>
                </a:rPr>
                <a:t>о методу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dirty="0">
                  <a:ln/>
                  <a:effectLst/>
                  <a:latin typeface="Arial" charset="0"/>
                  <a:cs typeface="Arial" charset="0"/>
                </a:rPr>
                <a:t>погашения:</a:t>
              </a:r>
            </a:p>
          </p:txBody>
        </p:sp>
        <p:sp>
          <p:nvSpPr>
            <p:cNvPr id="19" name="Полилиния 21">
              <a:extLst>
                <a:ext uri="{FF2B5EF4-FFF2-40B4-BE49-F238E27FC236}">
                  <a16:creationId xmlns:a16="http://schemas.microsoft.com/office/drawing/2014/main" id="{1F728BFE-F248-4A72-B817-C9DCAE1A698A}"/>
                </a:ext>
              </a:extLst>
            </p:cNvPr>
            <p:cNvSpPr/>
            <p:nvPr/>
          </p:nvSpPr>
          <p:spPr>
            <a:xfrm>
              <a:off x="7147222" y="3781873"/>
              <a:ext cx="1068410" cy="534205"/>
            </a:xfrm>
            <a:custGeom>
              <a:avLst/>
              <a:gdLst>
                <a:gd name="connsiteX0" fmla="*/ 0 w 1068410"/>
                <a:gd name="connsiteY0" fmla="*/ 0 h 534205"/>
                <a:gd name="connsiteX1" fmla="*/ 1068410 w 1068410"/>
                <a:gd name="connsiteY1" fmla="*/ 0 h 534205"/>
                <a:gd name="connsiteX2" fmla="*/ 1068410 w 1068410"/>
                <a:gd name="connsiteY2" fmla="*/ 534205 h 534205"/>
                <a:gd name="connsiteX3" fmla="*/ 0 w 1068410"/>
                <a:gd name="connsiteY3" fmla="*/ 534205 h 534205"/>
                <a:gd name="connsiteX4" fmla="*/ 0 w 1068410"/>
                <a:gd name="connsiteY4" fmla="*/ 0 h 534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410" h="534205">
                  <a:moveTo>
                    <a:pt x="0" y="0"/>
                  </a:moveTo>
                  <a:lnTo>
                    <a:pt x="1068410" y="0"/>
                  </a:lnTo>
                  <a:lnTo>
                    <a:pt x="1068410" y="534205"/>
                  </a:lnTo>
                  <a:lnTo>
                    <a:pt x="0" y="534205"/>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900" b="1" dirty="0">
                  <a:ln/>
                  <a:latin typeface="Arial" charset="0"/>
                  <a:cs typeface="Arial" charset="0"/>
                </a:rPr>
                <a:t>П</a:t>
              </a:r>
              <a:r>
                <a:rPr kumimoji="0" lang="ru-RU" sz="900" b="1" i="0" u="none" strike="noStrike" kern="1200" cap="none" normalizeH="0" baseline="0" dirty="0">
                  <a:ln/>
                  <a:effectLst/>
                  <a:latin typeface="Arial" charset="0"/>
                  <a:cs typeface="Arial" charset="0"/>
                </a:rPr>
                <a:t>о методу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dirty="0">
                  <a:ln/>
                  <a:effectLst/>
                  <a:latin typeface="Arial" charset="0"/>
                  <a:cs typeface="Arial" charset="0"/>
                </a:rPr>
                <a:t>взимания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dirty="0">
                  <a:ln/>
                  <a:effectLst/>
                  <a:latin typeface="Arial" charset="0"/>
                  <a:cs typeface="Arial" charset="0"/>
                </a:rPr>
                <a:t>процентов:</a:t>
              </a:r>
            </a:p>
          </p:txBody>
        </p:sp>
        <p:sp>
          <p:nvSpPr>
            <p:cNvPr id="20" name="Полилиния 22">
              <a:extLst>
                <a:ext uri="{FF2B5EF4-FFF2-40B4-BE49-F238E27FC236}">
                  <a16:creationId xmlns:a16="http://schemas.microsoft.com/office/drawing/2014/main" id="{5AB70A3D-267F-4696-8CE7-9F7809D35585}"/>
                </a:ext>
              </a:extLst>
            </p:cNvPr>
            <p:cNvSpPr/>
            <p:nvPr/>
          </p:nvSpPr>
          <p:spPr>
            <a:xfrm>
              <a:off x="8439999" y="3781873"/>
              <a:ext cx="1068410" cy="534205"/>
            </a:xfrm>
            <a:custGeom>
              <a:avLst/>
              <a:gdLst>
                <a:gd name="connsiteX0" fmla="*/ 0 w 1068410"/>
                <a:gd name="connsiteY0" fmla="*/ 0 h 534205"/>
                <a:gd name="connsiteX1" fmla="*/ 1068410 w 1068410"/>
                <a:gd name="connsiteY1" fmla="*/ 0 h 534205"/>
                <a:gd name="connsiteX2" fmla="*/ 1068410 w 1068410"/>
                <a:gd name="connsiteY2" fmla="*/ 534205 h 534205"/>
                <a:gd name="connsiteX3" fmla="*/ 0 w 1068410"/>
                <a:gd name="connsiteY3" fmla="*/ 534205 h 534205"/>
                <a:gd name="connsiteX4" fmla="*/ 0 w 1068410"/>
                <a:gd name="connsiteY4" fmla="*/ 0 h 534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410" h="534205">
                  <a:moveTo>
                    <a:pt x="0" y="0"/>
                  </a:moveTo>
                  <a:lnTo>
                    <a:pt x="1068410" y="0"/>
                  </a:lnTo>
                  <a:lnTo>
                    <a:pt x="1068410" y="534205"/>
                  </a:lnTo>
                  <a:lnTo>
                    <a:pt x="0" y="534205"/>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dirty="0">
                  <a:ln/>
                  <a:effectLst/>
                  <a:latin typeface="Arial" charset="0"/>
                  <a:cs typeface="Arial" charset="0"/>
                </a:rPr>
                <a:t>По характеру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dirty="0">
                  <a:ln/>
                  <a:effectLst/>
                  <a:latin typeface="Arial" charset="0"/>
                  <a:cs typeface="Arial" charset="0"/>
                </a:rPr>
                <a:t>оборота средств:</a:t>
              </a:r>
            </a:p>
          </p:txBody>
        </p:sp>
      </p:grpSp>
    </p:spTree>
    <p:extLst>
      <p:ext uri="{BB962C8B-B14F-4D97-AF65-F5344CB8AC3E}">
        <p14:creationId xmlns:p14="http://schemas.microsoft.com/office/powerpoint/2010/main" val="2072859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quarter" idx="13"/>
          </p:nvPr>
        </p:nvSpPr>
        <p:spPr/>
        <p:txBody>
          <a:bodyPr/>
          <a:lstStyle/>
          <a:p>
            <a:endParaRPr lang="ru-RU" dirty="0"/>
          </a:p>
        </p:txBody>
      </p:sp>
      <p:sp>
        <p:nvSpPr>
          <p:cNvPr id="5" name="Номер слайда 4"/>
          <p:cNvSpPr>
            <a:spLocks noGrp="1"/>
          </p:cNvSpPr>
          <p:nvPr>
            <p:ph type="sldNum" sz="quarter" idx="14"/>
          </p:nvPr>
        </p:nvSpPr>
        <p:spPr/>
        <p:txBody>
          <a:bodyPr/>
          <a:lstStyle/>
          <a:p>
            <a:pPr>
              <a:defRPr/>
            </a:pPr>
            <a:fld id="{0F31A39D-21C1-466D-88BF-3815D5239A26}" type="slidenum">
              <a:rPr lang="ru-RU" altLang="ru-RU" smtClean="0"/>
              <a:pPr>
                <a:defRPr/>
              </a:pPr>
              <a:t>3</a:t>
            </a:fld>
            <a:endParaRPr lang="ru-RU" altLang="ru-RU" dirty="0"/>
          </a:p>
        </p:txBody>
      </p:sp>
      <p:graphicFrame>
        <p:nvGraphicFramePr>
          <p:cNvPr id="6" name="Схема 5"/>
          <p:cNvGraphicFramePr/>
          <p:nvPr>
            <p:extLst>
              <p:ext uri="{D42A27DB-BD31-4B8C-83A1-F6EECF244321}">
                <p14:modId xmlns:p14="http://schemas.microsoft.com/office/powerpoint/2010/main" val="196419286"/>
              </p:ext>
            </p:extLst>
          </p:nvPr>
        </p:nvGraphicFramePr>
        <p:xfrm>
          <a:off x="893627" y="130106"/>
          <a:ext cx="7783286" cy="6487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7" name="Picture 11" descr="C:\Users\KartashovaAD\Desktop\БМА\dengi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77598" y="3427053"/>
            <a:ext cx="1264358" cy="860118"/>
          </a:xfrm>
          <a:prstGeom prst="rect">
            <a:avLst/>
          </a:prstGeom>
          <a:noFill/>
          <a:extLst>
            <a:ext uri="{909E8E84-426E-40DD-AFC4-6F175D3DCCD1}">
              <a14:hiddenFill xmlns:a14="http://schemas.microsoft.com/office/drawing/2010/main">
                <a:solidFill>
                  <a:srgbClr val="FFFFFF"/>
                </a:solidFill>
              </a14:hiddenFill>
            </a:ext>
          </a:extLst>
        </p:spPr>
      </p:pic>
      <p:sp>
        <p:nvSpPr>
          <p:cNvPr id="9" name="Стрелка вправо 8"/>
          <p:cNvSpPr/>
          <p:nvPr/>
        </p:nvSpPr>
        <p:spPr>
          <a:xfrm rot="2273976">
            <a:off x="3447997" y="3337903"/>
            <a:ext cx="714477" cy="578890"/>
          </a:xfrm>
          <a:prstGeom prst="rightArrow">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9" name="Стрелка вправо 28"/>
          <p:cNvSpPr/>
          <p:nvPr/>
        </p:nvSpPr>
        <p:spPr>
          <a:xfrm rot="8285232">
            <a:off x="5543909" y="3344089"/>
            <a:ext cx="714477" cy="578890"/>
          </a:xfrm>
          <a:prstGeom prst="rightArrow">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grpSp>
        <p:nvGrpSpPr>
          <p:cNvPr id="30" name="Группа 29"/>
          <p:cNvGrpSpPr/>
          <p:nvPr/>
        </p:nvGrpSpPr>
        <p:grpSpPr>
          <a:xfrm>
            <a:off x="2797627" y="4087743"/>
            <a:ext cx="4310743" cy="422598"/>
            <a:chOff x="1783443" y="5907925"/>
            <a:chExt cx="4310743" cy="422598"/>
          </a:xfrm>
        </p:grpSpPr>
        <p:sp>
          <p:nvSpPr>
            <p:cNvPr id="31" name="Прямоугольник 30"/>
            <p:cNvSpPr/>
            <p:nvPr/>
          </p:nvSpPr>
          <p:spPr>
            <a:xfrm>
              <a:off x="2041793" y="5907925"/>
              <a:ext cx="3699699" cy="398855"/>
            </a:xfrm>
            <a:prstGeom prst="rect">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32" name="Прямоугольник 31"/>
            <p:cNvSpPr/>
            <p:nvPr/>
          </p:nvSpPr>
          <p:spPr>
            <a:xfrm>
              <a:off x="1783443" y="5919116"/>
              <a:ext cx="4310743" cy="411407"/>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ru-RU" sz="1800" b="1" kern="1200" dirty="0">
                  <a:solidFill>
                    <a:srgbClr val="000000"/>
                  </a:solidFill>
                </a:rPr>
                <a:t>Свободные денежные средства</a:t>
              </a:r>
            </a:p>
          </p:txBody>
        </p:sp>
      </p:grpSp>
      <p:sp>
        <p:nvSpPr>
          <p:cNvPr id="11" name="Выгнутая вправо стрелка 10"/>
          <p:cNvSpPr/>
          <p:nvPr/>
        </p:nvSpPr>
        <p:spPr>
          <a:xfrm flipV="1">
            <a:off x="8222345" y="1864704"/>
            <a:ext cx="1582057" cy="3525287"/>
          </a:xfrm>
          <a:prstGeom prst="curvedLeft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solidFill>
                <a:schemeClr val="tx1"/>
              </a:solidFill>
            </a:endParaRPr>
          </a:p>
        </p:txBody>
      </p:sp>
      <p:sp>
        <p:nvSpPr>
          <p:cNvPr id="12" name="Выгнутая влево стрелка 11"/>
          <p:cNvSpPr/>
          <p:nvPr/>
        </p:nvSpPr>
        <p:spPr>
          <a:xfrm flipV="1">
            <a:off x="246743" y="1864704"/>
            <a:ext cx="1584000" cy="3524400"/>
          </a:xfrm>
          <a:prstGeom prst="curvedRight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solidFill>
                <a:schemeClr val="tx1"/>
              </a:solidFill>
            </a:endParaRPr>
          </a:p>
        </p:txBody>
      </p:sp>
      <p:sp>
        <p:nvSpPr>
          <p:cNvPr id="13" name="TextBox 12"/>
          <p:cNvSpPr txBox="1"/>
          <p:nvPr/>
        </p:nvSpPr>
        <p:spPr>
          <a:xfrm>
            <a:off x="683143" y="2639932"/>
            <a:ext cx="508000" cy="1973943"/>
          </a:xfrm>
          <a:prstGeom prst="rect">
            <a:avLst/>
          </a:prstGeom>
          <a:noFill/>
        </p:spPr>
        <p:txBody>
          <a:bodyPr vert="vert270" wrap="square" lIns="0" tIns="0" rIns="0" bIns="0" rtlCol="0" anchor="t" anchorCtr="0">
            <a:noAutofit/>
          </a:bodyPr>
          <a:lstStyle/>
          <a:p>
            <a:pPr algn="ctr">
              <a:lnSpc>
                <a:spcPct val="90000"/>
              </a:lnSpc>
            </a:pPr>
            <a:r>
              <a:rPr lang="ru-RU" sz="2800" b="1" cap="none" baseline="0" dirty="0">
                <a:solidFill>
                  <a:srgbClr val="000000"/>
                </a:solidFill>
              </a:rPr>
              <a:t>Кредиты</a:t>
            </a:r>
          </a:p>
        </p:txBody>
      </p:sp>
      <p:sp>
        <p:nvSpPr>
          <p:cNvPr id="37" name="TextBox 36"/>
          <p:cNvSpPr txBox="1"/>
          <p:nvPr/>
        </p:nvSpPr>
        <p:spPr>
          <a:xfrm>
            <a:off x="8599717" y="2629338"/>
            <a:ext cx="508000" cy="2229612"/>
          </a:xfrm>
          <a:prstGeom prst="rect">
            <a:avLst/>
          </a:prstGeom>
          <a:noFill/>
        </p:spPr>
        <p:txBody>
          <a:bodyPr vert="vert" wrap="square" lIns="0" tIns="0" rIns="0" bIns="0" rtlCol="0" anchor="t" anchorCtr="0">
            <a:noAutofit/>
          </a:bodyPr>
          <a:lstStyle/>
          <a:p>
            <a:pPr algn="ctr">
              <a:lnSpc>
                <a:spcPct val="90000"/>
              </a:lnSpc>
            </a:pPr>
            <a:r>
              <a:rPr lang="ru-RU" sz="2800" b="1" cap="none" baseline="0" dirty="0">
                <a:solidFill>
                  <a:srgbClr val="000000"/>
                </a:solidFill>
              </a:rPr>
              <a:t>Кредиты, инвестиции</a:t>
            </a:r>
          </a:p>
        </p:txBody>
      </p:sp>
      <p:sp>
        <p:nvSpPr>
          <p:cNvPr id="15" name="Блок-схема: сортировка 14"/>
          <p:cNvSpPr/>
          <p:nvPr/>
        </p:nvSpPr>
        <p:spPr>
          <a:xfrm>
            <a:off x="9421792" y="5775748"/>
            <a:ext cx="457200" cy="914400"/>
          </a:xfrm>
          <a:prstGeom prst="flowChartSor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srgbClr val="FF0000"/>
              </a:solidFill>
            </a:endParaRPr>
          </a:p>
        </p:txBody>
      </p:sp>
    </p:spTree>
    <p:extLst>
      <p:ext uri="{BB962C8B-B14F-4D97-AF65-F5344CB8AC3E}">
        <p14:creationId xmlns:p14="http://schemas.microsoft.com/office/powerpoint/2010/main" val="3581455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Заголовок 1"/>
          <p:cNvSpPr>
            <a:spLocks noGrp="1"/>
          </p:cNvSpPr>
          <p:nvPr>
            <p:ph type="title" idx="4294967295"/>
          </p:nvPr>
        </p:nvSpPr>
        <p:spPr>
          <a:xfrm>
            <a:off x="608013" y="506413"/>
            <a:ext cx="9297987" cy="1833562"/>
          </a:xfrm>
        </p:spPr>
        <p:txBody>
          <a:bodyPr anchor="t">
            <a:normAutofit fontScale="90000"/>
          </a:bodyPr>
          <a:lstStyle/>
          <a:p>
            <a:pPr eaLnBrk="1" hangingPunct="1">
              <a:lnSpc>
                <a:spcPct val="100000"/>
              </a:lnSpc>
              <a:spcBef>
                <a:spcPts val="600"/>
              </a:spcBef>
              <a:spcAft>
                <a:spcPts val="600"/>
              </a:spcAft>
              <a:defRPr/>
            </a:pPr>
            <a:r>
              <a:rPr lang="ru-RU" altLang="ru-RU" dirty="0">
                <a:solidFill>
                  <a:schemeClr val="bg2">
                    <a:lumMod val="10000"/>
                  </a:schemeClr>
                </a:solidFill>
                <a:latin typeface="Myriad Pro" pitchFamily="34" charset="0"/>
                <a:cs typeface="Times New Roman" pitchFamily="18" charset="0"/>
              </a:rPr>
              <a:t>Потребительские</a:t>
            </a:r>
            <a:r>
              <a:rPr lang="ru-RU" altLang="ru-RU" b="1" dirty="0">
                <a:solidFill>
                  <a:schemeClr val="bg2">
                    <a:lumMod val="10000"/>
                  </a:schemeClr>
                </a:solidFill>
                <a:latin typeface="Myriad Pro" pitchFamily="34" charset="0"/>
                <a:cs typeface="Times New Roman" pitchFamily="18" charset="0"/>
              </a:rPr>
              <a:t> кредиты </a:t>
            </a:r>
            <a:r>
              <a:rPr lang="ru-RU" altLang="ru-RU" dirty="0">
                <a:solidFill>
                  <a:schemeClr val="bg2">
                    <a:lumMod val="10000"/>
                  </a:schemeClr>
                </a:solidFill>
                <a:latin typeface="Myriad Pro" pitchFamily="34" charset="0"/>
                <a:cs typeface="Times New Roman" pitchFamily="18" charset="0"/>
              </a:rPr>
              <a:t>выдаются </a:t>
            </a:r>
            <a:r>
              <a:rPr lang="ru-RU" altLang="ru-RU" b="1" dirty="0">
                <a:solidFill>
                  <a:schemeClr val="bg2">
                    <a:lumMod val="10000"/>
                  </a:schemeClr>
                </a:solidFill>
                <a:latin typeface="Myriad Pro" pitchFamily="34" charset="0"/>
                <a:cs typeface="Times New Roman" pitchFamily="18" charset="0"/>
              </a:rPr>
              <a:t>только кредитными организациями</a:t>
            </a:r>
            <a:r>
              <a:rPr lang="ru-RU" altLang="ru-RU" dirty="0">
                <a:solidFill>
                  <a:schemeClr val="bg2">
                    <a:lumMod val="10000"/>
                  </a:schemeClr>
                </a:solidFill>
                <a:latin typeface="Myriad Pro" pitchFamily="34" charset="0"/>
                <a:cs typeface="Times New Roman" pitchFamily="18" charset="0"/>
              </a:rPr>
              <a:t>, в первую очередь банками. </a:t>
            </a:r>
            <a:br>
              <a:rPr lang="ru-RU" altLang="ru-RU" dirty="0">
                <a:solidFill>
                  <a:schemeClr val="bg2">
                    <a:lumMod val="10000"/>
                  </a:schemeClr>
                </a:solidFill>
                <a:latin typeface="Myriad Pro" pitchFamily="34" charset="0"/>
                <a:cs typeface="Times New Roman" pitchFamily="18" charset="0"/>
              </a:rPr>
            </a:br>
            <a:br>
              <a:rPr lang="ru-RU" altLang="ru-RU" dirty="0">
                <a:solidFill>
                  <a:schemeClr val="bg2">
                    <a:lumMod val="10000"/>
                  </a:schemeClr>
                </a:solidFill>
                <a:latin typeface="Myriad Pro" pitchFamily="34" charset="0"/>
                <a:cs typeface="Times New Roman" pitchFamily="18" charset="0"/>
              </a:rPr>
            </a:br>
            <a:r>
              <a:rPr lang="ru-RU" altLang="ru-RU" dirty="0">
                <a:solidFill>
                  <a:schemeClr val="bg2">
                    <a:lumMod val="10000"/>
                  </a:schemeClr>
                </a:solidFill>
                <a:latin typeface="Myriad Pro" pitchFamily="34" charset="0"/>
                <a:cs typeface="Times New Roman" pitchFamily="18" charset="0"/>
              </a:rPr>
              <a:t>Потребительские </a:t>
            </a:r>
            <a:r>
              <a:rPr lang="ru-RU" altLang="ru-RU" b="1" u="sng" dirty="0">
                <a:solidFill>
                  <a:schemeClr val="bg2">
                    <a:lumMod val="10000"/>
                  </a:schemeClr>
                </a:solidFill>
                <a:latin typeface="Myriad Pro" pitchFamily="34" charset="0"/>
                <a:cs typeface="Times New Roman" pitchFamily="18" charset="0"/>
              </a:rPr>
              <a:t>займы</a:t>
            </a:r>
            <a:r>
              <a:rPr lang="ru-RU" altLang="ru-RU" dirty="0">
                <a:solidFill>
                  <a:schemeClr val="bg2">
                    <a:lumMod val="10000"/>
                  </a:schemeClr>
                </a:solidFill>
                <a:latin typeface="Myriad Pro" pitchFamily="34" charset="0"/>
                <a:cs typeface="Times New Roman" pitchFamily="18" charset="0"/>
              </a:rPr>
              <a:t> выдаются как кредитными организациями, так и другими финансовыми посредниками, с учетом установленных законами особенностей их деятельности. </a:t>
            </a:r>
            <a:br>
              <a:rPr lang="ru-RU" altLang="ru-RU" dirty="0">
                <a:solidFill>
                  <a:schemeClr val="bg2">
                    <a:lumMod val="10000"/>
                  </a:schemeClr>
                </a:solidFill>
                <a:latin typeface="Myriad Pro" pitchFamily="34" charset="0"/>
                <a:cs typeface="Times New Roman" pitchFamily="18" charset="0"/>
              </a:rPr>
            </a:br>
            <a:br>
              <a:rPr lang="ru-RU" altLang="ru-RU" dirty="0">
                <a:solidFill>
                  <a:schemeClr val="bg2">
                    <a:lumMod val="10000"/>
                  </a:schemeClr>
                </a:solidFill>
                <a:latin typeface="Myriad Pro" pitchFamily="34" charset="0"/>
                <a:cs typeface="Times New Roman" pitchFamily="18" charset="0"/>
              </a:rPr>
            </a:br>
            <a:r>
              <a:rPr lang="ru-RU" altLang="ru-RU" dirty="0">
                <a:solidFill>
                  <a:schemeClr val="bg2">
                    <a:lumMod val="10000"/>
                  </a:schemeClr>
                </a:solidFill>
                <a:latin typeface="Myriad Pro" pitchFamily="34" charset="0"/>
                <a:cs typeface="Times New Roman" pitchFamily="18" charset="0"/>
              </a:rPr>
              <a:t>Среди таких организаций:</a:t>
            </a:r>
            <a:br>
              <a:rPr lang="ru-RU" altLang="ru-RU" dirty="0">
                <a:solidFill>
                  <a:schemeClr val="bg2">
                    <a:lumMod val="10000"/>
                  </a:schemeClr>
                </a:solidFill>
                <a:latin typeface="Myriad Pro" pitchFamily="34" charset="0"/>
                <a:cs typeface="Times New Roman" pitchFamily="18" charset="0"/>
              </a:rPr>
            </a:br>
            <a:br>
              <a:rPr lang="ru-RU" altLang="ru-RU" dirty="0">
                <a:solidFill>
                  <a:schemeClr val="bg2">
                    <a:lumMod val="10000"/>
                  </a:schemeClr>
                </a:solidFill>
                <a:latin typeface="Myriad Pro" pitchFamily="34" charset="0"/>
                <a:cs typeface="Times New Roman" pitchFamily="18" charset="0"/>
              </a:rPr>
            </a:br>
            <a:r>
              <a:rPr lang="ru-RU" altLang="ru-RU" dirty="0">
                <a:solidFill>
                  <a:schemeClr val="bg2">
                    <a:lumMod val="10000"/>
                  </a:schemeClr>
                </a:solidFill>
                <a:latin typeface="Myriad Pro" pitchFamily="34" charset="0"/>
                <a:cs typeface="Times New Roman" pitchFamily="18" charset="0"/>
              </a:rPr>
              <a:t>              </a:t>
            </a:r>
            <a:br>
              <a:rPr lang="en-US" altLang="ru-RU" dirty="0">
                <a:solidFill>
                  <a:schemeClr val="bg2">
                    <a:lumMod val="10000"/>
                  </a:schemeClr>
                </a:solidFill>
                <a:latin typeface="Myriad Pro" pitchFamily="34" charset="0"/>
                <a:cs typeface="Times New Roman" pitchFamily="18" charset="0"/>
              </a:rPr>
            </a:br>
            <a:r>
              <a:rPr lang="en-US" altLang="ru-RU" dirty="0">
                <a:solidFill>
                  <a:schemeClr val="bg2">
                    <a:lumMod val="10000"/>
                  </a:schemeClr>
                </a:solidFill>
                <a:latin typeface="Myriad Pro" pitchFamily="34" charset="0"/>
                <a:cs typeface="Times New Roman" pitchFamily="18" charset="0"/>
              </a:rPr>
              <a:t>		</a:t>
            </a:r>
            <a:r>
              <a:rPr lang="ru-RU" altLang="ru-RU" dirty="0">
                <a:solidFill>
                  <a:schemeClr val="bg2">
                    <a:lumMod val="10000"/>
                  </a:schemeClr>
                </a:solidFill>
                <a:latin typeface="Myriad Pro" pitchFamily="34" charset="0"/>
                <a:cs typeface="Times New Roman" pitchFamily="18" charset="0"/>
              </a:rPr>
              <a:t>микрофинансовые организации; </a:t>
            </a:r>
            <a:br>
              <a:rPr lang="ru-RU" altLang="ru-RU" dirty="0">
                <a:solidFill>
                  <a:schemeClr val="bg2">
                    <a:lumMod val="10000"/>
                  </a:schemeClr>
                </a:solidFill>
                <a:latin typeface="Myriad Pro" pitchFamily="34" charset="0"/>
                <a:cs typeface="Times New Roman" pitchFamily="18" charset="0"/>
              </a:rPr>
            </a:br>
            <a:br>
              <a:rPr lang="ru-RU" altLang="ru-RU" dirty="0">
                <a:solidFill>
                  <a:schemeClr val="bg2">
                    <a:lumMod val="10000"/>
                  </a:schemeClr>
                </a:solidFill>
                <a:latin typeface="Myriad Pro" pitchFamily="34" charset="0"/>
                <a:cs typeface="Times New Roman" pitchFamily="18" charset="0"/>
              </a:rPr>
            </a:br>
            <a:r>
              <a:rPr lang="ru-RU" altLang="ru-RU" dirty="0">
                <a:solidFill>
                  <a:schemeClr val="bg2">
                    <a:lumMod val="10000"/>
                  </a:schemeClr>
                </a:solidFill>
                <a:latin typeface="Myriad Pro" pitchFamily="34" charset="0"/>
                <a:cs typeface="Times New Roman" pitchFamily="18" charset="0"/>
              </a:rPr>
              <a:t>               </a:t>
            </a:r>
            <a:r>
              <a:rPr lang="en-US" altLang="ru-RU" dirty="0">
                <a:solidFill>
                  <a:schemeClr val="bg2">
                    <a:lumMod val="10000"/>
                  </a:schemeClr>
                </a:solidFill>
                <a:latin typeface="Myriad Pro" pitchFamily="34" charset="0"/>
                <a:cs typeface="Times New Roman" pitchFamily="18" charset="0"/>
              </a:rPr>
              <a:t>	</a:t>
            </a:r>
            <a:r>
              <a:rPr lang="ru-RU" altLang="ru-RU" dirty="0">
                <a:solidFill>
                  <a:schemeClr val="bg2">
                    <a:lumMod val="10000"/>
                  </a:schemeClr>
                </a:solidFill>
                <a:latin typeface="Myriad Pro" pitchFamily="34" charset="0"/>
                <a:cs typeface="Times New Roman" pitchFamily="18" charset="0"/>
              </a:rPr>
              <a:t>кредитные потребительские кооперативы;                         </a:t>
            </a:r>
            <a:br>
              <a:rPr lang="ru-RU" altLang="ru-RU" dirty="0">
                <a:solidFill>
                  <a:schemeClr val="bg2">
                    <a:lumMod val="10000"/>
                  </a:schemeClr>
                </a:solidFill>
                <a:latin typeface="Myriad Pro" pitchFamily="34" charset="0"/>
                <a:cs typeface="Times New Roman" pitchFamily="18" charset="0"/>
              </a:rPr>
            </a:br>
            <a:br>
              <a:rPr lang="ru-RU" altLang="ru-RU" dirty="0">
                <a:solidFill>
                  <a:schemeClr val="bg2">
                    <a:lumMod val="10000"/>
                  </a:schemeClr>
                </a:solidFill>
                <a:latin typeface="Myriad Pro" pitchFamily="34" charset="0"/>
                <a:cs typeface="Times New Roman" pitchFamily="18" charset="0"/>
              </a:rPr>
            </a:br>
            <a:r>
              <a:rPr lang="ru-RU" altLang="ru-RU" dirty="0">
                <a:solidFill>
                  <a:schemeClr val="bg2">
                    <a:lumMod val="10000"/>
                  </a:schemeClr>
                </a:solidFill>
                <a:latin typeface="Myriad Pro" pitchFamily="34" charset="0"/>
                <a:cs typeface="Times New Roman" pitchFamily="18" charset="0"/>
              </a:rPr>
              <a:t>               </a:t>
            </a:r>
            <a:r>
              <a:rPr lang="en-US" altLang="ru-RU" dirty="0">
                <a:solidFill>
                  <a:schemeClr val="bg2">
                    <a:lumMod val="10000"/>
                  </a:schemeClr>
                </a:solidFill>
                <a:latin typeface="Myriad Pro" pitchFamily="34" charset="0"/>
                <a:cs typeface="Times New Roman" pitchFamily="18" charset="0"/>
              </a:rPr>
              <a:t>	</a:t>
            </a:r>
            <a:r>
              <a:rPr lang="ru-RU" altLang="ru-RU" dirty="0">
                <a:solidFill>
                  <a:schemeClr val="bg2">
                    <a:lumMod val="10000"/>
                  </a:schemeClr>
                </a:solidFill>
                <a:latin typeface="Myriad Pro" pitchFamily="34" charset="0"/>
                <a:cs typeface="Times New Roman" pitchFamily="18" charset="0"/>
              </a:rPr>
              <a:t>сельскохозяйственные кооперативы; </a:t>
            </a:r>
            <a:br>
              <a:rPr lang="ru-RU" altLang="ru-RU" dirty="0">
                <a:solidFill>
                  <a:schemeClr val="bg2">
                    <a:lumMod val="10000"/>
                  </a:schemeClr>
                </a:solidFill>
                <a:latin typeface="Myriad Pro" pitchFamily="34" charset="0"/>
                <a:cs typeface="Times New Roman" pitchFamily="18" charset="0"/>
              </a:rPr>
            </a:br>
            <a:r>
              <a:rPr lang="ru-RU" altLang="ru-RU" dirty="0">
                <a:solidFill>
                  <a:schemeClr val="bg2">
                    <a:lumMod val="10000"/>
                  </a:schemeClr>
                </a:solidFill>
                <a:latin typeface="Myriad Pro" pitchFamily="34" charset="0"/>
                <a:cs typeface="Times New Roman" pitchFamily="18" charset="0"/>
              </a:rPr>
              <a:t>               </a:t>
            </a:r>
            <a:br>
              <a:rPr lang="ru-RU" altLang="ru-RU" dirty="0">
                <a:solidFill>
                  <a:schemeClr val="bg2">
                    <a:lumMod val="10000"/>
                  </a:schemeClr>
                </a:solidFill>
                <a:latin typeface="Myriad Pro" pitchFamily="34" charset="0"/>
                <a:cs typeface="Times New Roman" pitchFamily="18" charset="0"/>
              </a:rPr>
            </a:br>
            <a:r>
              <a:rPr lang="ru-RU" altLang="ru-RU" dirty="0">
                <a:solidFill>
                  <a:schemeClr val="bg2">
                    <a:lumMod val="10000"/>
                  </a:schemeClr>
                </a:solidFill>
                <a:latin typeface="Myriad Pro" pitchFamily="34" charset="0"/>
                <a:cs typeface="Times New Roman" pitchFamily="18" charset="0"/>
              </a:rPr>
              <a:t>                </a:t>
            </a:r>
            <a:r>
              <a:rPr lang="en-US" altLang="ru-RU" dirty="0">
                <a:solidFill>
                  <a:schemeClr val="bg2">
                    <a:lumMod val="10000"/>
                  </a:schemeClr>
                </a:solidFill>
                <a:latin typeface="Myriad Pro" pitchFamily="34" charset="0"/>
                <a:cs typeface="Times New Roman" pitchFamily="18" charset="0"/>
              </a:rPr>
              <a:t>	</a:t>
            </a:r>
            <a:r>
              <a:rPr lang="ru-RU" altLang="ru-RU" dirty="0">
                <a:solidFill>
                  <a:schemeClr val="bg2">
                    <a:lumMod val="10000"/>
                  </a:schemeClr>
                </a:solidFill>
                <a:latin typeface="Myriad Pro" pitchFamily="34" charset="0"/>
                <a:cs typeface="Times New Roman" pitchFamily="18" charset="0"/>
              </a:rPr>
              <a:t>ломбарды. </a:t>
            </a:r>
            <a:br>
              <a:rPr lang="ru-RU" altLang="ru-RU" dirty="0">
                <a:solidFill>
                  <a:schemeClr val="bg2">
                    <a:lumMod val="10000"/>
                  </a:schemeClr>
                </a:solidFill>
                <a:latin typeface="Myriad Pro" pitchFamily="34" charset="0"/>
                <a:cs typeface="Times New Roman" pitchFamily="18" charset="0"/>
              </a:rPr>
            </a:br>
            <a:br>
              <a:rPr lang="ru-RU" altLang="ru-RU" dirty="0">
                <a:solidFill>
                  <a:schemeClr val="bg2">
                    <a:lumMod val="10000"/>
                  </a:schemeClr>
                </a:solidFill>
                <a:latin typeface="Myriad Pro" pitchFamily="34" charset="0"/>
                <a:cs typeface="Times New Roman" pitchFamily="18" charset="0"/>
              </a:rPr>
            </a:br>
            <a:r>
              <a:rPr lang="ru-RU" altLang="ru-RU" dirty="0">
                <a:solidFill>
                  <a:schemeClr val="bg2">
                    <a:lumMod val="10000"/>
                  </a:schemeClr>
                </a:solidFill>
                <a:latin typeface="Myriad Pro" pitchFamily="34" charset="0"/>
                <a:cs typeface="Times New Roman" pitchFamily="18" charset="0"/>
              </a:rPr>
              <a:t> </a:t>
            </a:r>
            <a:endParaRPr lang="ru-RU" altLang="ru-RU" dirty="0">
              <a:solidFill>
                <a:schemeClr val="bg2">
                  <a:lumMod val="10000"/>
                </a:schemeClr>
              </a:solidFill>
              <a:latin typeface="Myriad Pro" pitchFamily="34" charset="0"/>
              <a:ea typeface="+mn-ea"/>
              <a:cs typeface="Times New Roman" pitchFamily="18" charset="0"/>
            </a:endParaRPr>
          </a:p>
        </p:txBody>
      </p:sp>
      <p:sp>
        <p:nvSpPr>
          <p:cNvPr id="58373" name="Текст 3"/>
          <p:cNvSpPr>
            <a:spLocks noGrp="1"/>
          </p:cNvSpPr>
          <p:nvPr>
            <p:ph type="body" sz="quarter" idx="4294967295"/>
          </p:nvPr>
        </p:nvSpPr>
        <p:spPr>
          <a:xfrm>
            <a:off x="0" y="0"/>
            <a:ext cx="9906000" cy="522288"/>
          </a:xfrm>
        </p:spPr>
        <p:txBody>
          <a:bodyPr lIns="90000" tIns="46800" rIns="90000" bIns="46800">
            <a:normAutofit lnSpcReduction="10000"/>
          </a:bodyPr>
          <a:lstStyle/>
          <a:p>
            <a:pPr marL="0" indent="0" defTabSz="914377" eaLnBrk="1" fontAlgn="auto" hangingPunct="1">
              <a:spcAft>
                <a:spcPts val="0"/>
              </a:spcAft>
              <a:buFont typeface="Arial" pitchFamily="34" charset="0"/>
              <a:buNone/>
              <a:defRPr/>
            </a:pPr>
            <a:r>
              <a:rPr lang="ru-RU" altLang="ru-RU" sz="3200" b="1" dirty="0">
                <a:solidFill>
                  <a:schemeClr val="bg2">
                    <a:lumMod val="10000"/>
                  </a:schemeClr>
                </a:solidFill>
                <a:latin typeface="Myriad Pro" pitchFamily="34" charset="0"/>
                <a:cs typeface="Times New Roman" pitchFamily="18" charset="0"/>
              </a:rPr>
              <a:t>Потребительские кредиты</a:t>
            </a:r>
          </a:p>
        </p:txBody>
      </p:sp>
      <p:sp>
        <p:nvSpPr>
          <p:cNvPr id="2" name="Стрелка вправо 1"/>
          <p:cNvSpPr/>
          <p:nvPr/>
        </p:nvSpPr>
        <p:spPr>
          <a:xfrm>
            <a:off x="487228" y="3735918"/>
            <a:ext cx="978408" cy="484632"/>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5" name="Стрелка вправо 4"/>
          <p:cNvSpPr/>
          <p:nvPr/>
        </p:nvSpPr>
        <p:spPr>
          <a:xfrm>
            <a:off x="487228" y="4517171"/>
            <a:ext cx="978408" cy="484632"/>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6" name="Стрелка вправо 5"/>
          <p:cNvSpPr/>
          <p:nvPr/>
        </p:nvSpPr>
        <p:spPr>
          <a:xfrm>
            <a:off x="487228" y="5145051"/>
            <a:ext cx="978408" cy="484632"/>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7" name="Стрелка вправо 6"/>
          <p:cNvSpPr/>
          <p:nvPr/>
        </p:nvSpPr>
        <p:spPr>
          <a:xfrm>
            <a:off x="487228" y="5764583"/>
            <a:ext cx="978408" cy="484632"/>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3" name="Номер слайда 2"/>
          <p:cNvSpPr>
            <a:spLocks noGrp="1"/>
          </p:cNvSpPr>
          <p:nvPr>
            <p:ph type="sldNum" sz="quarter" idx="10"/>
          </p:nvPr>
        </p:nvSpPr>
        <p:spPr/>
        <p:txBody>
          <a:bodyPr/>
          <a:lstStyle/>
          <a:p>
            <a:pPr>
              <a:defRPr/>
            </a:pPr>
            <a:fld id="{B094C401-95ED-483E-AFD9-9D8E77728FF5}" type="slidenum">
              <a:rPr lang="ru-RU" altLang="ru-RU" smtClean="0"/>
              <a:pPr>
                <a:defRPr/>
              </a:pPr>
              <a:t>30</a:t>
            </a:fld>
            <a:endParaRPr lang="ru-RU" altLang="ru-RU" dirty="0"/>
          </a:p>
        </p:txBody>
      </p:sp>
    </p:spTree>
    <p:extLst>
      <p:ext uri="{BB962C8B-B14F-4D97-AF65-F5344CB8AC3E}">
        <p14:creationId xmlns:p14="http://schemas.microsoft.com/office/powerpoint/2010/main" val="3669091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1664" y="103517"/>
            <a:ext cx="8829675" cy="885825"/>
          </a:xfrm>
        </p:spPr>
        <p:txBody>
          <a:bodyPr>
            <a:normAutofit fontScale="90000"/>
          </a:bodyPr>
          <a:lstStyle/>
          <a:p>
            <a:br>
              <a:rPr lang="ru-RU" altLang="ru-RU" sz="3200" b="1" dirty="0">
                <a:solidFill>
                  <a:schemeClr val="bg2">
                    <a:lumMod val="10000"/>
                  </a:schemeClr>
                </a:solidFill>
                <a:latin typeface="Myriad Pro" pitchFamily="34" charset="0"/>
                <a:cs typeface="Times New Roman" pitchFamily="18" charset="0"/>
              </a:rPr>
            </a:br>
            <a:br>
              <a:rPr lang="ru-RU" altLang="ru-RU" sz="3200" b="1" dirty="0">
                <a:solidFill>
                  <a:schemeClr val="bg2">
                    <a:lumMod val="10000"/>
                  </a:schemeClr>
                </a:solidFill>
                <a:latin typeface="Myriad Pro" pitchFamily="34" charset="0"/>
                <a:cs typeface="Times New Roman" pitchFamily="18" charset="0"/>
              </a:rPr>
            </a:br>
            <a:br>
              <a:rPr lang="ru-RU" altLang="ru-RU" sz="3200" b="1" dirty="0">
                <a:solidFill>
                  <a:schemeClr val="bg2">
                    <a:lumMod val="10000"/>
                  </a:schemeClr>
                </a:solidFill>
                <a:latin typeface="Myriad Pro" pitchFamily="34" charset="0"/>
                <a:cs typeface="Times New Roman" pitchFamily="18" charset="0"/>
              </a:rPr>
            </a:br>
            <a:r>
              <a:rPr lang="ru-RU" altLang="ru-RU" sz="3300" b="1" dirty="0">
                <a:solidFill>
                  <a:schemeClr val="bg2">
                    <a:lumMod val="10000"/>
                  </a:schemeClr>
                </a:solidFill>
                <a:latin typeface="Myriad Pro" pitchFamily="34" charset="0"/>
                <a:cs typeface="Times New Roman" pitchFamily="18" charset="0"/>
              </a:rPr>
              <a:t>Потребительские кредиты</a:t>
            </a:r>
            <a:br>
              <a:rPr lang="ru-RU" altLang="ru-RU" sz="3200" b="1" dirty="0">
                <a:solidFill>
                  <a:schemeClr val="bg2">
                    <a:lumMod val="10000"/>
                  </a:schemeClr>
                </a:solidFill>
                <a:latin typeface="Myriad Pro" pitchFamily="34" charset="0"/>
                <a:cs typeface="Times New Roman" pitchFamily="18" charset="0"/>
              </a:rPr>
            </a:br>
            <a:br>
              <a:rPr lang="ru-RU" altLang="ru-RU" b="1" dirty="0">
                <a:solidFill>
                  <a:schemeClr val="bg2">
                    <a:lumMod val="10000"/>
                  </a:schemeClr>
                </a:solidFill>
                <a:latin typeface="Myriad Pro" pitchFamily="34" charset="0"/>
                <a:cs typeface="Times New Roman" pitchFamily="18" charset="0"/>
              </a:rPr>
            </a:br>
            <a:br>
              <a:rPr lang="ru-RU" altLang="ru-RU" b="1" dirty="0">
                <a:solidFill>
                  <a:schemeClr val="bg2">
                    <a:lumMod val="10000"/>
                  </a:schemeClr>
                </a:solidFill>
                <a:latin typeface="Myriad Pro" pitchFamily="34" charset="0"/>
                <a:cs typeface="Times New Roman" pitchFamily="18" charset="0"/>
              </a:rPr>
            </a:br>
            <a:r>
              <a:rPr lang="ru-RU" altLang="ru-RU" b="1" dirty="0">
                <a:solidFill>
                  <a:schemeClr val="bg2">
                    <a:lumMod val="10000"/>
                  </a:schemeClr>
                </a:solidFill>
                <a:latin typeface="Myriad Pro" pitchFamily="34" charset="0"/>
                <a:cs typeface="Times New Roman" pitchFamily="18" charset="0"/>
              </a:rPr>
              <a:t>                                    Высокие темпы роста</a:t>
            </a:r>
            <a:br>
              <a:rPr lang="ru-RU" altLang="ru-RU" sz="3200" b="1" dirty="0">
                <a:solidFill>
                  <a:schemeClr val="bg2">
                    <a:lumMod val="10000"/>
                  </a:schemeClr>
                </a:solidFill>
                <a:latin typeface="Myriad Pro" pitchFamily="34" charset="0"/>
                <a:cs typeface="Times New Roman" pitchFamily="18" charset="0"/>
              </a:rPr>
            </a:br>
            <a:endParaRPr lang="ru-RU" sz="3200" dirty="0"/>
          </a:p>
        </p:txBody>
      </p:sp>
      <p:sp>
        <p:nvSpPr>
          <p:cNvPr id="4" name="Номер слайда 3"/>
          <p:cNvSpPr>
            <a:spLocks noGrp="1"/>
          </p:cNvSpPr>
          <p:nvPr>
            <p:ph type="sldNum" sz="quarter" idx="10"/>
          </p:nvPr>
        </p:nvSpPr>
        <p:spPr/>
        <p:txBody>
          <a:bodyPr/>
          <a:lstStyle/>
          <a:p>
            <a:fld id="{FD676896-F5C4-47B4-B6A3-4CCA172788F3}" type="slidenum">
              <a:rPr lang="ru-RU" altLang="ru-RU" smtClean="0"/>
              <a:pPr/>
              <a:t>31</a:t>
            </a:fld>
            <a:endParaRPr lang="ru-RU" altLang="ru-RU" dirty="0"/>
          </a:p>
        </p:txBody>
      </p:sp>
      <p:graphicFrame>
        <p:nvGraphicFramePr>
          <p:cNvPr id="6" name="Объект 5"/>
          <p:cNvGraphicFramePr>
            <a:graphicFrameLocks noGrp="1"/>
          </p:cNvGraphicFramePr>
          <p:nvPr>
            <p:ph idx="1"/>
          </p:nvPr>
        </p:nvGraphicFramePr>
        <p:xfrm>
          <a:off x="681038" y="1736725"/>
          <a:ext cx="8829675" cy="47164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9935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Заголовок 1"/>
          <p:cNvSpPr>
            <a:spLocks noGrp="1"/>
          </p:cNvSpPr>
          <p:nvPr>
            <p:ph type="title"/>
          </p:nvPr>
        </p:nvSpPr>
        <p:spPr>
          <a:xfrm>
            <a:off x="436563" y="2484438"/>
            <a:ext cx="9297987" cy="2439987"/>
          </a:xfrm>
        </p:spPr>
        <p:txBody>
          <a:bodyPr>
            <a:noAutofit/>
          </a:bodyPr>
          <a:lstStyle/>
          <a:p>
            <a:pPr marL="0" indent="0" eaLnBrk="1" hangingPunct="1">
              <a:lnSpc>
                <a:spcPct val="100000"/>
              </a:lnSpc>
              <a:spcBef>
                <a:spcPts val="600"/>
              </a:spcBef>
              <a:spcAft>
                <a:spcPts val="600"/>
              </a:spcAft>
              <a:defRPr/>
            </a:pPr>
            <a:br>
              <a:rPr lang="en-US" altLang="ru-RU" b="1" dirty="0">
                <a:solidFill>
                  <a:schemeClr val="bg2">
                    <a:lumMod val="10000"/>
                  </a:schemeClr>
                </a:solidFill>
                <a:latin typeface="Myriad Pro" pitchFamily="34" charset="0"/>
                <a:ea typeface="+mn-ea"/>
                <a:cs typeface="Times New Roman" pitchFamily="18" charset="0"/>
              </a:rPr>
            </a:br>
            <a:r>
              <a:rPr lang="ru-RU" altLang="ru-RU" b="1" dirty="0">
                <a:solidFill>
                  <a:schemeClr val="bg2">
                    <a:lumMod val="10000"/>
                  </a:schemeClr>
                </a:solidFill>
                <a:latin typeface="Myriad Pro" pitchFamily="34" charset="0"/>
                <a:ea typeface="+mn-ea"/>
                <a:cs typeface="Times New Roman" pitchFamily="18" charset="0"/>
              </a:rPr>
              <a:t>Это информация, характеризующая исполнение субъектом кредитной истории принятых на себя обязательств по договору займа (кредита), </a:t>
            </a:r>
            <a:r>
              <a:rPr lang="ru-RU" altLang="ru-RU" dirty="0">
                <a:solidFill>
                  <a:schemeClr val="bg2">
                    <a:lumMod val="10000"/>
                  </a:schemeClr>
                </a:solidFill>
                <a:latin typeface="Myriad Pro" pitchFamily="34" charset="0"/>
                <a:ea typeface="+mn-ea"/>
                <a:cs typeface="Times New Roman" pitchFamily="18" charset="0"/>
              </a:rPr>
              <a:t>иному договору или обязательству, по Закону № 218-ФЗ «О кредитных историях».</a:t>
            </a:r>
            <a:r>
              <a:rPr lang="en-US" altLang="ru-RU" dirty="0">
                <a:solidFill>
                  <a:schemeClr val="bg2">
                    <a:lumMod val="10000"/>
                  </a:schemeClr>
                </a:solidFill>
                <a:latin typeface="Myriad Pro" pitchFamily="34" charset="0"/>
                <a:ea typeface="+mn-ea"/>
                <a:cs typeface="Times New Roman" pitchFamily="18" charset="0"/>
              </a:rPr>
              <a:t> </a:t>
            </a:r>
            <a:r>
              <a:rPr lang="ru-RU" altLang="ru-RU" dirty="0">
                <a:solidFill>
                  <a:schemeClr val="bg2">
                    <a:lumMod val="10000"/>
                  </a:schemeClr>
                </a:solidFill>
                <a:latin typeface="Myriad Pro" pitchFamily="34" charset="0"/>
                <a:ea typeface="+mn-ea"/>
                <a:cs typeface="Times New Roman" pitchFamily="18" charset="0"/>
              </a:rPr>
              <a:t>С 1 июля 2014 года кредитная история формируется</a:t>
            </a:r>
            <a:r>
              <a:rPr lang="ru-RU" altLang="ru-RU" u="sng" dirty="0">
                <a:solidFill>
                  <a:schemeClr val="bg2">
                    <a:lumMod val="10000"/>
                  </a:schemeClr>
                </a:solidFill>
                <a:latin typeface="Myriad Pro" pitchFamily="34" charset="0"/>
                <a:ea typeface="+mn-ea"/>
                <a:cs typeface="Times New Roman" pitchFamily="18" charset="0"/>
              </a:rPr>
              <a:t> у каждого заемщика</a:t>
            </a:r>
            <a:r>
              <a:rPr lang="ru-RU" altLang="ru-RU" dirty="0">
                <a:solidFill>
                  <a:schemeClr val="bg2">
                    <a:lumMod val="10000"/>
                  </a:schemeClr>
                </a:solidFill>
                <a:latin typeface="Myriad Pro" pitchFamily="34" charset="0"/>
                <a:ea typeface="+mn-ea"/>
                <a:cs typeface="Times New Roman" pitchFamily="18" charset="0"/>
              </a:rPr>
              <a:t>, обратившегося за получением займа (кредита) в КО, МФО или кредитный кооператив.</a:t>
            </a:r>
            <a:br>
              <a:rPr lang="en-US" altLang="ru-RU" dirty="0">
                <a:solidFill>
                  <a:schemeClr val="bg2">
                    <a:lumMod val="10000"/>
                  </a:schemeClr>
                </a:solidFill>
                <a:latin typeface="Myriad Pro" pitchFamily="34" charset="0"/>
                <a:ea typeface="+mn-ea"/>
                <a:cs typeface="Times New Roman" pitchFamily="18" charset="0"/>
              </a:rPr>
            </a:br>
            <a:br>
              <a:rPr lang="ru-RU" altLang="ru-RU" b="1" dirty="0"/>
            </a:br>
            <a:endParaRPr lang="ru-RU" altLang="ru-RU" b="1" dirty="0"/>
          </a:p>
        </p:txBody>
      </p:sp>
      <p:sp>
        <p:nvSpPr>
          <p:cNvPr id="4" name="Текст 3"/>
          <p:cNvSpPr>
            <a:spLocks noGrp="1"/>
          </p:cNvSpPr>
          <p:nvPr>
            <p:ph type="body" sz="quarter" idx="13"/>
          </p:nvPr>
        </p:nvSpPr>
        <p:spPr>
          <a:xfrm>
            <a:off x="0" y="0"/>
            <a:ext cx="9906000" cy="522288"/>
          </a:xfrm>
        </p:spPr>
        <p:txBody>
          <a:bodyPr lIns="90000" tIns="46800" rIns="90000" bIns="46800" rtlCol="0" anchor="t">
            <a:noAutofit/>
          </a:bodyPr>
          <a:lstStyle/>
          <a:p>
            <a:pPr defTabSz="914377" eaLnBrk="1" fontAlgn="auto" hangingPunct="1">
              <a:spcAft>
                <a:spcPts val="0"/>
              </a:spcAft>
              <a:defRPr/>
            </a:pPr>
            <a:r>
              <a:rPr lang="ru-RU" sz="3200" b="1" cap="none" dirty="0">
                <a:solidFill>
                  <a:schemeClr val="bg2">
                    <a:lumMod val="10000"/>
                  </a:schemeClr>
                </a:solidFill>
                <a:latin typeface="Myriad Pro" pitchFamily="34" charset="0"/>
                <a:cs typeface="Times New Roman" pitchFamily="18" charset="0"/>
              </a:rPr>
              <a:t>Кредитная история</a:t>
            </a:r>
            <a:endParaRPr lang="en-US" sz="3200" b="1" cap="none" dirty="0">
              <a:solidFill>
                <a:schemeClr val="bg2">
                  <a:lumMod val="10000"/>
                </a:schemeClr>
              </a:solidFill>
              <a:latin typeface="Myriad Pro" pitchFamily="34" charset="0"/>
              <a:cs typeface="Times New Roman" pitchFamily="18" charset="0"/>
            </a:endParaRPr>
          </a:p>
          <a:p>
            <a:pPr defTabSz="914377" eaLnBrk="1" fontAlgn="auto" hangingPunct="1">
              <a:spcAft>
                <a:spcPts val="0"/>
              </a:spcAft>
              <a:defRPr/>
            </a:pPr>
            <a:endParaRPr lang="ru-RU" sz="3200" b="1" cap="none" dirty="0">
              <a:solidFill>
                <a:schemeClr val="bg2">
                  <a:lumMod val="10000"/>
                </a:schemeClr>
              </a:solidFill>
              <a:latin typeface="Myriad Pro" pitchFamily="34" charset="0"/>
              <a:cs typeface="Times New Roman" pitchFamily="18" charset="0"/>
            </a:endParaRPr>
          </a:p>
        </p:txBody>
      </p:sp>
      <p:sp>
        <p:nvSpPr>
          <p:cNvPr id="2" name="Номер слайда 1"/>
          <p:cNvSpPr>
            <a:spLocks noGrp="1"/>
          </p:cNvSpPr>
          <p:nvPr>
            <p:ph type="sldNum" sz="quarter" idx="14"/>
          </p:nvPr>
        </p:nvSpPr>
        <p:spPr/>
        <p:txBody>
          <a:bodyPr/>
          <a:lstStyle/>
          <a:p>
            <a:pPr>
              <a:defRPr/>
            </a:pPr>
            <a:fld id="{0F31A39D-21C1-466D-88BF-3815D5239A26}" type="slidenum">
              <a:rPr lang="ru-RU" altLang="ru-RU" smtClean="0"/>
              <a:pPr>
                <a:defRPr/>
              </a:pPr>
              <a:t>32</a:t>
            </a:fld>
            <a:endParaRPr lang="ru-RU" altLang="ru-RU" dirty="0"/>
          </a:p>
        </p:txBody>
      </p:sp>
      <p:sp>
        <p:nvSpPr>
          <p:cNvPr id="5" name="Блок-схема: сортировка 4"/>
          <p:cNvSpPr/>
          <p:nvPr/>
        </p:nvSpPr>
        <p:spPr>
          <a:xfrm>
            <a:off x="9421792" y="5775748"/>
            <a:ext cx="457200" cy="914400"/>
          </a:xfrm>
          <a:prstGeom prst="flowChartSor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srgbClr val="FF0000"/>
              </a:solidFill>
            </a:endParaRPr>
          </a:p>
        </p:txBody>
      </p:sp>
    </p:spTree>
    <p:extLst>
      <p:ext uri="{BB962C8B-B14F-4D97-AF65-F5344CB8AC3E}">
        <p14:creationId xmlns:p14="http://schemas.microsoft.com/office/powerpoint/2010/main" val="906351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Заголовок 1"/>
          <p:cNvSpPr>
            <a:spLocks noGrp="1"/>
          </p:cNvSpPr>
          <p:nvPr>
            <p:ph type="title"/>
          </p:nvPr>
        </p:nvSpPr>
        <p:spPr>
          <a:xfrm>
            <a:off x="436563" y="2484438"/>
            <a:ext cx="9297987" cy="2439987"/>
          </a:xfrm>
        </p:spPr>
        <p:txBody>
          <a:bodyPr>
            <a:noAutofit/>
          </a:bodyPr>
          <a:lstStyle/>
          <a:p>
            <a:pPr marL="0" indent="0" eaLnBrk="1" hangingPunct="1">
              <a:lnSpc>
                <a:spcPct val="100000"/>
              </a:lnSpc>
              <a:spcBef>
                <a:spcPts val="600"/>
              </a:spcBef>
              <a:spcAft>
                <a:spcPts val="600"/>
              </a:spcAft>
              <a:defRPr/>
            </a:pPr>
            <a:br>
              <a:rPr lang="en-US" altLang="ru-RU" b="1" dirty="0">
                <a:solidFill>
                  <a:schemeClr val="bg2">
                    <a:lumMod val="10000"/>
                  </a:schemeClr>
                </a:solidFill>
                <a:latin typeface="Myriad Pro" pitchFamily="34" charset="0"/>
                <a:ea typeface="+mn-ea"/>
                <a:cs typeface="Times New Roman" pitchFamily="18" charset="0"/>
              </a:rPr>
            </a:br>
            <a:r>
              <a:rPr lang="ru-RU" altLang="ru-RU" b="1" dirty="0">
                <a:solidFill>
                  <a:schemeClr val="bg2">
                    <a:lumMod val="10000"/>
                  </a:schemeClr>
                </a:solidFill>
                <a:latin typeface="Myriad Pro" pitchFamily="34" charset="0"/>
                <a:cs typeface="Times New Roman" pitchFamily="18" charset="0"/>
              </a:rPr>
              <a:t>Положительная кредитная история</a:t>
            </a:r>
            <a:r>
              <a:rPr lang="ru-RU" altLang="ru-RU" dirty="0">
                <a:solidFill>
                  <a:schemeClr val="bg2">
                    <a:lumMod val="10000"/>
                  </a:schemeClr>
                </a:solidFill>
                <a:latin typeface="Myriad Pro" pitchFamily="34" charset="0"/>
                <a:cs typeface="Times New Roman" pitchFamily="18" charset="0"/>
              </a:rPr>
              <a:t> (погашение займов без просрочек) может способствовать получению впоследствии более крупных займов МФО и кредитов в банках.</a:t>
            </a:r>
            <a:br>
              <a:rPr lang="ru-RU" altLang="ru-RU" dirty="0">
                <a:solidFill>
                  <a:schemeClr val="bg2">
                    <a:lumMod val="10000"/>
                  </a:schemeClr>
                </a:solidFill>
                <a:latin typeface="Myriad Pro" pitchFamily="34" charset="0"/>
                <a:cs typeface="Times New Roman" pitchFamily="18" charset="0"/>
              </a:rPr>
            </a:br>
            <a:br>
              <a:rPr lang="ru-RU" altLang="ru-RU" dirty="0">
                <a:solidFill>
                  <a:schemeClr val="bg2">
                    <a:lumMod val="10000"/>
                  </a:schemeClr>
                </a:solidFill>
                <a:latin typeface="Myriad Pro" pitchFamily="34" charset="0"/>
                <a:cs typeface="Times New Roman" pitchFamily="18" charset="0"/>
              </a:rPr>
            </a:br>
            <a:r>
              <a:rPr lang="ru-RU" altLang="ru-RU" b="1" dirty="0">
                <a:solidFill>
                  <a:schemeClr val="bg2">
                    <a:lumMod val="10000"/>
                  </a:schemeClr>
                </a:solidFill>
                <a:latin typeface="Myriad Pro" pitchFamily="34" charset="0"/>
                <a:cs typeface="Times New Roman" pitchFamily="18" charset="0"/>
              </a:rPr>
              <a:t>Отрицательная кредитная история</a:t>
            </a:r>
            <a:r>
              <a:rPr lang="ru-RU" altLang="ru-RU" dirty="0">
                <a:solidFill>
                  <a:schemeClr val="bg2">
                    <a:lumMod val="10000"/>
                  </a:schemeClr>
                </a:solidFill>
                <a:latin typeface="Myriad Pro" pitchFamily="34" charset="0"/>
                <a:cs typeface="Times New Roman" pitchFamily="18" charset="0"/>
              </a:rPr>
              <a:t> (просрочки, невыплаты по предыдущим займам) может существенно ограничить доступ к следующим займам в любой финансовой организации.</a:t>
            </a:r>
            <a:br>
              <a:rPr lang="en-US" altLang="ru-RU" dirty="0">
                <a:solidFill>
                  <a:schemeClr val="bg2">
                    <a:lumMod val="10000"/>
                  </a:schemeClr>
                </a:solidFill>
                <a:latin typeface="Myriad Pro" pitchFamily="34" charset="0"/>
                <a:cs typeface="Times New Roman" pitchFamily="18" charset="0"/>
              </a:rPr>
            </a:br>
            <a:r>
              <a:rPr lang="ru-RU" altLang="ru-RU" dirty="0">
                <a:solidFill>
                  <a:schemeClr val="bg2">
                    <a:lumMod val="10000"/>
                  </a:schemeClr>
                </a:solidFill>
                <a:latin typeface="Myriad Pro" pitchFamily="34" charset="0"/>
                <a:cs typeface="Times New Roman" pitchFamily="18" charset="0"/>
              </a:rPr>
              <a:t>Кредитные организации, МФО, кредитные кооперативы </a:t>
            </a:r>
            <a:r>
              <a:rPr lang="ru-RU" altLang="ru-RU" u="sng" dirty="0">
                <a:solidFill>
                  <a:schemeClr val="bg2">
                    <a:lumMod val="10000"/>
                  </a:schemeClr>
                </a:solidFill>
                <a:latin typeface="Myriad Pro" pitchFamily="34" charset="0"/>
                <a:cs typeface="Times New Roman" pitchFamily="18" charset="0"/>
              </a:rPr>
              <a:t>обязаны </a:t>
            </a:r>
            <a:r>
              <a:rPr lang="ru-RU" altLang="ru-RU" dirty="0">
                <a:solidFill>
                  <a:schemeClr val="bg2">
                    <a:lumMod val="10000"/>
                  </a:schemeClr>
                </a:solidFill>
                <a:latin typeface="Myriad Pro" pitchFamily="34" charset="0"/>
                <a:cs typeface="Times New Roman" pitchFamily="18" charset="0"/>
              </a:rPr>
              <a:t>представлять всю имеющуюся информацию, входящую в состав кредитной истории, в отношении заемщиков, поручителей, принципалов </a:t>
            </a:r>
            <a:r>
              <a:rPr lang="ru-RU" altLang="ru-RU" u="sng" dirty="0">
                <a:solidFill>
                  <a:schemeClr val="bg2">
                    <a:lumMod val="10000"/>
                  </a:schemeClr>
                </a:solidFill>
                <a:latin typeface="Myriad Pro" pitchFamily="34" charset="0"/>
                <a:cs typeface="Times New Roman" pitchFamily="18" charset="0"/>
              </a:rPr>
              <a:t>хотя бы в одно</a:t>
            </a:r>
            <a:r>
              <a:rPr lang="ru-RU" altLang="ru-RU" dirty="0">
                <a:solidFill>
                  <a:schemeClr val="bg2">
                    <a:lumMod val="10000"/>
                  </a:schemeClr>
                </a:solidFill>
                <a:latin typeface="Myriad Pro" pitchFamily="34" charset="0"/>
                <a:cs typeface="Times New Roman" pitchFamily="18" charset="0"/>
              </a:rPr>
              <a:t> бюро кредитных историй, включенное в государственный реестр бюро кредитных историй, </a:t>
            </a:r>
            <a:r>
              <a:rPr lang="ru-RU" altLang="ru-RU" u="sng" dirty="0">
                <a:solidFill>
                  <a:schemeClr val="bg2">
                    <a:lumMod val="10000"/>
                  </a:schemeClr>
                </a:solidFill>
                <a:latin typeface="Myriad Pro" pitchFamily="34" charset="0"/>
                <a:cs typeface="Times New Roman" pitchFamily="18" charset="0"/>
              </a:rPr>
              <a:t>без получения согласия на ее представление</a:t>
            </a:r>
            <a:r>
              <a:rPr lang="ru-RU" altLang="ru-RU" dirty="0">
                <a:solidFill>
                  <a:schemeClr val="bg2">
                    <a:lumMod val="10000"/>
                  </a:schemeClr>
                </a:solidFill>
                <a:latin typeface="Myriad Pro" pitchFamily="34" charset="0"/>
                <a:cs typeface="Times New Roman" pitchFamily="18" charset="0"/>
              </a:rPr>
              <a:t>.</a:t>
            </a:r>
            <a:br>
              <a:rPr lang="ru-RU" altLang="ru-RU" dirty="0">
                <a:solidFill>
                  <a:schemeClr val="bg2">
                    <a:lumMod val="10000"/>
                  </a:schemeClr>
                </a:solidFill>
                <a:latin typeface="Myriad Pro" pitchFamily="34" charset="0"/>
                <a:cs typeface="Times New Roman" pitchFamily="18" charset="0"/>
              </a:rPr>
            </a:br>
            <a:br>
              <a:rPr lang="ru-RU" altLang="ru-RU" b="1" dirty="0"/>
            </a:br>
            <a:endParaRPr lang="ru-RU" altLang="ru-RU" b="1" dirty="0"/>
          </a:p>
        </p:txBody>
      </p:sp>
      <p:sp>
        <p:nvSpPr>
          <p:cNvPr id="4" name="Текст 3"/>
          <p:cNvSpPr>
            <a:spLocks noGrp="1"/>
          </p:cNvSpPr>
          <p:nvPr>
            <p:ph type="body" sz="quarter" idx="13"/>
          </p:nvPr>
        </p:nvSpPr>
        <p:spPr>
          <a:xfrm>
            <a:off x="0" y="0"/>
            <a:ext cx="9906000" cy="522288"/>
          </a:xfrm>
        </p:spPr>
        <p:txBody>
          <a:bodyPr lIns="90000" tIns="46800" rIns="90000" bIns="46800" rtlCol="0" anchor="t">
            <a:noAutofit/>
          </a:bodyPr>
          <a:lstStyle/>
          <a:p>
            <a:pPr defTabSz="914377" eaLnBrk="1" fontAlgn="auto" hangingPunct="1">
              <a:spcAft>
                <a:spcPts val="0"/>
              </a:spcAft>
              <a:defRPr/>
            </a:pPr>
            <a:r>
              <a:rPr lang="ru-RU" sz="3200" b="1" cap="none" dirty="0">
                <a:solidFill>
                  <a:schemeClr val="bg2">
                    <a:lumMod val="10000"/>
                  </a:schemeClr>
                </a:solidFill>
                <a:latin typeface="Myriad Pro" pitchFamily="34" charset="0"/>
                <a:cs typeface="Times New Roman" pitchFamily="18" charset="0"/>
              </a:rPr>
              <a:t>Кредитная история</a:t>
            </a:r>
            <a:endParaRPr lang="en-US" sz="3200" b="1" cap="none" dirty="0">
              <a:solidFill>
                <a:schemeClr val="bg2">
                  <a:lumMod val="10000"/>
                </a:schemeClr>
              </a:solidFill>
              <a:latin typeface="Myriad Pro" pitchFamily="34" charset="0"/>
              <a:cs typeface="Times New Roman" pitchFamily="18" charset="0"/>
            </a:endParaRPr>
          </a:p>
          <a:p>
            <a:pPr defTabSz="914377" eaLnBrk="1" fontAlgn="auto" hangingPunct="1">
              <a:spcAft>
                <a:spcPts val="0"/>
              </a:spcAft>
              <a:defRPr/>
            </a:pPr>
            <a:endParaRPr lang="ru-RU" sz="3200" b="1" cap="none" dirty="0">
              <a:solidFill>
                <a:schemeClr val="bg2">
                  <a:lumMod val="10000"/>
                </a:schemeClr>
              </a:solidFill>
              <a:latin typeface="Myriad Pro" pitchFamily="34" charset="0"/>
              <a:cs typeface="Times New Roman" pitchFamily="18" charset="0"/>
            </a:endParaRPr>
          </a:p>
        </p:txBody>
      </p:sp>
      <p:sp>
        <p:nvSpPr>
          <p:cNvPr id="2" name="Номер слайда 1"/>
          <p:cNvSpPr>
            <a:spLocks noGrp="1"/>
          </p:cNvSpPr>
          <p:nvPr>
            <p:ph type="sldNum" sz="quarter" idx="14"/>
          </p:nvPr>
        </p:nvSpPr>
        <p:spPr/>
        <p:txBody>
          <a:bodyPr/>
          <a:lstStyle/>
          <a:p>
            <a:pPr>
              <a:defRPr/>
            </a:pPr>
            <a:fld id="{0F31A39D-21C1-466D-88BF-3815D5239A26}" type="slidenum">
              <a:rPr lang="ru-RU" altLang="ru-RU" smtClean="0"/>
              <a:pPr>
                <a:defRPr/>
              </a:pPr>
              <a:t>33</a:t>
            </a:fld>
            <a:endParaRPr lang="ru-RU" altLang="ru-RU" dirty="0"/>
          </a:p>
        </p:txBody>
      </p:sp>
    </p:spTree>
    <p:extLst>
      <p:ext uri="{BB962C8B-B14F-4D97-AF65-F5344CB8AC3E}">
        <p14:creationId xmlns:p14="http://schemas.microsoft.com/office/powerpoint/2010/main" val="3825026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Объект 2"/>
          <p:cNvSpPr>
            <a:spLocks noGrp="1"/>
          </p:cNvSpPr>
          <p:nvPr>
            <p:ph idx="4294967295"/>
          </p:nvPr>
        </p:nvSpPr>
        <p:spPr>
          <a:xfrm>
            <a:off x="577850" y="858838"/>
            <a:ext cx="9328150" cy="3394075"/>
          </a:xfrm>
        </p:spPr>
        <p:txBody>
          <a:bodyPr>
            <a:noAutofit/>
          </a:bodyPr>
          <a:lstStyle/>
          <a:p>
            <a:pPr marL="0" indent="0" eaLnBrk="1" hangingPunct="1">
              <a:lnSpc>
                <a:spcPct val="100000"/>
              </a:lnSpc>
              <a:spcBef>
                <a:spcPts val="600"/>
              </a:spcBef>
              <a:spcAft>
                <a:spcPts val="600"/>
              </a:spcAft>
              <a:buFont typeface="Arial" pitchFamily="34" charset="0"/>
              <a:buNone/>
              <a:defRPr/>
            </a:pPr>
            <a:r>
              <a:rPr lang="ru-RU" altLang="ru-RU" sz="2400" dirty="0">
                <a:solidFill>
                  <a:schemeClr val="bg2">
                    <a:lumMod val="10000"/>
                  </a:schemeClr>
                </a:solidFill>
                <a:latin typeface="Myriad Pro" pitchFamily="34" charset="0"/>
                <a:cs typeface="Times New Roman" pitchFamily="18" charset="0"/>
              </a:rPr>
              <a:t>Для того, чтобы получить свою кредитную историю, субъекту кредитной истории сначала нужно узнать в каком (каких) бюро кредитных историй она хранится, направив для этого запрос в Центральный каталог кредитных историй, а затем уже обратиться в это (эти) бюро кредитных историй для получения кредитной истории.</a:t>
            </a:r>
            <a:endParaRPr lang="en-US" altLang="ru-RU" sz="2400" dirty="0">
              <a:solidFill>
                <a:schemeClr val="bg2">
                  <a:lumMod val="10000"/>
                </a:schemeClr>
              </a:solidFill>
              <a:latin typeface="Myriad Pro" pitchFamily="34" charset="0"/>
              <a:cs typeface="Times New Roman" pitchFamily="18" charset="0"/>
            </a:endParaRPr>
          </a:p>
          <a:p>
            <a:pPr marL="0" indent="0" eaLnBrk="1" hangingPunct="1">
              <a:lnSpc>
                <a:spcPct val="100000"/>
              </a:lnSpc>
              <a:spcBef>
                <a:spcPts val="600"/>
              </a:spcBef>
              <a:spcAft>
                <a:spcPts val="600"/>
              </a:spcAft>
              <a:buNone/>
              <a:defRPr/>
            </a:pPr>
            <a:r>
              <a:rPr lang="ru-RU" altLang="ru-RU" sz="2400" dirty="0">
                <a:solidFill>
                  <a:schemeClr val="bg2">
                    <a:lumMod val="10000"/>
                  </a:schemeClr>
                </a:solidFill>
                <a:latin typeface="Myriad Pro" pitchFamily="34" charset="0"/>
                <a:cs typeface="Times New Roman" pitchFamily="18" charset="0"/>
              </a:rPr>
              <a:t>Кредитная история хранится в бюро кредитных историй в течение 10 лет со дня последнего изменения информации, содержащейся в кредитной истории.</a:t>
            </a:r>
          </a:p>
          <a:p>
            <a:pPr marL="0" indent="0" eaLnBrk="1" hangingPunct="1">
              <a:lnSpc>
                <a:spcPct val="100000"/>
              </a:lnSpc>
              <a:spcBef>
                <a:spcPts val="600"/>
              </a:spcBef>
              <a:spcAft>
                <a:spcPts val="600"/>
              </a:spcAft>
              <a:buNone/>
              <a:defRPr/>
            </a:pPr>
            <a:r>
              <a:rPr lang="ru-RU" altLang="ru-RU" sz="2400" dirty="0">
                <a:solidFill>
                  <a:schemeClr val="bg2">
                    <a:lumMod val="10000"/>
                  </a:schemeClr>
                </a:solidFill>
                <a:latin typeface="Myriad Pro" pitchFamily="34" charset="0"/>
                <a:cs typeface="Times New Roman" pitchFamily="18" charset="0"/>
              </a:rPr>
              <a:t>Получение кредитной истории один раз в год в каждом бюро кредитных историй, в котором она хранится, является бесплатным. Бюро кредитных историй вправе взимать плату за последующие (в течение года) обращения.</a:t>
            </a:r>
          </a:p>
          <a:p>
            <a:pPr marL="0" indent="0" eaLnBrk="1" hangingPunct="1">
              <a:lnSpc>
                <a:spcPct val="100000"/>
              </a:lnSpc>
              <a:spcBef>
                <a:spcPts val="600"/>
              </a:spcBef>
              <a:spcAft>
                <a:spcPts val="600"/>
              </a:spcAft>
              <a:buFont typeface="Arial" pitchFamily="34" charset="0"/>
              <a:buNone/>
              <a:defRPr/>
            </a:pPr>
            <a:endParaRPr lang="ru-RU" altLang="ru-RU" sz="2400" dirty="0">
              <a:solidFill>
                <a:schemeClr val="bg2">
                  <a:lumMod val="10000"/>
                </a:schemeClr>
              </a:solidFill>
              <a:latin typeface="Myriad Pro" pitchFamily="34" charset="0"/>
              <a:cs typeface="Times New Roman" pitchFamily="18" charset="0"/>
            </a:endParaRPr>
          </a:p>
        </p:txBody>
      </p:sp>
      <p:sp>
        <p:nvSpPr>
          <p:cNvPr id="6" name="Текст 3"/>
          <p:cNvSpPr txBox="1">
            <a:spLocks/>
          </p:cNvSpPr>
          <p:nvPr/>
        </p:nvSpPr>
        <p:spPr>
          <a:xfrm>
            <a:off x="0" y="0"/>
            <a:ext cx="9906000" cy="522288"/>
          </a:xfrm>
          <a:prstGeom prst="rect">
            <a:avLst/>
          </a:prstGeom>
        </p:spPr>
        <p:txBody>
          <a:bodyPr lIns="90000" tIns="46800" rIns="90000" bIns="46800"/>
          <a:lstStyle>
            <a:lvl1pPr marL="87313" indent="-87313" algn="l" defTabSz="912813" rtl="0" eaLnBrk="0" fontAlgn="base" hangingPunct="0">
              <a:lnSpc>
                <a:spcPct val="90000"/>
              </a:lnSpc>
              <a:spcBef>
                <a:spcPts val="1000"/>
              </a:spcBef>
              <a:spcAft>
                <a:spcPct val="0"/>
              </a:spcAft>
              <a:buFont typeface="Arial" panose="020B0604020202020204" pitchFamily="34" charset="0"/>
              <a:buChar char="•"/>
              <a:defRPr sz="1500" kern="1200">
                <a:solidFill>
                  <a:srgbClr val="000000"/>
                </a:solidFill>
                <a:latin typeface="+mn-lt"/>
                <a:ea typeface="+mn-ea"/>
                <a:cs typeface="+mn-cs"/>
              </a:defRPr>
            </a:lvl1pPr>
            <a:lvl2pPr marL="176213" indent="-87313" algn="l" defTabSz="912813" rtl="0" eaLnBrk="0" fontAlgn="base" hangingPunct="0">
              <a:lnSpc>
                <a:spcPct val="90000"/>
              </a:lnSpc>
              <a:spcBef>
                <a:spcPts val="500"/>
              </a:spcBef>
              <a:spcAft>
                <a:spcPct val="0"/>
              </a:spcAft>
              <a:buFont typeface="Arial" panose="020B0604020202020204" pitchFamily="34" charset="0"/>
              <a:buChar char="•"/>
              <a:defRPr sz="1500" kern="1200">
                <a:solidFill>
                  <a:srgbClr val="000000"/>
                </a:solidFill>
                <a:latin typeface="+mn-lt"/>
                <a:ea typeface="+mn-ea"/>
                <a:cs typeface="+mn-cs"/>
              </a:defRPr>
            </a:lvl2pPr>
            <a:lvl3pPr marL="266700" indent="-88900" algn="l" defTabSz="912813" rtl="0" eaLnBrk="0" fontAlgn="base" hangingPunct="0">
              <a:lnSpc>
                <a:spcPct val="90000"/>
              </a:lnSpc>
              <a:spcBef>
                <a:spcPts val="500"/>
              </a:spcBef>
              <a:spcAft>
                <a:spcPct val="0"/>
              </a:spcAft>
              <a:buFont typeface="Arial" panose="020B0604020202020204" pitchFamily="34" charset="0"/>
              <a:buChar char="•"/>
              <a:defRPr sz="1500" kern="1200">
                <a:solidFill>
                  <a:srgbClr val="000000"/>
                </a:solidFill>
                <a:latin typeface="+mn-lt"/>
                <a:ea typeface="+mn-ea"/>
                <a:cs typeface="+mn-cs"/>
              </a:defRPr>
            </a:lvl3pPr>
            <a:lvl4pPr marL="355600" indent="-87313" algn="l" defTabSz="912813" rtl="0" eaLnBrk="0" fontAlgn="base" hangingPunct="0">
              <a:lnSpc>
                <a:spcPct val="90000"/>
              </a:lnSpc>
              <a:spcBef>
                <a:spcPts val="500"/>
              </a:spcBef>
              <a:spcAft>
                <a:spcPct val="0"/>
              </a:spcAft>
              <a:buFont typeface="Arial" panose="020B0604020202020204" pitchFamily="34" charset="0"/>
              <a:buChar char="•"/>
              <a:defRPr sz="1500" kern="1200">
                <a:solidFill>
                  <a:srgbClr val="000000"/>
                </a:solidFill>
                <a:latin typeface="+mn-lt"/>
                <a:ea typeface="+mn-ea"/>
                <a:cs typeface="+mn-cs"/>
              </a:defRPr>
            </a:lvl4pPr>
            <a:lvl5pPr marL="444500" indent="-87313" algn="l" defTabSz="912813" rtl="0" eaLnBrk="0" fontAlgn="base" hangingPunct="0">
              <a:lnSpc>
                <a:spcPct val="90000"/>
              </a:lnSpc>
              <a:spcBef>
                <a:spcPts val="500"/>
              </a:spcBef>
              <a:spcAft>
                <a:spcPct val="0"/>
              </a:spcAft>
              <a:buFont typeface="Arial" panose="020B0604020202020204" pitchFamily="34" charset="0"/>
              <a:buChar char="•"/>
              <a:defRPr sz="1500" kern="1200">
                <a:solidFill>
                  <a:srgbClr val="00000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indent="0" defTabSz="914377" eaLnBrk="1" fontAlgn="auto" hangingPunct="1">
              <a:spcAft>
                <a:spcPts val="0"/>
              </a:spcAft>
              <a:buFont typeface="Arial" panose="020B0604020202020204" pitchFamily="34" charset="0"/>
              <a:buNone/>
              <a:defRPr/>
            </a:pPr>
            <a:r>
              <a:rPr lang="ru-RU" sz="3200" b="1" dirty="0">
                <a:solidFill>
                  <a:schemeClr val="bg2">
                    <a:lumMod val="10000"/>
                  </a:schemeClr>
                </a:solidFill>
                <a:latin typeface="Myriad Pro" pitchFamily="34" charset="0"/>
                <a:cs typeface="Times New Roman" pitchFamily="18" charset="0"/>
              </a:rPr>
              <a:t>Кредитная история</a:t>
            </a:r>
          </a:p>
        </p:txBody>
      </p:sp>
      <p:sp>
        <p:nvSpPr>
          <p:cNvPr id="2" name="Номер слайда 1"/>
          <p:cNvSpPr>
            <a:spLocks noGrp="1"/>
          </p:cNvSpPr>
          <p:nvPr>
            <p:ph type="sldNum" sz="quarter" idx="10"/>
          </p:nvPr>
        </p:nvSpPr>
        <p:spPr/>
        <p:txBody>
          <a:bodyPr/>
          <a:lstStyle/>
          <a:p>
            <a:pPr>
              <a:defRPr/>
            </a:pPr>
            <a:fld id="{B094C401-95ED-483E-AFD9-9D8E77728FF5}" type="slidenum">
              <a:rPr lang="ru-RU" altLang="ru-RU" smtClean="0"/>
              <a:pPr>
                <a:defRPr/>
              </a:pPr>
              <a:t>34</a:t>
            </a:fld>
            <a:endParaRPr lang="ru-RU" altLang="ru-RU" dirty="0"/>
          </a:p>
        </p:txBody>
      </p:sp>
    </p:spTree>
    <p:extLst>
      <p:ext uri="{BB962C8B-B14F-4D97-AF65-F5344CB8AC3E}">
        <p14:creationId xmlns:p14="http://schemas.microsoft.com/office/powerpoint/2010/main" val="1841930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Объект 2"/>
          <p:cNvSpPr>
            <a:spLocks noGrp="1"/>
          </p:cNvSpPr>
          <p:nvPr>
            <p:ph idx="4294967295"/>
          </p:nvPr>
        </p:nvSpPr>
        <p:spPr>
          <a:xfrm>
            <a:off x="579438" y="573314"/>
            <a:ext cx="9145133" cy="3662136"/>
          </a:xfrm>
        </p:spPr>
        <p:txBody>
          <a:bodyPr>
            <a:noAutofit/>
          </a:bodyPr>
          <a:lstStyle/>
          <a:p>
            <a:pPr marL="0" indent="0" eaLnBrk="1" hangingPunct="1">
              <a:lnSpc>
                <a:spcPct val="100000"/>
              </a:lnSpc>
              <a:spcBef>
                <a:spcPts val="600"/>
              </a:spcBef>
              <a:spcAft>
                <a:spcPts val="600"/>
              </a:spcAft>
              <a:buFont typeface="Arial" pitchFamily="34" charset="0"/>
              <a:buNone/>
              <a:defRPr/>
            </a:pPr>
            <a:r>
              <a:rPr lang="ru-RU" altLang="ru-RU" sz="2400" b="1" dirty="0">
                <a:solidFill>
                  <a:schemeClr val="bg2">
                    <a:lumMod val="10000"/>
                  </a:schemeClr>
                </a:solidFill>
                <a:latin typeface="Myriad Pro" pitchFamily="34" charset="0"/>
                <a:cs typeface="Times New Roman" pitchFamily="18" charset="0"/>
              </a:rPr>
              <a:t>Необходимая информация:</a:t>
            </a:r>
          </a:p>
          <a:p>
            <a:pPr marL="342900" lvl="1" indent="-342900" eaLnBrk="1" hangingPunct="1">
              <a:lnSpc>
                <a:spcPct val="100000"/>
              </a:lnSpc>
              <a:spcBef>
                <a:spcPts val="600"/>
              </a:spcBef>
              <a:spcAft>
                <a:spcPts val="600"/>
              </a:spcAft>
              <a:defRPr/>
            </a:pPr>
            <a:r>
              <a:rPr lang="ru-RU" altLang="ru-RU" sz="2400" dirty="0">
                <a:solidFill>
                  <a:schemeClr val="bg2">
                    <a:lumMod val="10000"/>
                  </a:schemeClr>
                </a:solidFill>
                <a:latin typeface="Myriad Pro" pitchFamily="34" charset="0"/>
                <a:cs typeface="Times New Roman" pitchFamily="18" charset="0"/>
              </a:rPr>
              <a:t> информация о кредиторе и требованиях к заёмщику;</a:t>
            </a:r>
          </a:p>
          <a:p>
            <a:pPr marL="342900" lvl="1" indent="-342900" eaLnBrk="1" hangingPunct="1">
              <a:lnSpc>
                <a:spcPct val="100000"/>
              </a:lnSpc>
              <a:spcBef>
                <a:spcPts val="600"/>
              </a:spcBef>
              <a:spcAft>
                <a:spcPts val="600"/>
              </a:spcAft>
              <a:defRPr/>
            </a:pPr>
            <a:r>
              <a:rPr lang="ru-RU" altLang="ru-RU" sz="2400" dirty="0">
                <a:solidFill>
                  <a:schemeClr val="bg2">
                    <a:lumMod val="10000"/>
                  </a:schemeClr>
                </a:solidFill>
                <a:latin typeface="Myriad Pro" pitchFamily="34" charset="0"/>
                <a:cs typeface="Times New Roman" pitchFamily="18" charset="0"/>
              </a:rPr>
              <a:t> сроки рассмотрения заявления о предоставлении потребительского кредита;</a:t>
            </a:r>
          </a:p>
          <a:p>
            <a:pPr marL="342900" lvl="1" indent="-342900" eaLnBrk="1" hangingPunct="1">
              <a:lnSpc>
                <a:spcPct val="100000"/>
              </a:lnSpc>
              <a:spcBef>
                <a:spcPts val="600"/>
              </a:spcBef>
              <a:spcAft>
                <a:spcPts val="600"/>
              </a:spcAft>
              <a:defRPr/>
            </a:pPr>
            <a:r>
              <a:rPr lang="ru-RU" altLang="ru-RU" sz="2400" dirty="0">
                <a:solidFill>
                  <a:schemeClr val="bg2">
                    <a:lumMod val="10000"/>
                  </a:schemeClr>
                </a:solidFill>
                <a:latin typeface="Myriad Pro" pitchFamily="34" charset="0"/>
                <a:cs typeface="Times New Roman" pitchFamily="18" charset="0"/>
              </a:rPr>
              <a:t> сумма, валюта, вид, срок возврата, способ предоставления потребительского кредита и периодичность платежей при его возврате;</a:t>
            </a:r>
          </a:p>
          <a:p>
            <a:pPr marL="342900" lvl="1" indent="-342900" eaLnBrk="1" hangingPunct="1">
              <a:lnSpc>
                <a:spcPct val="100000"/>
              </a:lnSpc>
              <a:spcBef>
                <a:spcPts val="600"/>
              </a:spcBef>
              <a:spcAft>
                <a:spcPts val="600"/>
              </a:spcAft>
              <a:defRPr/>
            </a:pPr>
            <a:r>
              <a:rPr lang="ru-RU" altLang="ru-RU" sz="2400" dirty="0">
                <a:solidFill>
                  <a:schemeClr val="bg2">
                    <a:lumMod val="10000"/>
                  </a:schemeClr>
                </a:solidFill>
                <a:latin typeface="Myriad Pro" pitchFamily="34" charset="0"/>
                <a:cs typeface="Times New Roman" pitchFamily="18" charset="0"/>
              </a:rPr>
              <a:t>процентные ставки в процентах годовых (порядок их определения) и диапазоны значений полной стоимости потребительского кредита;</a:t>
            </a:r>
          </a:p>
          <a:p>
            <a:pPr marL="342900" lvl="1" indent="-342900" eaLnBrk="1" hangingPunct="1">
              <a:lnSpc>
                <a:spcPct val="100000"/>
              </a:lnSpc>
              <a:spcBef>
                <a:spcPts val="600"/>
              </a:spcBef>
              <a:spcAft>
                <a:spcPts val="600"/>
              </a:spcAft>
              <a:defRPr/>
            </a:pPr>
            <a:r>
              <a:rPr lang="ru-RU" altLang="ru-RU" sz="2400" dirty="0">
                <a:solidFill>
                  <a:schemeClr val="bg2">
                    <a:lumMod val="10000"/>
                  </a:schemeClr>
                </a:solidFill>
                <a:latin typeface="Myriad Pro" pitchFamily="34" charset="0"/>
                <a:cs typeface="Times New Roman" pitchFamily="18" charset="0"/>
              </a:rPr>
              <a:t> виды и суммы иных платежей заёмщика по договору потребительского кредита;</a:t>
            </a:r>
          </a:p>
          <a:p>
            <a:pPr marL="342900" lvl="1" indent="-342900" eaLnBrk="1" hangingPunct="1">
              <a:lnSpc>
                <a:spcPct val="100000"/>
              </a:lnSpc>
              <a:spcBef>
                <a:spcPts val="600"/>
              </a:spcBef>
              <a:spcAft>
                <a:spcPts val="600"/>
              </a:spcAft>
              <a:defRPr/>
            </a:pPr>
            <a:r>
              <a:rPr lang="ru-RU" altLang="ru-RU" sz="2400" dirty="0">
                <a:solidFill>
                  <a:schemeClr val="bg2">
                    <a:lumMod val="10000"/>
                  </a:schemeClr>
                </a:solidFill>
                <a:latin typeface="Myriad Pro" pitchFamily="34" charset="0"/>
                <a:cs typeface="Times New Roman" pitchFamily="18" charset="0"/>
              </a:rPr>
              <a:t> способы возврата заёмщиком потребительского кредита.</a:t>
            </a:r>
          </a:p>
          <a:p>
            <a:pPr marL="342900" lvl="1" indent="-342900" eaLnBrk="1" hangingPunct="1">
              <a:lnSpc>
                <a:spcPct val="100000"/>
              </a:lnSpc>
              <a:spcBef>
                <a:spcPts val="600"/>
              </a:spcBef>
              <a:spcAft>
                <a:spcPts val="600"/>
              </a:spcAft>
              <a:defRPr/>
            </a:pPr>
            <a:endParaRPr lang="ru-RU" altLang="ru-RU" sz="2400" dirty="0">
              <a:solidFill>
                <a:schemeClr val="bg2">
                  <a:lumMod val="10000"/>
                </a:schemeClr>
              </a:solidFill>
              <a:latin typeface="Myriad Pro" pitchFamily="34" charset="0"/>
              <a:cs typeface="Times New Roman" pitchFamily="18" charset="0"/>
            </a:endParaRPr>
          </a:p>
        </p:txBody>
      </p:sp>
      <p:sp>
        <p:nvSpPr>
          <p:cNvPr id="62469" name="Текст 3"/>
          <p:cNvSpPr>
            <a:spLocks noGrp="1"/>
          </p:cNvSpPr>
          <p:nvPr>
            <p:ph type="body" sz="quarter" idx="4294967295"/>
          </p:nvPr>
        </p:nvSpPr>
        <p:spPr>
          <a:xfrm>
            <a:off x="0" y="0"/>
            <a:ext cx="9906000" cy="522288"/>
          </a:xfrm>
        </p:spPr>
        <p:txBody>
          <a:bodyPr lIns="90000" tIns="46800" rIns="90000" bIns="46800">
            <a:normAutofit lnSpcReduction="10000"/>
          </a:bodyPr>
          <a:lstStyle/>
          <a:p>
            <a:pPr marL="0" indent="0" defTabSz="914377" eaLnBrk="1" fontAlgn="auto" hangingPunct="1">
              <a:spcAft>
                <a:spcPts val="0"/>
              </a:spcAft>
              <a:buFont typeface="Arial" pitchFamily="34" charset="0"/>
              <a:buNone/>
              <a:defRPr/>
            </a:pPr>
            <a:r>
              <a:rPr lang="ru-RU" altLang="ru-RU" sz="3200" b="1" dirty="0">
                <a:solidFill>
                  <a:schemeClr val="bg2">
                    <a:lumMod val="10000"/>
                  </a:schemeClr>
                </a:solidFill>
                <a:latin typeface="Myriad Pro" pitchFamily="34" charset="0"/>
                <a:cs typeface="Times New Roman" pitchFamily="18" charset="0"/>
              </a:rPr>
              <a:t>Договор потребительского кредита</a:t>
            </a:r>
          </a:p>
        </p:txBody>
      </p:sp>
      <p:sp>
        <p:nvSpPr>
          <p:cNvPr id="2" name="Стрелка вниз 1"/>
          <p:cNvSpPr/>
          <p:nvPr/>
        </p:nvSpPr>
        <p:spPr>
          <a:xfrm>
            <a:off x="4381500" y="6381750"/>
            <a:ext cx="495300" cy="409575"/>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 name="Номер слайда 2"/>
          <p:cNvSpPr>
            <a:spLocks noGrp="1"/>
          </p:cNvSpPr>
          <p:nvPr>
            <p:ph type="sldNum" sz="quarter" idx="10"/>
          </p:nvPr>
        </p:nvSpPr>
        <p:spPr/>
        <p:txBody>
          <a:bodyPr/>
          <a:lstStyle/>
          <a:p>
            <a:pPr>
              <a:defRPr/>
            </a:pPr>
            <a:fld id="{B094C401-95ED-483E-AFD9-9D8E77728FF5}" type="slidenum">
              <a:rPr lang="ru-RU" altLang="ru-RU" smtClean="0"/>
              <a:pPr>
                <a:defRPr/>
              </a:pPr>
              <a:t>35</a:t>
            </a:fld>
            <a:endParaRPr lang="ru-RU" altLang="ru-RU" dirty="0"/>
          </a:p>
        </p:txBody>
      </p:sp>
    </p:spTree>
    <p:extLst>
      <p:ext uri="{BB962C8B-B14F-4D97-AF65-F5344CB8AC3E}">
        <p14:creationId xmlns:p14="http://schemas.microsoft.com/office/powerpoint/2010/main" val="22800356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44161" y="791030"/>
            <a:ext cx="8829675" cy="5776684"/>
          </a:xfrm>
        </p:spPr>
        <p:txBody>
          <a:bodyPr>
            <a:normAutofit/>
          </a:bodyPr>
          <a:lstStyle/>
          <a:p>
            <a:pPr marL="0" indent="0" eaLnBrk="1" hangingPunct="1">
              <a:lnSpc>
                <a:spcPct val="100000"/>
              </a:lnSpc>
              <a:spcBef>
                <a:spcPts val="600"/>
              </a:spcBef>
              <a:spcAft>
                <a:spcPts val="600"/>
              </a:spcAft>
              <a:buNone/>
              <a:defRPr/>
            </a:pPr>
            <a:r>
              <a:rPr lang="ru-RU" altLang="ru-RU" sz="2400" b="1" dirty="0">
                <a:solidFill>
                  <a:schemeClr val="bg2">
                    <a:lumMod val="10000"/>
                  </a:schemeClr>
                </a:solidFill>
                <a:latin typeface="Myriad Pro" pitchFamily="34" charset="0"/>
                <a:cs typeface="Times New Roman" pitchFamily="18" charset="0"/>
              </a:rPr>
              <a:t>Необходимая информация:</a:t>
            </a:r>
          </a:p>
          <a:p>
            <a:pPr marL="342900" lvl="1" indent="-342900" eaLnBrk="1" hangingPunct="1">
              <a:lnSpc>
                <a:spcPct val="100000"/>
              </a:lnSpc>
              <a:spcBef>
                <a:spcPts val="600"/>
              </a:spcBef>
              <a:spcAft>
                <a:spcPts val="600"/>
              </a:spcAft>
              <a:defRPr/>
            </a:pPr>
            <a:r>
              <a:rPr lang="ru-RU" altLang="ru-RU" sz="2400" dirty="0">
                <a:solidFill>
                  <a:schemeClr val="bg2">
                    <a:lumMod val="10000"/>
                  </a:schemeClr>
                </a:solidFill>
                <a:latin typeface="Myriad Pro" pitchFamily="34" charset="0"/>
                <a:cs typeface="Times New Roman" pitchFamily="18" charset="0"/>
              </a:rPr>
              <a:t>процентные ставки в процентах годовых (порядок их определения) и диапазоны значений ПСК, - о ПСК на следующих слайдах;</a:t>
            </a:r>
          </a:p>
          <a:p>
            <a:pPr marL="342900" lvl="1" indent="-342900" eaLnBrk="1" hangingPunct="1">
              <a:lnSpc>
                <a:spcPct val="100000"/>
              </a:lnSpc>
              <a:spcBef>
                <a:spcPts val="600"/>
              </a:spcBef>
              <a:spcAft>
                <a:spcPts val="600"/>
              </a:spcAft>
              <a:defRPr/>
            </a:pPr>
            <a:r>
              <a:rPr lang="ru-RU" altLang="ru-RU" sz="2400" dirty="0">
                <a:solidFill>
                  <a:schemeClr val="bg2">
                    <a:lumMod val="10000"/>
                  </a:schemeClr>
                </a:solidFill>
                <a:latin typeface="Myriad Pro" pitchFamily="34" charset="0"/>
                <a:cs typeface="Times New Roman" pitchFamily="18" charset="0"/>
              </a:rPr>
              <a:t> виды и суммы иных платежей заёмщика по договору ПК;</a:t>
            </a:r>
          </a:p>
          <a:p>
            <a:pPr marL="342900" lvl="1" indent="-342900" eaLnBrk="1" hangingPunct="1">
              <a:lnSpc>
                <a:spcPct val="100000"/>
              </a:lnSpc>
              <a:spcBef>
                <a:spcPts val="600"/>
              </a:spcBef>
              <a:spcAft>
                <a:spcPts val="600"/>
              </a:spcAft>
              <a:defRPr/>
            </a:pPr>
            <a:r>
              <a:rPr lang="ru-RU" altLang="ru-RU" sz="2400" dirty="0">
                <a:solidFill>
                  <a:schemeClr val="bg2">
                    <a:lumMod val="10000"/>
                  </a:schemeClr>
                </a:solidFill>
                <a:latin typeface="Myriad Pro" pitchFamily="34" charset="0"/>
                <a:cs typeface="Times New Roman" pitchFamily="18" charset="0"/>
              </a:rPr>
              <a:t> способы возврата заёмщиком ПК.</a:t>
            </a:r>
          </a:p>
          <a:p>
            <a:pPr marL="342900" lvl="1" indent="-342900" eaLnBrk="1" hangingPunct="1">
              <a:lnSpc>
                <a:spcPct val="100000"/>
              </a:lnSpc>
              <a:spcBef>
                <a:spcPts val="600"/>
              </a:spcBef>
              <a:spcAft>
                <a:spcPts val="600"/>
              </a:spcAft>
              <a:defRPr/>
            </a:pPr>
            <a:r>
              <a:rPr lang="ru-RU" altLang="ru-RU" sz="2400" dirty="0">
                <a:solidFill>
                  <a:schemeClr val="bg2">
                    <a:lumMod val="10000"/>
                  </a:schemeClr>
                </a:solidFill>
                <a:latin typeface="Myriad Pro" pitchFamily="34" charset="0"/>
                <a:cs typeface="Times New Roman" pitchFamily="18" charset="0"/>
              </a:rPr>
              <a:t>сроки, в течение которых заёмщик вправе отказаться от получения потребительского кредита;</a:t>
            </a:r>
          </a:p>
          <a:p>
            <a:pPr marL="342900" lvl="1" indent="-342900" eaLnBrk="1" hangingPunct="1">
              <a:lnSpc>
                <a:spcPct val="100000"/>
              </a:lnSpc>
              <a:spcBef>
                <a:spcPts val="600"/>
              </a:spcBef>
              <a:spcAft>
                <a:spcPts val="600"/>
              </a:spcAft>
              <a:defRPr/>
            </a:pPr>
            <a:r>
              <a:rPr lang="ru-RU" altLang="ru-RU" sz="2400" dirty="0">
                <a:solidFill>
                  <a:schemeClr val="bg2">
                    <a:lumMod val="10000"/>
                  </a:schemeClr>
                </a:solidFill>
                <a:latin typeface="Myriad Pro" pitchFamily="34" charset="0"/>
                <a:cs typeface="Times New Roman" pitchFamily="18" charset="0"/>
              </a:rPr>
              <a:t> способы обеспечения исполнения обязательств по договору потребительского кредита (при необходимости);</a:t>
            </a:r>
          </a:p>
          <a:p>
            <a:pPr marL="342900" lvl="1" indent="-342900" eaLnBrk="1" hangingPunct="1">
              <a:lnSpc>
                <a:spcPct val="100000"/>
              </a:lnSpc>
              <a:spcBef>
                <a:spcPts val="600"/>
              </a:spcBef>
              <a:spcAft>
                <a:spcPts val="600"/>
              </a:spcAft>
              <a:defRPr/>
            </a:pPr>
            <a:r>
              <a:rPr lang="ru-RU" altLang="ru-RU" sz="2400" dirty="0">
                <a:solidFill>
                  <a:schemeClr val="bg2">
                    <a:lumMod val="10000"/>
                  </a:schemeClr>
                </a:solidFill>
                <a:latin typeface="Myriad Pro" pitchFamily="34" charset="0"/>
                <a:cs typeface="Times New Roman" pitchFamily="18" charset="0"/>
              </a:rPr>
              <a:t> ответственность заёмщика, размеры неустойки;</a:t>
            </a:r>
          </a:p>
          <a:p>
            <a:pPr marL="342900" lvl="1" indent="-342900" eaLnBrk="1" hangingPunct="1">
              <a:lnSpc>
                <a:spcPct val="100000"/>
              </a:lnSpc>
              <a:spcBef>
                <a:spcPts val="600"/>
              </a:spcBef>
              <a:spcAft>
                <a:spcPts val="600"/>
              </a:spcAft>
              <a:defRPr/>
            </a:pPr>
            <a:endParaRPr lang="ru-RU" altLang="ru-RU" sz="2400" dirty="0">
              <a:solidFill>
                <a:schemeClr val="bg2">
                  <a:lumMod val="10000"/>
                </a:schemeClr>
              </a:solidFill>
              <a:latin typeface="Myriad Pro" pitchFamily="34" charset="0"/>
              <a:cs typeface="Times New Roman" pitchFamily="18" charset="0"/>
            </a:endParaRPr>
          </a:p>
          <a:p>
            <a:endParaRPr lang="ru-RU" dirty="0"/>
          </a:p>
        </p:txBody>
      </p:sp>
      <p:sp>
        <p:nvSpPr>
          <p:cNvPr id="4" name="Номер слайда 3"/>
          <p:cNvSpPr>
            <a:spLocks noGrp="1"/>
          </p:cNvSpPr>
          <p:nvPr>
            <p:ph type="sldNum" sz="quarter" idx="10"/>
          </p:nvPr>
        </p:nvSpPr>
        <p:spPr/>
        <p:txBody>
          <a:bodyPr/>
          <a:lstStyle/>
          <a:p>
            <a:fld id="{FD676896-F5C4-47B4-B6A3-4CCA172788F3}" type="slidenum">
              <a:rPr lang="ru-RU" altLang="ru-RU" smtClean="0"/>
              <a:pPr/>
              <a:t>36</a:t>
            </a:fld>
            <a:endParaRPr lang="ru-RU" altLang="ru-RU" dirty="0"/>
          </a:p>
        </p:txBody>
      </p:sp>
      <p:sp>
        <p:nvSpPr>
          <p:cNvPr id="5" name="Текст 3"/>
          <p:cNvSpPr txBox="1">
            <a:spLocks/>
          </p:cNvSpPr>
          <p:nvPr/>
        </p:nvSpPr>
        <p:spPr bwMode="auto">
          <a:xfrm>
            <a:off x="0" y="0"/>
            <a:ext cx="990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normAutofit lnSpcReduction="10000"/>
          </a:bodyPr>
          <a:lstStyle>
            <a:lvl1pPr marL="87313" indent="-87313" algn="l" defTabSz="912813" rtl="0" eaLnBrk="0" fontAlgn="base" hangingPunct="0">
              <a:lnSpc>
                <a:spcPct val="90000"/>
              </a:lnSpc>
              <a:spcBef>
                <a:spcPts val="1000"/>
              </a:spcBef>
              <a:spcAft>
                <a:spcPct val="0"/>
              </a:spcAft>
              <a:buFont typeface="Arial" pitchFamily="34" charset="0"/>
              <a:buChar char="•"/>
              <a:defRPr sz="1500" kern="1200">
                <a:solidFill>
                  <a:srgbClr val="000000"/>
                </a:solidFill>
                <a:latin typeface="+mn-lt"/>
                <a:ea typeface="+mn-ea"/>
                <a:cs typeface="+mn-cs"/>
              </a:defRPr>
            </a:lvl1pPr>
            <a:lvl2pPr marL="176213" indent="-87313" algn="l" defTabSz="912813" rtl="0" eaLnBrk="0" fontAlgn="base" hangingPunct="0">
              <a:lnSpc>
                <a:spcPct val="90000"/>
              </a:lnSpc>
              <a:spcBef>
                <a:spcPts val="500"/>
              </a:spcBef>
              <a:spcAft>
                <a:spcPct val="0"/>
              </a:spcAft>
              <a:buFont typeface="Arial" pitchFamily="34" charset="0"/>
              <a:buChar char="•"/>
              <a:defRPr sz="1500" kern="1200">
                <a:solidFill>
                  <a:srgbClr val="000000"/>
                </a:solidFill>
                <a:latin typeface="+mn-lt"/>
                <a:ea typeface="+mn-ea"/>
                <a:cs typeface="+mn-cs"/>
              </a:defRPr>
            </a:lvl2pPr>
            <a:lvl3pPr marL="266700" indent="-88900" algn="l" defTabSz="912813" rtl="0" eaLnBrk="0" fontAlgn="base" hangingPunct="0">
              <a:lnSpc>
                <a:spcPct val="90000"/>
              </a:lnSpc>
              <a:spcBef>
                <a:spcPts val="500"/>
              </a:spcBef>
              <a:spcAft>
                <a:spcPct val="0"/>
              </a:spcAft>
              <a:buFont typeface="Arial" pitchFamily="34" charset="0"/>
              <a:buChar char="•"/>
              <a:defRPr sz="1500" kern="1200">
                <a:solidFill>
                  <a:srgbClr val="000000"/>
                </a:solidFill>
                <a:latin typeface="+mn-lt"/>
                <a:ea typeface="+mn-ea"/>
                <a:cs typeface="+mn-cs"/>
              </a:defRPr>
            </a:lvl3pPr>
            <a:lvl4pPr marL="355600" indent="-87313" algn="l" defTabSz="912813" rtl="0" eaLnBrk="0" fontAlgn="base" hangingPunct="0">
              <a:lnSpc>
                <a:spcPct val="90000"/>
              </a:lnSpc>
              <a:spcBef>
                <a:spcPts val="500"/>
              </a:spcBef>
              <a:spcAft>
                <a:spcPct val="0"/>
              </a:spcAft>
              <a:buFont typeface="Arial" pitchFamily="34" charset="0"/>
              <a:buChar char="•"/>
              <a:defRPr sz="1500" kern="1200">
                <a:solidFill>
                  <a:srgbClr val="000000"/>
                </a:solidFill>
                <a:latin typeface="+mn-lt"/>
                <a:ea typeface="+mn-ea"/>
                <a:cs typeface="+mn-cs"/>
              </a:defRPr>
            </a:lvl4pPr>
            <a:lvl5pPr marL="444500" indent="-87313" algn="l" defTabSz="912813" rtl="0" eaLnBrk="0" fontAlgn="base" hangingPunct="0">
              <a:lnSpc>
                <a:spcPct val="90000"/>
              </a:lnSpc>
              <a:spcBef>
                <a:spcPts val="500"/>
              </a:spcBef>
              <a:spcAft>
                <a:spcPct val="0"/>
              </a:spcAft>
              <a:buFont typeface="Arial" pitchFamily="34" charset="0"/>
              <a:buChar char="•"/>
              <a:defRPr sz="1500" kern="1200">
                <a:solidFill>
                  <a:srgbClr val="00000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indent="0" defTabSz="914377" eaLnBrk="1" fontAlgn="auto" hangingPunct="1">
              <a:spcAft>
                <a:spcPts val="0"/>
              </a:spcAft>
              <a:buFont typeface="Arial" pitchFamily="34" charset="0"/>
              <a:buNone/>
              <a:defRPr/>
            </a:pPr>
            <a:r>
              <a:rPr lang="ru-RU" altLang="ru-RU" sz="3200" b="1">
                <a:solidFill>
                  <a:schemeClr val="bg2">
                    <a:lumMod val="10000"/>
                  </a:schemeClr>
                </a:solidFill>
                <a:latin typeface="Myriad Pro" pitchFamily="34" charset="0"/>
                <a:cs typeface="Times New Roman" pitchFamily="18" charset="0"/>
              </a:rPr>
              <a:t>Договор потребительского кредита</a:t>
            </a:r>
            <a:endParaRPr lang="ru-RU" altLang="ru-RU" sz="3200" b="1" dirty="0">
              <a:solidFill>
                <a:schemeClr val="bg2">
                  <a:lumMod val="10000"/>
                </a:schemeClr>
              </a:solidFill>
              <a:latin typeface="Myriad Pro" pitchFamily="34" charset="0"/>
              <a:cs typeface="Times New Roman" pitchFamily="18" charset="0"/>
            </a:endParaRPr>
          </a:p>
        </p:txBody>
      </p:sp>
    </p:spTree>
    <p:extLst>
      <p:ext uri="{BB962C8B-B14F-4D97-AF65-F5344CB8AC3E}">
        <p14:creationId xmlns:p14="http://schemas.microsoft.com/office/powerpoint/2010/main" val="35518196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p:cNvSpPr>
          <p:nvPr>
            <p:ph type="title"/>
          </p:nvPr>
        </p:nvSpPr>
        <p:spPr>
          <a:xfrm>
            <a:off x="304800" y="738061"/>
            <a:ext cx="9296400" cy="3100388"/>
          </a:xfrm>
        </p:spPr>
        <p:txBody>
          <a:bodyPr anchor="t">
            <a:noAutofit/>
          </a:bodyPr>
          <a:lstStyle/>
          <a:p>
            <a:pPr eaLnBrk="1" hangingPunct="1">
              <a:lnSpc>
                <a:spcPct val="100000"/>
              </a:lnSpc>
              <a:spcBef>
                <a:spcPts val="600"/>
              </a:spcBef>
              <a:spcAft>
                <a:spcPts val="600"/>
              </a:spcAft>
              <a:defRPr/>
            </a:pPr>
            <a:br>
              <a:rPr lang="ru-RU"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cs typeface="Times New Roman" pitchFamily="18" charset="0"/>
              </a:rPr>
              <a:t>БР ежеквартально рассчитывает и публикует среднерыночное значение ПСК по категориям потребительских кредитов (займов) отдельно для кредитных организаций, МФО, кредитных потребительских кооперативов, сельскохозяйственных кредитных потребительских кооперативов, ломбардов на основе представленных ими данных о значениях ПСК.</a:t>
            </a:r>
            <a:br>
              <a:rPr lang="ru-RU" altLang="ru-RU" dirty="0">
                <a:solidFill>
                  <a:schemeClr val="bg2">
                    <a:lumMod val="10000"/>
                  </a:schemeClr>
                </a:solidFill>
                <a:latin typeface="Myriad Pro" pitchFamily="34" charset="0"/>
                <a:cs typeface="Times New Roman" pitchFamily="18" charset="0"/>
              </a:rPr>
            </a:br>
            <a:br>
              <a:rPr lang="ru-RU" altLang="ru-RU" dirty="0">
                <a:solidFill>
                  <a:schemeClr val="bg2">
                    <a:lumMod val="10000"/>
                  </a:schemeClr>
                </a:solidFill>
                <a:latin typeface="Myriad Pro" pitchFamily="34" charset="0"/>
                <a:cs typeface="Times New Roman" pitchFamily="18" charset="0"/>
              </a:rPr>
            </a:br>
            <a:r>
              <a:rPr lang="ru-RU" altLang="ru-RU" dirty="0">
                <a:solidFill>
                  <a:schemeClr val="bg2">
                    <a:lumMod val="10000"/>
                  </a:schemeClr>
                </a:solidFill>
                <a:latin typeface="Myriad Pro" pitchFamily="34" charset="0"/>
                <a:cs typeface="Times New Roman" pitchFamily="18" charset="0"/>
              </a:rPr>
              <a:t>На момент заключения договора потребительского кредита ПСК не может превышать рассчитанное БР среднерыночное значение полной стоимости потребительского кредита (займа) соответствующей категории потребительского кредита (займа), применяемое в соответствующем календарном квартале, </a:t>
            </a:r>
            <a:r>
              <a:rPr lang="ru-RU" altLang="ru-RU" b="1" dirty="0">
                <a:solidFill>
                  <a:schemeClr val="bg2">
                    <a:lumMod val="10000"/>
                  </a:schemeClr>
                </a:solidFill>
                <a:latin typeface="Myriad Pro" pitchFamily="34" charset="0"/>
                <a:cs typeface="Times New Roman" pitchFamily="18" charset="0"/>
              </a:rPr>
              <a:t>более чем на одну треть</a:t>
            </a:r>
            <a:r>
              <a:rPr lang="ru-RU" altLang="ru-RU" dirty="0">
                <a:solidFill>
                  <a:schemeClr val="bg2">
                    <a:lumMod val="10000"/>
                  </a:schemeClr>
                </a:solidFill>
                <a:latin typeface="Myriad Pro" pitchFamily="34" charset="0"/>
                <a:cs typeface="Times New Roman" pitchFamily="18" charset="0"/>
              </a:rPr>
              <a:t>.</a:t>
            </a:r>
            <a:br>
              <a:rPr lang="ru-RU" altLang="ru-RU" dirty="0">
                <a:solidFill>
                  <a:schemeClr val="bg2">
                    <a:lumMod val="10000"/>
                  </a:schemeClr>
                </a:solidFill>
                <a:latin typeface="Myriad Pro" pitchFamily="34" charset="0"/>
                <a:cs typeface="Times New Roman" pitchFamily="18" charset="0"/>
              </a:rPr>
            </a:br>
            <a:br>
              <a:rPr lang="ru-RU" altLang="ru-RU" dirty="0">
                <a:solidFill>
                  <a:schemeClr val="bg2">
                    <a:lumMod val="10000"/>
                  </a:schemeClr>
                </a:solidFill>
                <a:latin typeface="Myriad Pro" pitchFamily="34" charset="0"/>
                <a:cs typeface="Times New Roman" pitchFamily="18" charset="0"/>
              </a:rPr>
            </a:br>
            <a:endParaRPr lang="ru-RU" altLang="ru-RU" dirty="0">
              <a:solidFill>
                <a:schemeClr val="bg2">
                  <a:lumMod val="10000"/>
                </a:schemeClr>
              </a:solidFill>
              <a:latin typeface="Myriad Pro" pitchFamily="34" charset="0"/>
              <a:ea typeface="+mn-ea"/>
              <a:cs typeface="Times New Roman" pitchFamily="18" charset="0"/>
            </a:endParaRPr>
          </a:p>
        </p:txBody>
      </p:sp>
      <p:sp>
        <p:nvSpPr>
          <p:cNvPr id="65541" name="Текст 3"/>
          <p:cNvSpPr>
            <a:spLocks/>
          </p:cNvSpPr>
          <p:nvPr/>
        </p:nvSpPr>
        <p:spPr bwMode="auto">
          <a:xfrm>
            <a:off x="0" y="0"/>
            <a:ext cx="990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defRPr sz="1900">
                <a:solidFill>
                  <a:schemeClr val="tx1"/>
                </a:solidFill>
                <a:latin typeface="Arial" panose="020B0604020202020204" pitchFamily="34" charset="0"/>
                <a:cs typeface="Arial" panose="020B0604020202020204" pitchFamily="34" charset="0"/>
              </a:defRPr>
            </a:lvl1pPr>
            <a:lvl2pPr marL="742950" indent="-285750" eaLnBrk="0" hangingPunct="0">
              <a:defRPr sz="1900">
                <a:solidFill>
                  <a:schemeClr val="tx1"/>
                </a:solidFill>
                <a:latin typeface="Arial" panose="020B0604020202020204" pitchFamily="34" charset="0"/>
                <a:cs typeface="Arial" panose="020B0604020202020204" pitchFamily="34" charset="0"/>
              </a:defRPr>
            </a:lvl2pPr>
            <a:lvl3pPr marL="1143000" indent="-228600" eaLnBrk="0" hangingPunct="0">
              <a:defRPr sz="1900">
                <a:solidFill>
                  <a:schemeClr val="tx1"/>
                </a:solidFill>
                <a:latin typeface="Arial" panose="020B0604020202020204" pitchFamily="34" charset="0"/>
                <a:cs typeface="Arial" panose="020B0604020202020204" pitchFamily="34" charset="0"/>
              </a:defRPr>
            </a:lvl3pPr>
            <a:lvl4pPr marL="1600200" indent="-228600" eaLnBrk="0" hangingPunct="0">
              <a:defRPr sz="1900">
                <a:solidFill>
                  <a:schemeClr val="tx1"/>
                </a:solidFill>
                <a:latin typeface="Arial" panose="020B0604020202020204" pitchFamily="34" charset="0"/>
                <a:cs typeface="Arial" panose="020B0604020202020204" pitchFamily="34" charset="0"/>
              </a:defRPr>
            </a:lvl4pPr>
            <a:lvl5pPr marL="2057400" indent="-228600" eaLnBrk="0" hangingPunct="0">
              <a:defRPr sz="19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defTabSz="914377" eaLnBrk="1" fontAlgn="auto" hangingPunct="1">
              <a:lnSpc>
                <a:spcPct val="90000"/>
              </a:lnSpc>
              <a:spcBef>
                <a:spcPts val="1000"/>
              </a:spcBef>
              <a:spcAft>
                <a:spcPts val="0"/>
              </a:spcAft>
              <a:defRPr/>
            </a:pPr>
            <a:r>
              <a:rPr lang="ru-RU" altLang="ru-RU" sz="3200" b="1" dirty="0">
                <a:solidFill>
                  <a:schemeClr val="bg2">
                    <a:lumMod val="10000"/>
                  </a:schemeClr>
                </a:solidFill>
                <a:latin typeface="Myriad Pro" pitchFamily="34" charset="0"/>
                <a:cs typeface="Times New Roman" pitchFamily="18" charset="0"/>
              </a:rPr>
              <a:t>Полная стоимость потребительского кредита</a:t>
            </a:r>
          </a:p>
        </p:txBody>
      </p:sp>
      <p:sp>
        <p:nvSpPr>
          <p:cNvPr id="2" name="Номер слайда 1"/>
          <p:cNvSpPr>
            <a:spLocks noGrp="1"/>
          </p:cNvSpPr>
          <p:nvPr>
            <p:ph type="sldNum" sz="quarter" idx="10"/>
          </p:nvPr>
        </p:nvSpPr>
        <p:spPr/>
        <p:txBody>
          <a:bodyPr/>
          <a:lstStyle/>
          <a:p>
            <a:pPr>
              <a:defRPr/>
            </a:pPr>
            <a:fld id="{E054EEDE-84EA-43C9-A6FF-F4E5ACD50D84}" type="slidenum">
              <a:rPr lang="ru-RU" altLang="ru-RU" smtClean="0"/>
              <a:t>37</a:t>
            </a:fld>
            <a:endParaRPr lang="ru-RU" altLang="ru-RU" dirty="0"/>
          </a:p>
        </p:txBody>
      </p:sp>
    </p:spTree>
    <p:extLst>
      <p:ext uri="{BB962C8B-B14F-4D97-AF65-F5344CB8AC3E}">
        <p14:creationId xmlns:p14="http://schemas.microsoft.com/office/powerpoint/2010/main" val="153685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p:cNvSpPr>
          <p:nvPr>
            <p:ph type="title"/>
          </p:nvPr>
        </p:nvSpPr>
        <p:spPr>
          <a:xfrm>
            <a:off x="422275" y="3319463"/>
            <a:ext cx="1771650" cy="407987"/>
          </a:xfrm>
        </p:spPr>
        <p:txBody>
          <a:bodyPr>
            <a:normAutofit fontScale="90000"/>
          </a:bodyPr>
          <a:lstStyle/>
          <a:p>
            <a:pPr eaLnBrk="1" hangingPunct="1">
              <a:defRPr/>
            </a:pPr>
            <a:r>
              <a:rPr lang="ru-RU" altLang="ru-RU" sz="3200" b="1" dirty="0">
                <a:solidFill>
                  <a:schemeClr val="bg2">
                    <a:lumMod val="10000"/>
                  </a:schemeClr>
                </a:solidFill>
                <a:latin typeface="Myriad Pro" pitchFamily="34" charset="0"/>
                <a:ea typeface="+mn-ea"/>
                <a:cs typeface="Times New Roman" pitchFamily="18" charset="0"/>
              </a:rPr>
              <a:t>Пример</a:t>
            </a:r>
            <a:r>
              <a:rPr lang="ru-RU" altLang="ru-RU" sz="2000" b="1" dirty="0"/>
              <a:t> </a:t>
            </a:r>
          </a:p>
        </p:txBody>
      </p:sp>
      <p:sp>
        <p:nvSpPr>
          <p:cNvPr id="6" name="Текст 3"/>
          <p:cNvSpPr>
            <a:spLocks/>
          </p:cNvSpPr>
          <p:nvPr/>
        </p:nvSpPr>
        <p:spPr bwMode="auto">
          <a:xfrm>
            <a:off x="136928" y="-36111"/>
            <a:ext cx="990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defRPr sz="1900">
                <a:solidFill>
                  <a:schemeClr val="tx1"/>
                </a:solidFill>
                <a:latin typeface="Arial" panose="020B0604020202020204" pitchFamily="34" charset="0"/>
                <a:cs typeface="Arial" panose="020B0604020202020204" pitchFamily="34" charset="0"/>
              </a:defRPr>
            </a:lvl1pPr>
            <a:lvl2pPr marL="742950" indent="-285750" eaLnBrk="0" hangingPunct="0">
              <a:defRPr sz="1900">
                <a:solidFill>
                  <a:schemeClr val="tx1"/>
                </a:solidFill>
                <a:latin typeface="Arial" panose="020B0604020202020204" pitchFamily="34" charset="0"/>
                <a:cs typeface="Arial" panose="020B0604020202020204" pitchFamily="34" charset="0"/>
              </a:defRPr>
            </a:lvl2pPr>
            <a:lvl3pPr marL="1143000" indent="-228600" eaLnBrk="0" hangingPunct="0">
              <a:defRPr sz="1900">
                <a:solidFill>
                  <a:schemeClr val="tx1"/>
                </a:solidFill>
                <a:latin typeface="Arial" panose="020B0604020202020204" pitchFamily="34" charset="0"/>
                <a:cs typeface="Arial" panose="020B0604020202020204" pitchFamily="34" charset="0"/>
              </a:defRPr>
            </a:lvl3pPr>
            <a:lvl4pPr marL="1600200" indent="-228600" eaLnBrk="0" hangingPunct="0">
              <a:defRPr sz="1900">
                <a:solidFill>
                  <a:schemeClr val="tx1"/>
                </a:solidFill>
                <a:latin typeface="Arial" panose="020B0604020202020204" pitchFamily="34" charset="0"/>
                <a:cs typeface="Arial" panose="020B0604020202020204" pitchFamily="34" charset="0"/>
              </a:defRPr>
            </a:lvl4pPr>
            <a:lvl5pPr marL="2057400" indent="-228600" eaLnBrk="0" hangingPunct="0">
              <a:defRPr sz="19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defTabSz="914377" eaLnBrk="1" fontAlgn="auto" hangingPunct="1">
              <a:lnSpc>
                <a:spcPct val="90000"/>
              </a:lnSpc>
              <a:spcBef>
                <a:spcPts val="1000"/>
              </a:spcBef>
              <a:spcAft>
                <a:spcPts val="0"/>
              </a:spcAft>
              <a:defRPr/>
            </a:pPr>
            <a:r>
              <a:rPr lang="ru-RU" altLang="ru-RU" sz="3200" b="1" dirty="0">
                <a:solidFill>
                  <a:schemeClr val="bg2">
                    <a:lumMod val="10000"/>
                  </a:schemeClr>
                </a:solidFill>
                <a:latin typeface="Myriad Pro" pitchFamily="34" charset="0"/>
                <a:cs typeface="Times New Roman" pitchFamily="18" charset="0"/>
              </a:rPr>
              <a:t>Полная стоимость потребительского кредита</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151" y="474454"/>
            <a:ext cx="4901177" cy="634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07556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5"/>
          <p:cNvSpPr>
            <a:spLocks noGrp="1"/>
          </p:cNvSpPr>
          <p:nvPr>
            <p:ph type="title"/>
          </p:nvPr>
        </p:nvSpPr>
        <p:spPr>
          <a:xfrm>
            <a:off x="400050" y="3113088"/>
            <a:ext cx="9310688" cy="1190625"/>
          </a:xfrm>
        </p:spPr>
        <p:txBody>
          <a:bodyPr>
            <a:noAutofit/>
          </a:bodyPr>
          <a:lstStyle/>
          <a:p>
            <a:pPr marL="0" indent="0" eaLnBrk="1" hangingPunct="1">
              <a:lnSpc>
                <a:spcPct val="100000"/>
              </a:lnSpc>
              <a:spcBef>
                <a:spcPts val="600"/>
              </a:spcBef>
              <a:spcAft>
                <a:spcPts val="600"/>
              </a:spcAft>
              <a:defRPr/>
            </a:pPr>
            <a:r>
              <a:rPr lang="ru-RU" altLang="ru-RU" dirty="0">
                <a:solidFill>
                  <a:schemeClr val="bg2">
                    <a:lumMod val="10000"/>
                  </a:schemeClr>
                </a:solidFill>
                <a:latin typeface="Myriad Pro" pitchFamily="34" charset="0"/>
                <a:ea typeface="+mn-ea"/>
                <a:cs typeface="Times New Roman" pitchFamily="18" charset="0"/>
              </a:rPr>
              <a:t>Микрофинансовая организация (МФО) – коммерческая или некоммерческая организация, </a:t>
            </a:r>
            <a:r>
              <a:rPr lang="ru-RU" altLang="ru-RU" u="sng" dirty="0">
                <a:solidFill>
                  <a:schemeClr val="bg2">
                    <a:lumMod val="10000"/>
                  </a:schemeClr>
                </a:solidFill>
                <a:latin typeface="Myriad Pro" pitchFamily="34" charset="0"/>
                <a:ea typeface="+mn-ea"/>
                <a:cs typeface="Times New Roman" pitchFamily="18" charset="0"/>
              </a:rPr>
              <a:t>не являющаяся</a:t>
            </a:r>
            <a:r>
              <a:rPr lang="en-US" altLang="ru-RU" u="sng" dirty="0">
                <a:solidFill>
                  <a:schemeClr val="bg2">
                    <a:lumMod val="10000"/>
                  </a:schemeClr>
                </a:solidFill>
                <a:latin typeface="Myriad Pro" pitchFamily="34" charset="0"/>
                <a:ea typeface="+mn-ea"/>
                <a:cs typeface="Times New Roman" pitchFamily="18" charset="0"/>
              </a:rPr>
              <a:t> </a:t>
            </a:r>
            <a:r>
              <a:rPr lang="ru-RU" altLang="ru-RU" u="sng" dirty="0">
                <a:solidFill>
                  <a:schemeClr val="bg2">
                    <a:lumMod val="10000"/>
                  </a:schemeClr>
                </a:solidFill>
                <a:latin typeface="Myriad Pro" pitchFamily="34" charset="0"/>
                <a:ea typeface="+mn-ea"/>
                <a:cs typeface="Times New Roman" pitchFamily="18" charset="0"/>
              </a:rPr>
              <a:t>банком </a:t>
            </a:r>
            <a:r>
              <a:rPr lang="ru-RU" altLang="ru-RU" dirty="0">
                <a:solidFill>
                  <a:schemeClr val="bg2">
                    <a:lumMod val="10000"/>
                  </a:schemeClr>
                </a:solidFill>
                <a:latin typeface="Myriad Pro" pitchFamily="34" charset="0"/>
                <a:ea typeface="+mn-ea"/>
                <a:cs typeface="Times New Roman" pitchFamily="18" charset="0"/>
              </a:rPr>
              <a:t>и выдающая займы физическим и юридическим лицам.</a:t>
            </a:r>
            <a:br>
              <a:rPr lang="ru-RU" altLang="ru-RU" dirty="0">
                <a:solidFill>
                  <a:schemeClr val="bg2">
                    <a:lumMod val="10000"/>
                  </a:schemeClr>
                </a:solidFill>
                <a:latin typeface="Myriad Pro" pitchFamily="34" charset="0"/>
                <a:ea typeface="+mn-ea"/>
                <a:cs typeface="Times New Roman" pitchFamily="18" charset="0"/>
              </a:rPr>
            </a:br>
            <a:br>
              <a:rPr lang="ru-RU"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Микрозаем – заем на сумму </a:t>
            </a:r>
            <a:r>
              <a:rPr lang="ru-RU" altLang="ru-RU" dirty="0">
                <a:solidFill>
                  <a:srgbClr val="FF0000"/>
                </a:solidFill>
                <a:latin typeface="Myriad Pro" pitchFamily="34" charset="0"/>
                <a:ea typeface="+mn-ea"/>
                <a:cs typeface="Times New Roman" pitchFamily="18" charset="0"/>
              </a:rPr>
              <a:t>не более</a:t>
            </a:r>
            <a:r>
              <a:rPr lang="ru-RU" altLang="ru-RU" dirty="0">
                <a:solidFill>
                  <a:schemeClr val="bg2">
                    <a:lumMod val="10000"/>
                  </a:schemeClr>
                </a:solidFill>
                <a:latin typeface="Myriad Pro" pitchFamily="34" charset="0"/>
                <a:ea typeface="+mn-ea"/>
                <a:cs typeface="Times New Roman" pitchFamily="18" charset="0"/>
              </a:rPr>
              <a:t> 1 млн. руб., предоставленный по договору займа.</a:t>
            </a:r>
            <a:br>
              <a:rPr lang="ru-RU" altLang="ru-RU" dirty="0">
                <a:solidFill>
                  <a:schemeClr val="bg2">
                    <a:lumMod val="10000"/>
                  </a:schemeClr>
                </a:solidFill>
                <a:latin typeface="Myriad Pro" pitchFamily="34" charset="0"/>
                <a:ea typeface="+mn-ea"/>
                <a:cs typeface="Times New Roman" pitchFamily="18" charset="0"/>
              </a:rPr>
            </a:br>
            <a:br>
              <a:rPr lang="ru-RU" altLang="ru-RU" dirty="0">
                <a:solidFill>
                  <a:schemeClr val="bg2">
                    <a:lumMod val="10000"/>
                  </a:schemeClr>
                </a:solidFill>
                <a:latin typeface="Myriad Pro" pitchFamily="34" charset="0"/>
                <a:ea typeface="+mn-ea"/>
                <a:cs typeface="Times New Roman" pitchFamily="18" charset="0"/>
              </a:rPr>
            </a:br>
            <a:r>
              <a:rPr lang="ru-RU" b="1" dirty="0">
                <a:solidFill>
                  <a:schemeClr val="bg2">
                    <a:lumMod val="10000"/>
                  </a:schemeClr>
                </a:solidFill>
                <a:latin typeface="Myriad Pro" pitchFamily="34" charset="0"/>
                <a:cs typeface="Times New Roman" pitchFamily="18" charset="0"/>
              </a:rPr>
              <a:t>МФО должна быть внесена в государственный реестр, который публикуется на официальном сайте Банка России </a:t>
            </a:r>
            <a:r>
              <a:rPr lang="ru-RU" dirty="0">
                <a:solidFill>
                  <a:schemeClr val="bg2">
                    <a:lumMod val="10000"/>
                  </a:schemeClr>
                </a:solidFill>
                <a:latin typeface="Myriad Pro" pitchFamily="34" charset="0"/>
                <a:cs typeface="Times New Roman" pitchFamily="18" charset="0"/>
              </a:rPr>
              <a:t>(проверить наличие соответствующего свидетельства (копии) можно в офисе МФО).</a:t>
            </a:r>
            <a:br>
              <a:rPr lang="ru-RU" dirty="0">
                <a:solidFill>
                  <a:schemeClr val="bg2">
                    <a:lumMod val="10000"/>
                  </a:schemeClr>
                </a:solidFill>
                <a:latin typeface="Myriad Pro" pitchFamily="34" charset="0"/>
                <a:cs typeface="Times New Roman" pitchFamily="18" charset="0"/>
              </a:rPr>
            </a:br>
            <a:r>
              <a:rPr lang="ru-RU" dirty="0">
                <a:solidFill>
                  <a:schemeClr val="bg2">
                    <a:lumMod val="10000"/>
                  </a:schemeClr>
                </a:solidFill>
                <a:latin typeface="Myriad Pro" pitchFamily="34" charset="0"/>
                <a:cs typeface="Times New Roman" pitchFamily="18" charset="0"/>
              </a:rPr>
              <a:t>Членство в саморегулируемой организации можно рассматривать как дополнительную гарантию надежности МФО.</a:t>
            </a:r>
            <a:br>
              <a:rPr lang="ru-RU" dirty="0">
                <a:solidFill>
                  <a:schemeClr val="bg2">
                    <a:lumMod val="10000"/>
                  </a:schemeClr>
                </a:solidFill>
                <a:latin typeface="Myriad Pro" pitchFamily="34" charset="0"/>
                <a:cs typeface="Times New Roman" pitchFamily="18" charset="0"/>
              </a:rPr>
            </a:br>
            <a:endParaRPr lang="en-US" altLang="ru-RU" dirty="0">
              <a:solidFill>
                <a:schemeClr val="bg2">
                  <a:lumMod val="10000"/>
                </a:schemeClr>
              </a:solidFill>
              <a:latin typeface="Myriad Pro" pitchFamily="34" charset="0"/>
              <a:ea typeface="+mn-ea"/>
              <a:cs typeface="Times New Roman" pitchFamily="18" charset="0"/>
            </a:endParaRPr>
          </a:p>
        </p:txBody>
      </p:sp>
      <p:sp>
        <p:nvSpPr>
          <p:cNvPr id="8" name="Text Placeholder 7"/>
          <p:cNvSpPr>
            <a:spLocks noGrp="1"/>
          </p:cNvSpPr>
          <p:nvPr>
            <p:ph type="body" sz="quarter" idx="13"/>
          </p:nvPr>
        </p:nvSpPr>
        <p:spPr>
          <a:xfrm>
            <a:off x="0" y="0"/>
            <a:ext cx="9906000" cy="522288"/>
          </a:xfrm>
        </p:spPr>
        <p:txBody>
          <a:bodyPr lIns="90000" tIns="46800" rIns="90000" bIns="46800" rtlCol="0">
            <a:noAutofit/>
          </a:bodyPr>
          <a:lstStyle/>
          <a:p>
            <a:pPr defTabSz="914377" eaLnBrk="1" fontAlgn="auto" hangingPunct="1">
              <a:spcAft>
                <a:spcPts val="0"/>
              </a:spcAft>
              <a:defRPr/>
            </a:pPr>
            <a:r>
              <a:rPr lang="ru-RU" sz="3200" b="1" cap="none" dirty="0">
                <a:solidFill>
                  <a:schemeClr val="bg2">
                    <a:lumMod val="10000"/>
                  </a:schemeClr>
                </a:solidFill>
                <a:latin typeface="Myriad Pro" pitchFamily="34" charset="0"/>
                <a:cs typeface="Times New Roman" pitchFamily="18" charset="0"/>
              </a:rPr>
              <a:t>Микрофинансовые организации</a:t>
            </a:r>
            <a:endParaRPr lang="en-US" sz="3200" b="1" cap="none" dirty="0">
              <a:solidFill>
                <a:schemeClr val="bg2">
                  <a:lumMod val="10000"/>
                </a:schemeClr>
              </a:solidFill>
              <a:latin typeface="Myriad Pro" pitchFamily="34" charset="0"/>
              <a:cs typeface="Times New Roman" pitchFamily="18" charset="0"/>
            </a:endParaRPr>
          </a:p>
        </p:txBody>
      </p:sp>
      <p:sp>
        <p:nvSpPr>
          <p:cNvPr id="2" name="Номер слайда 1"/>
          <p:cNvSpPr>
            <a:spLocks noGrp="1"/>
          </p:cNvSpPr>
          <p:nvPr>
            <p:ph type="sldNum" sz="quarter" idx="14"/>
          </p:nvPr>
        </p:nvSpPr>
        <p:spPr/>
        <p:txBody>
          <a:bodyPr/>
          <a:lstStyle/>
          <a:p>
            <a:pPr>
              <a:defRPr/>
            </a:pPr>
            <a:fld id="{0F31A39D-21C1-466D-88BF-3815D5239A26}" type="slidenum">
              <a:rPr lang="ru-RU" altLang="ru-RU" smtClean="0"/>
              <a:pPr>
                <a:defRPr/>
              </a:pPr>
              <a:t>39</a:t>
            </a:fld>
            <a:endParaRPr lang="ru-RU" altLang="ru-RU" dirty="0"/>
          </a:p>
        </p:txBody>
      </p:sp>
      <p:sp>
        <p:nvSpPr>
          <p:cNvPr id="5" name="Блок-схема: сортировка 4"/>
          <p:cNvSpPr/>
          <p:nvPr/>
        </p:nvSpPr>
        <p:spPr>
          <a:xfrm>
            <a:off x="9421792" y="5775748"/>
            <a:ext cx="457200" cy="914400"/>
          </a:xfrm>
          <a:prstGeom prst="flowChartSor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srgbClr val="FF0000"/>
              </a:solidFill>
            </a:endParaRPr>
          </a:p>
        </p:txBody>
      </p:sp>
    </p:spTree>
    <p:extLst>
      <p:ext uri="{BB962C8B-B14F-4D97-AF65-F5344CB8AC3E}">
        <p14:creationId xmlns:p14="http://schemas.microsoft.com/office/powerpoint/2010/main" val="1464975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3"/>
          </p:nvPr>
        </p:nvSpPr>
        <p:spPr>
          <a:solidFill>
            <a:schemeClr val="bg1">
              <a:lumMod val="75000"/>
            </a:schemeClr>
          </a:solidFill>
        </p:spPr>
        <p:txBody>
          <a:bodyPr/>
          <a:lstStyle/>
          <a:p>
            <a:endParaRPr lang="ru-RU" dirty="0">
              <a:solidFill>
                <a:srgbClr val="000000"/>
              </a:solidFill>
            </a:endParaRPr>
          </a:p>
        </p:txBody>
      </p:sp>
      <p:sp>
        <p:nvSpPr>
          <p:cNvPr id="2" name="Заголовок 1"/>
          <p:cNvSpPr>
            <a:spLocks noGrp="1"/>
          </p:cNvSpPr>
          <p:nvPr>
            <p:ph type="ctrTitle" idx="4294967295"/>
          </p:nvPr>
        </p:nvSpPr>
        <p:spPr>
          <a:xfrm>
            <a:off x="462987" y="222250"/>
            <a:ext cx="9317621" cy="1247775"/>
          </a:xfrm>
          <a:solidFill>
            <a:schemeClr val="bg1">
              <a:lumMod val="75000"/>
            </a:schemeClr>
          </a:solidFill>
        </p:spPr>
        <p:txBody>
          <a:bodyPr>
            <a:normAutofit/>
          </a:bodyPr>
          <a:lstStyle/>
          <a:p>
            <a:r>
              <a:rPr lang="ru-RU" sz="3200" dirty="0">
                <a:solidFill>
                  <a:srgbClr val="000000"/>
                </a:solidFill>
                <a:effectLst>
                  <a:outerShdw blurRad="38100" dist="38100" dir="2700000" algn="tl">
                    <a:srgbClr val="000000">
                      <a:alpha val="43137"/>
                    </a:srgbClr>
                  </a:outerShdw>
                </a:effectLst>
                <a:latin typeface="Myriad Pro"/>
              </a:rPr>
              <a:t>Структура банковской системы РФ</a:t>
            </a:r>
            <a:br>
              <a:rPr lang="ru-RU" sz="3200" dirty="0">
                <a:solidFill>
                  <a:srgbClr val="000000"/>
                </a:solidFill>
                <a:effectLst>
                  <a:outerShdw blurRad="38100" dist="38100" dir="2700000" algn="tl">
                    <a:srgbClr val="000000">
                      <a:alpha val="43137"/>
                    </a:srgbClr>
                  </a:outerShdw>
                </a:effectLst>
                <a:latin typeface="Myriad Pro"/>
              </a:rPr>
            </a:br>
            <a:r>
              <a:rPr lang="ru-RU" sz="3200" dirty="0">
                <a:solidFill>
                  <a:srgbClr val="000000"/>
                </a:solidFill>
                <a:effectLst>
                  <a:outerShdw blurRad="38100" dist="38100" dir="2700000" algn="tl">
                    <a:srgbClr val="000000">
                      <a:alpha val="43137"/>
                    </a:srgbClr>
                  </a:outerShdw>
                </a:effectLst>
                <a:latin typeface="Myriad Pro"/>
              </a:rPr>
              <a:t>(один из взглядов) </a:t>
            </a:r>
          </a:p>
        </p:txBody>
      </p:sp>
      <p:cxnSp>
        <p:nvCxnSpPr>
          <p:cNvPr id="6" name="Прямая со стрелкой 5"/>
          <p:cNvCxnSpPr/>
          <p:nvPr/>
        </p:nvCxnSpPr>
        <p:spPr>
          <a:xfrm>
            <a:off x="4243722" y="2624072"/>
            <a:ext cx="1489365"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7" name="Скругленный прямоугольник 6"/>
          <p:cNvSpPr/>
          <p:nvPr/>
        </p:nvSpPr>
        <p:spPr>
          <a:xfrm>
            <a:off x="1766954" y="2132856"/>
            <a:ext cx="2418269" cy="936104"/>
          </a:xfrm>
          <a:prstGeom prst="roundRect">
            <a:avLst/>
          </a:prstGeom>
          <a:solidFill>
            <a:schemeClr val="bg1">
              <a:lumMod val="7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a:solidFill>
                  <a:srgbClr val="000000"/>
                </a:solidFill>
                <a:latin typeface="Myriad Pro"/>
              </a:rPr>
              <a:t> Банк России</a:t>
            </a:r>
          </a:p>
        </p:txBody>
      </p:sp>
      <p:sp>
        <p:nvSpPr>
          <p:cNvPr id="8" name="Скругленный прямоугольник 7"/>
          <p:cNvSpPr/>
          <p:nvPr/>
        </p:nvSpPr>
        <p:spPr>
          <a:xfrm>
            <a:off x="5835289" y="2159564"/>
            <a:ext cx="2940135" cy="909397"/>
          </a:xfrm>
          <a:prstGeom prst="roundRect">
            <a:avLst/>
          </a:prstGeom>
          <a:solidFill>
            <a:schemeClr val="bg1">
              <a:lumMod val="7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000" dirty="0">
                <a:solidFill>
                  <a:srgbClr val="000000"/>
                </a:solidFill>
                <a:latin typeface="Myriad Pro"/>
              </a:rPr>
              <a:t>Агентство по страхованию вкладов</a:t>
            </a:r>
          </a:p>
        </p:txBody>
      </p:sp>
      <p:sp>
        <p:nvSpPr>
          <p:cNvPr id="10" name="Скругленный прямоугольник 9"/>
          <p:cNvSpPr/>
          <p:nvPr/>
        </p:nvSpPr>
        <p:spPr>
          <a:xfrm>
            <a:off x="955056" y="4293096"/>
            <a:ext cx="4017446" cy="1224136"/>
          </a:xfrm>
          <a:prstGeom prst="roundRect">
            <a:avLst/>
          </a:prstGeom>
          <a:solidFill>
            <a:schemeClr val="bg1">
              <a:lumMod val="7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000" dirty="0">
                <a:solidFill>
                  <a:srgbClr val="000000"/>
                </a:solidFill>
                <a:latin typeface="Myriad Pro"/>
              </a:rPr>
              <a:t>Кредитные организации</a:t>
            </a:r>
          </a:p>
          <a:p>
            <a:pPr algn="ctr"/>
            <a:endParaRPr lang="ru-RU" dirty="0">
              <a:solidFill>
                <a:srgbClr val="000000"/>
              </a:solidFill>
              <a:latin typeface="Myriad Pro"/>
            </a:endParaRPr>
          </a:p>
          <a:p>
            <a:pPr algn="ctr"/>
            <a:r>
              <a:rPr lang="ru-RU" dirty="0">
                <a:solidFill>
                  <a:srgbClr val="000000"/>
                </a:solidFill>
                <a:latin typeface="Myriad Pro"/>
              </a:rPr>
              <a:t>                </a:t>
            </a:r>
          </a:p>
        </p:txBody>
      </p:sp>
      <p:sp>
        <p:nvSpPr>
          <p:cNvPr id="11" name="Скругленный прямоугольник 10"/>
          <p:cNvSpPr/>
          <p:nvPr/>
        </p:nvSpPr>
        <p:spPr>
          <a:xfrm>
            <a:off x="6201139" y="4520916"/>
            <a:ext cx="2574286" cy="708284"/>
          </a:xfrm>
          <a:prstGeom prst="roundRect">
            <a:avLst/>
          </a:prstGeom>
          <a:solidFill>
            <a:schemeClr val="bg1">
              <a:lumMod val="7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000" dirty="0">
                <a:solidFill>
                  <a:srgbClr val="000000"/>
                </a:solidFill>
                <a:latin typeface="Myriad Pro"/>
              </a:rPr>
              <a:t>Вспомогательные организации</a:t>
            </a:r>
          </a:p>
        </p:txBody>
      </p:sp>
      <p:cxnSp>
        <p:nvCxnSpPr>
          <p:cNvPr id="13" name="Прямая со стрелкой 12"/>
          <p:cNvCxnSpPr/>
          <p:nvPr/>
        </p:nvCxnSpPr>
        <p:spPr>
          <a:xfrm>
            <a:off x="5020140" y="4883360"/>
            <a:ext cx="1170130"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5" name="Стрелка вниз 14"/>
          <p:cNvSpPr/>
          <p:nvPr/>
        </p:nvSpPr>
        <p:spPr>
          <a:xfrm>
            <a:off x="2729753" y="3212976"/>
            <a:ext cx="468052" cy="936104"/>
          </a:xfrm>
          <a:prstGeom prst="down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0000"/>
              </a:solidFill>
              <a:latin typeface="Myriad Pro"/>
            </a:endParaRPr>
          </a:p>
        </p:txBody>
      </p:sp>
      <p:cxnSp>
        <p:nvCxnSpPr>
          <p:cNvPr id="17" name="Прямая со стрелкой 16"/>
          <p:cNvCxnSpPr/>
          <p:nvPr/>
        </p:nvCxnSpPr>
        <p:spPr>
          <a:xfrm>
            <a:off x="2465535" y="5168988"/>
            <a:ext cx="789056"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flipH="1">
            <a:off x="4406940" y="3182335"/>
            <a:ext cx="2262252" cy="178178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6" name="Скругленный прямоугольник 25"/>
          <p:cNvSpPr/>
          <p:nvPr/>
        </p:nvSpPr>
        <p:spPr>
          <a:xfrm>
            <a:off x="1566330" y="5007203"/>
            <a:ext cx="806781" cy="324036"/>
          </a:xfrm>
          <a:prstGeom prst="roundRect">
            <a:avLst/>
          </a:prstGeom>
          <a:solidFill>
            <a:schemeClr val="bg1">
              <a:lumMod val="7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000" dirty="0">
                <a:solidFill>
                  <a:srgbClr val="000000"/>
                </a:solidFill>
                <a:latin typeface="Myriad Pro"/>
              </a:rPr>
              <a:t>НКО</a:t>
            </a:r>
          </a:p>
        </p:txBody>
      </p:sp>
      <p:sp>
        <p:nvSpPr>
          <p:cNvPr id="27" name="Скругленный прямоугольник 26"/>
          <p:cNvSpPr/>
          <p:nvPr/>
        </p:nvSpPr>
        <p:spPr>
          <a:xfrm>
            <a:off x="3284784" y="5006970"/>
            <a:ext cx="1044148" cy="324036"/>
          </a:xfrm>
          <a:prstGeom prst="roundRect">
            <a:avLst/>
          </a:prstGeom>
          <a:solidFill>
            <a:schemeClr val="bg1">
              <a:lumMod val="7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000" dirty="0">
                <a:solidFill>
                  <a:srgbClr val="000000"/>
                </a:solidFill>
                <a:latin typeface="Myriad Pro"/>
              </a:rPr>
              <a:t>Банки</a:t>
            </a:r>
          </a:p>
        </p:txBody>
      </p:sp>
      <p:sp>
        <p:nvSpPr>
          <p:cNvPr id="4" name="Номер слайда 3"/>
          <p:cNvSpPr>
            <a:spLocks noGrp="1"/>
          </p:cNvSpPr>
          <p:nvPr>
            <p:ph type="sldNum" sz="quarter" idx="14"/>
          </p:nvPr>
        </p:nvSpPr>
        <p:spPr/>
        <p:txBody>
          <a:bodyPr/>
          <a:lstStyle/>
          <a:p>
            <a:pPr>
              <a:defRPr/>
            </a:pPr>
            <a:fld id="{16F8E89C-E4EF-42FC-88B6-86D9433CB6EC}" type="slidenum">
              <a:rPr lang="ru-RU" altLang="ru-RU" smtClean="0"/>
              <a:pPr>
                <a:defRPr/>
              </a:pPr>
              <a:t>4</a:t>
            </a:fld>
            <a:endParaRPr lang="ru-RU" altLang="ru-RU" dirty="0"/>
          </a:p>
        </p:txBody>
      </p:sp>
    </p:spTree>
    <p:extLst>
      <p:ext uri="{BB962C8B-B14F-4D97-AF65-F5344CB8AC3E}">
        <p14:creationId xmlns:p14="http://schemas.microsoft.com/office/powerpoint/2010/main" val="7969643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53885" y="753092"/>
            <a:ext cx="9282113" cy="3479800"/>
          </a:xfrm>
        </p:spPr>
        <p:txBody>
          <a:bodyPr rtlCol="0">
            <a:noAutofit/>
          </a:bodyPr>
          <a:lstStyle/>
          <a:p>
            <a:pPr marL="0" indent="0" eaLnBrk="1" hangingPunct="1">
              <a:lnSpc>
                <a:spcPts val="2700"/>
              </a:lnSpc>
              <a:spcBef>
                <a:spcPts val="600"/>
              </a:spcBef>
              <a:spcAft>
                <a:spcPts val="600"/>
              </a:spcAft>
              <a:buFont typeface="Arial" pitchFamily="34" charset="0"/>
              <a:buNone/>
              <a:defRPr/>
            </a:pPr>
            <a:r>
              <a:rPr lang="ru-RU" sz="2400" b="1" dirty="0">
                <a:solidFill>
                  <a:schemeClr val="bg2">
                    <a:lumMod val="10000"/>
                  </a:schemeClr>
                </a:solidFill>
                <a:latin typeface="Myriad Pro" pitchFamily="34" charset="0"/>
                <a:cs typeface="Times New Roman" pitchFamily="18" charset="0"/>
              </a:rPr>
              <a:t>Типы микрозаймов:</a:t>
            </a:r>
          </a:p>
          <a:p>
            <a:pPr eaLnBrk="1" hangingPunct="1">
              <a:lnSpc>
                <a:spcPts val="2700"/>
              </a:lnSpc>
              <a:spcBef>
                <a:spcPts val="600"/>
              </a:spcBef>
              <a:spcAft>
                <a:spcPts val="600"/>
              </a:spcAft>
              <a:defRPr/>
            </a:pPr>
            <a:r>
              <a:rPr lang="ru-RU" sz="2400" dirty="0">
                <a:solidFill>
                  <a:schemeClr val="bg2">
                    <a:lumMod val="10000"/>
                  </a:schemeClr>
                </a:solidFill>
                <a:latin typeface="+mj-lt"/>
                <a:cs typeface="Times New Roman" pitchFamily="18" charset="0"/>
              </a:rPr>
              <a:t>потребительские займы (на личные нужды на относительно долгий срок);</a:t>
            </a:r>
          </a:p>
          <a:p>
            <a:pPr eaLnBrk="1" hangingPunct="1">
              <a:lnSpc>
                <a:spcPts val="2700"/>
              </a:lnSpc>
              <a:spcBef>
                <a:spcPts val="600"/>
              </a:spcBef>
              <a:spcAft>
                <a:spcPts val="600"/>
              </a:spcAft>
              <a:defRPr/>
            </a:pPr>
            <a:r>
              <a:rPr lang="ru-RU" sz="2400" dirty="0">
                <a:solidFill>
                  <a:schemeClr val="bg2">
                    <a:lumMod val="10000"/>
                  </a:schemeClr>
                </a:solidFill>
                <a:latin typeface="+mj-lt"/>
                <a:cs typeface="Times New Roman" pitchFamily="18" charset="0"/>
              </a:rPr>
              <a:t>займы «до зарплаты» (небольшие суммы на очень короткий срок);</a:t>
            </a:r>
          </a:p>
          <a:p>
            <a:pPr eaLnBrk="1" hangingPunct="1">
              <a:lnSpc>
                <a:spcPts val="2700"/>
              </a:lnSpc>
              <a:spcBef>
                <a:spcPts val="600"/>
              </a:spcBef>
              <a:spcAft>
                <a:spcPts val="600"/>
              </a:spcAft>
              <a:defRPr/>
            </a:pPr>
            <a:r>
              <a:rPr lang="ru-RU" sz="2400" dirty="0">
                <a:solidFill>
                  <a:schemeClr val="bg2">
                    <a:lumMod val="10000"/>
                  </a:schemeClr>
                </a:solidFill>
                <a:latin typeface="+mj-lt"/>
                <a:cs typeface="Times New Roman" pitchFamily="18" charset="0"/>
              </a:rPr>
              <a:t>предпринимательские займы (на поддержку и развитие малого бизнеса).</a:t>
            </a:r>
          </a:p>
        </p:txBody>
      </p:sp>
      <p:sp>
        <p:nvSpPr>
          <p:cNvPr id="8" name="Text Placeholder 7"/>
          <p:cNvSpPr>
            <a:spLocks noGrp="1"/>
          </p:cNvSpPr>
          <p:nvPr>
            <p:ph type="body" sz="quarter" idx="13"/>
          </p:nvPr>
        </p:nvSpPr>
        <p:spPr>
          <a:xfrm>
            <a:off x="0" y="0"/>
            <a:ext cx="9906000" cy="522288"/>
          </a:xfrm>
        </p:spPr>
        <p:txBody>
          <a:bodyPr lIns="90000" tIns="46800" rIns="90000" bIns="46800" rtlCol="0">
            <a:noAutofit/>
          </a:bodyPr>
          <a:lstStyle/>
          <a:p>
            <a:pPr defTabSz="914377" eaLnBrk="1" fontAlgn="auto" hangingPunct="1">
              <a:spcAft>
                <a:spcPts val="0"/>
              </a:spcAft>
              <a:defRPr/>
            </a:pPr>
            <a:r>
              <a:rPr lang="ru-RU" sz="3200" b="1" cap="none" dirty="0">
                <a:solidFill>
                  <a:schemeClr val="bg2">
                    <a:lumMod val="10000"/>
                  </a:schemeClr>
                </a:solidFill>
                <a:latin typeface="Myriad Pro" pitchFamily="34" charset="0"/>
                <a:cs typeface="Times New Roman" pitchFamily="18" charset="0"/>
              </a:rPr>
              <a:t>Микрофинансовые организации</a:t>
            </a:r>
            <a:endParaRPr lang="en-US" sz="3200" b="1" cap="none" dirty="0">
              <a:solidFill>
                <a:schemeClr val="bg2">
                  <a:lumMod val="10000"/>
                </a:schemeClr>
              </a:solidFill>
              <a:latin typeface="Myriad Pro" pitchFamily="34" charset="0"/>
              <a:cs typeface="Times New Roman" pitchFamily="18" charset="0"/>
            </a:endParaRPr>
          </a:p>
        </p:txBody>
      </p:sp>
      <p:sp>
        <p:nvSpPr>
          <p:cNvPr id="2" name="Номер слайда 1"/>
          <p:cNvSpPr>
            <a:spLocks noGrp="1"/>
          </p:cNvSpPr>
          <p:nvPr>
            <p:ph type="sldNum" sz="quarter" idx="14"/>
          </p:nvPr>
        </p:nvSpPr>
        <p:spPr/>
        <p:txBody>
          <a:bodyPr/>
          <a:lstStyle/>
          <a:p>
            <a:pPr>
              <a:defRPr/>
            </a:pPr>
            <a:fld id="{0F31A39D-21C1-466D-88BF-3815D5239A26}" type="slidenum">
              <a:rPr lang="ru-RU" altLang="ru-RU" smtClean="0"/>
              <a:pPr>
                <a:defRPr/>
              </a:pPr>
              <a:t>40</a:t>
            </a:fld>
            <a:endParaRPr lang="ru-RU" altLang="ru-RU" dirty="0"/>
          </a:p>
        </p:txBody>
      </p:sp>
      <p:sp>
        <p:nvSpPr>
          <p:cNvPr id="3" name="Rectangle 2">
            <a:extLst>
              <a:ext uri="{FF2B5EF4-FFF2-40B4-BE49-F238E27FC236}">
                <a16:creationId xmlns:a16="http://schemas.microsoft.com/office/drawing/2014/main" id="{A7FB91E3-83BB-4CAC-895F-231FE2D8E790}"/>
              </a:ext>
            </a:extLst>
          </p:cNvPr>
          <p:cNvSpPr/>
          <p:nvPr/>
        </p:nvSpPr>
        <p:spPr>
          <a:xfrm>
            <a:off x="253885" y="3925808"/>
            <a:ext cx="9282113" cy="2631490"/>
          </a:xfrm>
          <a:prstGeom prst="rect">
            <a:avLst/>
          </a:prstGeom>
        </p:spPr>
        <p:txBody>
          <a:bodyPr wrap="square">
            <a:spAutoFit/>
          </a:bodyPr>
          <a:lstStyle/>
          <a:p>
            <a:pPr marL="0" indent="0" eaLnBrk="1" hangingPunct="1">
              <a:lnSpc>
                <a:spcPts val="2700"/>
              </a:lnSpc>
              <a:spcBef>
                <a:spcPts val="600"/>
              </a:spcBef>
              <a:spcAft>
                <a:spcPts val="600"/>
              </a:spcAft>
              <a:buNone/>
              <a:defRPr/>
            </a:pPr>
            <a:r>
              <a:rPr lang="ru-RU" sz="2400" b="1" dirty="0">
                <a:solidFill>
                  <a:schemeClr val="bg2">
                    <a:lumMod val="10000"/>
                  </a:schemeClr>
                </a:solidFill>
                <a:latin typeface="Myriad Pro" pitchFamily="34" charset="0"/>
                <a:cs typeface="Times New Roman" pitchFamily="18" charset="0"/>
              </a:rPr>
              <a:t>Основные отличия микрозайма:</a:t>
            </a:r>
          </a:p>
          <a:p>
            <a:pPr marL="91440" indent="-91440" eaLnBrk="1" hangingPunct="1">
              <a:lnSpc>
                <a:spcPts val="2700"/>
              </a:lnSpc>
              <a:spcBef>
                <a:spcPts val="600"/>
              </a:spcBef>
              <a:spcAft>
                <a:spcPts val="600"/>
              </a:spcAft>
              <a:buFont typeface="Arial" panose="020B0604020202020204" pitchFamily="34" charset="0"/>
              <a:buChar char="•"/>
              <a:defRPr/>
            </a:pPr>
            <a:r>
              <a:rPr lang="ru-RU" sz="2400" dirty="0">
                <a:solidFill>
                  <a:schemeClr val="bg2">
                    <a:lumMod val="10000"/>
                  </a:schemeClr>
                </a:solidFill>
                <a:cs typeface="Times New Roman" pitchFamily="18" charset="0"/>
              </a:rPr>
              <a:t>простота и быстрота – менее формализовано оформление займа, чем кредита в банке;</a:t>
            </a:r>
          </a:p>
          <a:p>
            <a:pPr marL="91440" indent="-91440" eaLnBrk="1" hangingPunct="1">
              <a:lnSpc>
                <a:spcPts val="2700"/>
              </a:lnSpc>
              <a:spcBef>
                <a:spcPts val="600"/>
              </a:spcBef>
              <a:spcAft>
                <a:spcPts val="600"/>
              </a:spcAft>
              <a:buFont typeface="Arial" panose="020B0604020202020204" pitchFamily="34" charset="0"/>
              <a:buChar char="•"/>
              <a:defRPr/>
            </a:pPr>
            <a:r>
              <a:rPr lang="ru-RU" sz="2400" dirty="0">
                <a:solidFill>
                  <a:schemeClr val="bg2">
                    <a:lumMod val="10000"/>
                  </a:schemeClr>
                </a:solidFill>
                <a:cs typeface="Times New Roman" pitchFamily="18" charset="0"/>
              </a:rPr>
              <a:t>доступность – МФО часто работают там, где нет структурных подразделений банков.</a:t>
            </a:r>
          </a:p>
          <a:p>
            <a:pPr marL="91440" indent="-91440" eaLnBrk="1" hangingPunct="1">
              <a:lnSpc>
                <a:spcPts val="2700"/>
              </a:lnSpc>
              <a:spcBef>
                <a:spcPts val="600"/>
              </a:spcBef>
              <a:spcAft>
                <a:spcPts val="600"/>
              </a:spcAft>
              <a:buFont typeface="Arial" panose="020B0604020202020204" pitchFamily="34" charset="0"/>
              <a:buChar char="•"/>
              <a:defRPr/>
            </a:pPr>
            <a:r>
              <a:rPr lang="ru-RU" sz="2400" dirty="0">
                <a:solidFill>
                  <a:srgbClr val="FF0000"/>
                </a:solidFill>
                <a:cs typeface="Times New Roman" pitchFamily="18" charset="0"/>
              </a:rPr>
              <a:t>существенно более высокие проценты по займу</a:t>
            </a:r>
            <a:r>
              <a:rPr lang="ru-RU" sz="2400" b="1" dirty="0">
                <a:solidFill>
                  <a:srgbClr val="FF0000"/>
                </a:solidFill>
                <a:cs typeface="Times New Roman" pitchFamily="18" charset="0"/>
              </a:rPr>
              <a:t>!!!.</a:t>
            </a:r>
          </a:p>
        </p:txBody>
      </p:sp>
    </p:spTree>
    <p:extLst>
      <p:ext uri="{BB962C8B-B14F-4D97-AF65-F5344CB8AC3E}">
        <p14:creationId xmlns:p14="http://schemas.microsoft.com/office/powerpoint/2010/main" val="17091807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96862" y="955449"/>
            <a:ext cx="9312275" cy="2592387"/>
          </a:xfrm>
        </p:spPr>
        <p:txBody>
          <a:bodyPr rtlCol="0">
            <a:noAutofit/>
          </a:bodyPr>
          <a:lstStyle/>
          <a:p>
            <a:pPr marL="0" indent="0" eaLnBrk="1" hangingPunct="1">
              <a:lnSpc>
                <a:spcPct val="100000"/>
              </a:lnSpc>
              <a:spcBef>
                <a:spcPts val="600"/>
              </a:spcBef>
              <a:spcAft>
                <a:spcPts val="600"/>
              </a:spcAft>
              <a:buFont typeface="Arial" pitchFamily="34" charset="0"/>
              <a:buNone/>
              <a:defRPr/>
            </a:pPr>
            <a:r>
              <a:rPr lang="ru-RU" sz="2400" dirty="0">
                <a:solidFill>
                  <a:schemeClr val="bg2">
                    <a:lumMod val="10000"/>
                  </a:schemeClr>
                </a:solidFill>
                <a:latin typeface="Myriad Pro" pitchFamily="34" charset="0"/>
                <a:cs typeface="Times New Roman" pitchFamily="18" charset="0"/>
              </a:rPr>
              <a:t>Среднерыночное значение ПСК публикуется на официальном сайте Банка России. </a:t>
            </a:r>
            <a:r>
              <a:rPr lang="ru-RU" sz="2400" b="1" dirty="0">
                <a:solidFill>
                  <a:schemeClr val="bg2">
                    <a:lumMod val="10000"/>
                  </a:schemeClr>
                </a:solidFill>
                <a:latin typeface="Myriad Pro" pitchFamily="34" charset="0"/>
                <a:cs typeface="Times New Roman" pitchFamily="18" charset="0"/>
              </a:rPr>
              <a:t>Оно не может превышать рассчитанное Банком России среднерыночное значение ПСК, применяемое в соответствующем календарном квартале, более чем на одну треть.</a:t>
            </a:r>
            <a:endParaRPr lang="en-US" sz="2400" b="1" dirty="0">
              <a:solidFill>
                <a:schemeClr val="bg2">
                  <a:lumMod val="10000"/>
                </a:schemeClr>
              </a:solidFill>
              <a:latin typeface="Myriad Pro" pitchFamily="34" charset="0"/>
              <a:cs typeface="Times New Roman" pitchFamily="18" charset="0"/>
            </a:endParaRPr>
          </a:p>
          <a:p>
            <a:pPr marL="0" indent="0" eaLnBrk="1" hangingPunct="1">
              <a:lnSpc>
                <a:spcPct val="100000"/>
              </a:lnSpc>
              <a:spcBef>
                <a:spcPts val="600"/>
              </a:spcBef>
              <a:spcAft>
                <a:spcPts val="600"/>
              </a:spcAft>
              <a:buFont typeface="Arial" pitchFamily="34" charset="0"/>
              <a:buNone/>
              <a:defRPr/>
            </a:pPr>
            <a:endParaRPr lang="en-US" sz="2400" b="1" dirty="0">
              <a:solidFill>
                <a:schemeClr val="bg2">
                  <a:lumMod val="10000"/>
                </a:schemeClr>
              </a:solidFill>
              <a:latin typeface="Myriad Pro" pitchFamily="34" charset="0"/>
              <a:cs typeface="Times New Roman" pitchFamily="18" charset="0"/>
            </a:endParaRPr>
          </a:p>
          <a:p>
            <a:pPr marL="0" indent="0" eaLnBrk="1" hangingPunct="1">
              <a:lnSpc>
                <a:spcPct val="100000"/>
              </a:lnSpc>
              <a:spcBef>
                <a:spcPts val="600"/>
              </a:spcBef>
              <a:spcAft>
                <a:spcPts val="600"/>
              </a:spcAft>
              <a:buFont typeface="Arial" pitchFamily="34" charset="0"/>
              <a:buNone/>
              <a:defRPr/>
            </a:pPr>
            <a:r>
              <a:rPr lang="ru-RU" sz="2400" dirty="0">
                <a:solidFill>
                  <a:schemeClr val="bg2">
                    <a:lumMod val="10000"/>
                  </a:schemeClr>
                </a:solidFill>
                <a:latin typeface="Myriad Pro" pitchFamily="34" charset="0"/>
                <a:cs typeface="Times New Roman" pitchFamily="18" charset="0"/>
              </a:rPr>
              <a:t>Заключить договор микрозайма на указанных МФО условиях в течение пяти дней после ознакомления с индивидуальными условиями договора.</a:t>
            </a:r>
          </a:p>
        </p:txBody>
      </p:sp>
      <p:sp>
        <p:nvSpPr>
          <p:cNvPr id="9" name="Text Placeholder 7"/>
          <p:cNvSpPr>
            <a:spLocks noGrp="1"/>
          </p:cNvSpPr>
          <p:nvPr>
            <p:ph type="body" sz="quarter" idx="13"/>
          </p:nvPr>
        </p:nvSpPr>
        <p:spPr>
          <a:xfrm>
            <a:off x="0" y="0"/>
            <a:ext cx="9906000" cy="522288"/>
          </a:xfrm>
        </p:spPr>
        <p:txBody>
          <a:bodyPr lIns="90000" tIns="46800" rIns="90000" bIns="46800" rtlCol="0">
            <a:noAutofit/>
          </a:bodyPr>
          <a:lstStyle/>
          <a:p>
            <a:pPr defTabSz="914377" eaLnBrk="1" fontAlgn="auto" hangingPunct="1">
              <a:spcAft>
                <a:spcPts val="0"/>
              </a:spcAft>
              <a:defRPr/>
            </a:pPr>
            <a:r>
              <a:rPr lang="ru-RU" sz="3200" b="1" cap="none" dirty="0">
                <a:solidFill>
                  <a:schemeClr val="bg2">
                    <a:lumMod val="10000"/>
                  </a:schemeClr>
                </a:solidFill>
                <a:latin typeface="Myriad Pro" pitchFamily="34" charset="0"/>
                <a:cs typeface="Times New Roman" pitchFamily="18" charset="0"/>
              </a:rPr>
              <a:t>Микрофинансовые организации</a:t>
            </a:r>
            <a:endParaRPr lang="en-US" sz="3200" b="1" cap="none" dirty="0">
              <a:solidFill>
                <a:schemeClr val="bg2">
                  <a:lumMod val="10000"/>
                </a:schemeClr>
              </a:solidFill>
              <a:latin typeface="Myriad Pro" pitchFamily="34" charset="0"/>
              <a:cs typeface="Times New Roman" pitchFamily="18" charset="0"/>
            </a:endParaRPr>
          </a:p>
        </p:txBody>
      </p:sp>
      <p:sp>
        <p:nvSpPr>
          <p:cNvPr id="2" name="Номер слайда 1"/>
          <p:cNvSpPr>
            <a:spLocks noGrp="1"/>
          </p:cNvSpPr>
          <p:nvPr>
            <p:ph type="sldNum" sz="quarter" idx="14"/>
          </p:nvPr>
        </p:nvSpPr>
        <p:spPr/>
        <p:txBody>
          <a:bodyPr/>
          <a:lstStyle/>
          <a:p>
            <a:pPr>
              <a:defRPr/>
            </a:pPr>
            <a:fld id="{0F31A39D-21C1-466D-88BF-3815D5239A26}" type="slidenum">
              <a:rPr lang="ru-RU" altLang="ru-RU" smtClean="0"/>
              <a:pPr>
                <a:defRPr/>
              </a:pPr>
              <a:t>41</a:t>
            </a:fld>
            <a:endParaRPr lang="ru-RU" altLang="ru-RU" dirty="0"/>
          </a:p>
        </p:txBody>
      </p:sp>
    </p:spTree>
    <p:extLst>
      <p:ext uri="{BB962C8B-B14F-4D97-AF65-F5344CB8AC3E}">
        <p14:creationId xmlns:p14="http://schemas.microsoft.com/office/powerpoint/2010/main" val="7839930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6862" y="725489"/>
            <a:ext cx="9312275" cy="3702346"/>
          </a:xfrm>
        </p:spPr>
        <p:txBody>
          <a:bodyPr rtlCol="0">
            <a:noAutofit/>
          </a:bodyPr>
          <a:lstStyle/>
          <a:p>
            <a:pPr marL="0" indent="0" eaLnBrk="1" hangingPunct="1">
              <a:lnSpc>
                <a:spcPct val="100000"/>
              </a:lnSpc>
              <a:spcBef>
                <a:spcPts val="600"/>
              </a:spcBef>
              <a:spcAft>
                <a:spcPts val="600"/>
              </a:spcAft>
              <a:buNone/>
              <a:defRPr/>
            </a:pPr>
            <a:r>
              <a:rPr lang="ru-RU" sz="2200" dirty="0">
                <a:solidFill>
                  <a:schemeClr val="bg2">
                    <a:lumMod val="10000"/>
                  </a:schemeClr>
                </a:solidFill>
                <a:latin typeface="Myriad Pro" pitchFamily="34" charset="0"/>
                <a:cs typeface="Times New Roman" pitchFamily="18" charset="0"/>
              </a:rPr>
              <a:t>Некоторые МФО также предлагают гражданам выступить в роли инвестора – разместить деньги в МФО на определенный срок под фиксированные проценты.</a:t>
            </a:r>
          </a:p>
          <a:p>
            <a:pPr marL="0" indent="0" eaLnBrk="1" hangingPunct="1">
              <a:lnSpc>
                <a:spcPct val="100000"/>
              </a:lnSpc>
              <a:spcBef>
                <a:spcPts val="1800"/>
              </a:spcBef>
              <a:spcAft>
                <a:spcPts val="1800"/>
              </a:spcAft>
              <a:buNone/>
              <a:defRPr/>
            </a:pPr>
            <a:r>
              <a:rPr lang="ru-RU" sz="2200" dirty="0">
                <a:solidFill>
                  <a:schemeClr val="bg2">
                    <a:lumMod val="10000"/>
                  </a:schemeClr>
                </a:solidFill>
                <a:latin typeface="Myriad Pro" pitchFamily="34" charset="0"/>
                <a:cs typeface="Times New Roman" pitchFamily="18" charset="0"/>
              </a:rPr>
              <a:t>МФО принимают </a:t>
            </a:r>
            <a:r>
              <a:rPr lang="ru-RU" sz="2200" u="sng" dirty="0">
                <a:solidFill>
                  <a:schemeClr val="bg2">
                    <a:lumMod val="10000"/>
                  </a:schemeClr>
                </a:solidFill>
                <a:latin typeface="Myriad Pro" pitchFamily="34" charset="0"/>
                <a:cs typeface="Times New Roman" pitchFamily="18" charset="0"/>
              </a:rPr>
              <a:t>от граждан средства в займы в сумме не менее 1,5</a:t>
            </a:r>
            <a:r>
              <a:rPr lang="ru-RU" sz="2200" dirty="0">
                <a:solidFill>
                  <a:schemeClr val="bg2">
                    <a:lumMod val="10000"/>
                  </a:schemeClr>
                </a:solidFill>
                <a:latin typeface="Myriad Pro" pitchFamily="34" charset="0"/>
                <a:cs typeface="Times New Roman" pitchFamily="18" charset="0"/>
              </a:rPr>
              <a:t> миллиона рублей. Многие МФО предлагают сегодня инвесторам доход в диапазоне 20% годовых и выше.</a:t>
            </a:r>
            <a:endParaRPr lang="en-US" sz="2200" dirty="0">
              <a:solidFill>
                <a:schemeClr val="bg2">
                  <a:lumMod val="10000"/>
                </a:schemeClr>
              </a:solidFill>
              <a:latin typeface="Myriad Pro" pitchFamily="34" charset="0"/>
              <a:cs typeface="Times New Roman" pitchFamily="18" charset="0"/>
            </a:endParaRPr>
          </a:p>
          <a:p>
            <a:pPr lvl="4" eaLnBrk="1" hangingPunct="1">
              <a:lnSpc>
                <a:spcPct val="100000"/>
              </a:lnSpc>
              <a:spcBef>
                <a:spcPts val="600"/>
              </a:spcBef>
              <a:spcAft>
                <a:spcPts val="600"/>
              </a:spcAft>
              <a:defRPr/>
            </a:pPr>
            <a:r>
              <a:rPr lang="ru-RU" sz="2000" dirty="0">
                <a:solidFill>
                  <a:schemeClr val="bg2">
                    <a:lumMod val="10000"/>
                  </a:schemeClr>
                </a:solidFill>
                <a:latin typeface="Myriad Pro" pitchFamily="34" charset="0"/>
                <a:cs typeface="Times New Roman" pitchFamily="18" charset="0"/>
              </a:rPr>
              <a:t>МФО не обязаны досрочно возвращать средства инвестору, если это не предусмотрено договором.</a:t>
            </a:r>
            <a:endParaRPr lang="en-US" sz="2000" dirty="0">
              <a:solidFill>
                <a:schemeClr val="bg2">
                  <a:lumMod val="10000"/>
                </a:schemeClr>
              </a:solidFill>
              <a:latin typeface="Myriad Pro" pitchFamily="34" charset="0"/>
              <a:cs typeface="Times New Roman" pitchFamily="18" charset="0"/>
            </a:endParaRPr>
          </a:p>
          <a:p>
            <a:pPr lvl="4" eaLnBrk="1" hangingPunct="1">
              <a:lnSpc>
                <a:spcPct val="100000"/>
              </a:lnSpc>
              <a:spcBef>
                <a:spcPts val="600"/>
              </a:spcBef>
              <a:spcAft>
                <a:spcPts val="600"/>
              </a:spcAft>
              <a:defRPr/>
            </a:pPr>
            <a:r>
              <a:rPr lang="ru-RU" sz="2000" dirty="0">
                <a:solidFill>
                  <a:schemeClr val="bg2">
                    <a:lumMod val="10000"/>
                  </a:schemeClr>
                </a:solidFill>
                <a:latin typeface="Myriad Pro" pitchFamily="34" charset="0"/>
                <a:cs typeface="Times New Roman" pitchFamily="18" charset="0"/>
              </a:rPr>
              <a:t>Многие МФО предлагают застраховать средства инвесторов в одной из страховых компаний. Лучше выбрать МФО, застраховавшую свою ответственность в надежной страховой компании.</a:t>
            </a:r>
          </a:p>
          <a:p>
            <a:pPr marL="0" indent="0" eaLnBrk="1" hangingPunct="1">
              <a:lnSpc>
                <a:spcPct val="100000"/>
              </a:lnSpc>
              <a:spcBef>
                <a:spcPts val="1800"/>
              </a:spcBef>
              <a:spcAft>
                <a:spcPts val="0"/>
              </a:spcAft>
              <a:buNone/>
              <a:defRPr/>
            </a:pPr>
            <a:r>
              <a:rPr lang="ru-RU" sz="2200" dirty="0">
                <a:solidFill>
                  <a:schemeClr val="bg2">
                    <a:lumMod val="10000"/>
                  </a:schemeClr>
                </a:solidFill>
                <a:latin typeface="Myriad Pro" pitchFamily="34" charset="0"/>
                <a:cs typeface="Times New Roman" pitchFamily="18" charset="0"/>
              </a:rPr>
              <a:t>Инвестиции в МФО </a:t>
            </a:r>
            <a:r>
              <a:rPr lang="ru-RU" sz="2200" u="sng" dirty="0">
                <a:solidFill>
                  <a:schemeClr val="bg2">
                    <a:lumMod val="10000"/>
                  </a:schemeClr>
                </a:solidFill>
                <a:latin typeface="Myriad Pro" pitchFamily="34" charset="0"/>
                <a:cs typeface="Times New Roman" pitchFamily="18" charset="0"/>
              </a:rPr>
              <a:t>не являются вкладом </a:t>
            </a:r>
            <a:r>
              <a:rPr lang="ru-RU" sz="2200" dirty="0">
                <a:solidFill>
                  <a:schemeClr val="bg2">
                    <a:lumMod val="10000"/>
                  </a:schemeClr>
                </a:solidFill>
                <a:latin typeface="Myriad Pro" pitchFamily="34" charset="0"/>
                <a:cs typeface="Times New Roman" pitchFamily="18" charset="0"/>
              </a:rPr>
              <a:t>– соответственно они не застрахованы в государственной ССВ,</a:t>
            </a:r>
            <a:r>
              <a:rPr lang="en-GB" sz="2200" dirty="0">
                <a:solidFill>
                  <a:schemeClr val="bg2">
                    <a:lumMod val="10000"/>
                  </a:schemeClr>
                </a:solidFill>
                <a:latin typeface="Myriad Pro" pitchFamily="34" charset="0"/>
                <a:cs typeface="Times New Roman" pitchFamily="18" charset="0"/>
              </a:rPr>
              <a:t>  </a:t>
            </a:r>
            <a:r>
              <a:rPr lang="ru-RU" sz="2200" dirty="0">
                <a:solidFill>
                  <a:schemeClr val="bg2">
                    <a:lumMod val="10000"/>
                  </a:schemeClr>
                </a:solidFill>
                <a:latin typeface="Myriad Pro" pitchFamily="34" charset="0"/>
                <a:cs typeface="Times New Roman" pitchFamily="18" charset="0"/>
              </a:rPr>
              <a:t>т.е. </a:t>
            </a:r>
            <a:r>
              <a:rPr lang="ru-RU" sz="2200" dirty="0">
                <a:solidFill>
                  <a:srgbClr val="FF0000"/>
                </a:solidFill>
                <a:latin typeface="Myriad Pro" pitchFamily="34" charset="0"/>
                <a:cs typeface="Times New Roman" pitchFamily="18" charset="0"/>
              </a:rPr>
              <a:t>сохранность средств</a:t>
            </a:r>
            <a:r>
              <a:rPr lang="ru-RU" sz="2200" dirty="0">
                <a:solidFill>
                  <a:schemeClr val="bg2">
                    <a:lumMod val="10000"/>
                  </a:schemeClr>
                </a:solidFill>
                <a:latin typeface="Myriad Pro" pitchFamily="34" charset="0"/>
                <a:cs typeface="Times New Roman" pitchFamily="18" charset="0"/>
              </a:rPr>
              <a:t>, </a:t>
            </a:r>
            <a:r>
              <a:rPr lang="ru-RU" sz="2200" dirty="0">
                <a:solidFill>
                  <a:srgbClr val="FF0000"/>
                </a:solidFill>
                <a:latin typeface="Myriad Pro" pitchFamily="34" charset="0"/>
                <a:cs typeface="Times New Roman" pitchFamily="18" charset="0"/>
              </a:rPr>
              <a:t>вложенных</a:t>
            </a:r>
            <a:r>
              <a:rPr lang="ru-RU" sz="2200" dirty="0">
                <a:solidFill>
                  <a:schemeClr val="bg2">
                    <a:lumMod val="10000"/>
                  </a:schemeClr>
                </a:solidFill>
                <a:latin typeface="Myriad Pro" pitchFamily="34" charset="0"/>
                <a:cs typeface="Times New Roman" pitchFamily="18" charset="0"/>
              </a:rPr>
              <a:t> в МФО, </a:t>
            </a:r>
            <a:r>
              <a:rPr lang="ru-RU" sz="2200" dirty="0">
                <a:solidFill>
                  <a:srgbClr val="FF0000"/>
                </a:solidFill>
                <a:latin typeface="Myriad Pro" pitchFamily="34" charset="0"/>
                <a:cs typeface="Times New Roman" pitchFamily="18" charset="0"/>
              </a:rPr>
              <a:t>не гарантируется </a:t>
            </a:r>
            <a:r>
              <a:rPr lang="ru-RU" sz="2200" dirty="0">
                <a:solidFill>
                  <a:schemeClr val="bg2">
                    <a:lumMod val="10000"/>
                  </a:schemeClr>
                </a:solidFill>
                <a:latin typeface="Myriad Pro" pitchFamily="34" charset="0"/>
                <a:cs typeface="Times New Roman" pitchFamily="18" charset="0"/>
              </a:rPr>
              <a:t>государством.</a:t>
            </a:r>
          </a:p>
        </p:txBody>
      </p:sp>
      <p:sp>
        <p:nvSpPr>
          <p:cNvPr id="7" name="Text Placeholder 7"/>
          <p:cNvSpPr>
            <a:spLocks noGrp="1"/>
          </p:cNvSpPr>
          <p:nvPr>
            <p:ph type="body" sz="quarter" idx="13"/>
          </p:nvPr>
        </p:nvSpPr>
        <p:spPr>
          <a:xfrm>
            <a:off x="0" y="0"/>
            <a:ext cx="9906000" cy="522288"/>
          </a:xfrm>
        </p:spPr>
        <p:txBody>
          <a:bodyPr lIns="90000" tIns="46800" rIns="90000" bIns="46800" rtlCol="0">
            <a:noAutofit/>
          </a:bodyPr>
          <a:lstStyle/>
          <a:p>
            <a:pPr defTabSz="914377" eaLnBrk="1" fontAlgn="auto" hangingPunct="1">
              <a:spcAft>
                <a:spcPts val="0"/>
              </a:spcAft>
              <a:defRPr/>
            </a:pPr>
            <a:r>
              <a:rPr lang="ru-RU" sz="3200" b="1" cap="none" dirty="0">
                <a:solidFill>
                  <a:schemeClr val="bg2">
                    <a:lumMod val="10000"/>
                  </a:schemeClr>
                </a:solidFill>
                <a:latin typeface="Myriad Pro" pitchFamily="34" charset="0"/>
                <a:cs typeface="Times New Roman" pitchFamily="18" charset="0"/>
              </a:rPr>
              <a:t>Микрофинансовые организации</a:t>
            </a:r>
            <a:endParaRPr lang="en-US" sz="3200" b="1" cap="none" dirty="0">
              <a:solidFill>
                <a:schemeClr val="bg2">
                  <a:lumMod val="10000"/>
                </a:schemeClr>
              </a:solidFill>
              <a:latin typeface="Myriad Pro" pitchFamily="34" charset="0"/>
              <a:cs typeface="Times New Roman" pitchFamily="18" charset="0"/>
            </a:endParaRPr>
          </a:p>
        </p:txBody>
      </p:sp>
      <p:sp>
        <p:nvSpPr>
          <p:cNvPr id="2" name="Номер слайда 1"/>
          <p:cNvSpPr>
            <a:spLocks noGrp="1"/>
          </p:cNvSpPr>
          <p:nvPr>
            <p:ph type="sldNum" sz="quarter" idx="14"/>
          </p:nvPr>
        </p:nvSpPr>
        <p:spPr/>
        <p:txBody>
          <a:bodyPr/>
          <a:lstStyle/>
          <a:p>
            <a:pPr>
              <a:defRPr/>
            </a:pPr>
            <a:fld id="{0F31A39D-21C1-466D-88BF-3815D5239A26}" type="slidenum">
              <a:rPr lang="ru-RU" altLang="ru-RU" smtClean="0"/>
              <a:pPr>
                <a:defRPr/>
              </a:pPr>
              <a:t>42</a:t>
            </a:fld>
            <a:endParaRPr lang="ru-RU" altLang="ru-RU" dirty="0"/>
          </a:p>
        </p:txBody>
      </p:sp>
    </p:spTree>
    <p:extLst>
      <p:ext uri="{BB962C8B-B14F-4D97-AF65-F5344CB8AC3E}">
        <p14:creationId xmlns:p14="http://schemas.microsoft.com/office/powerpoint/2010/main" val="6102123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7038" y="971074"/>
            <a:ext cx="9312275" cy="2967038"/>
          </a:xfrm>
        </p:spPr>
        <p:txBody>
          <a:bodyPr rtlCol="0">
            <a:noAutofit/>
          </a:bodyPr>
          <a:lstStyle/>
          <a:p>
            <a:pPr marL="0" indent="0" eaLnBrk="1" hangingPunct="1">
              <a:lnSpc>
                <a:spcPct val="100000"/>
              </a:lnSpc>
              <a:spcBef>
                <a:spcPts val="600"/>
              </a:spcBef>
              <a:spcAft>
                <a:spcPts val="600"/>
              </a:spcAft>
              <a:buFont typeface="Arial" pitchFamily="34" charset="0"/>
              <a:buNone/>
              <a:defRPr/>
            </a:pPr>
            <a:r>
              <a:rPr lang="ru-RU" sz="2400" b="1" dirty="0">
                <a:solidFill>
                  <a:schemeClr val="bg2">
                    <a:lumMod val="10000"/>
                  </a:schemeClr>
                </a:solidFill>
                <a:latin typeface="Myriad Pro" pitchFamily="34" charset="0"/>
                <a:cs typeface="Times New Roman" pitchFamily="18" charset="0"/>
              </a:rPr>
              <a:t>Защита прав заемщиков и инвесторов:</a:t>
            </a:r>
          </a:p>
          <a:p>
            <a:pPr eaLnBrk="1" hangingPunct="1">
              <a:lnSpc>
                <a:spcPct val="100000"/>
              </a:lnSpc>
              <a:spcBef>
                <a:spcPts val="600"/>
              </a:spcBef>
              <a:spcAft>
                <a:spcPts val="600"/>
              </a:spcAft>
              <a:defRPr/>
            </a:pPr>
            <a:r>
              <a:rPr lang="ru-RU" sz="2400" dirty="0">
                <a:solidFill>
                  <a:schemeClr val="bg2">
                    <a:lumMod val="10000"/>
                  </a:schemeClr>
                </a:solidFill>
                <a:latin typeface="Myriad Pro" pitchFamily="34" charset="0"/>
                <a:cs typeface="Times New Roman" pitchFamily="18" charset="0"/>
              </a:rPr>
              <a:t> в Банке России действует Служба по защите прав потребителей финансовых услуг и миноритарных акционеров.</a:t>
            </a:r>
          </a:p>
          <a:p>
            <a:pPr eaLnBrk="1" hangingPunct="1">
              <a:lnSpc>
                <a:spcPct val="100000"/>
              </a:lnSpc>
              <a:spcBef>
                <a:spcPts val="600"/>
              </a:spcBef>
              <a:spcAft>
                <a:spcPts val="600"/>
              </a:spcAft>
              <a:defRPr/>
            </a:pPr>
            <a:r>
              <a:rPr lang="ru-RU" sz="2400" dirty="0">
                <a:solidFill>
                  <a:schemeClr val="bg2">
                    <a:lumMod val="10000"/>
                  </a:schemeClr>
                </a:solidFill>
                <a:latin typeface="Myriad Pro" pitchFamily="34" charset="0"/>
                <a:cs typeface="Times New Roman" pitchFamily="18" charset="0"/>
              </a:rPr>
              <a:t> Направить письменное обращение в Службу можно по адресу: 107016, г. Москва, ул. Неглинная, д. 12 или по электронной почте: </a:t>
            </a:r>
            <a:r>
              <a:rPr lang="ru-RU" sz="2400" dirty="0">
                <a:solidFill>
                  <a:schemeClr val="bg2">
                    <a:lumMod val="10000"/>
                  </a:schemeClr>
                </a:solidFill>
                <a:latin typeface="Myriad Pro" pitchFamily="34" charset="0"/>
                <a:cs typeface="Times New Roman" pitchFamily="18" charset="0"/>
                <a:hlinkClick r:id="rId2"/>
              </a:rPr>
              <a:t>fps@cbr.ru</a:t>
            </a:r>
            <a:r>
              <a:rPr lang="ru-RU" sz="2400" dirty="0">
                <a:solidFill>
                  <a:schemeClr val="bg2">
                    <a:lumMod val="10000"/>
                  </a:schemeClr>
                </a:solidFill>
                <a:latin typeface="Myriad Pro" pitchFamily="34" charset="0"/>
                <a:cs typeface="Times New Roman" pitchFamily="18" charset="0"/>
              </a:rPr>
              <a:t>.</a:t>
            </a:r>
          </a:p>
          <a:p>
            <a:pPr eaLnBrk="1" hangingPunct="1">
              <a:lnSpc>
                <a:spcPct val="100000"/>
              </a:lnSpc>
              <a:spcBef>
                <a:spcPts val="600"/>
              </a:spcBef>
              <a:spcAft>
                <a:spcPts val="600"/>
              </a:spcAft>
              <a:defRPr/>
            </a:pPr>
            <a:endParaRPr lang="ru-RU" sz="2400" dirty="0">
              <a:solidFill>
                <a:schemeClr val="bg2">
                  <a:lumMod val="10000"/>
                </a:schemeClr>
              </a:solidFill>
              <a:latin typeface="Myriad Pro" pitchFamily="34" charset="0"/>
              <a:cs typeface="Times New Roman" pitchFamily="18" charset="0"/>
            </a:endParaRPr>
          </a:p>
          <a:p>
            <a:pPr eaLnBrk="1" hangingPunct="1">
              <a:lnSpc>
                <a:spcPct val="100000"/>
              </a:lnSpc>
              <a:spcBef>
                <a:spcPts val="600"/>
              </a:spcBef>
              <a:spcAft>
                <a:spcPts val="600"/>
              </a:spcAft>
              <a:defRPr/>
            </a:pPr>
            <a:r>
              <a:rPr lang="ru-RU" sz="2400" dirty="0">
                <a:solidFill>
                  <a:schemeClr val="bg2">
                    <a:lumMod val="10000"/>
                  </a:schemeClr>
                </a:solidFill>
                <a:latin typeface="Myriad Pro" pitchFamily="34" charset="0"/>
                <a:cs typeface="Times New Roman" pitchFamily="18" charset="0"/>
              </a:rPr>
              <a:t>обратиться также можно, заполнив электронную форму в интернет-приемной Банка России.</a:t>
            </a:r>
          </a:p>
          <a:p>
            <a:pPr eaLnBrk="1" hangingPunct="1">
              <a:lnSpc>
                <a:spcPct val="100000"/>
              </a:lnSpc>
              <a:spcBef>
                <a:spcPts val="600"/>
              </a:spcBef>
              <a:spcAft>
                <a:spcPts val="600"/>
              </a:spcAft>
              <a:defRPr/>
            </a:pPr>
            <a:r>
              <a:rPr lang="ru-RU" sz="2400" dirty="0">
                <a:solidFill>
                  <a:schemeClr val="bg2">
                    <a:lumMod val="10000"/>
                  </a:schemeClr>
                </a:solidFill>
                <a:latin typeface="Myriad Pro" pitchFamily="34" charset="0"/>
                <a:cs typeface="Times New Roman" pitchFamily="18" charset="0"/>
              </a:rPr>
              <a:t> задать вопрос можно по телефону контактного центра Банка России (8-800-250-40-72).</a:t>
            </a:r>
          </a:p>
          <a:p>
            <a:pPr eaLnBrk="1" hangingPunct="1">
              <a:lnSpc>
                <a:spcPct val="100000"/>
              </a:lnSpc>
              <a:spcBef>
                <a:spcPts val="600"/>
              </a:spcBef>
              <a:spcAft>
                <a:spcPts val="600"/>
              </a:spcAft>
              <a:defRPr/>
            </a:pPr>
            <a:endParaRPr lang="ru-RU" sz="2400" dirty="0">
              <a:solidFill>
                <a:schemeClr val="bg2">
                  <a:lumMod val="10000"/>
                </a:schemeClr>
              </a:solidFill>
              <a:latin typeface="Myriad Pro" pitchFamily="34" charset="0"/>
              <a:cs typeface="Times New Roman" pitchFamily="18" charset="0"/>
            </a:endParaRPr>
          </a:p>
        </p:txBody>
      </p:sp>
      <p:sp>
        <p:nvSpPr>
          <p:cNvPr id="7" name="Text Placeholder 7"/>
          <p:cNvSpPr>
            <a:spLocks noGrp="1"/>
          </p:cNvSpPr>
          <p:nvPr>
            <p:ph type="body" sz="quarter" idx="13"/>
          </p:nvPr>
        </p:nvSpPr>
        <p:spPr>
          <a:xfrm>
            <a:off x="0" y="0"/>
            <a:ext cx="9906000" cy="522288"/>
          </a:xfrm>
        </p:spPr>
        <p:txBody>
          <a:bodyPr lIns="90000" tIns="46800" rIns="90000" bIns="46800" rtlCol="0">
            <a:noAutofit/>
          </a:bodyPr>
          <a:lstStyle/>
          <a:p>
            <a:pPr defTabSz="914377" eaLnBrk="1" fontAlgn="auto" hangingPunct="1">
              <a:spcAft>
                <a:spcPts val="0"/>
              </a:spcAft>
              <a:defRPr/>
            </a:pPr>
            <a:r>
              <a:rPr lang="ru-RU" sz="3200" b="1" cap="none" dirty="0">
                <a:solidFill>
                  <a:schemeClr val="bg2">
                    <a:lumMod val="10000"/>
                  </a:schemeClr>
                </a:solidFill>
                <a:latin typeface="Myriad Pro" pitchFamily="34" charset="0"/>
                <a:cs typeface="Times New Roman" pitchFamily="18" charset="0"/>
              </a:rPr>
              <a:t>Микрофинансовые организации</a:t>
            </a:r>
            <a:endParaRPr lang="en-US" sz="3200" b="1" cap="none" dirty="0">
              <a:solidFill>
                <a:schemeClr val="bg2">
                  <a:lumMod val="10000"/>
                </a:schemeClr>
              </a:solidFill>
              <a:latin typeface="Myriad Pro" pitchFamily="34" charset="0"/>
              <a:cs typeface="Times New Roman" pitchFamily="18" charset="0"/>
            </a:endParaRPr>
          </a:p>
        </p:txBody>
      </p:sp>
      <p:sp>
        <p:nvSpPr>
          <p:cNvPr id="2" name="Номер слайда 1"/>
          <p:cNvSpPr>
            <a:spLocks noGrp="1"/>
          </p:cNvSpPr>
          <p:nvPr>
            <p:ph type="sldNum" sz="quarter" idx="14"/>
          </p:nvPr>
        </p:nvSpPr>
        <p:spPr/>
        <p:txBody>
          <a:bodyPr/>
          <a:lstStyle/>
          <a:p>
            <a:pPr>
              <a:defRPr/>
            </a:pPr>
            <a:fld id="{0F31A39D-21C1-466D-88BF-3815D5239A26}" type="slidenum">
              <a:rPr lang="ru-RU" altLang="ru-RU" smtClean="0"/>
              <a:pPr>
                <a:defRPr/>
              </a:pPr>
              <a:t>43</a:t>
            </a:fld>
            <a:endParaRPr lang="ru-RU" altLang="ru-RU" dirty="0"/>
          </a:p>
        </p:txBody>
      </p:sp>
    </p:spTree>
    <p:extLst>
      <p:ext uri="{BB962C8B-B14F-4D97-AF65-F5344CB8AC3E}">
        <p14:creationId xmlns:p14="http://schemas.microsoft.com/office/powerpoint/2010/main" val="25339118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Текст 3"/>
          <p:cNvSpPr>
            <a:spLocks/>
          </p:cNvSpPr>
          <p:nvPr/>
        </p:nvSpPr>
        <p:spPr bwMode="auto">
          <a:xfrm>
            <a:off x="0" y="0"/>
            <a:ext cx="990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defRPr sz="1900">
                <a:solidFill>
                  <a:schemeClr val="tx1"/>
                </a:solidFill>
                <a:latin typeface="Arial" panose="020B0604020202020204" pitchFamily="34" charset="0"/>
                <a:cs typeface="Arial" panose="020B0604020202020204" pitchFamily="34" charset="0"/>
              </a:defRPr>
            </a:lvl1pPr>
            <a:lvl2pPr marL="742950" indent="-285750" eaLnBrk="0" hangingPunct="0">
              <a:defRPr sz="1900">
                <a:solidFill>
                  <a:schemeClr val="tx1"/>
                </a:solidFill>
                <a:latin typeface="Arial" panose="020B0604020202020204" pitchFamily="34" charset="0"/>
                <a:cs typeface="Arial" panose="020B0604020202020204" pitchFamily="34" charset="0"/>
              </a:defRPr>
            </a:lvl2pPr>
            <a:lvl3pPr marL="1143000" indent="-228600" eaLnBrk="0" hangingPunct="0">
              <a:defRPr sz="1900">
                <a:solidFill>
                  <a:schemeClr val="tx1"/>
                </a:solidFill>
                <a:latin typeface="Arial" panose="020B0604020202020204" pitchFamily="34" charset="0"/>
                <a:cs typeface="Arial" panose="020B0604020202020204" pitchFamily="34" charset="0"/>
              </a:defRPr>
            </a:lvl3pPr>
            <a:lvl4pPr marL="1600200" indent="-228600" eaLnBrk="0" hangingPunct="0">
              <a:defRPr sz="1900">
                <a:solidFill>
                  <a:schemeClr val="tx1"/>
                </a:solidFill>
                <a:latin typeface="Arial" panose="020B0604020202020204" pitchFamily="34" charset="0"/>
                <a:cs typeface="Arial" panose="020B0604020202020204" pitchFamily="34" charset="0"/>
              </a:defRPr>
            </a:lvl4pPr>
            <a:lvl5pPr marL="2057400" indent="-228600" eaLnBrk="0" hangingPunct="0">
              <a:defRPr sz="19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defTabSz="914377" eaLnBrk="1" fontAlgn="auto" hangingPunct="1">
              <a:lnSpc>
                <a:spcPct val="90000"/>
              </a:lnSpc>
              <a:spcBef>
                <a:spcPts val="0"/>
              </a:spcBef>
              <a:spcAft>
                <a:spcPts val="0"/>
              </a:spcAft>
              <a:defRPr/>
            </a:pPr>
            <a:r>
              <a:rPr lang="ru-RU" altLang="ru-RU" sz="3200" b="1" dirty="0">
                <a:solidFill>
                  <a:schemeClr val="bg2">
                    <a:lumMod val="10000"/>
                  </a:schemeClr>
                </a:solidFill>
                <a:latin typeface="Myriad Pro" pitchFamily="34" charset="0"/>
                <a:cs typeface="Times New Roman" pitchFamily="18" charset="0"/>
              </a:rPr>
              <a:t>Отдельные виды кредитов: </a:t>
            </a:r>
          </a:p>
          <a:p>
            <a:pPr defTabSz="914377" eaLnBrk="1" fontAlgn="auto" hangingPunct="1">
              <a:lnSpc>
                <a:spcPct val="90000"/>
              </a:lnSpc>
              <a:spcBef>
                <a:spcPts val="0"/>
              </a:spcBef>
              <a:spcAft>
                <a:spcPts val="0"/>
              </a:spcAft>
              <a:defRPr/>
            </a:pPr>
            <a:r>
              <a:rPr lang="ru-RU" altLang="ru-RU" sz="3200" b="1" dirty="0">
                <a:solidFill>
                  <a:schemeClr val="bg2">
                    <a:lumMod val="10000"/>
                  </a:schemeClr>
                </a:solidFill>
                <a:latin typeface="Myriad Pro" pitchFamily="34" charset="0"/>
                <a:cs typeface="Times New Roman" pitchFamily="18" charset="0"/>
              </a:rPr>
              <a:t>образовательный кредит</a:t>
            </a:r>
          </a:p>
        </p:txBody>
      </p:sp>
      <p:sp>
        <p:nvSpPr>
          <p:cNvPr id="2" name="Номер слайда 1"/>
          <p:cNvSpPr>
            <a:spLocks noGrp="1"/>
          </p:cNvSpPr>
          <p:nvPr>
            <p:ph type="sldNum" sz="quarter" idx="10"/>
          </p:nvPr>
        </p:nvSpPr>
        <p:spPr/>
        <p:txBody>
          <a:bodyPr/>
          <a:lstStyle/>
          <a:p>
            <a:pPr>
              <a:defRPr/>
            </a:pPr>
            <a:fld id="{E054EEDE-84EA-43C9-A6FF-F4E5ACD50D84}" type="slidenum">
              <a:rPr lang="ru-RU" altLang="ru-RU" smtClean="0"/>
              <a:t>44</a:t>
            </a:fld>
            <a:endParaRPr lang="ru-RU" altLang="ru-RU" dirty="0"/>
          </a:p>
        </p:txBody>
      </p:sp>
      <p:sp>
        <p:nvSpPr>
          <p:cNvPr id="3" name="Rectangle 2">
            <a:extLst>
              <a:ext uri="{FF2B5EF4-FFF2-40B4-BE49-F238E27FC236}">
                <a16:creationId xmlns:a16="http://schemas.microsoft.com/office/drawing/2014/main" id="{CE0089A5-A649-4640-B2B4-5B7340DC8BFD}"/>
              </a:ext>
            </a:extLst>
          </p:cNvPr>
          <p:cNvSpPr/>
          <p:nvPr/>
        </p:nvSpPr>
        <p:spPr>
          <a:xfrm>
            <a:off x="185964" y="1083072"/>
            <a:ext cx="9534071" cy="5539978"/>
          </a:xfrm>
          <a:prstGeom prst="rect">
            <a:avLst/>
          </a:prstGeom>
        </p:spPr>
        <p:txBody>
          <a:bodyPr wrap="square">
            <a:spAutoFit/>
          </a:bodyPr>
          <a:lstStyle/>
          <a:p>
            <a:pPr>
              <a:spcBef>
                <a:spcPts val="600"/>
              </a:spcBef>
              <a:spcAft>
                <a:spcPts val="600"/>
              </a:spcAft>
            </a:pPr>
            <a:r>
              <a:rPr lang="ru-RU" altLang="ru-RU" dirty="0">
                <a:solidFill>
                  <a:schemeClr val="bg2">
                    <a:lumMod val="10000"/>
                  </a:schemeClr>
                </a:solidFill>
                <a:latin typeface="Myriad Pro" pitchFamily="34" charset="0"/>
                <a:cs typeface="Times New Roman" pitchFamily="18" charset="0"/>
              </a:rPr>
              <a:t>Инициатива Правительства РФ 2010 года, основана на гос. поддержка ставки</a:t>
            </a:r>
          </a:p>
          <a:p>
            <a:pPr marL="798513" lvl="1" indent="-342900">
              <a:spcBef>
                <a:spcPts val="600"/>
              </a:spcBef>
              <a:spcAft>
                <a:spcPts val="600"/>
              </a:spcAft>
              <a:buFont typeface="Arial" panose="020B0604020202020204" pitchFamily="34" charset="0"/>
              <a:buChar char="•"/>
            </a:pPr>
            <a:r>
              <a:rPr lang="ru-RU" dirty="0">
                <a:solidFill>
                  <a:schemeClr val="bg2">
                    <a:lumMod val="10000"/>
                  </a:schemeClr>
                </a:solidFill>
                <a:cs typeface="Times New Roman" pitchFamily="18" charset="0"/>
              </a:rPr>
              <a:t>размер кредита: 100% стоимость обучения</a:t>
            </a:r>
          </a:p>
          <a:p>
            <a:pPr>
              <a:spcBef>
                <a:spcPts val="600"/>
              </a:spcBef>
              <a:spcAft>
                <a:spcPts val="600"/>
              </a:spcAft>
            </a:pPr>
            <a:r>
              <a:rPr lang="ru-RU" dirty="0">
                <a:solidFill>
                  <a:schemeClr val="bg2">
                    <a:lumMod val="10000"/>
                  </a:schemeClr>
                </a:solidFill>
                <a:cs typeface="Times New Roman" pitchFamily="18" charset="0"/>
              </a:rPr>
              <a:t>Также  кредит может предоставляться на нужды, сопутствующие образовательному процессу – расходы, связанные с оплатой проживания или питания.</a:t>
            </a:r>
          </a:p>
          <a:p>
            <a:pPr marL="798513" lvl="1" indent="-342900">
              <a:spcBef>
                <a:spcPts val="600"/>
              </a:spcBef>
              <a:spcAft>
                <a:spcPts val="0"/>
              </a:spcAft>
              <a:buFont typeface="Arial" panose="020B0604020202020204" pitchFamily="34" charset="0"/>
              <a:buChar char="•"/>
            </a:pPr>
            <a:r>
              <a:rPr lang="ru-RU" dirty="0">
                <a:solidFill>
                  <a:schemeClr val="bg2">
                    <a:lumMod val="10000"/>
                  </a:schemeClr>
                </a:solidFill>
                <a:cs typeface="Times New Roman" pitchFamily="18" charset="0"/>
              </a:rPr>
              <a:t>срок кредита: период обучения плюс 10 лет (срок обучения не должен быть больше 5 лет)</a:t>
            </a:r>
          </a:p>
          <a:p>
            <a:pPr marL="798513" lvl="1" indent="-342900">
              <a:spcBef>
                <a:spcPts val="600"/>
              </a:spcBef>
              <a:spcAft>
                <a:spcPts val="0"/>
              </a:spcAft>
              <a:buFont typeface="Arial" panose="020B0604020202020204" pitchFamily="34" charset="0"/>
              <a:buChar char="•"/>
            </a:pPr>
            <a:r>
              <a:rPr lang="ru-RU" dirty="0">
                <a:solidFill>
                  <a:schemeClr val="bg2">
                    <a:lumMod val="10000"/>
                  </a:schemeClr>
                </a:solidFill>
                <a:cs typeface="Times New Roman" pitchFamily="18" charset="0"/>
              </a:rPr>
              <a:t>ставка по кредиту: 1/4 ключевой ставки ЦБ + пять процентных пунктов (например, сейчас 8,5%*0,25 + 5% = 7,125%)</a:t>
            </a:r>
          </a:p>
          <a:p>
            <a:pPr marL="798513" lvl="1" indent="-342900">
              <a:spcBef>
                <a:spcPts val="600"/>
              </a:spcBef>
              <a:spcAft>
                <a:spcPts val="0"/>
              </a:spcAft>
              <a:buFont typeface="Arial" panose="020B0604020202020204" pitchFamily="34" charset="0"/>
              <a:buChar char="•"/>
            </a:pPr>
            <a:r>
              <a:rPr lang="ru-RU" dirty="0">
                <a:solidFill>
                  <a:schemeClr val="bg2">
                    <a:lumMod val="10000"/>
                  </a:schemeClr>
                </a:solidFill>
                <a:cs typeface="Times New Roman" pitchFamily="18" charset="0"/>
              </a:rPr>
              <a:t>выплата: отсрочка на период обучения плюс 3-4 месяца по выплате основного долга и процентам, льгота по процентам за 1 и 2 год пользования кредитом </a:t>
            </a:r>
          </a:p>
          <a:p>
            <a:pPr marL="798513" lvl="1" indent="-342900">
              <a:spcBef>
                <a:spcPts val="600"/>
              </a:spcBef>
              <a:spcAft>
                <a:spcPts val="0"/>
              </a:spcAft>
              <a:buFont typeface="Arial" panose="020B0604020202020204" pitchFamily="34" charset="0"/>
              <a:buChar char="•"/>
            </a:pPr>
            <a:r>
              <a:rPr lang="ru-RU" dirty="0">
                <a:solidFill>
                  <a:schemeClr val="bg2">
                    <a:lumMod val="10000"/>
                  </a:schemeClr>
                </a:solidFill>
                <a:cs typeface="Times New Roman" pitchFamily="18" charset="0"/>
              </a:rPr>
              <a:t>банки не вправе требовать обеспечение кредита (залога в виде движимого или недвижимого имущества)</a:t>
            </a:r>
          </a:p>
          <a:p>
            <a:pPr>
              <a:spcBef>
                <a:spcPts val="600"/>
              </a:spcBef>
              <a:spcAft>
                <a:spcPts val="0"/>
              </a:spcAft>
            </a:pPr>
            <a:r>
              <a:rPr lang="ru-RU" dirty="0">
                <a:solidFill>
                  <a:schemeClr val="bg2">
                    <a:lumMod val="10000"/>
                  </a:schemeClr>
                </a:solidFill>
                <a:cs typeface="Times New Roman" pitchFamily="18" charset="0"/>
              </a:rPr>
              <a:t>Досрочное погашение возможно; взять  кредит во время обучения также возможно (то есть не только при поступлении).</a:t>
            </a:r>
            <a:endParaRPr lang="en-US" dirty="0"/>
          </a:p>
        </p:txBody>
      </p:sp>
    </p:spTree>
    <p:extLst>
      <p:ext uri="{BB962C8B-B14F-4D97-AF65-F5344CB8AC3E}">
        <p14:creationId xmlns:p14="http://schemas.microsoft.com/office/powerpoint/2010/main" val="40810990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Текст 3"/>
          <p:cNvSpPr>
            <a:spLocks/>
          </p:cNvSpPr>
          <p:nvPr/>
        </p:nvSpPr>
        <p:spPr bwMode="auto">
          <a:xfrm>
            <a:off x="0" y="0"/>
            <a:ext cx="990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defRPr sz="1900">
                <a:solidFill>
                  <a:schemeClr val="tx1"/>
                </a:solidFill>
                <a:latin typeface="Arial" panose="020B0604020202020204" pitchFamily="34" charset="0"/>
                <a:cs typeface="Arial" panose="020B0604020202020204" pitchFamily="34" charset="0"/>
              </a:defRPr>
            </a:lvl1pPr>
            <a:lvl2pPr marL="742950" indent="-285750" eaLnBrk="0" hangingPunct="0">
              <a:defRPr sz="1900">
                <a:solidFill>
                  <a:schemeClr val="tx1"/>
                </a:solidFill>
                <a:latin typeface="Arial" panose="020B0604020202020204" pitchFamily="34" charset="0"/>
                <a:cs typeface="Arial" panose="020B0604020202020204" pitchFamily="34" charset="0"/>
              </a:defRPr>
            </a:lvl2pPr>
            <a:lvl3pPr marL="1143000" indent="-228600" eaLnBrk="0" hangingPunct="0">
              <a:defRPr sz="1900">
                <a:solidFill>
                  <a:schemeClr val="tx1"/>
                </a:solidFill>
                <a:latin typeface="Arial" panose="020B0604020202020204" pitchFamily="34" charset="0"/>
                <a:cs typeface="Arial" panose="020B0604020202020204" pitchFamily="34" charset="0"/>
              </a:defRPr>
            </a:lvl3pPr>
            <a:lvl4pPr marL="1600200" indent="-228600" eaLnBrk="0" hangingPunct="0">
              <a:defRPr sz="1900">
                <a:solidFill>
                  <a:schemeClr val="tx1"/>
                </a:solidFill>
                <a:latin typeface="Arial" panose="020B0604020202020204" pitchFamily="34" charset="0"/>
                <a:cs typeface="Arial" panose="020B0604020202020204" pitchFamily="34" charset="0"/>
              </a:defRPr>
            </a:lvl4pPr>
            <a:lvl5pPr marL="2057400" indent="-228600" eaLnBrk="0" hangingPunct="0">
              <a:defRPr sz="19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defTabSz="914377" eaLnBrk="1" fontAlgn="auto" hangingPunct="1">
              <a:lnSpc>
                <a:spcPct val="90000"/>
              </a:lnSpc>
              <a:spcBef>
                <a:spcPts val="0"/>
              </a:spcBef>
              <a:spcAft>
                <a:spcPts val="0"/>
              </a:spcAft>
              <a:defRPr/>
            </a:pPr>
            <a:r>
              <a:rPr lang="ru-RU" altLang="ru-RU" sz="3200" b="1" dirty="0">
                <a:solidFill>
                  <a:schemeClr val="bg2">
                    <a:lumMod val="10000"/>
                  </a:schemeClr>
                </a:solidFill>
                <a:latin typeface="Myriad Pro" pitchFamily="34" charset="0"/>
                <a:cs typeface="Times New Roman" pitchFamily="18" charset="0"/>
              </a:rPr>
              <a:t>Отдельные виды кредитов: </a:t>
            </a:r>
          </a:p>
          <a:p>
            <a:pPr defTabSz="914377" eaLnBrk="1" fontAlgn="auto" hangingPunct="1">
              <a:lnSpc>
                <a:spcPct val="90000"/>
              </a:lnSpc>
              <a:spcBef>
                <a:spcPts val="0"/>
              </a:spcBef>
              <a:spcAft>
                <a:spcPts val="0"/>
              </a:spcAft>
              <a:defRPr/>
            </a:pPr>
            <a:r>
              <a:rPr lang="ru-RU" altLang="ru-RU" sz="3200" b="1" dirty="0">
                <a:solidFill>
                  <a:schemeClr val="bg2">
                    <a:lumMod val="10000"/>
                  </a:schemeClr>
                </a:solidFill>
                <a:latin typeface="Myriad Pro" pitchFamily="34" charset="0"/>
                <a:cs typeface="Times New Roman" pitchFamily="18" charset="0"/>
              </a:rPr>
              <a:t>образовательный кредит</a:t>
            </a:r>
          </a:p>
        </p:txBody>
      </p:sp>
      <p:sp>
        <p:nvSpPr>
          <p:cNvPr id="2" name="Номер слайда 1"/>
          <p:cNvSpPr>
            <a:spLocks noGrp="1"/>
          </p:cNvSpPr>
          <p:nvPr>
            <p:ph type="sldNum" sz="quarter" idx="10"/>
          </p:nvPr>
        </p:nvSpPr>
        <p:spPr/>
        <p:txBody>
          <a:bodyPr/>
          <a:lstStyle/>
          <a:p>
            <a:pPr>
              <a:defRPr/>
            </a:pPr>
            <a:fld id="{E054EEDE-84EA-43C9-A6FF-F4E5ACD50D84}" type="slidenum">
              <a:rPr lang="ru-RU" altLang="ru-RU" smtClean="0"/>
              <a:t>45</a:t>
            </a:fld>
            <a:endParaRPr lang="ru-RU" altLang="ru-RU" dirty="0"/>
          </a:p>
        </p:txBody>
      </p:sp>
      <p:sp>
        <p:nvSpPr>
          <p:cNvPr id="3" name="Rectangle 2">
            <a:extLst>
              <a:ext uri="{FF2B5EF4-FFF2-40B4-BE49-F238E27FC236}">
                <a16:creationId xmlns:a16="http://schemas.microsoft.com/office/drawing/2014/main" id="{CE0089A5-A649-4640-B2B4-5B7340DC8BFD}"/>
              </a:ext>
            </a:extLst>
          </p:cNvPr>
          <p:cNvSpPr/>
          <p:nvPr/>
        </p:nvSpPr>
        <p:spPr>
          <a:xfrm>
            <a:off x="185964" y="1179616"/>
            <a:ext cx="9473293" cy="5062924"/>
          </a:xfrm>
          <a:prstGeom prst="rect">
            <a:avLst/>
          </a:prstGeom>
        </p:spPr>
        <p:txBody>
          <a:bodyPr wrap="square">
            <a:spAutoFit/>
          </a:bodyPr>
          <a:lstStyle/>
          <a:p>
            <a:r>
              <a:rPr lang="ru-RU" dirty="0">
                <a:solidFill>
                  <a:schemeClr val="bg2">
                    <a:lumMod val="10000"/>
                  </a:schemeClr>
                </a:solidFill>
                <a:cs typeface="Times New Roman" pitchFamily="18" charset="0"/>
              </a:rPr>
              <a:t>Кредит можно взять не для любого вуза, а только для тех, которые заключили трехстороннее Соглашение между вузом, Министерством образования и науки РФ и уполномоченным банком по форме, утвержденной Министерством образования и науки Российской Федерации и уполномоченным банком.</a:t>
            </a:r>
          </a:p>
          <a:p>
            <a:endParaRPr lang="ru-RU" dirty="0">
              <a:solidFill>
                <a:schemeClr val="bg2">
                  <a:lumMod val="10000"/>
                </a:schemeClr>
              </a:solidFill>
              <a:cs typeface="Times New Roman" pitchFamily="18" charset="0"/>
            </a:endParaRPr>
          </a:p>
          <a:p>
            <a:r>
              <a:rPr lang="ru-RU" dirty="0">
                <a:solidFill>
                  <a:schemeClr val="bg2">
                    <a:lumMod val="10000"/>
                  </a:schemeClr>
                </a:solidFill>
                <a:cs typeface="Times New Roman" pitchFamily="18" charset="0"/>
              </a:rPr>
              <a:t>Список вузов обычно есть на сайте банка (например, Сбербанк).</a:t>
            </a:r>
          </a:p>
          <a:p>
            <a:endParaRPr lang="ru-RU" dirty="0">
              <a:solidFill>
                <a:schemeClr val="bg2">
                  <a:lumMod val="10000"/>
                </a:schemeClr>
              </a:solidFill>
              <a:cs typeface="Times New Roman" pitchFamily="18" charset="0"/>
            </a:endParaRPr>
          </a:p>
          <a:p>
            <a:r>
              <a:rPr lang="ru-RU" dirty="0">
                <a:solidFill>
                  <a:schemeClr val="bg2">
                    <a:lumMod val="10000"/>
                  </a:schemeClr>
                </a:solidFill>
                <a:cs typeface="Times New Roman" pitchFamily="18" charset="0"/>
              </a:rPr>
              <a:t>Перечисление средств: Для оплаты образовательных услуг, каждый семестр банк перечисляет денежные средства на счет образовательного учреждения через счет студента. Для оплаты сопутствующего кредита (проживания или питания), средства поступают на счет студента под самостоятельный контроль.</a:t>
            </a:r>
          </a:p>
          <a:p>
            <a:endParaRPr lang="ru-RU" dirty="0">
              <a:solidFill>
                <a:schemeClr val="bg2">
                  <a:lumMod val="10000"/>
                </a:schemeClr>
              </a:solidFill>
              <a:cs typeface="Times New Roman" pitchFamily="18" charset="0"/>
            </a:endParaRPr>
          </a:p>
          <a:p>
            <a:r>
              <a:rPr lang="ru-RU" b="1" dirty="0">
                <a:solidFill>
                  <a:srgbClr val="FF0000"/>
                </a:solidFill>
                <a:sym typeface="Wingdings" panose="05000000000000000000" pitchFamily="2" charset="2"/>
              </a:rPr>
              <a:t></a:t>
            </a:r>
            <a:r>
              <a:rPr lang="ru-RU" dirty="0">
                <a:solidFill>
                  <a:srgbClr val="FF0000"/>
                </a:solidFill>
                <a:sym typeface="Wingdings" panose="05000000000000000000" pitchFamily="2" charset="2"/>
              </a:rPr>
              <a:t> </a:t>
            </a:r>
            <a:r>
              <a:rPr lang="ru-RU" dirty="0">
                <a:solidFill>
                  <a:schemeClr val="bg2">
                    <a:lumMod val="10000"/>
                  </a:schemeClr>
                </a:solidFill>
                <a:cs typeface="Times New Roman" pitchFamily="18" charset="0"/>
              </a:rPr>
              <a:t>В январе 2017 гос. поддержка образовательных кредитов временно приостановлена в связи с обновлением законодательной базы. Обещали возобновить к началу учебного года, но по состоянию на сегодня работают только программы без гос. поддержки (например, «Почта банк») с существенно более высокой ставкой процента - около 15%.</a:t>
            </a:r>
          </a:p>
        </p:txBody>
      </p:sp>
    </p:spTree>
    <p:extLst>
      <p:ext uri="{BB962C8B-B14F-4D97-AF65-F5344CB8AC3E}">
        <p14:creationId xmlns:p14="http://schemas.microsoft.com/office/powerpoint/2010/main" val="42348915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p:nvPr>
        </p:nvSpPr>
        <p:spPr>
          <a:xfrm>
            <a:off x="310356" y="1163411"/>
            <a:ext cx="9285288" cy="3784599"/>
          </a:xfrm>
        </p:spPr>
        <p:txBody>
          <a:bodyPr anchor="t">
            <a:noAutofit/>
          </a:bodyPr>
          <a:lstStyle/>
          <a:p>
            <a:pPr eaLnBrk="1" hangingPunct="1">
              <a:lnSpc>
                <a:spcPct val="100000"/>
              </a:lnSpc>
              <a:spcBef>
                <a:spcPts val="600"/>
              </a:spcBef>
              <a:spcAft>
                <a:spcPts val="600"/>
              </a:spcAft>
              <a:defRPr/>
            </a:pPr>
            <a:r>
              <a:rPr lang="ru-RU" altLang="ru-RU" sz="2200" dirty="0">
                <a:solidFill>
                  <a:srgbClr val="FF0000"/>
                </a:solidFill>
                <a:latin typeface="Myriad Pro" pitchFamily="34" charset="0"/>
                <a:ea typeface="+mn-ea"/>
                <a:cs typeface="Times New Roman" pitchFamily="18" charset="0"/>
              </a:rPr>
              <a:t>Ипотека - это залог недвижимого имущества</a:t>
            </a:r>
            <a:r>
              <a:rPr lang="ru-RU" altLang="ru-RU" sz="2200" dirty="0">
                <a:solidFill>
                  <a:schemeClr val="bg2">
                    <a:lumMod val="10000"/>
                  </a:schemeClr>
                </a:solidFill>
                <a:latin typeface="Myriad Pro" pitchFamily="34" charset="0"/>
                <a:ea typeface="+mn-ea"/>
                <a:cs typeface="Times New Roman" pitchFamily="18" charset="0"/>
              </a:rPr>
              <a:t>. Ипотека может использоваться как при приобретении в кредит жилья  (квартиры, дома), так и по иным кредитам.</a:t>
            </a:r>
            <a:br>
              <a:rPr lang="ru-RU" altLang="ru-RU" sz="2200" dirty="0">
                <a:solidFill>
                  <a:schemeClr val="bg2">
                    <a:lumMod val="10000"/>
                  </a:schemeClr>
                </a:solidFill>
                <a:latin typeface="Myriad Pro" pitchFamily="34" charset="0"/>
                <a:ea typeface="+mn-ea"/>
                <a:cs typeface="Times New Roman" pitchFamily="18" charset="0"/>
              </a:rPr>
            </a:br>
            <a:br>
              <a:rPr lang="ru-RU" altLang="ru-RU" sz="2200" dirty="0">
                <a:solidFill>
                  <a:schemeClr val="bg2">
                    <a:lumMod val="10000"/>
                  </a:schemeClr>
                </a:solidFill>
                <a:latin typeface="Myriad Pro" pitchFamily="34" charset="0"/>
                <a:ea typeface="+mn-ea"/>
                <a:cs typeface="Times New Roman" pitchFamily="18" charset="0"/>
              </a:rPr>
            </a:br>
            <a:r>
              <a:rPr lang="ru-RU" altLang="ru-RU" sz="2200" dirty="0">
                <a:solidFill>
                  <a:schemeClr val="bg2">
                    <a:lumMod val="10000"/>
                  </a:schemeClr>
                </a:solidFill>
                <a:latin typeface="Myriad Pro" pitchFamily="34" charset="0"/>
                <a:cs typeface="Times New Roman" pitchFamily="18" charset="0"/>
              </a:rPr>
              <a:t>Ипотека обеспечивает уплату залогодержателю основной суммы долга и процентов по кредитному договору, возмещение убытков и затрат, связанных с использованием кредитных ресурсов, а в случае необходимости – возмещение расходов по реализации предмета ипотеки.</a:t>
            </a:r>
            <a:br>
              <a:rPr lang="ru-RU" altLang="ru-RU" sz="2200" dirty="0">
                <a:solidFill>
                  <a:schemeClr val="bg2">
                    <a:lumMod val="10000"/>
                  </a:schemeClr>
                </a:solidFill>
                <a:latin typeface="Myriad Pro" pitchFamily="34" charset="0"/>
                <a:cs typeface="Times New Roman" pitchFamily="18" charset="0"/>
              </a:rPr>
            </a:br>
            <a:br>
              <a:rPr lang="ru-RU" altLang="ru-RU" sz="2200" dirty="0">
                <a:solidFill>
                  <a:schemeClr val="bg2">
                    <a:lumMod val="10000"/>
                  </a:schemeClr>
                </a:solidFill>
                <a:latin typeface="Myriad Pro" pitchFamily="34" charset="0"/>
                <a:cs typeface="Times New Roman" pitchFamily="18" charset="0"/>
              </a:rPr>
            </a:br>
            <a:r>
              <a:rPr lang="ru-RU" altLang="ru-RU" sz="2200" dirty="0">
                <a:solidFill>
                  <a:schemeClr val="bg2">
                    <a:lumMod val="10000"/>
                  </a:schemeClr>
                </a:solidFill>
                <a:latin typeface="Myriad Pro" pitchFamily="34" charset="0"/>
                <a:cs typeface="Times New Roman" pitchFamily="18" charset="0"/>
              </a:rPr>
              <a:t>Ипотечный кредит оформляется как одним договором, так и двумя договорами (кредитным договором и договором об ипотеке).</a:t>
            </a:r>
            <a:br>
              <a:rPr lang="ru-RU" altLang="ru-RU" sz="2200" dirty="0">
                <a:solidFill>
                  <a:schemeClr val="bg2">
                    <a:lumMod val="10000"/>
                  </a:schemeClr>
                </a:solidFill>
                <a:latin typeface="Myriad Pro" pitchFamily="34" charset="0"/>
                <a:cs typeface="Times New Roman" pitchFamily="18" charset="0"/>
              </a:rPr>
            </a:br>
            <a:br>
              <a:rPr lang="ru-RU" altLang="ru-RU" sz="2200" dirty="0">
                <a:solidFill>
                  <a:schemeClr val="bg2">
                    <a:lumMod val="10000"/>
                  </a:schemeClr>
                </a:solidFill>
                <a:latin typeface="Myriad Pro" pitchFamily="34" charset="0"/>
                <a:cs typeface="Times New Roman" pitchFamily="18" charset="0"/>
              </a:rPr>
            </a:br>
            <a:r>
              <a:rPr lang="ru-RU" altLang="ru-RU" sz="2200" dirty="0">
                <a:solidFill>
                  <a:schemeClr val="bg2">
                    <a:lumMod val="10000"/>
                  </a:schemeClr>
                </a:solidFill>
                <a:latin typeface="Myriad Pro" pitchFamily="34" charset="0"/>
                <a:cs typeface="Times New Roman" pitchFamily="18" charset="0"/>
              </a:rPr>
              <a:t>Ипотека подлежит государственной регистрации в Едином государственном реестре прав на недвижимое имущество и сделок с ним.</a:t>
            </a:r>
            <a:br>
              <a:rPr lang="ru-RU" altLang="ru-RU" sz="2200" dirty="0">
                <a:solidFill>
                  <a:schemeClr val="bg2">
                    <a:lumMod val="10000"/>
                  </a:schemeClr>
                </a:solidFill>
                <a:latin typeface="Myriad Pro" pitchFamily="34" charset="0"/>
                <a:cs typeface="Times New Roman" pitchFamily="18" charset="0"/>
              </a:rPr>
            </a:br>
            <a:endParaRPr lang="ru-RU" altLang="ru-RU" sz="2200" dirty="0">
              <a:solidFill>
                <a:schemeClr val="bg2">
                  <a:lumMod val="10000"/>
                </a:schemeClr>
              </a:solidFill>
              <a:latin typeface="Myriad Pro" pitchFamily="34" charset="0"/>
              <a:ea typeface="+mn-ea"/>
              <a:cs typeface="Times New Roman" pitchFamily="18" charset="0"/>
            </a:endParaRPr>
          </a:p>
        </p:txBody>
      </p:sp>
      <p:sp>
        <p:nvSpPr>
          <p:cNvPr id="70661" name="Текст 3"/>
          <p:cNvSpPr>
            <a:spLocks/>
          </p:cNvSpPr>
          <p:nvPr/>
        </p:nvSpPr>
        <p:spPr bwMode="auto">
          <a:xfrm>
            <a:off x="0" y="0"/>
            <a:ext cx="990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defRPr sz="1900">
                <a:solidFill>
                  <a:schemeClr val="tx1"/>
                </a:solidFill>
                <a:latin typeface="Arial" panose="020B0604020202020204" pitchFamily="34" charset="0"/>
                <a:cs typeface="Arial" panose="020B0604020202020204" pitchFamily="34" charset="0"/>
              </a:defRPr>
            </a:lvl1pPr>
            <a:lvl2pPr marL="742950" indent="-285750" eaLnBrk="0" hangingPunct="0">
              <a:defRPr sz="1900">
                <a:solidFill>
                  <a:schemeClr val="tx1"/>
                </a:solidFill>
                <a:latin typeface="Arial" panose="020B0604020202020204" pitchFamily="34" charset="0"/>
                <a:cs typeface="Arial" panose="020B0604020202020204" pitchFamily="34" charset="0"/>
              </a:defRPr>
            </a:lvl2pPr>
            <a:lvl3pPr marL="1143000" indent="-228600" eaLnBrk="0" hangingPunct="0">
              <a:defRPr sz="1900">
                <a:solidFill>
                  <a:schemeClr val="tx1"/>
                </a:solidFill>
                <a:latin typeface="Arial" panose="020B0604020202020204" pitchFamily="34" charset="0"/>
                <a:cs typeface="Arial" panose="020B0604020202020204" pitchFamily="34" charset="0"/>
              </a:defRPr>
            </a:lvl3pPr>
            <a:lvl4pPr marL="1600200" indent="-228600" eaLnBrk="0" hangingPunct="0">
              <a:defRPr sz="1900">
                <a:solidFill>
                  <a:schemeClr val="tx1"/>
                </a:solidFill>
                <a:latin typeface="Arial" panose="020B0604020202020204" pitchFamily="34" charset="0"/>
                <a:cs typeface="Arial" panose="020B0604020202020204" pitchFamily="34" charset="0"/>
              </a:defRPr>
            </a:lvl4pPr>
            <a:lvl5pPr marL="2057400" indent="-228600" eaLnBrk="0" hangingPunct="0">
              <a:defRPr sz="19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defTabSz="914377" eaLnBrk="1" fontAlgn="auto" hangingPunct="1">
              <a:lnSpc>
                <a:spcPct val="90000"/>
              </a:lnSpc>
              <a:spcBef>
                <a:spcPts val="0"/>
              </a:spcBef>
              <a:spcAft>
                <a:spcPts val="0"/>
              </a:spcAft>
              <a:defRPr/>
            </a:pPr>
            <a:r>
              <a:rPr lang="ru-RU" altLang="ru-RU" sz="3200" b="1" dirty="0">
                <a:solidFill>
                  <a:schemeClr val="bg2">
                    <a:lumMod val="10000"/>
                  </a:schemeClr>
                </a:solidFill>
                <a:latin typeface="Myriad Pro" pitchFamily="34" charset="0"/>
                <a:cs typeface="Times New Roman" pitchFamily="18" charset="0"/>
              </a:rPr>
              <a:t>Отдельные виды кредитов: </a:t>
            </a:r>
          </a:p>
          <a:p>
            <a:pPr defTabSz="914377" eaLnBrk="1" fontAlgn="auto" hangingPunct="1">
              <a:lnSpc>
                <a:spcPct val="90000"/>
              </a:lnSpc>
              <a:spcBef>
                <a:spcPts val="0"/>
              </a:spcBef>
              <a:spcAft>
                <a:spcPts val="0"/>
              </a:spcAft>
              <a:defRPr/>
            </a:pPr>
            <a:r>
              <a:rPr lang="ru-RU" altLang="ru-RU" sz="3200" b="1" dirty="0">
                <a:solidFill>
                  <a:schemeClr val="bg2">
                    <a:lumMod val="10000"/>
                  </a:schemeClr>
                </a:solidFill>
                <a:latin typeface="Myriad Pro" pitchFamily="34" charset="0"/>
                <a:cs typeface="Times New Roman" pitchFamily="18" charset="0"/>
              </a:rPr>
              <a:t>ипотечный кредит</a:t>
            </a:r>
          </a:p>
        </p:txBody>
      </p:sp>
      <p:sp>
        <p:nvSpPr>
          <p:cNvPr id="2" name="Номер слайда 1"/>
          <p:cNvSpPr>
            <a:spLocks noGrp="1"/>
          </p:cNvSpPr>
          <p:nvPr>
            <p:ph type="sldNum" sz="quarter" idx="10"/>
          </p:nvPr>
        </p:nvSpPr>
        <p:spPr/>
        <p:txBody>
          <a:bodyPr/>
          <a:lstStyle/>
          <a:p>
            <a:pPr>
              <a:defRPr/>
            </a:pPr>
            <a:fld id="{E054EEDE-84EA-43C9-A6FF-F4E5ACD50D84}" type="slidenum">
              <a:rPr lang="ru-RU" altLang="ru-RU" smtClean="0"/>
              <a:t>46</a:t>
            </a:fld>
            <a:endParaRPr lang="ru-RU" altLang="ru-RU" dirty="0"/>
          </a:p>
        </p:txBody>
      </p:sp>
    </p:spTree>
    <p:extLst>
      <p:ext uri="{BB962C8B-B14F-4D97-AF65-F5344CB8AC3E}">
        <p14:creationId xmlns:p14="http://schemas.microsoft.com/office/powerpoint/2010/main" val="21941271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8408" y="137788"/>
            <a:ext cx="8829675" cy="910007"/>
          </a:xfrm>
        </p:spPr>
        <p:txBody>
          <a:bodyPr/>
          <a:lstStyle/>
          <a:p>
            <a:pPr defTabSz="914377" eaLnBrk="1" fontAlgn="auto" hangingPunct="1">
              <a:spcBef>
                <a:spcPts val="1000"/>
              </a:spcBef>
              <a:spcAft>
                <a:spcPts val="0"/>
              </a:spcAft>
              <a:defRPr/>
            </a:pPr>
            <a:r>
              <a:rPr lang="ru-RU" altLang="ru-RU" sz="3200" b="1" dirty="0">
                <a:solidFill>
                  <a:schemeClr val="bg2">
                    <a:lumMod val="10000"/>
                  </a:schemeClr>
                </a:solidFill>
                <a:latin typeface="Myriad Pro" pitchFamily="34" charset="0"/>
                <a:cs typeface="Times New Roman" pitchFamily="18" charset="0"/>
              </a:rPr>
              <a:t>Ипотечный кредит</a:t>
            </a:r>
          </a:p>
        </p:txBody>
      </p:sp>
      <p:sp>
        <p:nvSpPr>
          <p:cNvPr id="4" name="Номер слайда 3"/>
          <p:cNvSpPr>
            <a:spLocks noGrp="1"/>
          </p:cNvSpPr>
          <p:nvPr>
            <p:ph type="sldNum" sz="quarter" idx="10"/>
          </p:nvPr>
        </p:nvSpPr>
        <p:spPr/>
        <p:txBody>
          <a:bodyPr/>
          <a:lstStyle/>
          <a:p>
            <a:fld id="{FD676896-F5C4-47B4-B6A3-4CCA172788F3}" type="slidenum">
              <a:rPr lang="ru-RU" altLang="ru-RU" smtClean="0"/>
              <a:pPr/>
              <a:t>47</a:t>
            </a:fld>
            <a:endParaRPr lang="ru-RU" altLang="ru-RU" dirty="0"/>
          </a:p>
        </p:txBody>
      </p:sp>
      <p:graphicFrame>
        <p:nvGraphicFramePr>
          <p:cNvPr id="5" name="Диаграмма 4"/>
          <p:cNvGraphicFramePr>
            <a:graphicFrameLocks/>
          </p:cNvGraphicFramePr>
          <p:nvPr>
            <p:extLst>
              <p:ext uri="{D42A27DB-BD31-4B8C-83A1-F6EECF244321}">
                <p14:modId xmlns:p14="http://schemas.microsoft.com/office/powerpoint/2010/main" val="4018683540"/>
              </p:ext>
            </p:extLst>
          </p:nvPr>
        </p:nvGraphicFramePr>
        <p:xfrm>
          <a:off x="542925" y="1076325"/>
          <a:ext cx="8858249" cy="4972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45879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p:cNvSpPr>
          <p:nvPr>
            <p:ph idx="1"/>
          </p:nvPr>
        </p:nvSpPr>
        <p:spPr>
          <a:xfrm>
            <a:off x="450850" y="773923"/>
            <a:ext cx="9455150" cy="5847278"/>
          </a:xfrm>
        </p:spPr>
        <p:txBody>
          <a:bodyPr>
            <a:normAutofit fontScale="77500" lnSpcReduction="20000"/>
          </a:bodyPr>
          <a:lstStyle/>
          <a:p>
            <a:pPr marL="0" indent="0" eaLnBrk="1" hangingPunct="1">
              <a:lnSpc>
                <a:spcPct val="100000"/>
              </a:lnSpc>
              <a:spcBef>
                <a:spcPts val="600"/>
              </a:spcBef>
              <a:spcAft>
                <a:spcPts val="600"/>
              </a:spcAft>
              <a:buFont typeface="Arial" pitchFamily="34" charset="0"/>
              <a:buNone/>
              <a:defRPr/>
            </a:pPr>
            <a:r>
              <a:rPr lang="ru-RU" altLang="ru-RU" sz="3400" dirty="0">
                <a:solidFill>
                  <a:schemeClr val="bg2">
                    <a:lumMod val="10000"/>
                  </a:schemeClr>
                </a:solidFill>
                <a:latin typeface="Myriad Pro" pitchFamily="34" charset="0"/>
                <a:cs typeface="Times New Roman" pitchFamily="18" charset="0"/>
              </a:rPr>
              <a:t>При отсутствии в договоре об ипотеке иных условий о страховании заложенного имущества залогодатель </a:t>
            </a:r>
            <a:r>
              <a:rPr lang="ru-RU" altLang="ru-RU" sz="3400" dirty="0">
                <a:solidFill>
                  <a:srgbClr val="FF0000"/>
                </a:solidFill>
                <a:latin typeface="Myriad Pro" pitchFamily="34" charset="0"/>
                <a:cs typeface="Times New Roman" pitchFamily="18" charset="0"/>
              </a:rPr>
              <a:t>обязан </a:t>
            </a:r>
            <a:r>
              <a:rPr lang="ru-RU" altLang="ru-RU" sz="3400" dirty="0">
                <a:solidFill>
                  <a:schemeClr val="bg2">
                    <a:lumMod val="10000"/>
                  </a:schemeClr>
                </a:solidFill>
                <a:latin typeface="Myriad Pro" pitchFamily="34" charset="0"/>
                <a:cs typeface="Times New Roman" pitchFamily="18" charset="0"/>
              </a:rPr>
              <a:t>застраховать за свой счет в пользу залогодержателя это имущество на его полную стоимость от рисков утраты и повреждения. </a:t>
            </a:r>
          </a:p>
          <a:p>
            <a:pPr marL="0" indent="0" eaLnBrk="1" hangingPunct="1">
              <a:lnSpc>
                <a:spcPct val="100000"/>
              </a:lnSpc>
              <a:spcBef>
                <a:spcPts val="600"/>
              </a:spcBef>
              <a:spcAft>
                <a:spcPts val="600"/>
              </a:spcAft>
              <a:buFont typeface="Arial" pitchFamily="34" charset="0"/>
              <a:buNone/>
              <a:defRPr/>
            </a:pPr>
            <a:r>
              <a:rPr lang="ru-RU" altLang="ru-RU" sz="3400" dirty="0">
                <a:solidFill>
                  <a:schemeClr val="bg2">
                    <a:lumMod val="10000"/>
                  </a:schemeClr>
                </a:solidFill>
                <a:latin typeface="Myriad Pro" pitchFamily="34" charset="0"/>
                <a:cs typeface="Times New Roman" pitchFamily="18" charset="0"/>
              </a:rPr>
              <a:t>Если полная стоимость имущества превышает размер полученного кредита (например, когда должником внесен первоначальный взнос) — на сумму не ниже суммы кредита.</a:t>
            </a:r>
          </a:p>
          <a:p>
            <a:pPr marL="0" indent="0" eaLnBrk="1" hangingPunct="1">
              <a:lnSpc>
                <a:spcPct val="100000"/>
              </a:lnSpc>
              <a:spcBef>
                <a:spcPts val="600"/>
              </a:spcBef>
              <a:spcAft>
                <a:spcPts val="600"/>
              </a:spcAft>
              <a:buNone/>
              <a:defRPr/>
            </a:pPr>
            <a:r>
              <a:rPr lang="ru-RU" altLang="ru-RU" sz="3400" dirty="0">
                <a:solidFill>
                  <a:schemeClr val="bg2">
                    <a:lumMod val="10000"/>
                  </a:schemeClr>
                </a:solidFill>
                <a:latin typeface="Myriad Pro" pitchFamily="34" charset="0"/>
                <a:cs typeface="Times New Roman" pitchFamily="18" charset="0"/>
              </a:rPr>
              <a:t>Заемщику могут быть предложены иные виды страхования, например жизни и здоровья заемщика, риска ответственности заемщика перед кредитором за неисполнение или ненадлежащее исполнение его обязательства по возврату кредита. </a:t>
            </a:r>
          </a:p>
          <a:p>
            <a:pPr marL="0" indent="0" eaLnBrk="1" hangingPunct="1">
              <a:lnSpc>
                <a:spcPct val="100000"/>
              </a:lnSpc>
              <a:spcBef>
                <a:spcPts val="600"/>
              </a:spcBef>
              <a:spcAft>
                <a:spcPts val="600"/>
              </a:spcAft>
              <a:buNone/>
              <a:defRPr/>
            </a:pPr>
            <a:r>
              <a:rPr lang="ru-RU" altLang="ru-RU" sz="3400" dirty="0">
                <a:solidFill>
                  <a:schemeClr val="bg2">
                    <a:lumMod val="10000"/>
                  </a:schemeClr>
                </a:solidFill>
                <a:latin typeface="Myriad Pro" pitchFamily="34" charset="0"/>
                <a:cs typeface="Times New Roman" pitchFamily="18" charset="0"/>
              </a:rPr>
              <a:t>Эти виды страхования не являются обязательными, предлагаются на усмотрение заемщика, и также осуществляются за его счет.</a:t>
            </a:r>
          </a:p>
          <a:p>
            <a:pPr marL="0" indent="0" eaLnBrk="1" hangingPunct="1">
              <a:lnSpc>
                <a:spcPct val="100000"/>
              </a:lnSpc>
              <a:spcBef>
                <a:spcPts val="600"/>
              </a:spcBef>
              <a:spcAft>
                <a:spcPts val="600"/>
              </a:spcAft>
              <a:buFont typeface="Arial" pitchFamily="34" charset="0"/>
              <a:buNone/>
              <a:defRPr/>
            </a:pPr>
            <a:endParaRPr lang="ru-RU" altLang="ru-RU" sz="3400" dirty="0">
              <a:solidFill>
                <a:schemeClr val="bg2">
                  <a:lumMod val="10000"/>
                </a:schemeClr>
              </a:solidFill>
              <a:latin typeface="Myriad Pro" pitchFamily="34" charset="0"/>
              <a:cs typeface="Times New Roman" pitchFamily="18" charset="0"/>
            </a:endParaRPr>
          </a:p>
          <a:p>
            <a:pPr algn="just" eaLnBrk="1" hangingPunct="1">
              <a:buFont typeface="Arial" pitchFamily="34" charset="0"/>
              <a:buNone/>
              <a:defRPr/>
            </a:pPr>
            <a:endParaRPr lang="ru-RU" altLang="ru-RU" dirty="0"/>
          </a:p>
        </p:txBody>
      </p:sp>
      <p:sp>
        <p:nvSpPr>
          <p:cNvPr id="74757" name="Текст 3"/>
          <p:cNvSpPr>
            <a:spLocks/>
          </p:cNvSpPr>
          <p:nvPr/>
        </p:nvSpPr>
        <p:spPr bwMode="auto">
          <a:xfrm>
            <a:off x="0" y="0"/>
            <a:ext cx="990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defRPr sz="1900">
                <a:solidFill>
                  <a:schemeClr val="tx1"/>
                </a:solidFill>
                <a:latin typeface="Arial" panose="020B0604020202020204" pitchFamily="34" charset="0"/>
                <a:cs typeface="Arial" panose="020B0604020202020204" pitchFamily="34" charset="0"/>
              </a:defRPr>
            </a:lvl1pPr>
            <a:lvl2pPr marL="742950" indent="-285750" eaLnBrk="0" hangingPunct="0">
              <a:defRPr sz="1900">
                <a:solidFill>
                  <a:schemeClr val="tx1"/>
                </a:solidFill>
                <a:latin typeface="Arial" panose="020B0604020202020204" pitchFamily="34" charset="0"/>
                <a:cs typeface="Arial" panose="020B0604020202020204" pitchFamily="34" charset="0"/>
              </a:defRPr>
            </a:lvl2pPr>
            <a:lvl3pPr marL="1143000" indent="-228600" eaLnBrk="0" hangingPunct="0">
              <a:defRPr sz="1900">
                <a:solidFill>
                  <a:schemeClr val="tx1"/>
                </a:solidFill>
                <a:latin typeface="Arial" panose="020B0604020202020204" pitchFamily="34" charset="0"/>
                <a:cs typeface="Arial" panose="020B0604020202020204" pitchFamily="34" charset="0"/>
              </a:defRPr>
            </a:lvl3pPr>
            <a:lvl4pPr marL="1600200" indent="-228600" eaLnBrk="0" hangingPunct="0">
              <a:defRPr sz="1900">
                <a:solidFill>
                  <a:schemeClr val="tx1"/>
                </a:solidFill>
                <a:latin typeface="Arial" panose="020B0604020202020204" pitchFamily="34" charset="0"/>
                <a:cs typeface="Arial" panose="020B0604020202020204" pitchFamily="34" charset="0"/>
              </a:defRPr>
            </a:lvl4pPr>
            <a:lvl5pPr marL="2057400" indent="-228600" eaLnBrk="0" hangingPunct="0">
              <a:defRPr sz="19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defTabSz="914377" eaLnBrk="1" fontAlgn="auto" hangingPunct="1">
              <a:lnSpc>
                <a:spcPct val="90000"/>
              </a:lnSpc>
              <a:spcBef>
                <a:spcPts val="1000"/>
              </a:spcBef>
              <a:spcAft>
                <a:spcPts val="0"/>
              </a:spcAft>
              <a:defRPr/>
            </a:pPr>
            <a:r>
              <a:rPr lang="ru-RU" altLang="ru-RU" sz="3200" b="1" dirty="0">
                <a:solidFill>
                  <a:schemeClr val="bg2">
                    <a:lumMod val="10000"/>
                  </a:schemeClr>
                </a:solidFill>
                <a:latin typeface="Myriad Pro" pitchFamily="34" charset="0"/>
                <a:cs typeface="Times New Roman" pitchFamily="18" charset="0"/>
              </a:rPr>
              <a:t>Ипотечное страхование</a:t>
            </a:r>
          </a:p>
        </p:txBody>
      </p:sp>
      <p:sp>
        <p:nvSpPr>
          <p:cNvPr id="2" name="Номер слайда 1"/>
          <p:cNvSpPr>
            <a:spLocks noGrp="1"/>
          </p:cNvSpPr>
          <p:nvPr>
            <p:ph type="sldNum" sz="quarter" idx="10"/>
          </p:nvPr>
        </p:nvSpPr>
        <p:spPr/>
        <p:txBody>
          <a:bodyPr/>
          <a:lstStyle/>
          <a:p>
            <a:pPr>
              <a:defRPr/>
            </a:pPr>
            <a:fld id="{E054EEDE-84EA-43C9-A6FF-F4E5ACD50D84}" type="slidenum">
              <a:rPr lang="ru-RU" altLang="ru-RU" smtClean="0"/>
              <a:t>48</a:t>
            </a:fld>
            <a:endParaRPr lang="ru-RU" altLang="ru-RU" dirty="0"/>
          </a:p>
        </p:txBody>
      </p:sp>
    </p:spTree>
    <p:extLst>
      <p:ext uri="{BB962C8B-B14F-4D97-AF65-F5344CB8AC3E}">
        <p14:creationId xmlns:p14="http://schemas.microsoft.com/office/powerpoint/2010/main" val="8547507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p:cNvSpPr>
          <p:nvPr>
            <p:ph type="title"/>
          </p:nvPr>
        </p:nvSpPr>
        <p:spPr>
          <a:xfrm>
            <a:off x="403225" y="1016221"/>
            <a:ext cx="9297988" cy="885825"/>
          </a:xfrm>
        </p:spPr>
        <p:txBody>
          <a:bodyPr anchor="t">
            <a:normAutofit fontScale="90000"/>
          </a:bodyPr>
          <a:lstStyle/>
          <a:p>
            <a:pPr eaLnBrk="1" hangingPunct="1">
              <a:lnSpc>
                <a:spcPts val="2500"/>
              </a:lnSpc>
              <a:spcBef>
                <a:spcPts val="600"/>
              </a:spcBef>
              <a:spcAft>
                <a:spcPts val="600"/>
              </a:spcAft>
              <a:defRPr/>
            </a:pPr>
            <a:r>
              <a:rPr lang="ru-RU" altLang="ru-RU" dirty="0">
                <a:solidFill>
                  <a:schemeClr val="bg2">
                    <a:lumMod val="10000"/>
                  </a:schemeClr>
                </a:solidFill>
                <a:latin typeface="Myriad Pro" pitchFamily="34" charset="0"/>
                <a:ea typeface="+mn-ea"/>
                <a:cs typeface="Times New Roman" pitchFamily="18" charset="0"/>
              </a:rPr>
              <a:t>Платежи по ипотечному кредиту состоят из платежей части суммы кредита (основного долга) и процентов за кредит, а также иных предусмотренных договором платежей.</a:t>
            </a:r>
            <a:br>
              <a:rPr lang="ru-RU" altLang="ru-RU" dirty="0">
                <a:solidFill>
                  <a:schemeClr val="bg2">
                    <a:lumMod val="10000"/>
                  </a:schemeClr>
                </a:solidFill>
                <a:latin typeface="Myriad Pro" pitchFamily="34" charset="0"/>
                <a:ea typeface="+mn-ea"/>
                <a:cs typeface="Times New Roman" pitchFamily="18" charset="0"/>
              </a:rPr>
            </a:br>
            <a:br>
              <a:rPr lang="ru-RU" altLang="ru-RU" dirty="0">
                <a:solidFill>
                  <a:schemeClr val="bg2">
                    <a:lumMod val="10000"/>
                  </a:schemeClr>
                </a:solidFill>
                <a:latin typeface="Myriad Pro" pitchFamily="34" charset="0"/>
                <a:ea typeface="+mn-ea"/>
                <a:cs typeface="Times New Roman" pitchFamily="18" charset="0"/>
              </a:rPr>
            </a:br>
            <a:r>
              <a:rPr lang="ru-RU" altLang="ru-RU" b="1" dirty="0">
                <a:solidFill>
                  <a:schemeClr val="bg2">
                    <a:lumMod val="10000"/>
                  </a:schemeClr>
                </a:solidFill>
                <a:latin typeface="Myriad Pro" pitchFamily="34" charset="0"/>
                <a:cs typeface="Times New Roman" pitchFamily="18" charset="0"/>
              </a:rPr>
              <a:t>Платить по ипотечному кредиту можно по двум схемам:</a:t>
            </a:r>
            <a:br>
              <a:rPr lang="ru-RU" altLang="ru-RU" b="1" dirty="0">
                <a:solidFill>
                  <a:schemeClr val="bg2">
                    <a:lumMod val="10000"/>
                  </a:schemeClr>
                </a:solidFill>
                <a:latin typeface="Myriad Pro" pitchFamily="34" charset="0"/>
                <a:cs typeface="Times New Roman" pitchFamily="18" charset="0"/>
              </a:rPr>
            </a:br>
            <a:br>
              <a:rPr lang="ru-RU" altLang="ru-RU" b="1" dirty="0">
                <a:solidFill>
                  <a:schemeClr val="bg2">
                    <a:lumMod val="10000"/>
                  </a:schemeClr>
                </a:solidFill>
                <a:latin typeface="Myriad Pro" pitchFamily="34" charset="0"/>
                <a:cs typeface="Times New Roman" pitchFamily="18" charset="0"/>
              </a:rPr>
            </a:br>
            <a:r>
              <a:rPr lang="ru-RU" altLang="ru-RU" b="1" dirty="0">
                <a:solidFill>
                  <a:schemeClr val="bg2">
                    <a:lumMod val="10000"/>
                  </a:schemeClr>
                </a:solidFill>
                <a:latin typeface="Myriad Pro" pitchFamily="34" charset="0"/>
                <a:cs typeface="Times New Roman" pitchFamily="18" charset="0"/>
              </a:rPr>
              <a:t>дифференцированными платежами</a:t>
            </a:r>
            <a:r>
              <a:rPr lang="ru-RU" altLang="ru-RU" dirty="0">
                <a:solidFill>
                  <a:schemeClr val="bg2">
                    <a:lumMod val="10000"/>
                  </a:schemeClr>
                </a:solidFill>
                <a:latin typeface="Myriad Pro" pitchFamily="34" charset="0"/>
                <a:cs typeface="Times New Roman" pitchFamily="18" charset="0"/>
              </a:rPr>
              <a:t>, при которых ежемесячный платеж уменьшается со временем и состоит из ежемесячно уплачиваемой части от суммы основного долга (кредита) (размер в течение всего срока не меняется) и процентов, начисляемых на непогашенную часть суммы кредита.</a:t>
            </a:r>
            <a:br>
              <a:rPr lang="ru-RU" altLang="ru-RU" dirty="0">
                <a:solidFill>
                  <a:schemeClr val="bg2">
                    <a:lumMod val="10000"/>
                  </a:schemeClr>
                </a:solidFill>
                <a:latin typeface="Myriad Pro" pitchFamily="34" charset="0"/>
                <a:cs typeface="Times New Roman" pitchFamily="18" charset="0"/>
              </a:rPr>
            </a:br>
            <a:br>
              <a:rPr lang="ru-RU" altLang="ru-RU" dirty="0">
                <a:solidFill>
                  <a:schemeClr val="bg2">
                    <a:lumMod val="10000"/>
                  </a:schemeClr>
                </a:solidFill>
                <a:latin typeface="Myriad Pro" pitchFamily="34" charset="0"/>
                <a:cs typeface="Times New Roman" pitchFamily="18" charset="0"/>
              </a:rPr>
            </a:br>
            <a:r>
              <a:rPr lang="ru-RU" altLang="ru-RU" b="1" dirty="0">
                <a:solidFill>
                  <a:schemeClr val="bg2">
                    <a:lumMod val="10000"/>
                  </a:schemeClr>
                </a:solidFill>
                <a:latin typeface="Myriad Pro" pitchFamily="34" charset="0"/>
                <a:cs typeface="Times New Roman" pitchFamily="18" charset="0"/>
              </a:rPr>
              <a:t>аннуитетными платежами</a:t>
            </a:r>
            <a:r>
              <a:rPr lang="ru-RU" altLang="ru-RU" dirty="0">
                <a:solidFill>
                  <a:schemeClr val="bg2">
                    <a:lumMod val="10000"/>
                  </a:schemeClr>
                </a:solidFill>
                <a:latin typeface="Myriad Pro" pitchFamily="34" charset="0"/>
                <a:cs typeface="Times New Roman" pitchFamily="18" charset="0"/>
              </a:rPr>
              <a:t>, при которых ежемесячный платеж по кредиту уплачивается равными суммами, а доля платежа, которая направляется на погашение суммы основного долга, увеличивается с течением срока кредитования.</a:t>
            </a:r>
            <a:br>
              <a:rPr lang="ru-RU" altLang="ru-RU" dirty="0">
                <a:solidFill>
                  <a:schemeClr val="bg2">
                    <a:lumMod val="10000"/>
                  </a:schemeClr>
                </a:solidFill>
                <a:latin typeface="Myriad Pro" pitchFamily="34" charset="0"/>
                <a:cs typeface="Times New Roman" pitchFamily="18" charset="0"/>
              </a:rPr>
            </a:br>
            <a:br>
              <a:rPr lang="ru-RU" altLang="ru-RU" dirty="0">
                <a:solidFill>
                  <a:schemeClr val="bg2">
                    <a:lumMod val="10000"/>
                  </a:schemeClr>
                </a:solidFill>
                <a:latin typeface="Myriad Pro" pitchFamily="34" charset="0"/>
                <a:cs typeface="Times New Roman" pitchFamily="18" charset="0"/>
              </a:rPr>
            </a:br>
            <a:endParaRPr lang="ru-RU" altLang="ru-RU" dirty="0">
              <a:solidFill>
                <a:schemeClr val="bg2">
                  <a:lumMod val="10000"/>
                </a:schemeClr>
              </a:solidFill>
              <a:latin typeface="Myriad Pro" pitchFamily="34" charset="0"/>
              <a:ea typeface="+mn-ea"/>
              <a:cs typeface="Times New Roman" pitchFamily="18" charset="0"/>
            </a:endParaRPr>
          </a:p>
        </p:txBody>
      </p:sp>
      <p:sp>
        <p:nvSpPr>
          <p:cNvPr id="75781" name="Текст 3"/>
          <p:cNvSpPr>
            <a:spLocks/>
          </p:cNvSpPr>
          <p:nvPr/>
        </p:nvSpPr>
        <p:spPr bwMode="auto">
          <a:xfrm>
            <a:off x="0" y="0"/>
            <a:ext cx="990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defRPr sz="1900">
                <a:solidFill>
                  <a:schemeClr val="tx1"/>
                </a:solidFill>
                <a:latin typeface="Arial" panose="020B0604020202020204" pitchFamily="34" charset="0"/>
                <a:cs typeface="Arial" panose="020B0604020202020204" pitchFamily="34" charset="0"/>
              </a:defRPr>
            </a:lvl1pPr>
            <a:lvl2pPr marL="742950" indent="-285750" eaLnBrk="0" hangingPunct="0">
              <a:defRPr sz="1900">
                <a:solidFill>
                  <a:schemeClr val="tx1"/>
                </a:solidFill>
                <a:latin typeface="Arial" panose="020B0604020202020204" pitchFamily="34" charset="0"/>
                <a:cs typeface="Arial" panose="020B0604020202020204" pitchFamily="34" charset="0"/>
              </a:defRPr>
            </a:lvl2pPr>
            <a:lvl3pPr marL="1143000" indent="-228600" eaLnBrk="0" hangingPunct="0">
              <a:defRPr sz="1900">
                <a:solidFill>
                  <a:schemeClr val="tx1"/>
                </a:solidFill>
                <a:latin typeface="Arial" panose="020B0604020202020204" pitchFamily="34" charset="0"/>
                <a:cs typeface="Arial" panose="020B0604020202020204" pitchFamily="34" charset="0"/>
              </a:defRPr>
            </a:lvl3pPr>
            <a:lvl4pPr marL="1600200" indent="-228600" eaLnBrk="0" hangingPunct="0">
              <a:defRPr sz="1900">
                <a:solidFill>
                  <a:schemeClr val="tx1"/>
                </a:solidFill>
                <a:latin typeface="Arial" panose="020B0604020202020204" pitchFamily="34" charset="0"/>
                <a:cs typeface="Arial" panose="020B0604020202020204" pitchFamily="34" charset="0"/>
              </a:defRPr>
            </a:lvl4pPr>
            <a:lvl5pPr marL="2057400" indent="-228600" eaLnBrk="0" hangingPunct="0">
              <a:defRPr sz="19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defTabSz="914377" eaLnBrk="1" fontAlgn="auto" hangingPunct="1">
              <a:lnSpc>
                <a:spcPct val="90000"/>
              </a:lnSpc>
              <a:spcBef>
                <a:spcPts val="1000"/>
              </a:spcBef>
              <a:spcAft>
                <a:spcPts val="0"/>
              </a:spcAft>
              <a:defRPr/>
            </a:pPr>
            <a:r>
              <a:rPr lang="ru-RU" altLang="ru-RU" sz="3200" b="1" dirty="0">
                <a:solidFill>
                  <a:schemeClr val="bg2">
                    <a:lumMod val="10000"/>
                  </a:schemeClr>
                </a:solidFill>
                <a:latin typeface="Myriad Pro" pitchFamily="34" charset="0"/>
                <a:cs typeface="Times New Roman" pitchFamily="18" charset="0"/>
              </a:rPr>
              <a:t>Платежи по ипотеке</a:t>
            </a:r>
          </a:p>
        </p:txBody>
      </p:sp>
      <p:sp>
        <p:nvSpPr>
          <p:cNvPr id="2" name="Номер слайда 1"/>
          <p:cNvSpPr>
            <a:spLocks noGrp="1"/>
          </p:cNvSpPr>
          <p:nvPr>
            <p:ph type="sldNum" sz="quarter" idx="10"/>
          </p:nvPr>
        </p:nvSpPr>
        <p:spPr/>
        <p:txBody>
          <a:bodyPr/>
          <a:lstStyle/>
          <a:p>
            <a:pPr>
              <a:defRPr/>
            </a:pPr>
            <a:fld id="{E054EEDE-84EA-43C9-A6FF-F4E5ACD50D84}" type="slidenum">
              <a:rPr lang="ru-RU" altLang="ru-RU" smtClean="0"/>
              <a:t>49</a:t>
            </a:fld>
            <a:endParaRPr lang="ru-RU" altLang="ru-RU" dirty="0"/>
          </a:p>
        </p:txBody>
      </p:sp>
    </p:spTree>
    <p:extLst>
      <p:ext uri="{BB962C8B-B14F-4D97-AF65-F5344CB8AC3E}">
        <p14:creationId xmlns:p14="http://schemas.microsoft.com/office/powerpoint/2010/main" val="4143458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906000" cy="1320799"/>
          </a:xfrm>
          <a:solidFill>
            <a:schemeClr val="bg1">
              <a:lumMod val="75000"/>
            </a:schemeClr>
          </a:solidFill>
        </p:spPr>
        <p:txBody>
          <a:bodyPr>
            <a:noAutofit/>
          </a:bodyPr>
          <a:lstStyle/>
          <a:p>
            <a:pPr algn="ctr">
              <a:lnSpc>
                <a:spcPct val="80000"/>
              </a:lnSpc>
            </a:pPr>
            <a:r>
              <a:rPr lang="ru-RU" sz="3200" b="1" dirty="0">
                <a:solidFill>
                  <a:srgbClr val="000000"/>
                </a:solidFill>
                <a:latin typeface="Myriad Pro"/>
              </a:rPr>
              <a:t>Новый взгляд на структуру банковского сектора.</a:t>
            </a:r>
            <a:br>
              <a:rPr lang="ru-RU" sz="3200" b="1" dirty="0">
                <a:solidFill>
                  <a:srgbClr val="000000"/>
                </a:solidFill>
                <a:latin typeface="Myriad Pro"/>
              </a:rPr>
            </a:br>
            <a:r>
              <a:rPr lang="ru-RU" sz="3200" b="1" dirty="0">
                <a:solidFill>
                  <a:srgbClr val="000000"/>
                </a:solidFill>
                <a:latin typeface="Myriad Pro"/>
              </a:rPr>
              <a:t>Почему трехуровневая система?</a:t>
            </a:r>
          </a:p>
        </p:txBody>
      </p:sp>
      <p:sp>
        <p:nvSpPr>
          <p:cNvPr id="3" name="Объект 2"/>
          <p:cNvSpPr>
            <a:spLocks noGrp="1"/>
          </p:cNvSpPr>
          <p:nvPr>
            <p:ph idx="1"/>
          </p:nvPr>
        </p:nvSpPr>
        <p:spPr>
          <a:xfrm>
            <a:off x="495300" y="1423318"/>
            <a:ext cx="8915400" cy="4525963"/>
          </a:xfrm>
          <a:solidFill>
            <a:schemeClr val="bg1">
              <a:lumMod val="75000"/>
            </a:schemeClr>
          </a:solidFill>
        </p:spPr>
        <p:txBody>
          <a:bodyPr/>
          <a:lstStyle/>
          <a:p>
            <a:endParaRPr lang="ru-RU" dirty="0">
              <a:latin typeface="Myriad Pro"/>
            </a:endParaRPr>
          </a:p>
          <a:p>
            <a:endParaRPr lang="ru-RU" dirty="0">
              <a:latin typeface="Myriad Pro"/>
            </a:endParaRPr>
          </a:p>
          <a:p>
            <a:endParaRPr lang="ru-RU" dirty="0">
              <a:latin typeface="Myriad Pro"/>
            </a:endParaRPr>
          </a:p>
          <a:p>
            <a:endParaRPr lang="ru-RU" dirty="0">
              <a:latin typeface="Myriad Pro"/>
            </a:endParaRPr>
          </a:p>
          <a:p>
            <a:endParaRPr lang="ru-RU" dirty="0">
              <a:latin typeface="Myriad Pro"/>
            </a:endParaRPr>
          </a:p>
        </p:txBody>
      </p:sp>
      <p:sp>
        <p:nvSpPr>
          <p:cNvPr id="4" name="Прямоугольник 3"/>
          <p:cNvSpPr/>
          <p:nvPr/>
        </p:nvSpPr>
        <p:spPr>
          <a:xfrm>
            <a:off x="896550" y="1844824"/>
            <a:ext cx="8346927" cy="914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000000"/>
                </a:solidFill>
                <a:latin typeface="Myriad Pro"/>
              </a:rPr>
              <a:t>Системно значимые  кредитные организации</a:t>
            </a:r>
          </a:p>
        </p:txBody>
      </p:sp>
      <p:sp>
        <p:nvSpPr>
          <p:cNvPr id="5" name="Прямоугольник 4"/>
          <p:cNvSpPr/>
          <p:nvPr/>
        </p:nvSpPr>
        <p:spPr>
          <a:xfrm>
            <a:off x="896550" y="3378696"/>
            <a:ext cx="8346927" cy="914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000000"/>
                </a:solidFill>
                <a:latin typeface="Myriad Pro"/>
              </a:rPr>
              <a:t>Банки с универсальной лицензией</a:t>
            </a:r>
            <a:endParaRPr lang="ru-RU" dirty="0">
              <a:solidFill>
                <a:srgbClr val="000000"/>
              </a:solidFill>
              <a:latin typeface="Myriad Pro"/>
            </a:endParaRPr>
          </a:p>
        </p:txBody>
      </p:sp>
      <p:sp>
        <p:nvSpPr>
          <p:cNvPr id="6" name="Прямоугольник 5"/>
          <p:cNvSpPr/>
          <p:nvPr/>
        </p:nvSpPr>
        <p:spPr>
          <a:xfrm>
            <a:off x="896550" y="4962872"/>
            <a:ext cx="8346927" cy="914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0000"/>
              </a:solidFill>
              <a:latin typeface="Myriad Pro"/>
            </a:endParaRPr>
          </a:p>
          <a:p>
            <a:pPr algn="ctr"/>
            <a:endParaRPr lang="ru-RU" dirty="0">
              <a:solidFill>
                <a:srgbClr val="000000"/>
              </a:solidFill>
              <a:latin typeface="Myriad Pro"/>
            </a:endParaRPr>
          </a:p>
          <a:p>
            <a:pPr algn="ctr"/>
            <a:r>
              <a:rPr lang="ru-RU" sz="2400" dirty="0">
                <a:solidFill>
                  <a:srgbClr val="000000"/>
                </a:solidFill>
                <a:latin typeface="Myriad Pro"/>
              </a:rPr>
              <a:t>Банки с базовой лицензией</a:t>
            </a:r>
          </a:p>
          <a:p>
            <a:pPr algn="ctr"/>
            <a:endParaRPr lang="ru-RU" dirty="0">
              <a:solidFill>
                <a:srgbClr val="000000"/>
              </a:solidFill>
              <a:latin typeface="Myriad Pro"/>
            </a:endParaRPr>
          </a:p>
          <a:p>
            <a:pPr algn="ctr"/>
            <a:endParaRPr lang="ru-RU" dirty="0">
              <a:solidFill>
                <a:srgbClr val="000000"/>
              </a:solidFill>
              <a:latin typeface="Myriad Pro"/>
            </a:endParaRPr>
          </a:p>
        </p:txBody>
      </p:sp>
      <p:sp>
        <p:nvSpPr>
          <p:cNvPr id="7" name="Прямоугольник 6"/>
          <p:cNvSpPr/>
          <p:nvPr/>
        </p:nvSpPr>
        <p:spPr>
          <a:xfrm>
            <a:off x="896549" y="1844824"/>
            <a:ext cx="8346927" cy="914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000000"/>
                </a:solidFill>
                <a:latin typeface="Myriad Pro"/>
              </a:rPr>
              <a:t>Системно значимые кредитные организации</a:t>
            </a:r>
          </a:p>
        </p:txBody>
      </p:sp>
    </p:spTree>
    <p:extLst>
      <p:ext uri="{BB962C8B-B14F-4D97-AF65-F5344CB8AC3E}">
        <p14:creationId xmlns:p14="http://schemas.microsoft.com/office/powerpoint/2010/main" val="15718241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p:cNvSpPr>
          <p:nvPr>
            <p:ph idx="1"/>
          </p:nvPr>
        </p:nvSpPr>
        <p:spPr>
          <a:xfrm>
            <a:off x="304006" y="691841"/>
            <a:ext cx="9297988" cy="5984730"/>
          </a:xfrm>
        </p:spPr>
        <p:txBody>
          <a:bodyPr>
            <a:normAutofit lnSpcReduction="10000"/>
          </a:bodyPr>
          <a:lstStyle/>
          <a:p>
            <a:pPr marL="0" indent="0" eaLnBrk="1" hangingPunct="1">
              <a:lnSpc>
                <a:spcPct val="100000"/>
              </a:lnSpc>
              <a:spcBef>
                <a:spcPts val="600"/>
              </a:spcBef>
              <a:spcAft>
                <a:spcPts val="600"/>
              </a:spcAft>
              <a:buFont typeface="Arial" pitchFamily="34" charset="0"/>
              <a:buNone/>
              <a:defRPr/>
            </a:pPr>
            <a:r>
              <a:rPr lang="ru-RU" altLang="ru-RU" sz="2400" dirty="0">
                <a:solidFill>
                  <a:schemeClr val="bg2">
                    <a:lumMod val="10000"/>
                  </a:schemeClr>
                </a:solidFill>
                <a:latin typeface="Myriad Pro" pitchFamily="34" charset="0"/>
                <a:cs typeface="Times New Roman" pitchFamily="18" charset="0"/>
              </a:rPr>
              <a:t>При одинаковых условиях кредита (сумма кредита, процентная ставка, срок кредита) в итоге будет уплачена </a:t>
            </a:r>
            <a:r>
              <a:rPr lang="ru-RU" altLang="ru-RU" sz="2400" b="1" dirty="0">
                <a:solidFill>
                  <a:schemeClr val="bg2">
                    <a:lumMod val="10000"/>
                  </a:schemeClr>
                </a:solidFill>
                <a:latin typeface="Myriad Pro" pitchFamily="34" charset="0"/>
                <a:cs typeface="Times New Roman" pitchFamily="18" charset="0"/>
              </a:rPr>
              <a:t>одна и та же сумма основного долга </a:t>
            </a:r>
            <a:r>
              <a:rPr lang="ru-RU" altLang="ru-RU" sz="2400" dirty="0">
                <a:solidFill>
                  <a:schemeClr val="bg2">
                    <a:lumMod val="10000"/>
                  </a:schemeClr>
                </a:solidFill>
                <a:latin typeface="Myriad Pro" pitchFamily="34" charset="0"/>
                <a:cs typeface="Times New Roman" pitchFamily="18" charset="0"/>
              </a:rPr>
              <a:t>(кредита), но сумма уплаченных процентов при аннуитетном способе погашения кредита будет больше.</a:t>
            </a:r>
          </a:p>
          <a:p>
            <a:pPr marL="0" indent="0" eaLnBrk="1" hangingPunct="1">
              <a:lnSpc>
                <a:spcPct val="100000"/>
              </a:lnSpc>
              <a:spcBef>
                <a:spcPts val="600"/>
              </a:spcBef>
              <a:spcAft>
                <a:spcPts val="600"/>
              </a:spcAft>
              <a:buNone/>
              <a:defRPr/>
            </a:pPr>
            <a:r>
              <a:rPr lang="ru-RU" altLang="ru-RU" sz="2400" dirty="0">
                <a:solidFill>
                  <a:schemeClr val="bg2">
                    <a:lumMod val="10000"/>
                  </a:schemeClr>
                </a:solidFill>
                <a:latin typeface="Myriad Pro" pitchFamily="34" charset="0"/>
                <a:cs typeface="Times New Roman" pitchFamily="18" charset="0"/>
              </a:rPr>
              <a:t>Это связано с тем, что при аннуитетных платежах в первой половине срока </a:t>
            </a:r>
            <a:r>
              <a:rPr lang="ru-RU" altLang="ru-RU" sz="2400" b="1" dirty="0">
                <a:solidFill>
                  <a:schemeClr val="bg2">
                    <a:lumMod val="10000"/>
                  </a:schemeClr>
                </a:solidFill>
                <a:latin typeface="Myriad Pro" pitchFamily="34" charset="0"/>
                <a:cs typeface="Times New Roman" pitchFamily="18" charset="0"/>
              </a:rPr>
              <a:t>погашение суммы основного долга осуществляется медленнее</a:t>
            </a:r>
            <a:r>
              <a:rPr lang="ru-RU" altLang="ru-RU" sz="2400" dirty="0">
                <a:solidFill>
                  <a:schemeClr val="bg2">
                    <a:lumMod val="10000"/>
                  </a:schemeClr>
                </a:solidFill>
                <a:latin typeface="Myriad Pro" pitchFamily="34" charset="0"/>
                <a:cs typeface="Times New Roman" pitchFamily="18" charset="0"/>
              </a:rPr>
              <a:t>, чем при дифференцированном способе погашения кредита.</a:t>
            </a:r>
          </a:p>
          <a:p>
            <a:pPr marL="0" indent="0" eaLnBrk="1" hangingPunct="1">
              <a:lnSpc>
                <a:spcPct val="100000"/>
              </a:lnSpc>
              <a:spcBef>
                <a:spcPts val="600"/>
              </a:spcBef>
              <a:spcAft>
                <a:spcPts val="600"/>
              </a:spcAft>
              <a:buNone/>
              <a:defRPr/>
            </a:pPr>
            <a:endParaRPr lang="ru-RU" altLang="ru-RU" sz="2400" dirty="0">
              <a:solidFill>
                <a:schemeClr val="bg2">
                  <a:lumMod val="10000"/>
                </a:schemeClr>
              </a:solidFill>
              <a:latin typeface="Myriad Pro" pitchFamily="34" charset="0"/>
              <a:cs typeface="Times New Roman" pitchFamily="18" charset="0"/>
            </a:endParaRPr>
          </a:p>
          <a:p>
            <a:pPr marL="0" indent="0" eaLnBrk="1" hangingPunct="1">
              <a:lnSpc>
                <a:spcPct val="100000"/>
              </a:lnSpc>
              <a:spcBef>
                <a:spcPts val="600"/>
              </a:spcBef>
              <a:spcAft>
                <a:spcPts val="600"/>
              </a:spcAft>
              <a:buNone/>
              <a:defRPr/>
            </a:pPr>
            <a:r>
              <a:rPr lang="ru-RU" altLang="ru-RU" sz="2400" dirty="0">
                <a:solidFill>
                  <a:schemeClr val="bg2">
                    <a:lumMod val="10000"/>
                  </a:schemeClr>
                </a:solidFill>
                <a:latin typeface="Myriad Pro" pitchFamily="34" charset="0"/>
                <a:cs typeface="Times New Roman" pitchFamily="18" charset="0"/>
              </a:rPr>
              <a:t>При дифференцированной схеме сумма ежемесячных платежей в первые месяцы погашения кредита будет больше, чем при аннуитетных платежах. </a:t>
            </a:r>
          </a:p>
          <a:p>
            <a:pPr marL="0" indent="0" eaLnBrk="1" hangingPunct="1">
              <a:lnSpc>
                <a:spcPct val="100000"/>
              </a:lnSpc>
              <a:spcBef>
                <a:spcPts val="600"/>
              </a:spcBef>
              <a:spcAft>
                <a:spcPts val="600"/>
              </a:spcAft>
              <a:buNone/>
              <a:defRPr/>
            </a:pPr>
            <a:r>
              <a:rPr lang="ru-RU" altLang="ru-RU" sz="2400" dirty="0">
                <a:solidFill>
                  <a:schemeClr val="bg2">
                    <a:lumMod val="10000"/>
                  </a:schemeClr>
                </a:solidFill>
                <a:latin typeface="Myriad Pro" pitchFamily="34" charset="0"/>
                <a:cs typeface="Times New Roman" pitchFamily="18" charset="0"/>
              </a:rPr>
              <a:t>При аннуитетных платежах нагрузка по выплате кредита неизменна в течение всего срока кредита, что способствует планированию семейного бюджета. Однако сумма основного долга при аннуитетных платежах уменьшается медленней.</a:t>
            </a:r>
            <a:endParaRPr lang="ru-RU" altLang="ru-RU" i="1" dirty="0"/>
          </a:p>
        </p:txBody>
      </p:sp>
      <p:sp>
        <p:nvSpPr>
          <p:cNvPr id="75781" name="Текст 3"/>
          <p:cNvSpPr>
            <a:spLocks/>
          </p:cNvSpPr>
          <p:nvPr/>
        </p:nvSpPr>
        <p:spPr bwMode="auto">
          <a:xfrm>
            <a:off x="0" y="0"/>
            <a:ext cx="990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defRPr sz="1900">
                <a:solidFill>
                  <a:schemeClr val="tx1"/>
                </a:solidFill>
                <a:latin typeface="Arial" panose="020B0604020202020204" pitchFamily="34" charset="0"/>
                <a:cs typeface="Arial" panose="020B0604020202020204" pitchFamily="34" charset="0"/>
              </a:defRPr>
            </a:lvl1pPr>
            <a:lvl2pPr marL="742950" indent="-285750" eaLnBrk="0" hangingPunct="0">
              <a:defRPr sz="1900">
                <a:solidFill>
                  <a:schemeClr val="tx1"/>
                </a:solidFill>
                <a:latin typeface="Arial" panose="020B0604020202020204" pitchFamily="34" charset="0"/>
                <a:cs typeface="Arial" panose="020B0604020202020204" pitchFamily="34" charset="0"/>
              </a:defRPr>
            </a:lvl2pPr>
            <a:lvl3pPr marL="1143000" indent="-228600" eaLnBrk="0" hangingPunct="0">
              <a:defRPr sz="1900">
                <a:solidFill>
                  <a:schemeClr val="tx1"/>
                </a:solidFill>
                <a:latin typeface="Arial" panose="020B0604020202020204" pitchFamily="34" charset="0"/>
                <a:cs typeface="Arial" panose="020B0604020202020204" pitchFamily="34" charset="0"/>
              </a:defRPr>
            </a:lvl3pPr>
            <a:lvl4pPr marL="1600200" indent="-228600" eaLnBrk="0" hangingPunct="0">
              <a:defRPr sz="1900">
                <a:solidFill>
                  <a:schemeClr val="tx1"/>
                </a:solidFill>
                <a:latin typeface="Arial" panose="020B0604020202020204" pitchFamily="34" charset="0"/>
                <a:cs typeface="Arial" panose="020B0604020202020204" pitchFamily="34" charset="0"/>
              </a:defRPr>
            </a:lvl4pPr>
            <a:lvl5pPr marL="2057400" indent="-228600" eaLnBrk="0" hangingPunct="0">
              <a:defRPr sz="19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defTabSz="914377" eaLnBrk="1" fontAlgn="auto" hangingPunct="1">
              <a:lnSpc>
                <a:spcPct val="90000"/>
              </a:lnSpc>
              <a:spcBef>
                <a:spcPts val="1000"/>
              </a:spcBef>
              <a:spcAft>
                <a:spcPts val="0"/>
              </a:spcAft>
              <a:defRPr/>
            </a:pPr>
            <a:r>
              <a:rPr lang="ru-RU" altLang="ru-RU" sz="3200" b="1" dirty="0">
                <a:solidFill>
                  <a:schemeClr val="bg2">
                    <a:lumMod val="10000"/>
                  </a:schemeClr>
                </a:solidFill>
                <a:latin typeface="Myriad Pro" pitchFamily="34" charset="0"/>
                <a:cs typeface="Times New Roman" pitchFamily="18" charset="0"/>
              </a:rPr>
              <a:t>Платежи по ипотеке</a:t>
            </a:r>
          </a:p>
        </p:txBody>
      </p:sp>
      <p:sp>
        <p:nvSpPr>
          <p:cNvPr id="2" name="Номер слайда 1"/>
          <p:cNvSpPr>
            <a:spLocks noGrp="1"/>
          </p:cNvSpPr>
          <p:nvPr>
            <p:ph type="sldNum" sz="quarter" idx="10"/>
          </p:nvPr>
        </p:nvSpPr>
        <p:spPr/>
        <p:txBody>
          <a:bodyPr/>
          <a:lstStyle/>
          <a:p>
            <a:pPr>
              <a:defRPr/>
            </a:pPr>
            <a:fld id="{E054EEDE-84EA-43C9-A6FF-F4E5ACD50D84}" type="slidenum">
              <a:rPr lang="ru-RU" altLang="ru-RU" smtClean="0"/>
              <a:t>50</a:t>
            </a:fld>
            <a:endParaRPr lang="ru-RU" altLang="ru-RU" dirty="0"/>
          </a:p>
        </p:txBody>
      </p:sp>
    </p:spTree>
    <p:extLst>
      <p:ext uri="{BB962C8B-B14F-4D97-AF65-F5344CB8AC3E}">
        <p14:creationId xmlns:p14="http://schemas.microsoft.com/office/powerpoint/2010/main" val="2517917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p:cNvSpPr>
          <p:nvPr>
            <p:ph type="title"/>
          </p:nvPr>
        </p:nvSpPr>
        <p:spPr>
          <a:xfrm>
            <a:off x="430213" y="1435100"/>
            <a:ext cx="9332912" cy="2728913"/>
          </a:xfrm>
        </p:spPr>
        <p:txBody>
          <a:bodyPr anchor="t">
            <a:noAutofit/>
          </a:bodyPr>
          <a:lstStyle/>
          <a:p>
            <a:pPr eaLnBrk="1" hangingPunct="1">
              <a:lnSpc>
                <a:spcPct val="80000"/>
              </a:lnSpc>
              <a:spcBef>
                <a:spcPts val="1000"/>
              </a:spcBef>
              <a:defRPr/>
            </a:pPr>
            <a:r>
              <a:rPr lang="ru-RU" altLang="ru-RU" dirty="0">
                <a:solidFill>
                  <a:schemeClr val="bg2">
                    <a:lumMod val="10000"/>
                  </a:schemeClr>
                </a:solidFill>
                <a:latin typeface="Myriad Pro" pitchFamily="34" charset="0"/>
                <a:ea typeface="+mn-ea"/>
                <a:cs typeface="Times New Roman" pitchFamily="18" charset="0"/>
              </a:rPr>
              <a:t>В соответствии с положениями налогового законодательства при определении размера налоговой базы по налогу на доходы физических лиц налогоплательщик имеет право на получение имущественного налогового вычета в сумме, израсходованной им:</a:t>
            </a:r>
            <a:br>
              <a:rPr lang="ru-RU" altLang="ru-RU" dirty="0">
                <a:solidFill>
                  <a:schemeClr val="bg2">
                    <a:lumMod val="10000"/>
                  </a:schemeClr>
                </a:solidFill>
                <a:latin typeface="Myriad Pro" pitchFamily="34" charset="0"/>
                <a:ea typeface="+mn-ea"/>
                <a:cs typeface="Times New Roman" pitchFamily="18" charset="0"/>
              </a:rPr>
            </a:br>
            <a:br>
              <a:rPr lang="ru-RU"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на приобретение или строительство на территории РФ жилья;</a:t>
            </a:r>
            <a:br>
              <a:rPr lang="ru-RU" altLang="ru-RU" dirty="0">
                <a:solidFill>
                  <a:schemeClr val="bg2">
                    <a:lumMod val="10000"/>
                  </a:schemeClr>
                </a:solidFill>
                <a:latin typeface="Myriad Pro" pitchFamily="34" charset="0"/>
                <a:ea typeface="+mn-ea"/>
                <a:cs typeface="Times New Roman" pitchFamily="18" charset="0"/>
              </a:rPr>
            </a:br>
            <a:br>
              <a:rPr lang="ru-RU"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погашение процентов по целевым кредитам, полученным на приобретение или новое строительство жилья, а также на погашение процентов по кредитам, полученным от банков в целях рефинансирования кредитов (перекредитования) на новое строительство или приобретение жилья на территории РФ, но не более установленного законом размера.</a:t>
            </a:r>
            <a:br>
              <a:rPr lang="ru-RU" altLang="ru-RU" sz="2000" dirty="0"/>
            </a:br>
            <a:endParaRPr lang="ru-RU" altLang="ru-RU" sz="2000" dirty="0"/>
          </a:p>
        </p:txBody>
      </p:sp>
      <p:sp>
        <p:nvSpPr>
          <p:cNvPr id="78853" name="Текст 3"/>
          <p:cNvSpPr>
            <a:spLocks/>
          </p:cNvSpPr>
          <p:nvPr/>
        </p:nvSpPr>
        <p:spPr bwMode="auto">
          <a:xfrm>
            <a:off x="0" y="0"/>
            <a:ext cx="990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defRPr sz="1900">
                <a:solidFill>
                  <a:schemeClr val="tx1"/>
                </a:solidFill>
                <a:latin typeface="Arial" panose="020B0604020202020204" pitchFamily="34" charset="0"/>
                <a:cs typeface="Arial" panose="020B0604020202020204" pitchFamily="34" charset="0"/>
              </a:defRPr>
            </a:lvl1pPr>
            <a:lvl2pPr marL="742950" indent="-285750" eaLnBrk="0" hangingPunct="0">
              <a:defRPr sz="1900">
                <a:solidFill>
                  <a:schemeClr val="tx1"/>
                </a:solidFill>
                <a:latin typeface="Arial" panose="020B0604020202020204" pitchFamily="34" charset="0"/>
                <a:cs typeface="Arial" panose="020B0604020202020204" pitchFamily="34" charset="0"/>
              </a:defRPr>
            </a:lvl2pPr>
            <a:lvl3pPr marL="1143000" indent="-228600" eaLnBrk="0" hangingPunct="0">
              <a:defRPr sz="1900">
                <a:solidFill>
                  <a:schemeClr val="tx1"/>
                </a:solidFill>
                <a:latin typeface="Arial" panose="020B0604020202020204" pitchFamily="34" charset="0"/>
                <a:cs typeface="Arial" panose="020B0604020202020204" pitchFamily="34" charset="0"/>
              </a:defRPr>
            </a:lvl3pPr>
            <a:lvl4pPr marL="1600200" indent="-228600" eaLnBrk="0" hangingPunct="0">
              <a:defRPr sz="1900">
                <a:solidFill>
                  <a:schemeClr val="tx1"/>
                </a:solidFill>
                <a:latin typeface="Arial" panose="020B0604020202020204" pitchFamily="34" charset="0"/>
                <a:cs typeface="Arial" panose="020B0604020202020204" pitchFamily="34" charset="0"/>
              </a:defRPr>
            </a:lvl4pPr>
            <a:lvl5pPr marL="2057400" indent="-228600" eaLnBrk="0" hangingPunct="0">
              <a:defRPr sz="19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defTabSz="914377" eaLnBrk="1" fontAlgn="auto" hangingPunct="1">
              <a:lnSpc>
                <a:spcPct val="90000"/>
              </a:lnSpc>
              <a:spcBef>
                <a:spcPts val="1000"/>
              </a:spcBef>
              <a:spcAft>
                <a:spcPts val="0"/>
              </a:spcAft>
              <a:defRPr/>
            </a:pPr>
            <a:r>
              <a:rPr lang="ru-RU" altLang="ru-RU" sz="3200" b="1" dirty="0">
                <a:solidFill>
                  <a:schemeClr val="bg2">
                    <a:lumMod val="10000"/>
                  </a:schemeClr>
                </a:solidFill>
                <a:latin typeface="Myriad Pro" pitchFamily="34" charset="0"/>
                <a:cs typeface="Times New Roman" pitchFamily="18" charset="0"/>
              </a:rPr>
              <a:t>Налоговые вычеты</a:t>
            </a:r>
          </a:p>
        </p:txBody>
      </p:sp>
      <p:sp>
        <p:nvSpPr>
          <p:cNvPr id="2" name="Номер слайда 1"/>
          <p:cNvSpPr>
            <a:spLocks noGrp="1"/>
          </p:cNvSpPr>
          <p:nvPr>
            <p:ph type="sldNum" sz="quarter" idx="10"/>
          </p:nvPr>
        </p:nvSpPr>
        <p:spPr/>
        <p:txBody>
          <a:bodyPr/>
          <a:lstStyle/>
          <a:p>
            <a:pPr>
              <a:defRPr/>
            </a:pPr>
            <a:fld id="{E054EEDE-84EA-43C9-A6FF-F4E5ACD50D84}" type="slidenum">
              <a:rPr lang="ru-RU" altLang="ru-RU" smtClean="0"/>
              <a:t>51</a:t>
            </a:fld>
            <a:endParaRPr lang="ru-RU" altLang="ru-RU" dirty="0"/>
          </a:p>
        </p:txBody>
      </p:sp>
    </p:spTree>
    <p:extLst>
      <p:ext uri="{BB962C8B-B14F-4D97-AF65-F5344CB8AC3E}">
        <p14:creationId xmlns:p14="http://schemas.microsoft.com/office/powerpoint/2010/main" val="6732937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p:cNvSpPr>
          <p:nvPr>
            <p:ph type="title"/>
          </p:nvPr>
        </p:nvSpPr>
        <p:spPr>
          <a:xfrm>
            <a:off x="407194" y="726621"/>
            <a:ext cx="9326562" cy="3432175"/>
          </a:xfrm>
        </p:spPr>
        <p:txBody>
          <a:bodyPr anchor="t">
            <a:normAutofit/>
          </a:bodyPr>
          <a:lstStyle/>
          <a:p>
            <a:pPr eaLnBrk="1" hangingPunct="1">
              <a:defRPr/>
            </a:pPr>
            <a:r>
              <a:rPr lang="ru-RU" altLang="ru-RU" dirty="0">
                <a:solidFill>
                  <a:schemeClr val="bg2">
                    <a:lumMod val="10000"/>
                  </a:schemeClr>
                </a:solidFill>
                <a:latin typeface="Myriad Pro" pitchFamily="34" charset="0"/>
                <a:ea typeface="+mn-ea"/>
                <a:cs typeface="Times New Roman" pitchFamily="18" charset="0"/>
              </a:rPr>
              <a:t>В случаях неисполнения или ненадлежащего исполнения обязательства по ипотечному кредиту (неуплаты или несвоевременной уплаты суммы долга и процентов по кредиту полностью или частично) залогодержатель вправе обратить взыскание на жилье, заложенное по договору об ипотеке.</a:t>
            </a:r>
            <a:br>
              <a:rPr lang="ru-RU" altLang="ru-RU" dirty="0">
                <a:solidFill>
                  <a:schemeClr val="bg2">
                    <a:lumMod val="10000"/>
                  </a:schemeClr>
                </a:solidFill>
                <a:latin typeface="Myriad Pro" pitchFamily="34" charset="0"/>
                <a:ea typeface="+mn-ea"/>
                <a:cs typeface="Times New Roman" pitchFamily="18" charset="0"/>
              </a:rPr>
            </a:br>
            <a:br>
              <a:rPr lang="ru-RU" altLang="ru-RU" dirty="0">
                <a:solidFill>
                  <a:schemeClr val="bg2">
                    <a:lumMod val="10000"/>
                  </a:schemeClr>
                </a:solidFill>
                <a:latin typeface="Myriad Pro" pitchFamily="34" charset="0"/>
                <a:ea typeface="+mn-ea"/>
                <a:cs typeface="Times New Roman" pitchFamily="18" charset="0"/>
              </a:rPr>
            </a:br>
            <a:r>
              <a:rPr lang="ru-RU" altLang="ru-RU" b="1" dirty="0">
                <a:solidFill>
                  <a:schemeClr val="bg2">
                    <a:lumMod val="10000"/>
                  </a:schemeClr>
                </a:solidFill>
                <a:latin typeface="Myriad Pro" pitchFamily="34" charset="0"/>
                <a:ea typeface="+mn-ea"/>
                <a:cs typeface="Times New Roman" pitchFamily="18" charset="0"/>
              </a:rPr>
              <a:t>Взыскание на заложенное жилое помещение, находящееся в собственности граждан, может быть обращено только в судебном порядке.</a:t>
            </a:r>
            <a:br>
              <a:rPr lang="ru-RU" altLang="ru-RU" sz="1600" b="1" dirty="0"/>
            </a:br>
            <a:endParaRPr lang="ru-RU" altLang="ru-RU" sz="1600" b="1" dirty="0"/>
          </a:p>
        </p:txBody>
      </p:sp>
      <p:sp>
        <p:nvSpPr>
          <p:cNvPr id="108547" name="Rectangle 3"/>
          <p:cNvSpPr>
            <a:spLocks noGrp="1"/>
          </p:cNvSpPr>
          <p:nvPr>
            <p:ph idx="1"/>
          </p:nvPr>
        </p:nvSpPr>
        <p:spPr>
          <a:xfrm>
            <a:off x="655638" y="3505200"/>
            <a:ext cx="8829675" cy="4075113"/>
          </a:xfrm>
        </p:spPr>
        <p:txBody>
          <a:bodyPr/>
          <a:lstStyle/>
          <a:p>
            <a:pPr marL="0" indent="0" eaLnBrk="1" hangingPunct="1">
              <a:lnSpc>
                <a:spcPct val="100000"/>
              </a:lnSpc>
              <a:spcBef>
                <a:spcPts val="600"/>
              </a:spcBef>
              <a:spcAft>
                <a:spcPts val="600"/>
              </a:spcAft>
              <a:buFont typeface="Arial" pitchFamily="34" charset="0"/>
              <a:buNone/>
              <a:defRPr/>
            </a:pPr>
            <a:r>
              <a:rPr lang="ru-RU" altLang="ru-RU" sz="2400" dirty="0">
                <a:solidFill>
                  <a:schemeClr val="bg2">
                    <a:lumMod val="10000"/>
                  </a:schemeClr>
                </a:solidFill>
                <a:latin typeface="Myriad Pro" pitchFamily="34" charset="0"/>
                <a:cs typeface="Times New Roman" pitchFamily="18" charset="0"/>
              </a:rPr>
              <a:t>	</a:t>
            </a:r>
          </a:p>
        </p:txBody>
      </p:sp>
      <p:sp>
        <p:nvSpPr>
          <p:cNvPr id="80901" name="Текст 3"/>
          <p:cNvSpPr>
            <a:spLocks/>
          </p:cNvSpPr>
          <p:nvPr/>
        </p:nvSpPr>
        <p:spPr bwMode="auto">
          <a:xfrm>
            <a:off x="0" y="0"/>
            <a:ext cx="990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defRPr sz="1900">
                <a:solidFill>
                  <a:schemeClr val="tx1"/>
                </a:solidFill>
                <a:latin typeface="Arial" panose="020B0604020202020204" pitchFamily="34" charset="0"/>
                <a:cs typeface="Arial" panose="020B0604020202020204" pitchFamily="34" charset="0"/>
              </a:defRPr>
            </a:lvl1pPr>
            <a:lvl2pPr marL="742950" indent="-285750" eaLnBrk="0" hangingPunct="0">
              <a:defRPr sz="1900">
                <a:solidFill>
                  <a:schemeClr val="tx1"/>
                </a:solidFill>
                <a:latin typeface="Arial" panose="020B0604020202020204" pitchFamily="34" charset="0"/>
                <a:cs typeface="Arial" panose="020B0604020202020204" pitchFamily="34" charset="0"/>
              </a:defRPr>
            </a:lvl2pPr>
            <a:lvl3pPr marL="1143000" indent="-228600" eaLnBrk="0" hangingPunct="0">
              <a:defRPr sz="1900">
                <a:solidFill>
                  <a:schemeClr val="tx1"/>
                </a:solidFill>
                <a:latin typeface="Arial" panose="020B0604020202020204" pitchFamily="34" charset="0"/>
                <a:cs typeface="Arial" panose="020B0604020202020204" pitchFamily="34" charset="0"/>
              </a:defRPr>
            </a:lvl3pPr>
            <a:lvl4pPr marL="1600200" indent="-228600" eaLnBrk="0" hangingPunct="0">
              <a:defRPr sz="1900">
                <a:solidFill>
                  <a:schemeClr val="tx1"/>
                </a:solidFill>
                <a:latin typeface="Arial" panose="020B0604020202020204" pitchFamily="34" charset="0"/>
                <a:cs typeface="Arial" panose="020B0604020202020204" pitchFamily="34" charset="0"/>
              </a:defRPr>
            </a:lvl4pPr>
            <a:lvl5pPr marL="2057400" indent="-228600" eaLnBrk="0" hangingPunct="0">
              <a:defRPr sz="19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defTabSz="914377" eaLnBrk="1" fontAlgn="auto" hangingPunct="1">
              <a:lnSpc>
                <a:spcPct val="90000"/>
              </a:lnSpc>
              <a:spcBef>
                <a:spcPts val="1000"/>
              </a:spcBef>
              <a:spcAft>
                <a:spcPts val="0"/>
              </a:spcAft>
              <a:defRPr/>
            </a:pPr>
            <a:r>
              <a:rPr lang="ru-RU" altLang="ru-RU" sz="3200" b="1" dirty="0">
                <a:solidFill>
                  <a:schemeClr val="bg2">
                    <a:lumMod val="10000"/>
                  </a:schemeClr>
                </a:solidFill>
                <a:latin typeface="Myriad Pro" pitchFamily="34" charset="0"/>
                <a:cs typeface="Times New Roman" pitchFamily="18" charset="0"/>
              </a:rPr>
              <a:t>Обращение взыскания на ипотеку</a:t>
            </a:r>
          </a:p>
        </p:txBody>
      </p:sp>
      <p:sp>
        <p:nvSpPr>
          <p:cNvPr id="2" name="Номер слайда 1"/>
          <p:cNvSpPr>
            <a:spLocks noGrp="1"/>
          </p:cNvSpPr>
          <p:nvPr>
            <p:ph type="sldNum" sz="quarter" idx="10"/>
          </p:nvPr>
        </p:nvSpPr>
        <p:spPr/>
        <p:txBody>
          <a:bodyPr/>
          <a:lstStyle/>
          <a:p>
            <a:pPr>
              <a:defRPr/>
            </a:pPr>
            <a:fld id="{E054EEDE-84EA-43C9-A6FF-F4E5ACD50D84}" type="slidenum">
              <a:rPr lang="ru-RU" altLang="ru-RU" smtClean="0"/>
              <a:t>52</a:t>
            </a:fld>
            <a:endParaRPr lang="ru-RU" altLang="ru-RU" dirty="0"/>
          </a:p>
        </p:txBody>
      </p:sp>
      <p:sp>
        <p:nvSpPr>
          <p:cNvPr id="6" name="Rectangle 5">
            <a:extLst>
              <a:ext uri="{FF2B5EF4-FFF2-40B4-BE49-F238E27FC236}">
                <a16:creationId xmlns:a16="http://schemas.microsoft.com/office/drawing/2014/main" id="{62F220DC-74BA-4ECE-9A41-B99CC685F00E}"/>
              </a:ext>
            </a:extLst>
          </p:cNvPr>
          <p:cNvSpPr>
            <a:spLocks noChangeArrowheads="1"/>
          </p:cNvSpPr>
          <p:nvPr/>
        </p:nvSpPr>
        <p:spPr bwMode="auto">
          <a:xfrm>
            <a:off x="407193" y="4382481"/>
            <a:ext cx="932656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1500">
                <a:solidFill>
                  <a:srgbClr val="00000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1500">
                <a:solidFill>
                  <a:srgbClr val="000000"/>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1500">
                <a:solidFill>
                  <a:srgbClr val="00000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500">
                <a:solidFill>
                  <a:srgbClr val="000000"/>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500">
                <a:solidFill>
                  <a:srgbClr val="000000"/>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500">
                <a:solidFill>
                  <a:srgbClr val="000000"/>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500">
                <a:solidFill>
                  <a:srgbClr val="000000"/>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500">
                <a:solidFill>
                  <a:srgbClr val="000000"/>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500">
                <a:solidFill>
                  <a:srgbClr val="000000"/>
                </a:solidFill>
                <a:latin typeface="Arial" panose="020B0604020202020204" pitchFamily="34" charset="0"/>
              </a:defRPr>
            </a:lvl9pPr>
          </a:lstStyle>
          <a:p>
            <a:pPr eaLnBrk="1" hangingPunct="1">
              <a:lnSpc>
                <a:spcPct val="100000"/>
              </a:lnSpc>
              <a:spcBef>
                <a:spcPts val="600"/>
              </a:spcBef>
              <a:spcAft>
                <a:spcPts val="600"/>
              </a:spcAft>
              <a:buFont typeface="Arial" panose="020B0604020202020204" pitchFamily="34" charset="0"/>
              <a:buNone/>
              <a:defRPr/>
            </a:pPr>
            <a:r>
              <a:rPr lang="ru-RU" altLang="ru-RU" sz="2400" dirty="0">
                <a:solidFill>
                  <a:schemeClr val="bg2">
                    <a:lumMod val="10000"/>
                  </a:schemeClr>
                </a:solidFill>
                <a:latin typeface="Myriad Pro" pitchFamily="34" charset="0"/>
                <a:cs typeface="Times New Roman" pitchFamily="18" charset="0"/>
              </a:rPr>
              <a:t>Обращение залогодержателем взыскания на заложенные жилой дом или квартиру и реализация этого имущества являются основанием для прекращения права пользования ими (</a:t>
            </a:r>
            <a:r>
              <a:rPr lang="ru-RU" altLang="ru-RU" sz="2400" b="1" dirty="0">
                <a:solidFill>
                  <a:schemeClr val="bg2">
                    <a:lumMod val="10000"/>
                  </a:schemeClr>
                </a:solidFill>
                <a:latin typeface="Myriad Pro" pitchFamily="34" charset="0"/>
                <a:cs typeface="Times New Roman" pitchFamily="18" charset="0"/>
              </a:rPr>
              <a:t>все проживающие в нем люди подлежат выселению).</a:t>
            </a:r>
          </a:p>
        </p:txBody>
      </p:sp>
    </p:spTree>
    <p:extLst>
      <p:ext uri="{BB962C8B-B14F-4D97-AF65-F5344CB8AC3E}">
        <p14:creationId xmlns:p14="http://schemas.microsoft.com/office/powerpoint/2010/main" val="25963603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1" name="Текст 3"/>
          <p:cNvSpPr>
            <a:spLocks/>
          </p:cNvSpPr>
          <p:nvPr/>
        </p:nvSpPr>
        <p:spPr bwMode="auto">
          <a:xfrm>
            <a:off x="0" y="0"/>
            <a:ext cx="990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defRPr sz="1900">
                <a:solidFill>
                  <a:schemeClr val="tx1"/>
                </a:solidFill>
                <a:latin typeface="Arial" panose="020B0604020202020204" pitchFamily="34" charset="0"/>
                <a:cs typeface="Arial" panose="020B0604020202020204" pitchFamily="34" charset="0"/>
              </a:defRPr>
            </a:lvl1pPr>
            <a:lvl2pPr marL="742950" indent="-285750" eaLnBrk="0" hangingPunct="0">
              <a:defRPr sz="1900">
                <a:solidFill>
                  <a:schemeClr val="tx1"/>
                </a:solidFill>
                <a:latin typeface="Arial" panose="020B0604020202020204" pitchFamily="34" charset="0"/>
                <a:cs typeface="Arial" panose="020B0604020202020204" pitchFamily="34" charset="0"/>
              </a:defRPr>
            </a:lvl2pPr>
            <a:lvl3pPr marL="1143000" indent="-228600" eaLnBrk="0" hangingPunct="0">
              <a:defRPr sz="1900">
                <a:solidFill>
                  <a:schemeClr val="tx1"/>
                </a:solidFill>
                <a:latin typeface="Arial" panose="020B0604020202020204" pitchFamily="34" charset="0"/>
                <a:cs typeface="Arial" panose="020B0604020202020204" pitchFamily="34" charset="0"/>
              </a:defRPr>
            </a:lvl3pPr>
            <a:lvl4pPr marL="1600200" indent="-228600" eaLnBrk="0" hangingPunct="0">
              <a:defRPr sz="1900">
                <a:solidFill>
                  <a:schemeClr val="tx1"/>
                </a:solidFill>
                <a:latin typeface="Arial" panose="020B0604020202020204" pitchFamily="34" charset="0"/>
                <a:cs typeface="Arial" panose="020B0604020202020204" pitchFamily="34" charset="0"/>
              </a:defRPr>
            </a:lvl4pPr>
            <a:lvl5pPr marL="2057400" indent="-228600" eaLnBrk="0" hangingPunct="0">
              <a:defRPr sz="19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defTabSz="914377" eaLnBrk="1" fontAlgn="auto" hangingPunct="1">
              <a:lnSpc>
                <a:spcPct val="90000"/>
              </a:lnSpc>
              <a:spcBef>
                <a:spcPts val="1000"/>
              </a:spcBef>
              <a:spcAft>
                <a:spcPts val="0"/>
              </a:spcAft>
              <a:defRPr/>
            </a:pPr>
            <a:r>
              <a:rPr lang="ru-RU" altLang="ru-RU" sz="3200" b="1" dirty="0">
                <a:solidFill>
                  <a:schemeClr val="bg2">
                    <a:lumMod val="10000"/>
                  </a:schemeClr>
                </a:solidFill>
                <a:latin typeface="Myriad Pro" pitchFamily="34" charset="0"/>
                <a:cs typeface="Times New Roman" pitchFamily="18" charset="0"/>
              </a:rPr>
              <a:t>Обращение взыскания на ипотеку</a:t>
            </a:r>
          </a:p>
        </p:txBody>
      </p:sp>
      <p:sp>
        <p:nvSpPr>
          <p:cNvPr id="108549" name="Rectangle 5"/>
          <p:cNvSpPr>
            <a:spLocks noChangeArrowheads="1"/>
          </p:cNvSpPr>
          <p:nvPr/>
        </p:nvSpPr>
        <p:spPr bwMode="auto">
          <a:xfrm>
            <a:off x="450850" y="1652588"/>
            <a:ext cx="9326563" cy="357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1500">
                <a:solidFill>
                  <a:srgbClr val="00000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1500">
                <a:solidFill>
                  <a:srgbClr val="000000"/>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1500">
                <a:solidFill>
                  <a:srgbClr val="00000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500">
                <a:solidFill>
                  <a:srgbClr val="000000"/>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500">
                <a:solidFill>
                  <a:srgbClr val="000000"/>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500">
                <a:solidFill>
                  <a:srgbClr val="000000"/>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500">
                <a:solidFill>
                  <a:srgbClr val="000000"/>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500">
                <a:solidFill>
                  <a:srgbClr val="000000"/>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500">
                <a:solidFill>
                  <a:srgbClr val="000000"/>
                </a:solidFill>
                <a:latin typeface="Arial" panose="020B0604020202020204" pitchFamily="34" charset="0"/>
              </a:defRPr>
            </a:lvl9pPr>
          </a:lstStyle>
          <a:p>
            <a:pPr eaLnBrk="1" hangingPunct="1">
              <a:lnSpc>
                <a:spcPct val="100000"/>
              </a:lnSpc>
              <a:spcBef>
                <a:spcPts val="600"/>
              </a:spcBef>
              <a:spcAft>
                <a:spcPts val="600"/>
              </a:spcAft>
              <a:buFont typeface="Arial" panose="020B0604020202020204" pitchFamily="34" charset="0"/>
              <a:buNone/>
              <a:defRPr/>
            </a:pPr>
            <a:r>
              <a:rPr lang="ru-RU" altLang="ru-RU" sz="2400" dirty="0">
                <a:solidFill>
                  <a:schemeClr val="bg2">
                    <a:lumMod val="10000"/>
                  </a:schemeClr>
                </a:solidFill>
                <a:latin typeface="Myriad Pro" pitchFamily="34" charset="0"/>
                <a:cs typeface="Times New Roman" pitchFamily="18" charset="0"/>
              </a:rPr>
              <a:t>По общему правилу, если жилье (его часть), является для залогодателя и членов его семьи, совместно проживающих с ним, </a:t>
            </a:r>
            <a:r>
              <a:rPr lang="ru-RU" altLang="ru-RU" sz="2400" b="1" dirty="0">
                <a:solidFill>
                  <a:schemeClr val="bg2">
                    <a:lumMod val="10000"/>
                  </a:schemeClr>
                </a:solidFill>
                <a:latin typeface="Myriad Pro" pitchFamily="34" charset="0"/>
                <a:cs typeface="Times New Roman" pitchFamily="18" charset="0"/>
              </a:rPr>
              <a:t>единственным пригодным для постоянного проживания</a:t>
            </a:r>
            <a:r>
              <a:rPr lang="ru-RU" altLang="ru-RU" sz="2400" dirty="0">
                <a:solidFill>
                  <a:schemeClr val="bg2">
                    <a:lumMod val="10000"/>
                  </a:schemeClr>
                </a:solidFill>
                <a:latin typeface="Myriad Pro" pitchFamily="34" charset="0"/>
                <a:cs typeface="Times New Roman" pitchFamily="18" charset="0"/>
              </a:rPr>
              <a:t>, то взыскать его за долги нельзя. </a:t>
            </a:r>
          </a:p>
          <a:p>
            <a:pPr eaLnBrk="1" hangingPunct="1">
              <a:lnSpc>
                <a:spcPct val="100000"/>
              </a:lnSpc>
              <a:spcBef>
                <a:spcPts val="600"/>
              </a:spcBef>
              <a:spcAft>
                <a:spcPts val="600"/>
              </a:spcAft>
              <a:buFont typeface="Arial" panose="020B0604020202020204" pitchFamily="34" charset="0"/>
              <a:buNone/>
              <a:defRPr/>
            </a:pPr>
            <a:r>
              <a:rPr lang="ru-RU" altLang="ru-RU" sz="2400" dirty="0">
                <a:solidFill>
                  <a:schemeClr val="bg2">
                    <a:lumMod val="10000"/>
                  </a:schemeClr>
                </a:solidFill>
                <a:latin typeface="Myriad Pro" pitchFamily="34" charset="0"/>
                <a:cs typeface="Times New Roman" pitchFamily="18" charset="0"/>
              </a:rPr>
              <a:t>Исключением является случай, когда данное жилье находится в ипотеке по кредиту, выданному на приобретение или строительство этого или иного жилья, их капитальный ремонт или улучшение, а также на погашение ранее выданных таких кредитов. </a:t>
            </a:r>
          </a:p>
        </p:txBody>
      </p:sp>
      <p:sp>
        <p:nvSpPr>
          <p:cNvPr id="2" name="Номер слайда 1"/>
          <p:cNvSpPr>
            <a:spLocks noGrp="1"/>
          </p:cNvSpPr>
          <p:nvPr>
            <p:ph type="sldNum" sz="quarter" idx="10"/>
          </p:nvPr>
        </p:nvSpPr>
        <p:spPr/>
        <p:txBody>
          <a:bodyPr/>
          <a:lstStyle/>
          <a:p>
            <a:pPr>
              <a:defRPr/>
            </a:pPr>
            <a:fld id="{E054EEDE-84EA-43C9-A6FF-F4E5ACD50D84}" type="slidenum">
              <a:rPr lang="ru-RU" altLang="ru-RU" smtClean="0"/>
              <a:t>53</a:t>
            </a:fld>
            <a:endParaRPr lang="ru-RU" altLang="ru-RU" dirty="0"/>
          </a:p>
        </p:txBody>
      </p:sp>
    </p:spTree>
    <p:extLst>
      <p:ext uri="{BB962C8B-B14F-4D97-AF65-F5344CB8AC3E}">
        <p14:creationId xmlns:p14="http://schemas.microsoft.com/office/powerpoint/2010/main" val="3264275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1" name="Текст 3"/>
          <p:cNvSpPr>
            <a:spLocks/>
          </p:cNvSpPr>
          <p:nvPr/>
        </p:nvSpPr>
        <p:spPr bwMode="auto">
          <a:xfrm>
            <a:off x="0" y="0"/>
            <a:ext cx="990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defRPr sz="1900">
                <a:solidFill>
                  <a:schemeClr val="tx1"/>
                </a:solidFill>
                <a:latin typeface="Arial" panose="020B0604020202020204" pitchFamily="34" charset="0"/>
                <a:cs typeface="Arial" panose="020B0604020202020204" pitchFamily="34" charset="0"/>
              </a:defRPr>
            </a:lvl1pPr>
            <a:lvl2pPr marL="742950" indent="-285750" eaLnBrk="0" hangingPunct="0">
              <a:defRPr sz="1900">
                <a:solidFill>
                  <a:schemeClr val="tx1"/>
                </a:solidFill>
                <a:latin typeface="Arial" panose="020B0604020202020204" pitchFamily="34" charset="0"/>
                <a:cs typeface="Arial" panose="020B0604020202020204" pitchFamily="34" charset="0"/>
              </a:defRPr>
            </a:lvl2pPr>
            <a:lvl3pPr marL="1143000" indent="-228600" eaLnBrk="0" hangingPunct="0">
              <a:defRPr sz="1900">
                <a:solidFill>
                  <a:schemeClr val="tx1"/>
                </a:solidFill>
                <a:latin typeface="Arial" panose="020B0604020202020204" pitchFamily="34" charset="0"/>
                <a:cs typeface="Arial" panose="020B0604020202020204" pitchFamily="34" charset="0"/>
              </a:defRPr>
            </a:lvl3pPr>
            <a:lvl4pPr marL="1600200" indent="-228600" eaLnBrk="0" hangingPunct="0">
              <a:defRPr sz="1900">
                <a:solidFill>
                  <a:schemeClr val="tx1"/>
                </a:solidFill>
                <a:latin typeface="Arial" panose="020B0604020202020204" pitchFamily="34" charset="0"/>
                <a:cs typeface="Arial" panose="020B0604020202020204" pitchFamily="34" charset="0"/>
              </a:defRPr>
            </a:lvl4pPr>
            <a:lvl5pPr marL="2057400" indent="-228600" eaLnBrk="0" hangingPunct="0">
              <a:defRPr sz="19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defTabSz="914377" eaLnBrk="1" fontAlgn="auto" hangingPunct="1">
              <a:lnSpc>
                <a:spcPct val="90000"/>
              </a:lnSpc>
              <a:spcBef>
                <a:spcPts val="1000"/>
              </a:spcBef>
              <a:spcAft>
                <a:spcPts val="0"/>
              </a:spcAft>
              <a:defRPr/>
            </a:pPr>
            <a:r>
              <a:rPr lang="ru-RU" altLang="ru-RU" sz="3200" b="1" dirty="0">
                <a:solidFill>
                  <a:schemeClr val="bg2">
                    <a:lumMod val="10000"/>
                  </a:schemeClr>
                </a:solidFill>
                <a:latin typeface="Myriad Pro" pitchFamily="34" charset="0"/>
                <a:cs typeface="Times New Roman" pitchFamily="18" charset="0"/>
              </a:rPr>
              <a:t>Обращение взыскания на ипотеку</a:t>
            </a:r>
          </a:p>
        </p:txBody>
      </p:sp>
      <p:sp>
        <p:nvSpPr>
          <p:cNvPr id="108549" name="Rectangle 5"/>
          <p:cNvSpPr>
            <a:spLocks noChangeArrowheads="1"/>
          </p:cNvSpPr>
          <p:nvPr/>
        </p:nvSpPr>
        <p:spPr bwMode="auto">
          <a:xfrm>
            <a:off x="450850" y="1652588"/>
            <a:ext cx="9326563"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1500">
                <a:solidFill>
                  <a:srgbClr val="00000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1500">
                <a:solidFill>
                  <a:srgbClr val="000000"/>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1500">
                <a:solidFill>
                  <a:srgbClr val="00000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500">
                <a:solidFill>
                  <a:srgbClr val="000000"/>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500">
                <a:solidFill>
                  <a:srgbClr val="000000"/>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500">
                <a:solidFill>
                  <a:srgbClr val="000000"/>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500">
                <a:solidFill>
                  <a:srgbClr val="000000"/>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500">
                <a:solidFill>
                  <a:srgbClr val="000000"/>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500">
                <a:solidFill>
                  <a:srgbClr val="000000"/>
                </a:solidFill>
                <a:latin typeface="Arial" panose="020B0604020202020204" pitchFamily="34" charset="0"/>
              </a:defRPr>
            </a:lvl9pPr>
          </a:lstStyle>
          <a:p>
            <a:pPr eaLnBrk="1" hangingPunct="1">
              <a:lnSpc>
                <a:spcPct val="100000"/>
              </a:lnSpc>
              <a:spcBef>
                <a:spcPts val="600"/>
              </a:spcBef>
              <a:spcAft>
                <a:spcPts val="600"/>
              </a:spcAft>
              <a:buFont typeface="Arial" panose="020B0604020202020204" pitchFamily="34" charset="0"/>
              <a:buNone/>
              <a:defRPr/>
            </a:pPr>
            <a:r>
              <a:rPr lang="ru-RU" altLang="ru-RU" sz="2400" dirty="0">
                <a:solidFill>
                  <a:schemeClr val="bg2">
                    <a:lumMod val="10000"/>
                  </a:schemeClr>
                </a:solidFill>
                <a:latin typeface="Myriad Pro" pitchFamily="34" charset="0"/>
                <a:cs typeface="Times New Roman" pitchFamily="18" charset="0"/>
              </a:rPr>
              <a:t>Тогда взыскание на него может быть обращено, но </a:t>
            </a:r>
            <a:r>
              <a:rPr lang="ru-RU" altLang="ru-RU" sz="2400" b="1" u="sng" dirty="0">
                <a:solidFill>
                  <a:schemeClr val="bg2">
                    <a:lumMod val="10000"/>
                  </a:schemeClr>
                </a:solidFill>
                <a:latin typeface="Myriad Pro" pitchFamily="34" charset="0"/>
                <a:cs typeface="Times New Roman" pitchFamily="18" charset="0"/>
              </a:rPr>
              <a:t>только по решению суда</a:t>
            </a:r>
            <a:r>
              <a:rPr lang="ru-RU" altLang="ru-RU" sz="2400" dirty="0">
                <a:solidFill>
                  <a:schemeClr val="bg2">
                    <a:lumMod val="10000"/>
                  </a:schemeClr>
                </a:solidFill>
                <a:latin typeface="Myriad Pro" pitchFamily="34" charset="0"/>
                <a:cs typeface="Times New Roman" pitchFamily="18" charset="0"/>
              </a:rPr>
              <a:t> и только при систематическом (более трех раз в течение 12 месяцев) нарушении сроков внесения периодических платежей по кредитному договору.</a:t>
            </a:r>
          </a:p>
        </p:txBody>
      </p:sp>
      <p:sp>
        <p:nvSpPr>
          <p:cNvPr id="2" name="Номер слайда 1"/>
          <p:cNvSpPr>
            <a:spLocks noGrp="1"/>
          </p:cNvSpPr>
          <p:nvPr>
            <p:ph type="sldNum" sz="quarter" idx="10"/>
          </p:nvPr>
        </p:nvSpPr>
        <p:spPr/>
        <p:txBody>
          <a:bodyPr/>
          <a:lstStyle/>
          <a:p>
            <a:pPr>
              <a:defRPr/>
            </a:pPr>
            <a:fld id="{E054EEDE-84EA-43C9-A6FF-F4E5ACD50D84}" type="slidenum">
              <a:rPr lang="ru-RU" altLang="ru-RU" smtClean="0"/>
              <a:t>54</a:t>
            </a:fld>
            <a:endParaRPr lang="ru-RU" altLang="ru-RU" dirty="0"/>
          </a:p>
        </p:txBody>
      </p:sp>
      <p:sp>
        <p:nvSpPr>
          <p:cNvPr id="5" name="Rectangle 5">
            <a:extLst>
              <a:ext uri="{FF2B5EF4-FFF2-40B4-BE49-F238E27FC236}">
                <a16:creationId xmlns:a16="http://schemas.microsoft.com/office/drawing/2014/main" id="{5CD6FF00-0AC9-4A43-8483-CDD156D6B3B8}"/>
              </a:ext>
            </a:extLst>
          </p:cNvPr>
          <p:cNvSpPr>
            <a:spLocks noChangeArrowheads="1"/>
          </p:cNvSpPr>
          <p:nvPr/>
        </p:nvSpPr>
        <p:spPr bwMode="auto">
          <a:xfrm>
            <a:off x="468313" y="3626531"/>
            <a:ext cx="9326563"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1500">
                <a:solidFill>
                  <a:srgbClr val="00000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1500">
                <a:solidFill>
                  <a:srgbClr val="000000"/>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1500">
                <a:solidFill>
                  <a:srgbClr val="00000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500">
                <a:solidFill>
                  <a:srgbClr val="000000"/>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500">
                <a:solidFill>
                  <a:srgbClr val="000000"/>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500">
                <a:solidFill>
                  <a:srgbClr val="000000"/>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500">
                <a:solidFill>
                  <a:srgbClr val="000000"/>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500">
                <a:solidFill>
                  <a:srgbClr val="000000"/>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500">
                <a:solidFill>
                  <a:srgbClr val="000000"/>
                </a:solidFill>
                <a:latin typeface="Arial" panose="020B0604020202020204" pitchFamily="34" charset="0"/>
              </a:defRPr>
            </a:lvl9pPr>
          </a:lstStyle>
          <a:p>
            <a:pPr eaLnBrk="1" hangingPunct="1">
              <a:lnSpc>
                <a:spcPct val="100000"/>
              </a:lnSpc>
              <a:spcBef>
                <a:spcPts val="600"/>
              </a:spcBef>
              <a:spcAft>
                <a:spcPts val="600"/>
              </a:spcAft>
              <a:buFont typeface="Arial" panose="020B0604020202020204" pitchFamily="34" charset="0"/>
              <a:buNone/>
              <a:defRPr/>
            </a:pPr>
            <a:r>
              <a:rPr lang="ru-RU" altLang="ru-RU" sz="2400" dirty="0">
                <a:solidFill>
                  <a:schemeClr val="bg2">
                    <a:lumMod val="10000"/>
                  </a:schemeClr>
                </a:solidFill>
                <a:latin typeface="Myriad Pro" pitchFamily="34" charset="0"/>
                <a:cs typeface="Times New Roman" pitchFamily="18" charset="0"/>
              </a:rPr>
              <a:t>Обращение взыскания на заложенное имущество </a:t>
            </a:r>
            <a:r>
              <a:rPr lang="ru-RU" altLang="ru-RU" sz="2800" u="sng" dirty="0">
                <a:solidFill>
                  <a:schemeClr val="bg2">
                    <a:lumMod val="10000"/>
                  </a:schemeClr>
                </a:solidFill>
                <a:latin typeface="Myriad Pro" pitchFamily="34" charset="0"/>
                <a:cs typeface="Times New Roman" pitchFamily="18" charset="0"/>
              </a:rPr>
              <a:t>не</a:t>
            </a:r>
            <a:r>
              <a:rPr lang="ru-RU" altLang="ru-RU" sz="2400" dirty="0">
                <a:solidFill>
                  <a:schemeClr val="bg2">
                    <a:lumMod val="10000"/>
                  </a:schemeClr>
                </a:solidFill>
                <a:latin typeface="Myriad Pro" pitchFamily="34" charset="0"/>
                <a:cs typeface="Times New Roman" pitchFamily="18" charset="0"/>
              </a:rPr>
              <a:t> допускается, если </a:t>
            </a:r>
            <a:r>
              <a:rPr lang="ru-RU" altLang="ru-RU" sz="2400" u="sng" dirty="0">
                <a:solidFill>
                  <a:schemeClr val="bg2">
                    <a:lumMod val="10000"/>
                  </a:schemeClr>
                </a:solidFill>
                <a:latin typeface="Myriad Pro" pitchFamily="34" charset="0"/>
                <a:cs typeface="Times New Roman" pitchFamily="18" charset="0"/>
              </a:rPr>
              <a:t>сумма неисполненного обязательства менее пяти процентов от стоимости заложенного жилья и период просрочки должником платежей составляет менее трех месяцев.</a:t>
            </a:r>
            <a:endParaRPr lang="ru-RU" altLang="ru-RU" sz="2400" dirty="0">
              <a:solidFill>
                <a:schemeClr val="bg2">
                  <a:lumMod val="10000"/>
                </a:schemeClr>
              </a:solidFill>
              <a:latin typeface="Myriad Pro" pitchFamily="34" charset="0"/>
              <a:cs typeface="Times New Roman" pitchFamily="18" charset="0"/>
            </a:endParaRPr>
          </a:p>
        </p:txBody>
      </p:sp>
    </p:spTree>
    <p:extLst>
      <p:ext uri="{BB962C8B-B14F-4D97-AF65-F5344CB8AC3E}">
        <p14:creationId xmlns:p14="http://schemas.microsoft.com/office/powerpoint/2010/main" val="20535987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p:cNvSpPr>
          <p:nvPr>
            <p:ph idx="1"/>
          </p:nvPr>
        </p:nvSpPr>
        <p:spPr>
          <a:xfrm>
            <a:off x="390525" y="815055"/>
            <a:ext cx="9310688" cy="4689475"/>
          </a:xfrm>
        </p:spPr>
        <p:txBody>
          <a:bodyPr>
            <a:noAutofit/>
          </a:bodyPr>
          <a:lstStyle/>
          <a:p>
            <a:pPr marL="0" indent="0" eaLnBrk="1" hangingPunct="1">
              <a:lnSpc>
                <a:spcPct val="100000"/>
              </a:lnSpc>
              <a:spcBef>
                <a:spcPts val="600"/>
              </a:spcBef>
              <a:spcAft>
                <a:spcPts val="600"/>
              </a:spcAft>
              <a:buFont typeface="Arial" pitchFamily="34" charset="0"/>
              <a:buNone/>
              <a:defRPr/>
            </a:pPr>
            <a:r>
              <a:rPr lang="ru-RU" altLang="ru-RU" sz="2400" b="1" dirty="0">
                <a:solidFill>
                  <a:schemeClr val="bg2">
                    <a:lumMod val="10000"/>
                  </a:schemeClr>
                </a:solidFill>
                <a:latin typeface="Myriad Pro" pitchFamily="34" charset="0"/>
                <a:cs typeface="Times New Roman" pitchFamily="18" charset="0"/>
              </a:rPr>
              <a:t>Характерные особенности, обычно присущие автокредиту:</a:t>
            </a:r>
          </a:p>
          <a:p>
            <a:pPr eaLnBrk="1" hangingPunct="1">
              <a:lnSpc>
                <a:spcPts val="2400"/>
              </a:lnSpc>
              <a:spcBef>
                <a:spcPts val="600"/>
              </a:spcBef>
              <a:spcAft>
                <a:spcPts val="600"/>
              </a:spcAft>
              <a:defRPr/>
            </a:pPr>
            <a:r>
              <a:rPr lang="ru-RU" altLang="ru-RU" sz="2400" dirty="0">
                <a:solidFill>
                  <a:schemeClr val="bg2">
                    <a:lumMod val="10000"/>
                  </a:schemeClr>
                </a:solidFill>
                <a:latin typeface="Myriad Pro" pitchFamily="34" charset="0"/>
                <a:cs typeface="Times New Roman" pitchFamily="18" charset="0"/>
              </a:rPr>
              <a:t>оплата части стоимости автомобиля за счет собственных денежных средств заемщика в качестве "первого взноса« (кредит на часть стоимости автомобиля);</a:t>
            </a:r>
          </a:p>
          <a:p>
            <a:pPr eaLnBrk="1" hangingPunct="1">
              <a:lnSpc>
                <a:spcPts val="2400"/>
              </a:lnSpc>
              <a:spcBef>
                <a:spcPts val="600"/>
              </a:spcBef>
              <a:spcAft>
                <a:spcPts val="600"/>
              </a:spcAft>
              <a:defRPr/>
            </a:pPr>
            <a:r>
              <a:rPr lang="ru-RU" altLang="ru-RU" sz="2400" dirty="0">
                <a:solidFill>
                  <a:schemeClr val="bg2">
                    <a:lumMod val="10000"/>
                  </a:schemeClr>
                </a:solidFill>
                <a:latin typeface="Myriad Pro" pitchFamily="34" charset="0"/>
                <a:cs typeface="Times New Roman" pitchFamily="18" charset="0"/>
              </a:rPr>
              <a:t>выступает, как правило, способом финансирования покупки транспортного средства потребительского (некоммерческого) использования;</a:t>
            </a:r>
          </a:p>
          <a:p>
            <a:pPr eaLnBrk="1" hangingPunct="1">
              <a:lnSpc>
                <a:spcPts val="2400"/>
              </a:lnSpc>
              <a:spcBef>
                <a:spcPts val="600"/>
              </a:spcBef>
              <a:spcAft>
                <a:spcPts val="600"/>
              </a:spcAft>
              <a:defRPr/>
            </a:pPr>
            <a:r>
              <a:rPr lang="ru-RU" altLang="ru-RU" sz="2400" dirty="0">
                <a:solidFill>
                  <a:schemeClr val="bg2">
                    <a:lumMod val="10000"/>
                  </a:schemeClr>
                </a:solidFill>
                <a:latin typeface="Myriad Pro" pitchFamily="34" charset="0"/>
                <a:cs typeface="Times New Roman" pitchFamily="18" charset="0"/>
              </a:rPr>
              <a:t>страхование залога (КАСКО обеспечивает имущественный интерес заемщика и финансовый интерес кредитора, покрывая риски полной утраты или снижения стоимости автомобиля в результате хищения, полной конструктивной гибели или повреждения);</a:t>
            </a:r>
          </a:p>
          <a:p>
            <a:pPr eaLnBrk="1" hangingPunct="1">
              <a:lnSpc>
                <a:spcPts val="2400"/>
              </a:lnSpc>
              <a:spcBef>
                <a:spcPts val="600"/>
              </a:spcBef>
              <a:spcAft>
                <a:spcPts val="600"/>
              </a:spcAft>
              <a:defRPr/>
            </a:pPr>
            <a:r>
              <a:rPr lang="ru-RU" altLang="ru-RU" sz="2400" dirty="0">
                <a:solidFill>
                  <a:schemeClr val="bg2">
                    <a:lumMod val="10000"/>
                  </a:schemeClr>
                </a:solidFill>
                <a:latin typeface="Myriad Pro" pitchFamily="34" charset="0"/>
                <a:cs typeface="Times New Roman" pitchFamily="18" charset="0"/>
              </a:rPr>
              <a:t>принцип целевого использования - безналичный перевод суммы кредитования на расчетный счет юрлица - продавца автомобиля (предполагается, что продавец несет полную ответственность за переход права собственности на автомобиль по заключаемому с покупателем договору купли-продажи).</a:t>
            </a:r>
          </a:p>
          <a:p>
            <a:pPr eaLnBrk="1" hangingPunct="1">
              <a:lnSpc>
                <a:spcPct val="100000"/>
              </a:lnSpc>
              <a:spcBef>
                <a:spcPts val="600"/>
              </a:spcBef>
              <a:spcAft>
                <a:spcPts val="600"/>
              </a:spcAft>
              <a:defRPr/>
            </a:pPr>
            <a:endParaRPr lang="ru-RU" altLang="ru-RU" sz="2400" dirty="0">
              <a:solidFill>
                <a:schemeClr val="bg2">
                  <a:lumMod val="10000"/>
                </a:schemeClr>
              </a:solidFill>
              <a:latin typeface="Myriad Pro" pitchFamily="34" charset="0"/>
              <a:cs typeface="Times New Roman" pitchFamily="18" charset="0"/>
            </a:endParaRPr>
          </a:p>
        </p:txBody>
      </p:sp>
      <p:sp>
        <p:nvSpPr>
          <p:cNvPr id="69637" name="Текст 3"/>
          <p:cNvSpPr>
            <a:spLocks/>
          </p:cNvSpPr>
          <p:nvPr/>
        </p:nvSpPr>
        <p:spPr bwMode="auto">
          <a:xfrm>
            <a:off x="0" y="0"/>
            <a:ext cx="990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defRPr sz="1900">
                <a:solidFill>
                  <a:schemeClr val="tx1"/>
                </a:solidFill>
                <a:latin typeface="Arial" panose="020B0604020202020204" pitchFamily="34" charset="0"/>
                <a:cs typeface="Arial" panose="020B0604020202020204" pitchFamily="34" charset="0"/>
              </a:defRPr>
            </a:lvl1pPr>
            <a:lvl2pPr marL="742950" indent="-285750" eaLnBrk="0" hangingPunct="0">
              <a:defRPr sz="1900">
                <a:solidFill>
                  <a:schemeClr val="tx1"/>
                </a:solidFill>
                <a:latin typeface="Arial" panose="020B0604020202020204" pitchFamily="34" charset="0"/>
                <a:cs typeface="Arial" panose="020B0604020202020204" pitchFamily="34" charset="0"/>
              </a:defRPr>
            </a:lvl2pPr>
            <a:lvl3pPr marL="1143000" indent="-228600" eaLnBrk="0" hangingPunct="0">
              <a:defRPr sz="1900">
                <a:solidFill>
                  <a:schemeClr val="tx1"/>
                </a:solidFill>
                <a:latin typeface="Arial" panose="020B0604020202020204" pitchFamily="34" charset="0"/>
                <a:cs typeface="Arial" panose="020B0604020202020204" pitchFamily="34" charset="0"/>
              </a:defRPr>
            </a:lvl3pPr>
            <a:lvl4pPr marL="1600200" indent="-228600" eaLnBrk="0" hangingPunct="0">
              <a:defRPr sz="1900">
                <a:solidFill>
                  <a:schemeClr val="tx1"/>
                </a:solidFill>
                <a:latin typeface="Arial" panose="020B0604020202020204" pitchFamily="34" charset="0"/>
                <a:cs typeface="Arial" panose="020B0604020202020204" pitchFamily="34" charset="0"/>
              </a:defRPr>
            </a:lvl4pPr>
            <a:lvl5pPr marL="2057400" indent="-228600" eaLnBrk="0" hangingPunct="0">
              <a:defRPr sz="19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defTabSz="914377" eaLnBrk="1" fontAlgn="auto" hangingPunct="1">
              <a:lnSpc>
                <a:spcPct val="90000"/>
              </a:lnSpc>
              <a:spcBef>
                <a:spcPts val="1000"/>
              </a:spcBef>
              <a:spcAft>
                <a:spcPts val="0"/>
              </a:spcAft>
              <a:defRPr/>
            </a:pPr>
            <a:r>
              <a:rPr lang="ru-RU" altLang="ru-RU" sz="3200" b="1" dirty="0">
                <a:solidFill>
                  <a:schemeClr val="bg2">
                    <a:lumMod val="10000"/>
                  </a:schemeClr>
                </a:solidFill>
                <a:latin typeface="Myriad Pro" pitchFamily="34" charset="0"/>
                <a:cs typeface="Times New Roman" pitchFamily="18" charset="0"/>
              </a:rPr>
              <a:t>Отдельные виды кредитов: автокредит</a:t>
            </a:r>
          </a:p>
        </p:txBody>
      </p:sp>
      <p:sp>
        <p:nvSpPr>
          <p:cNvPr id="2" name="Номер слайда 1"/>
          <p:cNvSpPr>
            <a:spLocks noGrp="1"/>
          </p:cNvSpPr>
          <p:nvPr>
            <p:ph type="sldNum" sz="quarter" idx="10"/>
          </p:nvPr>
        </p:nvSpPr>
        <p:spPr/>
        <p:txBody>
          <a:bodyPr/>
          <a:lstStyle/>
          <a:p>
            <a:pPr>
              <a:defRPr/>
            </a:pPr>
            <a:fld id="{E054EEDE-84EA-43C9-A6FF-F4E5ACD50D84}" type="slidenum">
              <a:rPr lang="ru-RU" altLang="ru-RU" smtClean="0"/>
              <a:t>55</a:t>
            </a:fld>
            <a:endParaRPr lang="ru-RU" altLang="ru-RU" dirty="0"/>
          </a:p>
        </p:txBody>
      </p:sp>
    </p:spTree>
    <p:extLst>
      <p:ext uri="{BB962C8B-B14F-4D97-AF65-F5344CB8AC3E}">
        <p14:creationId xmlns:p14="http://schemas.microsoft.com/office/powerpoint/2010/main" val="20022083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p:cNvSpPr>
          <p:nvPr>
            <p:ph type="title"/>
          </p:nvPr>
        </p:nvSpPr>
        <p:spPr>
          <a:xfrm>
            <a:off x="450850" y="2160588"/>
            <a:ext cx="9312275" cy="539069"/>
          </a:xfrm>
        </p:spPr>
        <p:txBody>
          <a:bodyPr>
            <a:normAutofit fontScale="90000"/>
          </a:bodyPr>
          <a:lstStyle/>
          <a:p>
            <a:pPr eaLnBrk="1" hangingPunct="1">
              <a:lnSpc>
                <a:spcPct val="100000"/>
              </a:lnSpc>
              <a:spcBef>
                <a:spcPts val="600"/>
              </a:spcBef>
              <a:spcAft>
                <a:spcPts val="600"/>
              </a:spcAft>
              <a:defRPr/>
            </a:pPr>
            <a:br>
              <a:rPr lang="ru-RU" altLang="ru-RU" dirty="0">
                <a:solidFill>
                  <a:schemeClr val="bg2">
                    <a:lumMod val="10000"/>
                  </a:schemeClr>
                </a:solidFill>
                <a:latin typeface="Myriad Pro" pitchFamily="34" charset="0"/>
                <a:ea typeface="+mn-ea"/>
                <a:cs typeface="Times New Roman" pitchFamily="18" charset="0"/>
              </a:rPr>
            </a:br>
            <a:br>
              <a:rPr lang="ru-RU" altLang="ru-RU" dirty="0">
                <a:solidFill>
                  <a:schemeClr val="bg2">
                    <a:lumMod val="10000"/>
                  </a:schemeClr>
                </a:solidFill>
                <a:latin typeface="Myriad Pro" pitchFamily="34" charset="0"/>
                <a:ea typeface="+mn-ea"/>
                <a:cs typeface="Times New Roman" pitchFamily="18" charset="0"/>
              </a:rPr>
            </a:br>
            <a:br>
              <a:rPr lang="ru-RU" altLang="ru-RU" dirty="0">
                <a:solidFill>
                  <a:schemeClr val="bg2">
                    <a:lumMod val="10000"/>
                  </a:schemeClr>
                </a:solidFill>
                <a:latin typeface="Myriad Pro" pitchFamily="34" charset="0"/>
                <a:ea typeface="+mn-ea"/>
                <a:cs typeface="Times New Roman" pitchFamily="18" charset="0"/>
              </a:rPr>
            </a:br>
            <a:br>
              <a:rPr lang="ru-RU" altLang="ru-RU" dirty="0">
                <a:solidFill>
                  <a:schemeClr val="bg2">
                    <a:lumMod val="10000"/>
                  </a:schemeClr>
                </a:solidFill>
                <a:latin typeface="Myriad Pro" pitchFamily="34" charset="0"/>
                <a:ea typeface="+mn-ea"/>
                <a:cs typeface="Times New Roman" pitchFamily="18" charset="0"/>
              </a:rPr>
            </a:br>
            <a:br>
              <a:rPr lang="ru-RU"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Автокредит – кредит для физических лиц на покупку транспортного средства (легкового автомобиля, грузового автомобиля, автобуса и других видов личного транспорта) с одновременным его использованием в качестве залога.</a:t>
            </a:r>
            <a:br>
              <a:rPr lang="ru-RU" altLang="ru-RU" dirty="0">
                <a:solidFill>
                  <a:schemeClr val="bg2">
                    <a:lumMod val="10000"/>
                  </a:schemeClr>
                </a:solidFill>
                <a:latin typeface="Myriad Pro" pitchFamily="34" charset="0"/>
                <a:ea typeface="+mn-ea"/>
                <a:cs typeface="Times New Roman" pitchFamily="18" charset="0"/>
              </a:rPr>
            </a:br>
            <a:br>
              <a:rPr lang="ru-RU" altLang="ru-RU" dirty="0">
                <a:solidFill>
                  <a:schemeClr val="bg2">
                    <a:lumMod val="10000"/>
                  </a:schemeClr>
                </a:solidFill>
                <a:latin typeface="Myriad Pro" pitchFamily="34" charset="0"/>
                <a:ea typeface="+mn-ea"/>
                <a:cs typeface="Times New Roman" pitchFamily="18" charset="0"/>
              </a:rPr>
            </a:br>
            <a:r>
              <a:rPr lang="ru-RU" altLang="ru-RU" b="1" dirty="0">
                <a:solidFill>
                  <a:schemeClr val="bg2">
                    <a:lumMod val="10000"/>
                  </a:schemeClr>
                </a:solidFill>
                <a:latin typeface="Myriad Pro" pitchFamily="34" charset="0"/>
                <a:cs typeface="Times New Roman" pitchFamily="18" charset="0"/>
              </a:rPr>
              <a:t>Базовые признаки автокредита:</a:t>
            </a:r>
            <a:br>
              <a:rPr lang="ru-RU" altLang="ru-RU" b="1" dirty="0">
                <a:solidFill>
                  <a:schemeClr val="bg2">
                    <a:lumMod val="10000"/>
                  </a:schemeClr>
                </a:solidFill>
                <a:latin typeface="Myriad Pro" pitchFamily="34" charset="0"/>
                <a:cs typeface="Times New Roman" pitchFamily="18" charset="0"/>
              </a:rPr>
            </a:br>
            <a:r>
              <a:rPr lang="ru-RU" altLang="ru-RU" b="1" dirty="0">
                <a:solidFill>
                  <a:schemeClr val="bg2">
                    <a:lumMod val="10000"/>
                  </a:schemeClr>
                </a:solidFill>
                <a:latin typeface="Myriad Pro" pitchFamily="34" charset="0"/>
                <a:cs typeface="Times New Roman" pitchFamily="18" charset="0"/>
              </a:rPr>
              <a:t>        </a:t>
            </a:r>
            <a:r>
              <a:rPr lang="ru-RU" altLang="ru-RU" dirty="0">
                <a:solidFill>
                  <a:schemeClr val="bg2">
                    <a:lumMod val="10000"/>
                  </a:schemeClr>
                </a:solidFill>
                <a:latin typeface="Myriad Pro" pitchFamily="34" charset="0"/>
                <a:cs typeface="Times New Roman" pitchFamily="18" charset="0"/>
              </a:rPr>
              <a:t>разновидность потребительского кредита с точки зрения выбора субъекта, т.е. предназначается исключительно физическим лицам;</a:t>
            </a:r>
            <a:br>
              <a:rPr lang="ru-RU" altLang="ru-RU" dirty="0">
                <a:solidFill>
                  <a:schemeClr val="bg2">
                    <a:lumMod val="10000"/>
                  </a:schemeClr>
                </a:solidFill>
                <a:latin typeface="Myriad Pro" pitchFamily="34" charset="0"/>
                <a:cs typeface="Times New Roman" pitchFamily="18" charset="0"/>
              </a:rPr>
            </a:br>
            <a:r>
              <a:rPr lang="ru-RU" altLang="ru-RU" dirty="0">
                <a:solidFill>
                  <a:schemeClr val="bg2">
                    <a:lumMod val="10000"/>
                  </a:schemeClr>
                </a:solidFill>
                <a:latin typeface="Myriad Pro" pitchFamily="34" charset="0"/>
                <a:cs typeface="Times New Roman" pitchFamily="18" charset="0"/>
              </a:rPr>
              <a:t>        кредит с обязательным целевым использованием для покупки предварительно заявленного заемщиком автомобиля с его идентификацией на момент предоставления;</a:t>
            </a:r>
            <a:br>
              <a:rPr lang="ru-RU" altLang="ru-RU" dirty="0">
                <a:solidFill>
                  <a:schemeClr val="bg2">
                    <a:lumMod val="10000"/>
                  </a:schemeClr>
                </a:solidFill>
                <a:latin typeface="Myriad Pro" pitchFamily="34" charset="0"/>
                <a:cs typeface="Times New Roman" pitchFamily="18" charset="0"/>
              </a:rPr>
            </a:br>
            <a:r>
              <a:rPr lang="ru-RU" altLang="ru-RU" dirty="0">
                <a:solidFill>
                  <a:schemeClr val="bg2">
                    <a:lumMod val="10000"/>
                  </a:schemeClr>
                </a:solidFill>
                <a:latin typeface="Myriad Pro" pitchFamily="34" charset="0"/>
                <a:cs typeface="Times New Roman" pitchFamily="18" charset="0"/>
              </a:rPr>
              <a:t>        кредит под залог: оформление приобретаемого автомобиля в залог банка-кредитора является обязательным условием кредитования в качестве гарантии его возвратности.</a:t>
            </a:r>
            <a:br>
              <a:rPr lang="ru-RU" altLang="ru-RU" dirty="0">
                <a:solidFill>
                  <a:schemeClr val="bg2">
                    <a:lumMod val="10000"/>
                  </a:schemeClr>
                </a:solidFill>
                <a:latin typeface="Myriad Pro" pitchFamily="34" charset="0"/>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 </a:t>
            </a:r>
          </a:p>
        </p:txBody>
      </p:sp>
      <p:sp>
        <p:nvSpPr>
          <p:cNvPr id="69637" name="Текст 3"/>
          <p:cNvSpPr>
            <a:spLocks/>
          </p:cNvSpPr>
          <p:nvPr/>
        </p:nvSpPr>
        <p:spPr bwMode="auto">
          <a:xfrm>
            <a:off x="0" y="0"/>
            <a:ext cx="990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defRPr sz="1900">
                <a:solidFill>
                  <a:schemeClr val="tx1"/>
                </a:solidFill>
                <a:latin typeface="Arial" panose="020B0604020202020204" pitchFamily="34" charset="0"/>
                <a:cs typeface="Arial" panose="020B0604020202020204" pitchFamily="34" charset="0"/>
              </a:defRPr>
            </a:lvl1pPr>
            <a:lvl2pPr marL="742950" indent="-285750" eaLnBrk="0" hangingPunct="0">
              <a:defRPr sz="1900">
                <a:solidFill>
                  <a:schemeClr val="tx1"/>
                </a:solidFill>
                <a:latin typeface="Arial" panose="020B0604020202020204" pitchFamily="34" charset="0"/>
                <a:cs typeface="Arial" panose="020B0604020202020204" pitchFamily="34" charset="0"/>
              </a:defRPr>
            </a:lvl2pPr>
            <a:lvl3pPr marL="1143000" indent="-228600" eaLnBrk="0" hangingPunct="0">
              <a:defRPr sz="1900">
                <a:solidFill>
                  <a:schemeClr val="tx1"/>
                </a:solidFill>
                <a:latin typeface="Arial" panose="020B0604020202020204" pitchFamily="34" charset="0"/>
                <a:cs typeface="Arial" panose="020B0604020202020204" pitchFamily="34" charset="0"/>
              </a:defRPr>
            </a:lvl3pPr>
            <a:lvl4pPr marL="1600200" indent="-228600" eaLnBrk="0" hangingPunct="0">
              <a:defRPr sz="1900">
                <a:solidFill>
                  <a:schemeClr val="tx1"/>
                </a:solidFill>
                <a:latin typeface="Arial" panose="020B0604020202020204" pitchFamily="34" charset="0"/>
                <a:cs typeface="Arial" panose="020B0604020202020204" pitchFamily="34" charset="0"/>
              </a:defRPr>
            </a:lvl4pPr>
            <a:lvl5pPr marL="2057400" indent="-228600" eaLnBrk="0" hangingPunct="0">
              <a:defRPr sz="19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defTabSz="914377" eaLnBrk="1" fontAlgn="auto" hangingPunct="1">
              <a:lnSpc>
                <a:spcPct val="90000"/>
              </a:lnSpc>
              <a:spcBef>
                <a:spcPts val="1000"/>
              </a:spcBef>
              <a:spcAft>
                <a:spcPts val="0"/>
              </a:spcAft>
              <a:defRPr/>
            </a:pPr>
            <a:r>
              <a:rPr lang="ru-RU" altLang="ru-RU" sz="3200" b="1" dirty="0">
                <a:solidFill>
                  <a:schemeClr val="bg2">
                    <a:lumMod val="10000"/>
                  </a:schemeClr>
                </a:solidFill>
                <a:latin typeface="Myriad Pro" pitchFamily="34" charset="0"/>
                <a:cs typeface="Times New Roman" pitchFamily="18" charset="0"/>
              </a:rPr>
              <a:t>Автокредит</a:t>
            </a:r>
          </a:p>
        </p:txBody>
      </p:sp>
      <p:sp>
        <p:nvSpPr>
          <p:cNvPr id="3" name="Стрелка вправо 2"/>
          <p:cNvSpPr/>
          <p:nvPr/>
        </p:nvSpPr>
        <p:spPr>
          <a:xfrm>
            <a:off x="554892" y="2863598"/>
            <a:ext cx="399327" cy="195423"/>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6" name="Стрелка вправо 5"/>
          <p:cNvSpPr/>
          <p:nvPr/>
        </p:nvSpPr>
        <p:spPr>
          <a:xfrm>
            <a:off x="554893" y="3533548"/>
            <a:ext cx="399327" cy="195423"/>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7" name="Стрелка вправо 6"/>
          <p:cNvSpPr/>
          <p:nvPr/>
        </p:nvSpPr>
        <p:spPr>
          <a:xfrm>
            <a:off x="554894" y="4550507"/>
            <a:ext cx="399327" cy="195423"/>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2" name="Номер слайда 1"/>
          <p:cNvSpPr>
            <a:spLocks noGrp="1"/>
          </p:cNvSpPr>
          <p:nvPr>
            <p:ph type="sldNum" sz="quarter" idx="10"/>
          </p:nvPr>
        </p:nvSpPr>
        <p:spPr/>
        <p:txBody>
          <a:bodyPr/>
          <a:lstStyle/>
          <a:p>
            <a:pPr>
              <a:defRPr/>
            </a:pPr>
            <a:fld id="{E054EEDE-84EA-43C9-A6FF-F4E5ACD50D84}" type="slidenum">
              <a:rPr lang="ru-RU" altLang="ru-RU" smtClean="0"/>
              <a:t>56</a:t>
            </a:fld>
            <a:endParaRPr lang="ru-RU" altLang="ru-RU" dirty="0"/>
          </a:p>
        </p:txBody>
      </p:sp>
    </p:spTree>
    <p:extLst>
      <p:ext uri="{BB962C8B-B14F-4D97-AF65-F5344CB8AC3E}">
        <p14:creationId xmlns:p14="http://schemas.microsoft.com/office/powerpoint/2010/main" val="29248500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135" y="2543175"/>
            <a:ext cx="9521730" cy="885825"/>
          </a:xfrm>
        </p:spPr>
        <p:txBody>
          <a:bodyPr/>
          <a:lstStyle/>
          <a:p>
            <a:pPr algn="ctr"/>
            <a:r>
              <a:rPr lang="ru-RU" sz="3200" b="1" dirty="0">
                <a:solidFill>
                  <a:srgbClr val="000000"/>
                </a:solidFill>
              </a:rPr>
              <a:t>В завершение – </a:t>
            </a:r>
            <a:br>
              <a:rPr lang="en-US" sz="3200" b="1" dirty="0">
                <a:solidFill>
                  <a:srgbClr val="000000"/>
                </a:solidFill>
              </a:rPr>
            </a:br>
            <a:r>
              <a:rPr lang="ru-RU" sz="3200" b="1" u="sng" dirty="0">
                <a:solidFill>
                  <a:srgbClr val="000000"/>
                </a:solidFill>
              </a:rPr>
              <a:t>Некоторые острые вопросы и ответы на них</a:t>
            </a:r>
            <a:br>
              <a:rPr lang="ru-RU" sz="3200" dirty="0">
                <a:solidFill>
                  <a:srgbClr val="000000"/>
                </a:solidFill>
              </a:rPr>
            </a:br>
            <a:r>
              <a:rPr lang="ru-RU" sz="3200" dirty="0">
                <a:solidFill>
                  <a:srgbClr val="000000"/>
                </a:solidFill>
              </a:rPr>
              <a:t> </a:t>
            </a:r>
            <a:endParaRPr lang="ru-RU" sz="3200" b="1" dirty="0">
              <a:solidFill>
                <a:srgbClr val="000000"/>
              </a:solidFill>
            </a:endParaRPr>
          </a:p>
        </p:txBody>
      </p:sp>
      <p:sp>
        <p:nvSpPr>
          <p:cNvPr id="4" name="Номер слайда 3"/>
          <p:cNvSpPr>
            <a:spLocks noGrp="1"/>
          </p:cNvSpPr>
          <p:nvPr>
            <p:ph type="sldNum" sz="quarter" idx="14"/>
          </p:nvPr>
        </p:nvSpPr>
        <p:spPr/>
        <p:txBody>
          <a:bodyPr/>
          <a:lstStyle/>
          <a:p>
            <a:fld id="{007EBD6D-064B-4AC3-8521-8E0C961D8D51}" type="slidenum">
              <a:rPr lang="ru-RU" altLang="ru-RU" smtClean="0"/>
              <a:pPr/>
              <a:t>57</a:t>
            </a:fld>
            <a:endParaRPr lang="ru-RU" altLang="ru-RU" dirty="0"/>
          </a:p>
        </p:txBody>
      </p:sp>
    </p:spTree>
    <p:extLst>
      <p:ext uri="{BB962C8B-B14F-4D97-AF65-F5344CB8AC3E}">
        <p14:creationId xmlns:p14="http://schemas.microsoft.com/office/powerpoint/2010/main" val="25166019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284" y="404284"/>
            <a:ext cx="8829675" cy="885825"/>
          </a:xfrm>
        </p:spPr>
        <p:txBody>
          <a:bodyPr/>
          <a:lstStyle/>
          <a:p>
            <a:pPr lvl="0"/>
            <a:r>
              <a:rPr lang="ru-RU" sz="3200" b="1" dirty="0">
                <a:solidFill>
                  <a:schemeClr val="bg2">
                    <a:lumMod val="10000"/>
                  </a:schemeClr>
                </a:solidFill>
              </a:rPr>
              <a:t>1</a:t>
            </a:r>
            <a:r>
              <a:rPr lang="ru-RU" sz="3200" dirty="0">
                <a:solidFill>
                  <a:schemeClr val="bg2">
                    <a:lumMod val="10000"/>
                  </a:schemeClr>
                </a:solidFill>
              </a:rPr>
              <a:t>. </a:t>
            </a:r>
            <a:r>
              <a:rPr lang="ru-RU" sz="3200" b="1" dirty="0">
                <a:solidFill>
                  <a:schemeClr val="bg2">
                    <a:lumMod val="10000"/>
                  </a:schemeClr>
                </a:solidFill>
                <a:cs typeface="Andalus" pitchFamily="18" charset="-78"/>
              </a:rPr>
              <a:t>Нужно</a:t>
            </a:r>
            <a:r>
              <a:rPr lang="ru-RU" sz="3200" b="1" dirty="0">
                <a:solidFill>
                  <a:schemeClr val="bg2">
                    <a:lumMod val="10000"/>
                  </a:schemeClr>
                </a:solidFill>
              </a:rPr>
              <a:t> ли погашать кредит перед банком, если у него отозвана лицензия?</a:t>
            </a:r>
            <a:br>
              <a:rPr lang="ru-RU" sz="3200" dirty="0">
                <a:solidFill>
                  <a:schemeClr val="bg2">
                    <a:lumMod val="10000"/>
                  </a:schemeClr>
                </a:solidFill>
              </a:rPr>
            </a:br>
            <a:endParaRPr lang="ru-RU" sz="3200" dirty="0">
              <a:solidFill>
                <a:schemeClr val="bg2">
                  <a:lumMod val="10000"/>
                </a:schemeClr>
              </a:solidFill>
            </a:endParaRPr>
          </a:p>
        </p:txBody>
      </p:sp>
      <p:sp>
        <p:nvSpPr>
          <p:cNvPr id="4" name="Номер слайда 3"/>
          <p:cNvSpPr>
            <a:spLocks noGrp="1"/>
          </p:cNvSpPr>
          <p:nvPr>
            <p:ph type="sldNum" sz="quarter" idx="10"/>
          </p:nvPr>
        </p:nvSpPr>
        <p:spPr/>
        <p:txBody>
          <a:bodyPr/>
          <a:lstStyle/>
          <a:p>
            <a:fld id="{FD676896-F5C4-47B4-B6A3-4CCA172788F3}" type="slidenum">
              <a:rPr lang="ru-RU" altLang="ru-RU" smtClean="0"/>
              <a:pPr/>
              <a:t>58</a:t>
            </a:fld>
            <a:endParaRPr lang="ru-RU" altLang="ru-RU" dirty="0"/>
          </a:p>
        </p:txBody>
      </p:sp>
      <p:sp>
        <p:nvSpPr>
          <p:cNvPr id="5" name="Прямоугольник 4"/>
          <p:cNvSpPr/>
          <p:nvPr/>
        </p:nvSpPr>
        <p:spPr>
          <a:xfrm>
            <a:off x="151284" y="1618886"/>
            <a:ext cx="8897816" cy="461665"/>
          </a:xfrm>
          <a:prstGeom prst="rect">
            <a:avLst/>
          </a:prstGeom>
        </p:spPr>
        <p:txBody>
          <a:bodyPr wrap="square">
            <a:spAutoFit/>
          </a:bodyPr>
          <a:lstStyle/>
          <a:p>
            <a:r>
              <a:rPr lang="ru-RU" sz="2400" dirty="0">
                <a:solidFill>
                  <a:schemeClr val="bg2">
                    <a:lumMod val="10000"/>
                  </a:schemeClr>
                </a:solidFill>
              </a:rPr>
              <a:t>Да, нужно. Банк вправе обратиться за взысканием в суд.</a:t>
            </a:r>
          </a:p>
        </p:txBody>
      </p:sp>
      <p:sp>
        <p:nvSpPr>
          <p:cNvPr id="6" name="Rectangle 5">
            <a:extLst>
              <a:ext uri="{FF2B5EF4-FFF2-40B4-BE49-F238E27FC236}">
                <a16:creationId xmlns:a16="http://schemas.microsoft.com/office/drawing/2014/main" id="{CA3933CD-A191-4EED-8AFC-F6E2C4D7939C}"/>
              </a:ext>
            </a:extLst>
          </p:cNvPr>
          <p:cNvSpPr/>
          <p:nvPr/>
        </p:nvSpPr>
        <p:spPr>
          <a:xfrm>
            <a:off x="151284" y="3058942"/>
            <a:ext cx="9576092" cy="1077218"/>
          </a:xfrm>
          <a:prstGeom prst="rect">
            <a:avLst/>
          </a:prstGeom>
        </p:spPr>
        <p:txBody>
          <a:bodyPr wrap="square">
            <a:spAutoFit/>
          </a:bodyPr>
          <a:lstStyle/>
          <a:p>
            <a:r>
              <a:rPr lang="ru-RU" sz="3200" b="1" dirty="0">
                <a:solidFill>
                  <a:schemeClr val="bg2">
                    <a:lumMod val="10000"/>
                  </a:schemeClr>
                </a:solidFill>
              </a:rPr>
              <a:t>2. Можно ли погасить кредит за счет средств, находящихся во вкладе в этом же банке?</a:t>
            </a:r>
            <a:endParaRPr lang="en-US" sz="3200" dirty="0"/>
          </a:p>
        </p:txBody>
      </p:sp>
      <p:sp>
        <p:nvSpPr>
          <p:cNvPr id="7" name="Объект 2">
            <a:extLst>
              <a:ext uri="{FF2B5EF4-FFF2-40B4-BE49-F238E27FC236}">
                <a16:creationId xmlns:a16="http://schemas.microsoft.com/office/drawing/2014/main" id="{94722B88-C5E6-4947-9B33-B3C62F6A698A}"/>
              </a:ext>
            </a:extLst>
          </p:cNvPr>
          <p:cNvSpPr>
            <a:spLocks noGrp="1"/>
          </p:cNvSpPr>
          <p:nvPr>
            <p:ph idx="1"/>
          </p:nvPr>
        </p:nvSpPr>
        <p:spPr>
          <a:xfrm>
            <a:off x="323798" y="4527734"/>
            <a:ext cx="9258404" cy="2432731"/>
          </a:xfrm>
        </p:spPr>
        <p:txBody>
          <a:bodyPr/>
          <a:lstStyle/>
          <a:p>
            <a:pPr marL="0" indent="0">
              <a:buNone/>
            </a:pPr>
            <a:r>
              <a:rPr lang="ru-RU" sz="2400" dirty="0"/>
              <a:t>Нет, взаимозачет требований в соответствии с законодательством запрещен.</a:t>
            </a:r>
            <a:endParaRPr lang="ru-RU" dirty="0"/>
          </a:p>
        </p:txBody>
      </p:sp>
    </p:spTree>
    <p:extLst>
      <p:ext uri="{BB962C8B-B14F-4D97-AF65-F5344CB8AC3E}">
        <p14:creationId xmlns:p14="http://schemas.microsoft.com/office/powerpoint/2010/main" val="32632082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793" y="162495"/>
            <a:ext cx="8829675" cy="885825"/>
          </a:xfrm>
        </p:spPr>
        <p:txBody>
          <a:bodyPr/>
          <a:lstStyle/>
          <a:p>
            <a:r>
              <a:rPr lang="ru-RU" sz="3200" b="1" dirty="0">
                <a:solidFill>
                  <a:schemeClr val="bg2">
                    <a:lumMod val="10000"/>
                  </a:schemeClr>
                </a:solidFill>
              </a:rPr>
              <a:t>3. В каком порядке погашается кредит в банке, у которого отозвана лицензия?</a:t>
            </a:r>
            <a:endParaRPr lang="ru-RU" sz="3200" dirty="0">
              <a:solidFill>
                <a:schemeClr val="bg2">
                  <a:lumMod val="10000"/>
                </a:schemeClr>
              </a:solidFill>
            </a:endParaRPr>
          </a:p>
        </p:txBody>
      </p:sp>
      <p:sp>
        <p:nvSpPr>
          <p:cNvPr id="3" name="Объект 2"/>
          <p:cNvSpPr>
            <a:spLocks noGrp="1"/>
          </p:cNvSpPr>
          <p:nvPr>
            <p:ph idx="1"/>
          </p:nvPr>
        </p:nvSpPr>
        <p:spPr>
          <a:xfrm>
            <a:off x="456066" y="1258318"/>
            <a:ext cx="8829675" cy="4716463"/>
          </a:xfrm>
        </p:spPr>
        <p:txBody>
          <a:bodyPr/>
          <a:lstStyle/>
          <a:p>
            <a:pPr marL="0" indent="0">
              <a:buNone/>
            </a:pPr>
            <a:r>
              <a:rPr lang="ru-RU" sz="2400" dirty="0"/>
              <a:t>После отзыва лицензии на осуществление банковских операций и до принятия арбитражным судом решения о признании банка банкротом (ликвидации) заемщик обязан погашать задолженность по кредиту в порядке и по реквизитам, установленным </a:t>
            </a:r>
            <a:r>
              <a:rPr lang="ru-RU" sz="2400" u="sng" dirty="0"/>
              <a:t>временной администрацией по управлению банком. </a:t>
            </a:r>
            <a:r>
              <a:rPr lang="ru-RU" sz="2400" dirty="0"/>
              <a:t> После принятия арбитражным судом решения о признании банка банкротом (ликвидации) и возложения на АСВ функции конкурсного управляющего (ликвидатора) заемщик обязан погашать задолженность по реквизитам, размещенным на сайте Агентства http://www.asv.org.ru/ в разделе «Ликвидация банков» на странице соответствующего банка.  Можно платить  наличными денежными средствами БЕЗ КОМИССИИ чрез терминалы АКБ «Российский капитал» (ПАО), установленных по адресам: г.Москва, ул.Высоцкого, 4 (бывший Верхний Таганский тупик); ул.Лесная 59, стр.2.</a:t>
            </a:r>
          </a:p>
        </p:txBody>
      </p:sp>
      <p:sp>
        <p:nvSpPr>
          <p:cNvPr id="4" name="Номер слайда 3"/>
          <p:cNvSpPr>
            <a:spLocks noGrp="1"/>
          </p:cNvSpPr>
          <p:nvPr>
            <p:ph type="sldNum" sz="quarter" idx="10"/>
          </p:nvPr>
        </p:nvSpPr>
        <p:spPr/>
        <p:txBody>
          <a:bodyPr/>
          <a:lstStyle/>
          <a:p>
            <a:fld id="{FD676896-F5C4-47B4-B6A3-4CCA172788F3}" type="slidenum">
              <a:rPr lang="ru-RU" altLang="ru-RU" smtClean="0"/>
              <a:pPr/>
              <a:t>59</a:t>
            </a:fld>
            <a:endParaRPr lang="ru-RU" altLang="ru-RU" dirty="0"/>
          </a:p>
        </p:txBody>
      </p:sp>
    </p:spTree>
    <p:extLst>
      <p:ext uri="{BB962C8B-B14F-4D97-AF65-F5344CB8AC3E}">
        <p14:creationId xmlns:p14="http://schemas.microsoft.com/office/powerpoint/2010/main" val="2604317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886" y="883950"/>
            <a:ext cx="8829675" cy="885825"/>
          </a:xfrm>
        </p:spPr>
        <p:txBody>
          <a:bodyPr>
            <a:normAutofit/>
          </a:bodyPr>
          <a:lstStyle/>
          <a:p>
            <a:r>
              <a:rPr lang="ru-RU" sz="3200" dirty="0">
                <a:solidFill>
                  <a:srgbClr val="000000"/>
                </a:solidFill>
                <a:latin typeface="Myriad Pro"/>
              </a:rPr>
              <a:t>Динамика российского банковского сектора</a:t>
            </a:r>
          </a:p>
        </p:txBody>
      </p:sp>
      <p:sp>
        <p:nvSpPr>
          <p:cNvPr id="4" name="Текст 3"/>
          <p:cNvSpPr>
            <a:spLocks noGrp="1"/>
          </p:cNvSpPr>
          <p:nvPr>
            <p:ph type="body" sz="quarter" idx="13"/>
          </p:nvPr>
        </p:nvSpPr>
        <p:spPr>
          <a:xfrm>
            <a:off x="88135" y="198307"/>
            <a:ext cx="10223669" cy="1068636"/>
          </a:xfrm>
        </p:spPr>
        <p:txBody>
          <a:bodyPr>
            <a:normAutofit/>
          </a:bodyPr>
          <a:lstStyle/>
          <a:p>
            <a:r>
              <a:rPr lang="ru-RU" sz="3200" b="1" cap="none" dirty="0">
                <a:solidFill>
                  <a:schemeClr val="bg2">
                    <a:lumMod val="10000"/>
                  </a:schemeClr>
                </a:solidFill>
                <a:latin typeface="Myriad Pro" pitchFamily="34" charset="0"/>
                <a:cs typeface="Times New Roman" pitchFamily="18" charset="0"/>
              </a:rPr>
              <a:t>Банковская система</a:t>
            </a:r>
            <a:endParaRPr lang="en-US" sz="3200" b="1" cap="none" dirty="0">
              <a:solidFill>
                <a:schemeClr val="bg2">
                  <a:lumMod val="10000"/>
                </a:schemeClr>
              </a:solidFill>
              <a:latin typeface="Myriad Pro" pitchFamily="34" charset="0"/>
              <a:cs typeface="Times New Roman" pitchFamily="18" charset="0"/>
            </a:endParaRPr>
          </a:p>
          <a:p>
            <a:endParaRPr lang="ru-RU" sz="3200" dirty="0"/>
          </a:p>
        </p:txBody>
      </p:sp>
      <p:sp>
        <p:nvSpPr>
          <p:cNvPr id="5" name="Номер слайда 4"/>
          <p:cNvSpPr>
            <a:spLocks noGrp="1"/>
          </p:cNvSpPr>
          <p:nvPr>
            <p:ph type="sldNum" sz="quarter" idx="14"/>
          </p:nvPr>
        </p:nvSpPr>
        <p:spPr/>
        <p:txBody>
          <a:bodyPr/>
          <a:lstStyle/>
          <a:p>
            <a:pPr>
              <a:defRPr/>
            </a:pPr>
            <a:fld id="{0F31A39D-21C1-466D-88BF-3815D5239A26}" type="slidenum">
              <a:rPr lang="ru-RU" altLang="ru-RU" smtClean="0"/>
              <a:pPr>
                <a:defRPr/>
              </a:pPr>
              <a:t>6</a:t>
            </a:fld>
            <a:endParaRPr lang="ru-RU" altLang="ru-RU" dirty="0"/>
          </a:p>
        </p:txBody>
      </p:sp>
      <p:graphicFrame>
        <p:nvGraphicFramePr>
          <p:cNvPr id="3" name="Объект 2"/>
          <p:cNvGraphicFramePr>
            <a:graphicFrameLocks noChangeAspect="1"/>
          </p:cNvGraphicFramePr>
          <p:nvPr>
            <p:extLst>
              <p:ext uri="{D42A27DB-BD31-4B8C-83A1-F6EECF244321}">
                <p14:modId xmlns:p14="http://schemas.microsoft.com/office/powerpoint/2010/main" val="3976915892"/>
              </p:ext>
            </p:extLst>
          </p:nvPr>
        </p:nvGraphicFramePr>
        <p:xfrm>
          <a:off x="545874" y="2701471"/>
          <a:ext cx="9168312" cy="1014186"/>
        </p:xfrm>
        <a:graphic>
          <a:graphicData uri="http://schemas.openxmlformats.org/presentationml/2006/ole">
            <mc:AlternateContent xmlns:mc="http://schemas.openxmlformats.org/markup-compatibility/2006">
              <mc:Choice xmlns:v="urn:schemas-microsoft-com:vml" Requires="v">
                <p:oleObj spid="_x0000_s5158" name="Лист" r:id="rId3" imgW="6458068" imgH="714420" progId="Excel.Sheet.12">
                  <p:link updateAutomatic="1"/>
                </p:oleObj>
              </mc:Choice>
              <mc:Fallback>
                <p:oleObj name="Лист" r:id="rId3" imgW="6458068" imgH="714420" progId="Excel.Shee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874" y="2701471"/>
                        <a:ext cx="9168312" cy="101418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0585833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323" y="418824"/>
            <a:ext cx="8829675" cy="885825"/>
          </a:xfrm>
        </p:spPr>
        <p:txBody>
          <a:bodyPr/>
          <a:lstStyle/>
          <a:p>
            <a:pPr lvl="0"/>
            <a:r>
              <a:rPr lang="ru-RU" sz="3200" b="1" dirty="0">
                <a:solidFill>
                  <a:schemeClr val="bg2">
                    <a:lumMod val="10000"/>
                  </a:schemeClr>
                </a:solidFill>
              </a:rPr>
              <a:t>4. Будет ли выплачиваться страховка при наличии кредита?</a:t>
            </a:r>
            <a:br>
              <a:rPr lang="ru-RU" sz="3200" dirty="0">
                <a:solidFill>
                  <a:schemeClr val="bg2">
                    <a:lumMod val="10000"/>
                  </a:schemeClr>
                </a:solidFill>
              </a:rPr>
            </a:br>
            <a:endParaRPr lang="ru-RU" sz="3200" dirty="0">
              <a:solidFill>
                <a:schemeClr val="bg2">
                  <a:lumMod val="10000"/>
                </a:schemeClr>
              </a:solidFill>
            </a:endParaRPr>
          </a:p>
        </p:txBody>
      </p:sp>
      <p:sp>
        <p:nvSpPr>
          <p:cNvPr id="3" name="Объект 2"/>
          <p:cNvSpPr>
            <a:spLocks noGrp="1"/>
          </p:cNvSpPr>
          <p:nvPr>
            <p:ph idx="1"/>
          </p:nvPr>
        </p:nvSpPr>
        <p:spPr>
          <a:xfrm>
            <a:off x="339952" y="1468211"/>
            <a:ext cx="8829675" cy="4716463"/>
          </a:xfrm>
        </p:spPr>
        <p:txBody>
          <a:bodyPr/>
          <a:lstStyle/>
          <a:p>
            <a:pPr marL="0" indent="0">
              <a:buNone/>
            </a:pPr>
            <a:r>
              <a:rPr lang="ru-RU" sz="2400" dirty="0"/>
              <a:t>Размер страхового возмещения определяется исходя из разницы между суммой обязательств банка перед вкладчиком и суммой встречных требований данного банка к вкладчику по выданному ему кредиту. Если сумма встречных требований меньше суммы обязательств банка перед вкладчиком, то вкладчику будет выплачена часть страхового возмещения в размере указанной разницы. Если сумма встречных требований превышает сумму обязательств, то </a:t>
            </a:r>
            <a:r>
              <a:rPr lang="ru-RU" sz="2400" u="sng" dirty="0"/>
              <a:t>страховое возмещение выплачиваться не будет, пока не будут погашены (или переуступлены третьему лицу) встречные требования банка.</a:t>
            </a:r>
          </a:p>
          <a:p>
            <a:endParaRPr lang="ru-RU" dirty="0"/>
          </a:p>
        </p:txBody>
      </p:sp>
      <p:sp>
        <p:nvSpPr>
          <p:cNvPr id="4" name="Номер слайда 3"/>
          <p:cNvSpPr>
            <a:spLocks noGrp="1"/>
          </p:cNvSpPr>
          <p:nvPr>
            <p:ph type="sldNum" sz="quarter" idx="10"/>
          </p:nvPr>
        </p:nvSpPr>
        <p:spPr/>
        <p:txBody>
          <a:bodyPr/>
          <a:lstStyle/>
          <a:p>
            <a:fld id="{FD676896-F5C4-47B4-B6A3-4CCA172788F3}" type="slidenum">
              <a:rPr lang="ru-RU" altLang="ru-RU" smtClean="0"/>
              <a:pPr/>
              <a:t>60</a:t>
            </a:fld>
            <a:endParaRPr lang="ru-RU" altLang="ru-RU" dirty="0"/>
          </a:p>
        </p:txBody>
      </p:sp>
    </p:spTree>
    <p:extLst>
      <p:ext uri="{BB962C8B-B14F-4D97-AF65-F5344CB8AC3E}">
        <p14:creationId xmlns:p14="http://schemas.microsoft.com/office/powerpoint/2010/main" val="7289320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334" y="311642"/>
            <a:ext cx="8829675" cy="885825"/>
          </a:xfrm>
        </p:spPr>
        <p:txBody>
          <a:bodyPr/>
          <a:lstStyle/>
          <a:p>
            <a:pPr lvl="0"/>
            <a:r>
              <a:rPr lang="ru-RU" sz="3200" b="1" dirty="0">
                <a:solidFill>
                  <a:schemeClr val="bg2">
                    <a:lumMod val="10000"/>
                  </a:schemeClr>
                </a:solidFill>
              </a:rPr>
              <a:t>5. Может ли банк передать (продать) права требования по кредиту третьему лицу?</a:t>
            </a:r>
            <a:br>
              <a:rPr lang="ru-RU" sz="3200" dirty="0">
                <a:solidFill>
                  <a:schemeClr val="bg2">
                    <a:lumMod val="10000"/>
                  </a:schemeClr>
                </a:solidFill>
              </a:rPr>
            </a:br>
            <a:endParaRPr lang="ru-RU" sz="3200" dirty="0">
              <a:solidFill>
                <a:schemeClr val="bg2">
                  <a:lumMod val="10000"/>
                </a:schemeClr>
              </a:solidFill>
            </a:endParaRPr>
          </a:p>
        </p:txBody>
      </p:sp>
      <p:sp>
        <p:nvSpPr>
          <p:cNvPr id="3" name="Объект 2"/>
          <p:cNvSpPr>
            <a:spLocks noGrp="1"/>
          </p:cNvSpPr>
          <p:nvPr>
            <p:ph idx="1"/>
          </p:nvPr>
        </p:nvSpPr>
        <p:spPr>
          <a:xfrm>
            <a:off x="354467" y="1577068"/>
            <a:ext cx="8829675" cy="4716463"/>
          </a:xfrm>
        </p:spPr>
        <p:txBody>
          <a:bodyPr/>
          <a:lstStyle/>
          <a:p>
            <a:pPr marL="0" indent="0">
              <a:buNone/>
            </a:pPr>
            <a:r>
              <a:rPr lang="ru-RU" sz="2400" dirty="0">
                <a:solidFill>
                  <a:schemeClr val="bg2">
                    <a:lumMod val="10000"/>
                  </a:schemeClr>
                </a:solidFill>
              </a:rPr>
              <a:t>Да, может. Права требования по кредитам к заемщикам входят в конкурсную массу, за счет которой удовлетворяются требования кредиторов. Если заемщик не погасил задолженность, то права требования к заемщику могут быть проданы конкурсным управляющим (ликвидатором) на открытых торгах третьему лицу, который, как новый кредитор, установит свой порядок погашения ссудной задолженности.</a:t>
            </a:r>
          </a:p>
          <a:p>
            <a:endParaRPr lang="ru-RU" dirty="0"/>
          </a:p>
        </p:txBody>
      </p:sp>
      <p:sp>
        <p:nvSpPr>
          <p:cNvPr id="4" name="Номер слайда 3"/>
          <p:cNvSpPr>
            <a:spLocks noGrp="1"/>
          </p:cNvSpPr>
          <p:nvPr>
            <p:ph type="sldNum" sz="quarter" idx="10"/>
          </p:nvPr>
        </p:nvSpPr>
        <p:spPr/>
        <p:txBody>
          <a:bodyPr/>
          <a:lstStyle/>
          <a:p>
            <a:fld id="{FD676896-F5C4-47B4-B6A3-4CCA172788F3}" type="slidenum">
              <a:rPr lang="ru-RU" altLang="ru-RU" smtClean="0"/>
              <a:pPr/>
              <a:t>61</a:t>
            </a:fld>
            <a:endParaRPr lang="ru-RU" altLang="ru-RU" dirty="0"/>
          </a:p>
        </p:txBody>
      </p:sp>
    </p:spTree>
    <p:extLst>
      <p:ext uri="{BB962C8B-B14F-4D97-AF65-F5344CB8AC3E}">
        <p14:creationId xmlns:p14="http://schemas.microsoft.com/office/powerpoint/2010/main" val="29202746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273" y="241304"/>
            <a:ext cx="8829675" cy="885825"/>
          </a:xfrm>
        </p:spPr>
        <p:txBody>
          <a:bodyPr/>
          <a:lstStyle/>
          <a:p>
            <a:pPr lvl="0"/>
            <a:r>
              <a:rPr lang="ru-RU" sz="3200" b="1" dirty="0">
                <a:solidFill>
                  <a:schemeClr val="bg2">
                    <a:lumMod val="10000"/>
                  </a:schemeClr>
                </a:solidFill>
              </a:rPr>
              <a:t>6. Что надо сделать, чтобы не оказаться в числе «серых» вкладчиков?</a:t>
            </a:r>
            <a:br>
              <a:rPr lang="ru-RU" sz="3200" dirty="0">
                <a:solidFill>
                  <a:schemeClr val="bg2">
                    <a:lumMod val="10000"/>
                  </a:schemeClr>
                </a:solidFill>
              </a:rPr>
            </a:br>
            <a:endParaRPr lang="ru-RU" sz="3200" dirty="0">
              <a:solidFill>
                <a:schemeClr val="bg2">
                  <a:lumMod val="10000"/>
                </a:schemeClr>
              </a:solidFill>
            </a:endParaRPr>
          </a:p>
        </p:txBody>
      </p:sp>
      <p:sp>
        <p:nvSpPr>
          <p:cNvPr id="3" name="Объект 2"/>
          <p:cNvSpPr>
            <a:spLocks noGrp="1"/>
          </p:cNvSpPr>
          <p:nvPr>
            <p:ph idx="1"/>
          </p:nvPr>
        </p:nvSpPr>
        <p:spPr/>
        <p:txBody>
          <a:bodyPr/>
          <a:lstStyle/>
          <a:p>
            <a:r>
              <a:rPr lang="ru-RU" sz="2400" dirty="0"/>
              <a:t>Проверьте выбранный банк (участник ССВ)</a:t>
            </a:r>
          </a:p>
          <a:p>
            <a:r>
              <a:rPr lang="ru-RU" sz="2400" dirty="0"/>
              <a:t>Уточните вид вашего вклада. Есть вклады, НЕ попадающие под действие системы страхования: </a:t>
            </a:r>
          </a:p>
          <a:p>
            <a:r>
              <a:rPr lang="ru-RU" sz="2400" dirty="0"/>
              <a:t>Стоит получить соответствующие распечатки в банке или сделать принт-скрины с интернет-страниц банковского сайта. Иначе есть риск узнать, что предложенная лично вам ставка отличалась от утвержденной правлением банка. А это может свидетельствовать о сговоре вкладчика с банком.</a:t>
            </a:r>
          </a:p>
        </p:txBody>
      </p:sp>
      <p:sp>
        <p:nvSpPr>
          <p:cNvPr id="4" name="Номер слайда 3"/>
          <p:cNvSpPr>
            <a:spLocks noGrp="1"/>
          </p:cNvSpPr>
          <p:nvPr>
            <p:ph type="sldNum" sz="quarter" idx="10"/>
          </p:nvPr>
        </p:nvSpPr>
        <p:spPr/>
        <p:txBody>
          <a:bodyPr/>
          <a:lstStyle/>
          <a:p>
            <a:fld id="{FD676896-F5C4-47B4-B6A3-4CCA172788F3}" type="slidenum">
              <a:rPr lang="ru-RU" altLang="ru-RU" smtClean="0"/>
              <a:pPr/>
              <a:t>62</a:t>
            </a:fld>
            <a:endParaRPr lang="ru-RU" altLang="ru-RU" dirty="0"/>
          </a:p>
        </p:txBody>
      </p:sp>
    </p:spTree>
    <p:extLst>
      <p:ext uri="{BB962C8B-B14F-4D97-AF65-F5344CB8AC3E}">
        <p14:creationId xmlns:p14="http://schemas.microsoft.com/office/powerpoint/2010/main" val="37411298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65" y="288196"/>
            <a:ext cx="8829675" cy="885825"/>
          </a:xfrm>
        </p:spPr>
        <p:txBody>
          <a:bodyPr/>
          <a:lstStyle/>
          <a:p>
            <a:r>
              <a:rPr lang="ru-RU" sz="3200" b="1" dirty="0">
                <a:solidFill>
                  <a:schemeClr val="bg2">
                    <a:lumMod val="10000"/>
                  </a:schemeClr>
                </a:solidFill>
              </a:rPr>
              <a:t>7. Что надо сделать, чтобы не оказаться в числе серых вкладчиков?</a:t>
            </a:r>
            <a:br>
              <a:rPr lang="ru-RU" sz="3200" dirty="0">
                <a:solidFill>
                  <a:schemeClr val="bg2">
                    <a:lumMod val="10000"/>
                  </a:schemeClr>
                </a:solidFill>
              </a:rPr>
            </a:br>
            <a:endParaRPr lang="ru-RU" sz="3200" dirty="0"/>
          </a:p>
        </p:txBody>
      </p:sp>
      <p:sp>
        <p:nvSpPr>
          <p:cNvPr id="3" name="Объект 2"/>
          <p:cNvSpPr>
            <a:spLocks noGrp="1"/>
          </p:cNvSpPr>
          <p:nvPr>
            <p:ph idx="1"/>
          </p:nvPr>
        </p:nvSpPr>
        <p:spPr>
          <a:xfrm>
            <a:off x="412524" y="1257754"/>
            <a:ext cx="8829675" cy="4716463"/>
          </a:xfrm>
        </p:spPr>
        <p:txBody>
          <a:bodyPr/>
          <a:lstStyle/>
          <a:p>
            <a:r>
              <a:rPr lang="ru-RU" sz="2400" u="sng" dirty="0"/>
              <a:t>При открытии вклада следует обязательно получить в банке договор об открытии банковского вклада и приходно-кассовый ордер о внесении денег на счет или платежное поручение о безналичном переводе денег. Эти — и только эти — документы должны быть подписаны и проштампованы банком. Вам обязаны дать заверенную копию доверенности сотрудника банка, который подписывает договор. В противном случае у вас есть риск узнать, что вклад открыл неуполномоченный сотрудник, который потом не отразил ваш вклад в системе банка.</a:t>
            </a:r>
          </a:p>
          <a:p>
            <a:pPr marL="0" indent="0">
              <a:buNone/>
            </a:pPr>
            <a:endParaRPr lang="ru-RU" sz="2400" dirty="0"/>
          </a:p>
          <a:p>
            <a:r>
              <a:rPr lang="ru-RU" sz="2400" dirty="0"/>
              <a:t>Все операции по открытию вклада надо совершать в помещении банка. Это исключит риск признания вас недобросовестным вкладчиком. </a:t>
            </a:r>
          </a:p>
          <a:p>
            <a:endParaRPr lang="ru-RU" sz="2400" dirty="0"/>
          </a:p>
          <a:p>
            <a:endParaRPr lang="ru-RU" sz="2400" dirty="0"/>
          </a:p>
        </p:txBody>
      </p:sp>
      <p:sp>
        <p:nvSpPr>
          <p:cNvPr id="4" name="Номер слайда 3"/>
          <p:cNvSpPr>
            <a:spLocks noGrp="1"/>
          </p:cNvSpPr>
          <p:nvPr>
            <p:ph type="sldNum" sz="quarter" idx="10"/>
          </p:nvPr>
        </p:nvSpPr>
        <p:spPr/>
        <p:txBody>
          <a:bodyPr/>
          <a:lstStyle/>
          <a:p>
            <a:fld id="{FD676896-F5C4-47B4-B6A3-4CCA172788F3}" type="slidenum">
              <a:rPr lang="ru-RU" altLang="ru-RU" smtClean="0"/>
              <a:pPr/>
              <a:t>63</a:t>
            </a:fld>
            <a:endParaRPr lang="ru-RU" altLang="ru-RU" dirty="0"/>
          </a:p>
        </p:txBody>
      </p:sp>
    </p:spTree>
    <p:extLst>
      <p:ext uri="{BB962C8B-B14F-4D97-AF65-F5344CB8AC3E}">
        <p14:creationId xmlns:p14="http://schemas.microsoft.com/office/powerpoint/2010/main" val="2458665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086" y="26986"/>
            <a:ext cx="9818914" cy="885825"/>
          </a:xfrm>
        </p:spPr>
        <p:txBody>
          <a:bodyPr/>
          <a:lstStyle/>
          <a:p>
            <a:r>
              <a:rPr lang="ru-RU" sz="3200" b="1" dirty="0">
                <a:solidFill>
                  <a:schemeClr val="bg2">
                    <a:lumMod val="10000"/>
                  </a:schemeClr>
                </a:solidFill>
              </a:rPr>
              <a:t>8. В каком случае в банке вводится мораторий?</a:t>
            </a:r>
            <a:endParaRPr lang="ru-RU" sz="3200" dirty="0">
              <a:solidFill>
                <a:schemeClr val="bg2">
                  <a:lumMod val="10000"/>
                </a:schemeClr>
              </a:solidFill>
            </a:endParaRPr>
          </a:p>
        </p:txBody>
      </p:sp>
      <p:sp>
        <p:nvSpPr>
          <p:cNvPr id="3" name="Объект 2"/>
          <p:cNvSpPr>
            <a:spLocks noGrp="1"/>
          </p:cNvSpPr>
          <p:nvPr>
            <p:ph idx="1"/>
          </p:nvPr>
        </p:nvSpPr>
        <p:spPr>
          <a:xfrm>
            <a:off x="87086" y="834945"/>
            <a:ext cx="9423627" cy="5188109"/>
          </a:xfrm>
        </p:spPr>
        <p:txBody>
          <a:bodyPr/>
          <a:lstStyle/>
          <a:p>
            <a:pPr lvl="0"/>
            <a:endParaRPr lang="ru-RU" dirty="0"/>
          </a:p>
          <a:p>
            <a:r>
              <a:rPr lang="ru-RU" sz="2400" dirty="0"/>
              <a:t>Мораторий (запрет) на удовлетворение требований кредиторов банка может вводиться Банком России в том случае, когда банк в связи с недостаточностью денежных средств на его корреспондентских счетах допускает просрочку исполнения денежных требований кредиторов и (или) уплаты обязательных платежей. Данная мера воздействия может применяться Банком России при назначении в банк временной администрации и приостановлении полномочий его исполнительных органов. </a:t>
            </a:r>
            <a:r>
              <a:rPr lang="ru-RU" sz="2400" u="sng" dirty="0"/>
              <a:t>Мораторий признается страховым случаем в соответствии со ст. 8 Федерального закона № 177-ФЗ «О страховании вкладов физических лиц в банках Российской Федерации».</a:t>
            </a:r>
            <a:endParaRPr lang="ru-RU" sz="2400" dirty="0"/>
          </a:p>
          <a:p>
            <a:r>
              <a:rPr lang="ru-RU" sz="2400" dirty="0"/>
              <a:t>Мораторий может быть введен Банком России на срок, </a:t>
            </a:r>
            <a:r>
              <a:rPr lang="ru-RU" sz="2400" u="sng" dirty="0"/>
              <a:t>не превышающий три месяца.</a:t>
            </a:r>
            <a:endParaRPr lang="ru-RU" sz="2400" dirty="0"/>
          </a:p>
          <a:p>
            <a:r>
              <a:rPr lang="ru-RU" sz="2400" dirty="0"/>
              <a:t>Мораторий не всегда означает начало ликвидации банка. В отношении банка могу быть применены процедуры санации (финансового оздоровления). </a:t>
            </a:r>
          </a:p>
          <a:p>
            <a:endParaRPr lang="ru-RU" dirty="0"/>
          </a:p>
        </p:txBody>
      </p:sp>
      <p:sp>
        <p:nvSpPr>
          <p:cNvPr id="4" name="Номер слайда 3"/>
          <p:cNvSpPr>
            <a:spLocks noGrp="1"/>
          </p:cNvSpPr>
          <p:nvPr>
            <p:ph type="sldNum" sz="quarter" idx="10"/>
          </p:nvPr>
        </p:nvSpPr>
        <p:spPr/>
        <p:txBody>
          <a:bodyPr/>
          <a:lstStyle/>
          <a:p>
            <a:fld id="{FD676896-F5C4-47B4-B6A3-4CCA172788F3}" type="slidenum">
              <a:rPr lang="ru-RU" altLang="ru-RU" smtClean="0"/>
              <a:pPr/>
              <a:t>64</a:t>
            </a:fld>
            <a:endParaRPr lang="ru-RU" altLang="ru-RU" dirty="0"/>
          </a:p>
        </p:txBody>
      </p:sp>
    </p:spTree>
    <p:extLst>
      <p:ext uri="{BB962C8B-B14F-4D97-AF65-F5344CB8AC3E}">
        <p14:creationId xmlns:p14="http://schemas.microsoft.com/office/powerpoint/2010/main" val="2855985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1991" y="330487"/>
            <a:ext cx="9622017" cy="885825"/>
          </a:xfrm>
        </p:spPr>
        <p:txBody>
          <a:bodyPr/>
          <a:lstStyle/>
          <a:p>
            <a:pPr lvl="0"/>
            <a:r>
              <a:rPr lang="ru-RU" sz="3000" b="1" dirty="0">
                <a:solidFill>
                  <a:schemeClr val="bg2">
                    <a:lumMod val="10000"/>
                  </a:schemeClr>
                </a:solidFill>
              </a:rPr>
              <a:t>9. Распространяется ли страхование на денежные средства, размещенные на дебетовых банковских картах (в т.ч. зарплатных)?</a:t>
            </a:r>
            <a:endParaRPr lang="ru-RU" sz="3000" dirty="0">
              <a:solidFill>
                <a:schemeClr val="bg2">
                  <a:lumMod val="10000"/>
                </a:schemeClr>
              </a:solidFill>
            </a:endParaRPr>
          </a:p>
        </p:txBody>
      </p:sp>
      <p:sp>
        <p:nvSpPr>
          <p:cNvPr id="3" name="Объект 2"/>
          <p:cNvSpPr>
            <a:spLocks noGrp="1"/>
          </p:cNvSpPr>
          <p:nvPr>
            <p:ph idx="1"/>
          </p:nvPr>
        </p:nvSpPr>
        <p:spPr>
          <a:xfrm>
            <a:off x="208189" y="2070554"/>
            <a:ext cx="8829675" cy="520246"/>
          </a:xfrm>
        </p:spPr>
        <p:txBody>
          <a:bodyPr/>
          <a:lstStyle/>
          <a:p>
            <a:pPr marL="0" indent="0">
              <a:buNone/>
            </a:pPr>
            <a:r>
              <a:rPr lang="ru-RU" sz="2400" dirty="0"/>
              <a:t>Да, распространяется</a:t>
            </a:r>
          </a:p>
          <a:p>
            <a:pPr marL="0" indent="0">
              <a:buNone/>
            </a:pPr>
            <a:endParaRPr lang="ru-RU" sz="2400" dirty="0"/>
          </a:p>
        </p:txBody>
      </p:sp>
      <p:sp>
        <p:nvSpPr>
          <p:cNvPr id="4" name="Номер слайда 3"/>
          <p:cNvSpPr>
            <a:spLocks noGrp="1"/>
          </p:cNvSpPr>
          <p:nvPr>
            <p:ph type="sldNum" sz="quarter" idx="10"/>
          </p:nvPr>
        </p:nvSpPr>
        <p:spPr/>
        <p:txBody>
          <a:bodyPr/>
          <a:lstStyle/>
          <a:p>
            <a:fld id="{FD676896-F5C4-47B4-B6A3-4CCA172788F3}" type="slidenum">
              <a:rPr lang="ru-RU" altLang="ru-RU" smtClean="0"/>
              <a:pPr/>
              <a:t>65</a:t>
            </a:fld>
            <a:endParaRPr lang="ru-RU" altLang="ru-RU" dirty="0"/>
          </a:p>
        </p:txBody>
      </p:sp>
      <p:sp>
        <p:nvSpPr>
          <p:cNvPr id="5" name="Rectangle 4">
            <a:extLst>
              <a:ext uri="{FF2B5EF4-FFF2-40B4-BE49-F238E27FC236}">
                <a16:creationId xmlns:a16="http://schemas.microsoft.com/office/drawing/2014/main" id="{60E5CCED-AB16-4973-99A6-8252D1E0DEB2}"/>
              </a:ext>
            </a:extLst>
          </p:cNvPr>
          <p:cNvSpPr/>
          <p:nvPr/>
        </p:nvSpPr>
        <p:spPr>
          <a:xfrm>
            <a:off x="135462" y="3063542"/>
            <a:ext cx="9770538" cy="1477328"/>
          </a:xfrm>
          <a:prstGeom prst="rect">
            <a:avLst/>
          </a:prstGeom>
        </p:spPr>
        <p:txBody>
          <a:bodyPr wrap="square">
            <a:spAutoFit/>
          </a:bodyPr>
          <a:lstStyle/>
          <a:p>
            <a:r>
              <a:rPr lang="ru-RU" sz="3000" b="1" dirty="0">
                <a:solidFill>
                  <a:schemeClr val="bg2">
                    <a:lumMod val="10000"/>
                  </a:schemeClr>
                </a:solidFill>
                <a:latin typeface="+mj-lt"/>
                <a:ea typeface="+mj-ea"/>
                <a:cs typeface="+mj-cs"/>
              </a:rPr>
              <a:t>10. Какую сумму получит вкладчик, если он имеет вклады в разных филиалах (отделениях) одного и того же банка?</a:t>
            </a:r>
            <a:endParaRPr lang="en-US" sz="3000" b="1" dirty="0">
              <a:solidFill>
                <a:schemeClr val="bg2">
                  <a:lumMod val="10000"/>
                </a:schemeClr>
              </a:solidFill>
              <a:latin typeface="+mj-lt"/>
              <a:ea typeface="+mj-ea"/>
              <a:cs typeface="+mj-cs"/>
            </a:endParaRPr>
          </a:p>
        </p:txBody>
      </p:sp>
      <p:sp>
        <p:nvSpPr>
          <p:cNvPr id="6" name="Rectangle 5">
            <a:extLst>
              <a:ext uri="{FF2B5EF4-FFF2-40B4-BE49-F238E27FC236}">
                <a16:creationId xmlns:a16="http://schemas.microsoft.com/office/drawing/2014/main" id="{2AB967A6-95FC-4CB9-BE5D-E9B16288A27D}"/>
              </a:ext>
            </a:extLst>
          </p:cNvPr>
          <p:cNvSpPr/>
          <p:nvPr/>
        </p:nvSpPr>
        <p:spPr>
          <a:xfrm>
            <a:off x="208189" y="4864213"/>
            <a:ext cx="9298668" cy="830997"/>
          </a:xfrm>
          <a:prstGeom prst="rect">
            <a:avLst/>
          </a:prstGeom>
        </p:spPr>
        <p:txBody>
          <a:bodyPr wrap="square">
            <a:spAutoFit/>
          </a:bodyPr>
          <a:lstStyle/>
          <a:p>
            <a:r>
              <a:rPr lang="ru-RU" sz="2400" dirty="0">
                <a:solidFill>
                  <a:srgbClr val="000000"/>
                </a:solidFill>
              </a:rPr>
              <a:t>Вклады в разных филиалах (отделениях) одного и того же банка являются вкладами в одном банке. </a:t>
            </a:r>
          </a:p>
        </p:txBody>
      </p:sp>
    </p:spTree>
    <p:extLst>
      <p:ext uri="{BB962C8B-B14F-4D97-AF65-F5344CB8AC3E}">
        <p14:creationId xmlns:p14="http://schemas.microsoft.com/office/powerpoint/2010/main" val="4313544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62" y="587970"/>
            <a:ext cx="8829675" cy="885825"/>
          </a:xfrm>
        </p:spPr>
        <p:txBody>
          <a:bodyPr/>
          <a:lstStyle/>
          <a:p>
            <a:pPr lvl="0"/>
            <a:r>
              <a:rPr lang="ru-RU" sz="3200" b="1" dirty="0">
                <a:solidFill>
                  <a:schemeClr val="bg2">
                    <a:lumMod val="10000"/>
                  </a:schemeClr>
                </a:solidFill>
              </a:rPr>
              <a:t>11. Застрахованы ли вклады граждан, удостоверенные сберегательными сертификатами?</a:t>
            </a:r>
            <a:br>
              <a:rPr lang="ru-RU" sz="3200" dirty="0">
                <a:solidFill>
                  <a:schemeClr val="bg2">
                    <a:lumMod val="10000"/>
                  </a:schemeClr>
                </a:solidFill>
              </a:rPr>
            </a:br>
            <a:endParaRPr lang="ru-RU" sz="3200" dirty="0">
              <a:solidFill>
                <a:schemeClr val="bg2">
                  <a:lumMod val="10000"/>
                </a:schemeClr>
              </a:solidFill>
            </a:endParaRPr>
          </a:p>
        </p:txBody>
      </p:sp>
      <p:sp>
        <p:nvSpPr>
          <p:cNvPr id="3" name="Объект 2"/>
          <p:cNvSpPr>
            <a:spLocks noGrp="1"/>
          </p:cNvSpPr>
          <p:nvPr>
            <p:ph idx="1"/>
          </p:nvPr>
        </p:nvSpPr>
        <p:spPr>
          <a:xfrm>
            <a:off x="287856" y="2215696"/>
            <a:ext cx="9312551" cy="4716463"/>
          </a:xfrm>
        </p:spPr>
        <p:txBody>
          <a:bodyPr/>
          <a:lstStyle/>
          <a:p>
            <a:pPr marL="0" indent="0">
              <a:buNone/>
            </a:pPr>
            <a:r>
              <a:rPr lang="ru-RU" sz="2400" dirty="0"/>
              <a:t>Банковский вклад, удостоверенный </a:t>
            </a:r>
            <a:r>
              <a:rPr lang="ru-RU" sz="2400" b="1" dirty="0"/>
              <a:t>ИМЕННЫМ </a:t>
            </a:r>
            <a:r>
              <a:rPr lang="ru-RU" sz="2400" dirty="0"/>
              <a:t>сберегательным сертификатом (оформленным на определенное лицо, указанное в бланке сертификате),</a:t>
            </a:r>
            <a:r>
              <a:rPr lang="ru-RU" sz="2400" b="1" dirty="0"/>
              <a:t> является застрахованным</a:t>
            </a:r>
            <a:r>
              <a:rPr lang="ru-RU" sz="2400" dirty="0"/>
              <a:t>. Если же сберегательный сертификат выдан </a:t>
            </a:r>
            <a:r>
              <a:rPr lang="ru-RU" sz="2400" b="1" dirty="0"/>
              <a:t>НА ПРЕДЪЯВИТЕЛЯ</a:t>
            </a:r>
            <a:r>
              <a:rPr lang="ru-RU" sz="2400" dirty="0"/>
              <a:t>, то такой вклад </a:t>
            </a:r>
            <a:r>
              <a:rPr lang="ru-RU" sz="2400" b="1" dirty="0"/>
              <a:t>не подлежит страхованию.</a:t>
            </a:r>
            <a:endParaRPr lang="ru-RU" sz="2400" dirty="0"/>
          </a:p>
          <a:p>
            <a:endParaRPr lang="ru-RU" dirty="0"/>
          </a:p>
        </p:txBody>
      </p:sp>
      <p:sp>
        <p:nvSpPr>
          <p:cNvPr id="4" name="Номер слайда 3"/>
          <p:cNvSpPr>
            <a:spLocks noGrp="1"/>
          </p:cNvSpPr>
          <p:nvPr>
            <p:ph type="sldNum" sz="quarter" idx="10"/>
          </p:nvPr>
        </p:nvSpPr>
        <p:spPr/>
        <p:txBody>
          <a:bodyPr/>
          <a:lstStyle/>
          <a:p>
            <a:fld id="{FD676896-F5C4-47B4-B6A3-4CCA172788F3}" type="slidenum">
              <a:rPr lang="ru-RU" altLang="ru-RU" smtClean="0"/>
              <a:pPr/>
              <a:t>66</a:t>
            </a:fld>
            <a:endParaRPr lang="ru-RU" altLang="ru-RU" dirty="0"/>
          </a:p>
        </p:txBody>
      </p:sp>
    </p:spTree>
    <p:extLst>
      <p:ext uri="{BB962C8B-B14F-4D97-AF65-F5344CB8AC3E}">
        <p14:creationId xmlns:p14="http://schemas.microsoft.com/office/powerpoint/2010/main" val="28306831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6584" y="790608"/>
            <a:ext cx="8829675" cy="885825"/>
          </a:xfrm>
        </p:spPr>
        <p:txBody>
          <a:bodyPr/>
          <a:lstStyle/>
          <a:p>
            <a:pPr lvl="0"/>
            <a:r>
              <a:rPr lang="ru-RU" sz="3000" b="1" dirty="0">
                <a:solidFill>
                  <a:schemeClr val="bg2">
                    <a:lumMod val="10000"/>
                  </a:schemeClr>
                </a:solidFill>
              </a:rPr>
              <a:t>12. Банк прекратил платежи. Работники банка отказываются выдать вклад наличными и предлагают написать заявление о переводе денег в другой банк без открытия счёта. Стоит ли соглашаться?</a:t>
            </a:r>
            <a:endParaRPr lang="ru-RU" sz="3000" dirty="0">
              <a:solidFill>
                <a:schemeClr val="bg2">
                  <a:lumMod val="10000"/>
                </a:schemeClr>
              </a:solidFill>
            </a:endParaRPr>
          </a:p>
        </p:txBody>
      </p:sp>
      <p:sp>
        <p:nvSpPr>
          <p:cNvPr id="3" name="Объект 2"/>
          <p:cNvSpPr>
            <a:spLocks noGrp="1"/>
          </p:cNvSpPr>
          <p:nvPr>
            <p:ph idx="1"/>
          </p:nvPr>
        </p:nvSpPr>
        <p:spPr>
          <a:xfrm>
            <a:off x="79829" y="2237467"/>
            <a:ext cx="9445399" cy="4716463"/>
          </a:xfrm>
        </p:spPr>
        <p:txBody>
          <a:bodyPr/>
          <a:lstStyle/>
          <a:p>
            <a:endParaRPr lang="ru-RU" dirty="0"/>
          </a:p>
          <a:p>
            <a:r>
              <a:rPr lang="ru-RU" sz="2400" dirty="0"/>
              <a:t>Лучше не надо соглашаться. Страхуются лишь те средства вкладчиков, которые размещены в банке на основании договора банковского вклада или банковского счета. </a:t>
            </a:r>
            <a:r>
              <a:rPr lang="ru-RU" sz="2400" b="1" dirty="0"/>
              <a:t>Если на момент отзыва у банка лицензии перевод не будет отправлен, можно потерять право на страховое возмещение.</a:t>
            </a:r>
            <a:r>
              <a:rPr lang="ru-RU" sz="2400" dirty="0"/>
              <a:t> </a:t>
            </a:r>
          </a:p>
          <a:p>
            <a:r>
              <a:rPr lang="ru-RU" sz="2400" dirty="0"/>
              <a:t>Однако если клиент отказывается от платежа и отзывает свое распоряжение о переводе средств (обычно это делается на основании письменного заявления по процедуре, установленной банком), то средства возвращаются на счет и включаются в сумму страхового возмещения.</a:t>
            </a:r>
            <a:endParaRPr lang="ru-RU" dirty="0"/>
          </a:p>
        </p:txBody>
      </p:sp>
      <p:sp>
        <p:nvSpPr>
          <p:cNvPr id="4" name="Номер слайда 3"/>
          <p:cNvSpPr>
            <a:spLocks noGrp="1"/>
          </p:cNvSpPr>
          <p:nvPr>
            <p:ph type="sldNum" sz="quarter" idx="10"/>
          </p:nvPr>
        </p:nvSpPr>
        <p:spPr/>
        <p:txBody>
          <a:bodyPr/>
          <a:lstStyle/>
          <a:p>
            <a:fld id="{FD676896-F5C4-47B4-B6A3-4CCA172788F3}" type="slidenum">
              <a:rPr lang="ru-RU" altLang="ru-RU" smtClean="0"/>
              <a:pPr/>
              <a:t>67</a:t>
            </a:fld>
            <a:endParaRPr lang="ru-RU" altLang="ru-RU" dirty="0"/>
          </a:p>
        </p:txBody>
      </p:sp>
    </p:spTree>
    <p:extLst>
      <p:ext uri="{BB962C8B-B14F-4D97-AF65-F5344CB8AC3E}">
        <p14:creationId xmlns:p14="http://schemas.microsoft.com/office/powerpoint/2010/main" val="7111594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273" y="335088"/>
            <a:ext cx="8829675" cy="885825"/>
          </a:xfrm>
        </p:spPr>
        <p:txBody>
          <a:bodyPr/>
          <a:lstStyle/>
          <a:p>
            <a:pPr lvl="0"/>
            <a:r>
              <a:rPr lang="ru-RU" sz="3200" b="1" dirty="0">
                <a:solidFill>
                  <a:schemeClr val="bg2">
                    <a:lumMod val="10000"/>
                  </a:schemeClr>
                </a:solidFill>
              </a:rPr>
              <a:t>13. Правомерен ли отказ банка-агента выдать возмещение наличными?</a:t>
            </a:r>
            <a:br>
              <a:rPr lang="ru-RU" sz="3200" dirty="0">
                <a:solidFill>
                  <a:schemeClr val="bg2">
                    <a:lumMod val="10000"/>
                  </a:schemeClr>
                </a:solidFill>
              </a:rPr>
            </a:br>
            <a:endParaRPr lang="ru-RU" sz="3200" dirty="0">
              <a:solidFill>
                <a:schemeClr val="bg2">
                  <a:lumMod val="10000"/>
                </a:schemeClr>
              </a:solidFill>
            </a:endParaRPr>
          </a:p>
        </p:txBody>
      </p:sp>
      <p:sp>
        <p:nvSpPr>
          <p:cNvPr id="3" name="Объект 2"/>
          <p:cNvSpPr>
            <a:spLocks noGrp="1"/>
          </p:cNvSpPr>
          <p:nvPr>
            <p:ph idx="1"/>
          </p:nvPr>
        </p:nvSpPr>
        <p:spPr>
          <a:xfrm>
            <a:off x="254000" y="1736725"/>
            <a:ext cx="9256713" cy="1579789"/>
          </a:xfrm>
        </p:spPr>
        <p:txBody>
          <a:bodyPr/>
          <a:lstStyle/>
          <a:p>
            <a:pPr marL="0" indent="0">
              <a:buNone/>
            </a:pPr>
            <a:r>
              <a:rPr lang="ru-RU" sz="2400" dirty="0">
                <a:solidFill>
                  <a:schemeClr val="bg2">
                    <a:lumMod val="10000"/>
                  </a:schemeClr>
                </a:solidFill>
              </a:rPr>
              <a:t>Нет, неправомерен. Выплата возмещения по вкладам осуществляется по заявлению вкладчика как наличными денежными средствами, так и путем перечисления их на счет в банке, указанный вкладчиком.</a:t>
            </a:r>
            <a:br>
              <a:rPr lang="ru-RU" sz="2400" dirty="0">
                <a:solidFill>
                  <a:schemeClr val="bg2">
                    <a:lumMod val="10000"/>
                  </a:schemeClr>
                </a:solidFill>
              </a:rPr>
            </a:br>
            <a:endParaRPr lang="ru-RU" sz="2400" dirty="0">
              <a:solidFill>
                <a:schemeClr val="bg2">
                  <a:lumMod val="10000"/>
                </a:schemeClr>
              </a:solidFill>
            </a:endParaRPr>
          </a:p>
        </p:txBody>
      </p:sp>
      <p:sp>
        <p:nvSpPr>
          <p:cNvPr id="4" name="Номер слайда 3"/>
          <p:cNvSpPr>
            <a:spLocks noGrp="1"/>
          </p:cNvSpPr>
          <p:nvPr>
            <p:ph type="sldNum" sz="quarter" idx="10"/>
          </p:nvPr>
        </p:nvSpPr>
        <p:spPr/>
        <p:txBody>
          <a:bodyPr/>
          <a:lstStyle/>
          <a:p>
            <a:fld id="{FD676896-F5C4-47B4-B6A3-4CCA172788F3}" type="slidenum">
              <a:rPr lang="ru-RU" altLang="ru-RU" smtClean="0"/>
              <a:pPr/>
              <a:t>68</a:t>
            </a:fld>
            <a:endParaRPr lang="ru-RU" altLang="ru-RU" dirty="0"/>
          </a:p>
        </p:txBody>
      </p:sp>
    </p:spTree>
    <p:extLst>
      <p:ext uri="{BB962C8B-B14F-4D97-AF65-F5344CB8AC3E}">
        <p14:creationId xmlns:p14="http://schemas.microsoft.com/office/powerpoint/2010/main" val="15933545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395" y="218415"/>
            <a:ext cx="9415318" cy="885825"/>
          </a:xfrm>
        </p:spPr>
        <p:txBody>
          <a:bodyPr/>
          <a:lstStyle/>
          <a:p>
            <a:pPr lvl="0"/>
            <a:r>
              <a:rPr lang="ru-RU" sz="3000" b="1" dirty="0">
                <a:solidFill>
                  <a:schemeClr val="bg2">
                    <a:lumMod val="10000"/>
                  </a:schemeClr>
                </a:solidFill>
              </a:rPr>
              <a:t>14. Что делать вкладчику, если он не согласен с размером возмещения по вкладам?</a:t>
            </a:r>
            <a:endParaRPr lang="ru-RU" sz="3000" dirty="0">
              <a:solidFill>
                <a:schemeClr val="bg2">
                  <a:lumMod val="10000"/>
                </a:schemeClr>
              </a:solidFill>
            </a:endParaRPr>
          </a:p>
        </p:txBody>
      </p:sp>
      <p:sp>
        <p:nvSpPr>
          <p:cNvPr id="3" name="Объект 2"/>
          <p:cNvSpPr>
            <a:spLocks noGrp="1"/>
          </p:cNvSpPr>
          <p:nvPr>
            <p:ph idx="1"/>
          </p:nvPr>
        </p:nvSpPr>
        <p:spPr>
          <a:xfrm>
            <a:off x="174172" y="1736725"/>
            <a:ext cx="9336542" cy="4716463"/>
          </a:xfrm>
        </p:spPr>
        <p:txBody>
          <a:bodyPr/>
          <a:lstStyle/>
          <a:p>
            <a:r>
              <a:rPr lang="ru-RU" sz="2400" dirty="0"/>
              <a:t>При представлении вкладчиком заявления о получении страховки ему выдается выписка из реестра обязательств банка перед вкладчиками с указанием размера возмещения по его вкладам. </a:t>
            </a:r>
          </a:p>
          <a:p>
            <a:r>
              <a:rPr lang="ru-RU" sz="2400" b="1" dirty="0"/>
              <a:t>В случае несогласия вкладчика с размером возмещения по вкладам, вкладчику </a:t>
            </a:r>
            <a:r>
              <a:rPr lang="ru-RU" sz="2400" b="1" u="sng" dirty="0"/>
              <a:t>предлагается получить сумму возмещения, указанную в реестре и представить в Агентство</a:t>
            </a:r>
            <a:r>
              <a:rPr lang="ru-RU" sz="2400" b="1" dirty="0"/>
              <a:t> заявление о несогласии с размером возмещения с приложением дополнительных документов, подтверждающих обоснованность требований.</a:t>
            </a:r>
            <a:r>
              <a:rPr lang="ru-RU" sz="2400" dirty="0"/>
              <a:t> Заявление и документы будут направлены в банк, который в течение 10 дней со дня их получения обязан сообщить Агентству о результатах их рассмотрения.</a:t>
            </a:r>
          </a:p>
          <a:p>
            <a:endParaRPr lang="ru-RU" dirty="0"/>
          </a:p>
        </p:txBody>
      </p:sp>
      <p:sp>
        <p:nvSpPr>
          <p:cNvPr id="4" name="Номер слайда 3"/>
          <p:cNvSpPr>
            <a:spLocks noGrp="1"/>
          </p:cNvSpPr>
          <p:nvPr>
            <p:ph type="sldNum" sz="quarter" idx="10"/>
          </p:nvPr>
        </p:nvSpPr>
        <p:spPr/>
        <p:txBody>
          <a:bodyPr/>
          <a:lstStyle/>
          <a:p>
            <a:fld id="{FD676896-F5C4-47B4-B6A3-4CCA172788F3}" type="slidenum">
              <a:rPr lang="ru-RU" altLang="ru-RU" smtClean="0"/>
              <a:pPr/>
              <a:t>69</a:t>
            </a:fld>
            <a:endParaRPr lang="ru-RU" altLang="ru-RU" dirty="0"/>
          </a:p>
        </p:txBody>
      </p:sp>
    </p:spTree>
    <p:extLst>
      <p:ext uri="{BB962C8B-B14F-4D97-AF65-F5344CB8AC3E}">
        <p14:creationId xmlns:p14="http://schemas.microsoft.com/office/powerpoint/2010/main" val="3542900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612775" y="1187450"/>
            <a:ext cx="8293100" cy="71438"/>
          </a:xfrm>
        </p:spPr>
        <p:txBody>
          <a:bodyPr rtlCol="0">
            <a:normAutofit fontScale="90000"/>
          </a:bodyPr>
          <a:lstStyle/>
          <a:p>
            <a:pPr defTabSz="914377" eaLnBrk="1" fontAlgn="auto" hangingPunct="1">
              <a:spcAft>
                <a:spcPts val="600"/>
              </a:spcAft>
              <a:defRPr/>
            </a:pPr>
            <a:br>
              <a:rPr lang="ru-RU" sz="1200" dirty="0"/>
            </a:br>
            <a:endParaRPr lang="en-US" sz="1200" dirty="0"/>
          </a:p>
        </p:txBody>
      </p:sp>
      <p:sp>
        <p:nvSpPr>
          <p:cNvPr id="8196" name="Content Placeholder 6"/>
          <p:cNvSpPr>
            <a:spLocks noGrp="1"/>
          </p:cNvSpPr>
          <p:nvPr>
            <p:ph idx="1"/>
          </p:nvPr>
        </p:nvSpPr>
        <p:spPr>
          <a:xfrm>
            <a:off x="243523" y="1333385"/>
            <a:ext cx="9244896" cy="5579026"/>
          </a:xfrm>
        </p:spPr>
        <p:txBody>
          <a:bodyPr>
            <a:noAutofit/>
          </a:bodyPr>
          <a:lstStyle/>
          <a:p>
            <a:pPr marL="0" indent="0" eaLnBrk="1" hangingPunct="1">
              <a:lnSpc>
                <a:spcPts val="2400"/>
              </a:lnSpc>
              <a:spcBef>
                <a:spcPts val="600"/>
              </a:spcBef>
              <a:spcAft>
                <a:spcPts val="1200"/>
              </a:spcAft>
              <a:buFont typeface="Arial" pitchFamily="34" charset="0"/>
              <a:buNone/>
              <a:defRPr/>
            </a:pPr>
            <a:r>
              <a:rPr lang="ru-RU" altLang="ru-RU" sz="2400" dirty="0">
                <a:solidFill>
                  <a:schemeClr val="bg2">
                    <a:lumMod val="10000"/>
                  </a:schemeClr>
                </a:solidFill>
                <a:latin typeface="Myriad Pro" pitchFamily="34" charset="0"/>
                <a:cs typeface="Times New Roman" pitchFamily="18" charset="0"/>
              </a:rPr>
              <a:t>В рыночной экономике центральный банк – это общественный, </a:t>
            </a:r>
            <a:r>
              <a:rPr lang="ru-RU" altLang="ru-RU" sz="2400" b="1" dirty="0">
                <a:solidFill>
                  <a:schemeClr val="bg2">
                    <a:lumMod val="10000"/>
                  </a:schemeClr>
                </a:solidFill>
                <a:latin typeface="Myriad Pro" pitchFamily="34" charset="0"/>
                <a:cs typeface="Times New Roman" pitchFamily="18" charset="0"/>
              </a:rPr>
              <a:t>некоммерческий денежно-кредитный институт</a:t>
            </a:r>
            <a:r>
              <a:rPr lang="en-US" altLang="ru-RU" sz="2400" b="1" dirty="0">
                <a:solidFill>
                  <a:schemeClr val="bg2">
                    <a:lumMod val="10000"/>
                  </a:schemeClr>
                </a:solidFill>
                <a:latin typeface="Myriad Pro" pitchFamily="34" charset="0"/>
                <a:cs typeface="Times New Roman" pitchFamily="18" charset="0"/>
              </a:rPr>
              <a:t>. </a:t>
            </a:r>
            <a:r>
              <a:rPr lang="ru-RU" altLang="ru-RU" sz="2400" dirty="0">
                <a:solidFill>
                  <a:schemeClr val="bg2">
                    <a:lumMod val="10000"/>
                  </a:schemeClr>
                </a:solidFill>
                <a:latin typeface="Myriad Pro" pitchFamily="34" charset="0"/>
                <a:cs typeface="Times New Roman" pitchFamily="18" charset="0"/>
              </a:rPr>
              <a:t> У нас согласно ст. 75 «Конституции РФ» такую роль  выполняет БР. </a:t>
            </a:r>
          </a:p>
          <a:p>
            <a:pPr marL="0" indent="0" eaLnBrk="1" hangingPunct="1">
              <a:lnSpc>
                <a:spcPts val="2400"/>
              </a:lnSpc>
              <a:spcBef>
                <a:spcPts val="600"/>
              </a:spcBef>
              <a:spcAft>
                <a:spcPts val="1200"/>
              </a:spcAft>
              <a:buFont typeface="Arial" pitchFamily="34" charset="0"/>
              <a:buNone/>
              <a:defRPr/>
            </a:pPr>
            <a:r>
              <a:rPr lang="ru-RU" altLang="ru-RU" sz="2400" dirty="0">
                <a:solidFill>
                  <a:schemeClr val="bg2">
                    <a:lumMod val="10000"/>
                  </a:schemeClr>
                </a:solidFill>
                <a:latin typeface="Myriad Pro" pitchFamily="34" charset="0"/>
                <a:cs typeface="Times New Roman" pitchFamily="18" charset="0"/>
              </a:rPr>
              <a:t>Целями его деятельности являются: </a:t>
            </a:r>
            <a:br>
              <a:rPr lang="ru-RU" altLang="ru-RU" sz="2400" dirty="0">
                <a:solidFill>
                  <a:schemeClr val="bg2">
                    <a:lumMod val="10000"/>
                  </a:schemeClr>
                </a:solidFill>
                <a:latin typeface="Myriad Pro" pitchFamily="34" charset="0"/>
                <a:cs typeface="Times New Roman" pitchFamily="18" charset="0"/>
              </a:rPr>
            </a:br>
            <a:endParaRPr lang="ru-RU" altLang="ru-RU" sz="2400" dirty="0">
              <a:solidFill>
                <a:schemeClr val="bg2">
                  <a:lumMod val="10000"/>
                </a:schemeClr>
              </a:solidFill>
              <a:latin typeface="Myriad Pro" pitchFamily="34" charset="0"/>
              <a:cs typeface="Times New Roman" pitchFamily="18" charset="0"/>
            </a:endParaRPr>
          </a:p>
          <a:p>
            <a:pPr marL="0" indent="0" eaLnBrk="1" hangingPunct="1">
              <a:lnSpc>
                <a:spcPts val="2400"/>
              </a:lnSpc>
              <a:spcBef>
                <a:spcPts val="600"/>
              </a:spcBef>
              <a:spcAft>
                <a:spcPts val="1200"/>
              </a:spcAft>
              <a:buFont typeface="Arial" pitchFamily="34" charset="0"/>
              <a:buNone/>
              <a:defRPr/>
            </a:pPr>
            <a:r>
              <a:rPr lang="ru-RU" altLang="ru-RU" sz="2400" dirty="0">
                <a:solidFill>
                  <a:schemeClr val="bg2">
                    <a:lumMod val="10000"/>
                  </a:schemeClr>
                </a:solidFill>
                <a:latin typeface="Myriad Pro" pitchFamily="34" charset="0"/>
                <a:cs typeface="Times New Roman" pitchFamily="18" charset="0"/>
              </a:rPr>
              <a:t>1. Защита и обеспечение устойчивости рубля. </a:t>
            </a:r>
            <a:br>
              <a:rPr lang="ru-RU" altLang="ru-RU" sz="2400" dirty="0">
                <a:solidFill>
                  <a:schemeClr val="bg2">
                    <a:lumMod val="10000"/>
                  </a:schemeClr>
                </a:solidFill>
                <a:latin typeface="Myriad Pro" pitchFamily="34" charset="0"/>
                <a:cs typeface="Times New Roman" pitchFamily="18" charset="0"/>
              </a:rPr>
            </a:br>
            <a:r>
              <a:rPr lang="ru-RU" altLang="ru-RU" sz="2400" dirty="0">
                <a:solidFill>
                  <a:schemeClr val="bg2">
                    <a:lumMod val="10000"/>
                  </a:schemeClr>
                </a:solidFill>
                <a:latin typeface="Myriad Pro" pitchFamily="34" charset="0"/>
                <a:cs typeface="Times New Roman" pitchFamily="18" charset="0"/>
              </a:rPr>
              <a:t>2. Развитие и укрепление банковской системы страны. </a:t>
            </a:r>
            <a:br>
              <a:rPr lang="ru-RU" altLang="ru-RU" sz="2400" dirty="0">
                <a:solidFill>
                  <a:schemeClr val="bg2">
                    <a:lumMod val="10000"/>
                  </a:schemeClr>
                </a:solidFill>
                <a:latin typeface="Myriad Pro" pitchFamily="34" charset="0"/>
                <a:cs typeface="Times New Roman" pitchFamily="18" charset="0"/>
              </a:rPr>
            </a:br>
            <a:r>
              <a:rPr lang="ru-RU" altLang="ru-RU" sz="2400" dirty="0">
                <a:solidFill>
                  <a:schemeClr val="bg2">
                    <a:lumMod val="10000"/>
                  </a:schemeClr>
                </a:solidFill>
                <a:latin typeface="Myriad Pro" pitchFamily="34" charset="0"/>
                <a:cs typeface="Times New Roman" pitchFamily="18" charset="0"/>
              </a:rPr>
              <a:t>3. Обеспечение стабильности и развитие национальной платежной системы.</a:t>
            </a:r>
            <a:br>
              <a:rPr lang="ru-RU" altLang="ru-RU" sz="2400" dirty="0">
                <a:solidFill>
                  <a:schemeClr val="bg2">
                    <a:lumMod val="10000"/>
                  </a:schemeClr>
                </a:solidFill>
                <a:latin typeface="Myriad Pro" pitchFamily="34" charset="0"/>
                <a:cs typeface="Times New Roman" pitchFamily="18" charset="0"/>
              </a:rPr>
            </a:br>
            <a:r>
              <a:rPr lang="ru-RU" altLang="ru-RU" sz="2400" dirty="0">
                <a:solidFill>
                  <a:schemeClr val="bg2">
                    <a:lumMod val="10000"/>
                  </a:schemeClr>
                </a:solidFill>
                <a:latin typeface="Myriad Pro" pitchFamily="34" charset="0"/>
                <a:cs typeface="Times New Roman" pitchFamily="18" charset="0"/>
              </a:rPr>
              <a:t>4. Развитие финансового рынка, обеспечение его стабильности. </a:t>
            </a:r>
            <a:br>
              <a:rPr lang="en-US" altLang="ru-RU" sz="2400" dirty="0">
                <a:solidFill>
                  <a:schemeClr val="bg2">
                    <a:lumMod val="10000"/>
                  </a:schemeClr>
                </a:solidFill>
                <a:latin typeface="Myriad Pro" pitchFamily="34" charset="0"/>
                <a:cs typeface="Times New Roman" pitchFamily="18" charset="0"/>
              </a:rPr>
            </a:br>
            <a:endParaRPr lang="ru-RU" altLang="ru-RU" sz="2400" dirty="0">
              <a:solidFill>
                <a:schemeClr val="bg2">
                  <a:lumMod val="10000"/>
                </a:schemeClr>
              </a:solidFill>
              <a:latin typeface="Myriad Pro" pitchFamily="34" charset="0"/>
              <a:cs typeface="Times New Roman" pitchFamily="18" charset="0"/>
            </a:endParaRPr>
          </a:p>
          <a:p>
            <a:pPr marL="0" indent="0" eaLnBrk="1" hangingPunct="1">
              <a:lnSpc>
                <a:spcPts val="2400"/>
              </a:lnSpc>
              <a:spcBef>
                <a:spcPts val="600"/>
              </a:spcBef>
              <a:spcAft>
                <a:spcPts val="1200"/>
              </a:spcAft>
              <a:buFont typeface="Arial" pitchFamily="34" charset="0"/>
              <a:buNone/>
              <a:defRPr/>
            </a:pPr>
            <a:r>
              <a:rPr lang="ru-RU" altLang="ru-RU" sz="2400" dirty="0">
                <a:solidFill>
                  <a:schemeClr val="bg2">
                    <a:lumMod val="10000"/>
                  </a:schemeClr>
                </a:solidFill>
                <a:latin typeface="Myriad Pro" pitchFamily="34" charset="0"/>
                <a:cs typeface="Times New Roman" pitchFamily="18" charset="0"/>
              </a:rPr>
              <a:t>БР - юридическое лицо. Его уставный капитал и иное имущество являются федеральной собственностью, при этом </a:t>
            </a:r>
            <a:r>
              <a:rPr lang="ru-RU" altLang="ru-RU" sz="2400" b="1" dirty="0">
                <a:solidFill>
                  <a:schemeClr val="bg2">
                    <a:lumMod val="10000"/>
                  </a:schemeClr>
                </a:solidFill>
                <a:latin typeface="Myriad Pro" pitchFamily="34" charset="0"/>
                <a:cs typeface="Times New Roman" pitchFamily="18" charset="0"/>
              </a:rPr>
              <a:t>БР  наделен имущественной и финансовой самостоятельностью, он осуществляет свои расходы за счет собственных доходов.</a:t>
            </a:r>
            <a:br>
              <a:rPr lang="ru-RU" altLang="ru-RU" sz="2400" b="1" dirty="0">
                <a:solidFill>
                  <a:schemeClr val="bg2">
                    <a:lumMod val="10000"/>
                  </a:schemeClr>
                </a:solidFill>
                <a:latin typeface="Myriad Pro" pitchFamily="34" charset="0"/>
                <a:cs typeface="Times New Roman" pitchFamily="18" charset="0"/>
              </a:rPr>
            </a:br>
            <a:endParaRPr lang="ru-RU" altLang="ru-RU" sz="2400" dirty="0">
              <a:solidFill>
                <a:schemeClr val="bg2">
                  <a:lumMod val="10000"/>
                </a:schemeClr>
              </a:solidFill>
              <a:latin typeface="Myriad Pro" pitchFamily="34" charset="0"/>
              <a:cs typeface="Times New Roman" pitchFamily="18" charset="0"/>
            </a:endParaRPr>
          </a:p>
          <a:p>
            <a:pPr marL="0" indent="0" algn="just" eaLnBrk="1" hangingPunct="1">
              <a:buFont typeface="Arial" pitchFamily="34" charset="0"/>
              <a:buNone/>
              <a:defRPr/>
            </a:pPr>
            <a:endParaRPr lang="ru-RU" altLang="ru-RU" sz="2400" dirty="0"/>
          </a:p>
        </p:txBody>
      </p:sp>
      <p:sp>
        <p:nvSpPr>
          <p:cNvPr id="8" name="Text Placeholder 7"/>
          <p:cNvSpPr>
            <a:spLocks noGrp="1"/>
          </p:cNvSpPr>
          <p:nvPr>
            <p:ph type="body" sz="quarter" idx="13"/>
          </p:nvPr>
        </p:nvSpPr>
        <p:spPr>
          <a:xfrm>
            <a:off x="0" y="0"/>
            <a:ext cx="9906000" cy="998538"/>
          </a:xfrm>
        </p:spPr>
        <p:txBody>
          <a:bodyPr lIns="90000" tIns="46800" rIns="90000" bIns="46800" rtlCol="0" anchor="t">
            <a:noAutofit/>
          </a:bodyPr>
          <a:lstStyle/>
          <a:p>
            <a:pPr defTabSz="914377" eaLnBrk="1" fontAlgn="auto" hangingPunct="1">
              <a:lnSpc>
                <a:spcPct val="100000"/>
              </a:lnSpc>
              <a:spcAft>
                <a:spcPts val="0"/>
              </a:spcAft>
              <a:defRPr/>
            </a:pPr>
            <a:r>
              <a:rPr lang="ru-RU" sz="3200" b="1" cap="none" dirty="0">
                <a:solidFill>
                  <a:schemeClr val="bg2">
                    <a:lumMod val="10000"/>
                  </a:schemeClr>
                </a:solidFill>
                <a:latin typeface="Myriad Pro" pitchFamily="34" charset="0"/>
                <a:cs typeface="Times New Roman" pitchFamily="18" charset="0"/>
              </a:rPr>
              <a:t>Центральный Банк Российской Федерации </a:t>
            </a:r>
          </a:p>
          <a:p>
            <a:pPr defTabSz="914377" eaLnBrk="1" fontAlgn="auto" hangingPunct="1">
              <a:lnSpc>
                <a:spcPct val="100000"/>
              </a:lnSpc>
              <a:spcBef>
                <a:spcPts val="0"/>
              </a:spcBef>
              <a:spcAft>
                <a:spcPts val="0"/>
              </a:spcAft>
              <a:defRPr/>
            </a:pPr>
            <a:r>
              <a:rPr lang="ru-RU" sz="3200" b="1" cap="none" dirty="0">
                <a:solidFill>
                  <a:schemeClr val="bg2">
                    <a:lumMod val="10000"/>
                  </a:schemeClr>
                </a:solidFill>
                <a:latin typeface="Myriad Pro" pitchFamily="34" charset="0"/>
                <a:cs typeface="Times New Roman" pitchFamily="18" charset="0"/>
              </a:rPr>
              <a:t> </a:t>
            </a:r>
            <a:r>
              <a:rPr lang="en-US" sz="3200" b="1" cap="none" dirty="0">
                <a:solidFill>
                  <a:schemeClr val="bg2">
                    <a:lumMod val="10000"/>
                  </a:schemeClr>
                </a:solidFill>
                <a:latin typeface="Myriad Pro" pitchFamily="34" charset="0"/>
                <a:cs typeface="Times New Roman" pitchFamily="18" charset="0"/>
              </a:rPr>
              <a:t>(</a:t>
            </a:r>
            <a:r>
              <a:rPr lang="ru-RU" sz="3200" b="1" cap="none" dirty="0">
                <a:solidFill>
                  <a:schemeClr val="bg2">
                    <a:lumMod val="10000"/>
                  </a:schemeClr>
                </a:solidFill>
                <a:latin typeface="Myriad Pro" pitchFamily="34" charset="0"/>
                <a:cs typeface="Times New Roman" pitchFamily="18" charset="0"/>
              </a:rPr>
              <a:t>Банк России)</a:t>
            </a:r>
            <a:endParaRPr lang="en-US" sz="3200" b="1" cap="none" dirty="0">
              <a:solidFill>
                <a:schemeClr val="bg2">
                  <a:lumMod val="10000"/>
                </a:schemeClr>
              </a:solidFill>
              <a:latin typeface="Myriad Pro" pitchFamily="34" charset="0"/>
              <a:cs typeface="Times New Roman" pitchFamily="18" charset="0"/>
            </a:endParaRPr>
          </a:p>
        </p:txBody>
      </p:sp>
      <p:sp>
        <p:nvSpPr>
          <p:cNvPr id="2" name="Номер слайда 1"/>
          <p:cNvSpPr>
            <a:spLocks noGrp="1"/>
          </p:cNvSpPr>
          <p:nvPr>
            <p:ph type="sldNum" sz="quarter" idx="14"/>
          </p:nvPr>
        </p:nvSpPr>
        <p:spPr/>
        <p:txBody>
          <a:bodyPr/>
          <a:lstStyle/>
          <a:p>
            <a:pPr>
              <a:defRPr/>
            </a:pPr>
            <a:fld id="{0F31A39D-21C1-466D-88BF-3815D5239A26}" type="slidenum">
              <a:rPr lang="ru-RU" altLang="ru-RU" smtClean="0"/>
              <a:pPr>
                <a:defRPr/>
              </a:pPr>
              <a:t>7</a:t>
            </a:fld>
            <a:endParaRPr lang="ru-RU" altLang="ru-RU"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65" y="569548"/>
            <a:ext cx="8829675" cy="885825"/>
          </a:xfrm>
        </p:spPr>
        <p:txBody>
          <a:bodyPr/>
          <a:lstStyle/>
          <a:p>
            <a:pPr lvl="0"/>
            <a:r>
              <a:rPr lang="ru-RU" sz="3200" b="1" dirty="0">
                <a:solidFill>
                  <a:schemeClr val="bg2">
                    <a:lumMod val="10000"/>
                  </a:schemeClr>
                </a:solidFill>
              </a:rPr>
              <a:t>15. Что происходит с оставшейся суммой, превышающей полученное от Агентства возмещение по вкладам?</a:t>
            </a:r>
            <a:br>
              <a:rPr lang="ru-RU" sz="3200" dirty="0">
                <a:solidFill>
                  <a:schemeClr val="bg2">
                    <a:lumMod val="10000"/>
                  </a:schemeClr>
                </a:solidFill>
              </a:rPr>
            </a:br>
            <a:endParaRPr lang="ru-RU" sz="3200" dirty="0">
              <a:solidFill>
                <a:schemeClr val="bg2">
                  <a:lumMod val="10000"/>
                </a:schemeClr>
              </a:solidFill>
            </a:endParaRPr>
          </a:p>
        </p:txBody>
      </p:sp>
      <p:sp>
        <p:nvSpPr>
          <p:cNvPr id="3" name="Объект 2"/>
          <p:cNvSpPr>
            <a:spLocks noGrp="1"/>
          </p:cNvSpPr>
          <p:nvPr>
            <p:ph idx="1"/>
          </p:nvPr>
        </p:nvSpPr>
        <p:spPr>
          <a:xfrm>
            <a:off x="681038" y="1951109"/>
            <a:ext cx="8829675" cy="4287694"/>
          </a:xfrm>
        </p:spPr>
        <p:txBody>
          <a:bodyPr/>
          <a:lstStyle/>
          <a:p>
            <a:r>
              <a:rPr lang="ru-RU" sz="2400" dirty="0"/>
              <a:t>Вкладчик может предъявить банку требование кредитора для получения остатка вклада в ходе конкурсного производства (ликвидации) в отношении банка. </a:t>
            </a:r>
          </a:p>
          <a:p>
            <a:r>
              <a:rPr lang="ru-RU" sz="2400" dirty="0"/>
              <a:t>Для предъявления такого требования вкладчику достаточно заполнить соответствующий раздел в заявлении о выплате возмещения по вкладам и передать его банку-агенту. -</a:t>
            </a:r>
          </a:p>
          <a:p>
            <a:endParaRPr lang="ru-RU" sz="2400" dirty="0"/>
          </a:p>
        </p:txBody>
      </p:sp>
      <p:sp>
        <p:nvSpPr>
          <p:cNvPr id="4" name="Номер слайда 3"/>
          <p:cNvSpPr>
            <a:spLocks noGrp="1"/>
          </p:cNvSpPr>
          <p:nvPr>
            <p:ph type="sldNum" sz="quarter" idx="10"/>
          </p:nvPr>
        </p:nvSpPr>
        <p:spPr/>
        <p:txBody>
          <a:bodyPr/>
          <a:lstStyle/>
          <a:p>
            <a:fld id="{FD676896-F5C4-47B4-B6A3-4CCA172788F3}" type="slidenum">
              <a:rPr lang="ru-RU" altLang="ru-RU" smtClean="0"/>
              <a:pPr/>
              <a:t>70</a:t>
            </a:fld>
            <a:endParaRPr lang="ru-RU" altLang="ru-RU" dirty="0"/>
          </a:p>
        </p:txBody>
      </p:sp>
    </p:spTree>
    <p:extLst>
      <p:ext uri="{BB962C8B-B14F-4D97-AF65-F5344CB8AC3E}">
        <p14:creationId xmlns:p14="http://schemas.microsoft.com/office/powerpoint/2010/main" val="5543116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1038" y="850900"/>
            <a:ext cx="8829675" cy="5075338"/>
          </a:xfrm>
        </p:spPr>
        <p:txBody>
          <a:bodyPr/>
          <a:lstStyle/>
          <a:p>
            <a:pPr algn="ctr"/>
            <a:r>
              <a:rPr lang="ru-RU" sz="3200" dirty="0">
                <a:solidFill>
                  <a:srgbClr val="000000"/>
                </a:solidFill>
              </a:rPr>
              <a:t>Вопросы? </a:t>
            </a:r>
            <a:br>
              <a:rPr lang="ru-RU" sz="3200" dirty="0">
                <a:solidFill>
                  <a:srgbClr val="000000"/>
                </a:solidFill>
              </a:rPr>
            </a:br>
            <a:r>
              <a:rPr lang="ru-RU" sz="3200" dirty="0">
                <a:solidFill>
                  <a:srgbClr val="000000"/>
                </a:solidFill>
              </a:rPr>
              <a:t>Их можно также прислать по </a:t>
            </a:r>
            <a:r>
              <a:rPr lang="ru-RU" sz="3200" dirty="0" err="1">
                <a:solidFill>
                  <a:srgbClr val="000000"/>
                </a:solidFill>
              </a:rPr>
              <a:t>эл.почте</a:t>
            </a:r>
            <a:r>
              <a:rPr lang="ru-RU" sz="3200" dirty="0">
                <a:solidFill>
                  <a:srgbClr val="000000"/>
                </a:solidFill>
              </a:rPr>
              <a:t>:</a:t>
            </a:r>
            <a:br>
              <a:rPr lang="ru-RU" sz="3200" dirty="0">
                <a:solidFill>
                  <a:srgbClr val="000000"/>
                </a:solidFill>
              </a:rPr>
            </a:br>
            <a:r>
              <a:rPr lang="en-US" sz="3200" dirty="0">
                <a:solidFill>
                  <a:srgbClr val="000000"/>
                </a:solidFill>
                <a:hlinkClick r:id="rId2"/>
              </a:rPr>
              <a:t>bma@cbr.ru</a:t>
            </a:r>
            <a:r>
              <a:rPr lang="ru-RU" sz="3200" dirty="0">
                <a:solidFill>
                  <a:srgbClr val="000000"/>
                </a:solidFill>
              </a:rPr>
              <a:t>, </a:t>
            </a:r>
            <a:r>
              <a:rPr lang="en-GB" sz="3200" dirty="0">
                <a:solidFill>
                  <a:srgbClr val="000000"/>
                </a:solidFill>
                <a:hlinkClick r:id="rId3"/>
              </a:rPr>
              <a:t>zhsmirnova@hse.ru</a:t>
            </a:r>
            <a:br>
              <a:rPr lang="en-GB" sz="3200" dirty="0">
                <a:solidFill>
                  <a:srgbClr val="000000"/>
                </a:solidFill>
              </a:rPr>
            </a:br>
            <a:br>
              <a:rPr lang="en-US" sz="3200" dirty="0"/>
            </a:br>
            <a:endParaRPr lang="ru-RU" sz="3200" dirty="0"/>
          </a:p>
        </p:txBody>
      </p:sp>
      <p:sp>
        <p:nvSpPr>
          <p:cNvPr id="4" name="Номер слайда 3"/>
          <p:cNvSpPr>
            <a:spLocks noGrp="1"/>
          </p:cNvSpPr>
          <p:nvPr>
            <p:ph type="sldNum" sz="quarter" idx="14"/>
          </p:nvPr>
        </p:nvSpPr>
        <p:spPr/>
        <p:txBody>
          <a:bodyPr/>
          <a:lstStyle/>
          <a:p>
            <a:pPr>
              <a:defRPr/>
            </a:pPr>
            <a:fld id="{C82EEE83-C8C5-4063-8E4E-68436872BCD8}" type="slidenum">
              <a:rPr lang="ru-RU" altLang="ru-RU" smtClean="0"/>
              <a:pPr>
                <a:defRPr/>
              </a:pPr>
              <a:t>71</a:t>
            </a:fld>
            <a:endParaRPr lang="ru-RU" altLang="ru-RU" dirty="0"/>
          </a:p>
        </p:txBody>
      </p:sp>
    </p:spTree>
    <p:extLst>
      <p:ext uri="{BB962C8B-B14F-4D97-AF65-F5344CB8AC3E}">
        <p14:creationId xmlns:p14="http://schemas.microsoft.com/office/powerpoint/2010/main" val="5026570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D549-C265-458A-B6E7-50D70082C13B}"/>
              </a:ext>
            </a:extLst>
          </p:cNvPr>
          <p:cNvSpPr>
            <a:spLocks noGrp="1"/>
          </p:cNvSpPr>
          <p:nvPr>
            <p:ph type="title"/>
          </p:nvPr>
        </p:nvSpPr>
        <p:spPr>
          <a:xfrm>
            <a:off x="181199" y="181796"/>
            <a:ext cx="9724801" cy="885825"/>
          </a:xfrm>
        </p:spPr>
        <p:txBody>
          <a:bodyPr/>
          <a:lstStyle/>
          <a:p>
            <a:r>
              <a:rPr lang="ru-RU" sz="3000" b="1" dirty="0">
                <a:solidFill>
                  <a:srgbClr val="000000"/>
                </a:solidFill>
              </a:rPr>
              <a:t>Методика преподавания темы «Взаимоотношения человека с банками»: варианты заданий</a:t>
            </a:r>
            <a:endParaRPr lang="en-US" sz="3000" b="1" dirty="0">
              <a:solidFill>
                <a:srgbClr val="000000"/>
              </a:solidFill>
              <a:latin typeface="Myriad Pro"/>
            </a:endParaRPr>
          </a:p>
        </p:txBody>
      </p:sp>
      <p:sp>
        <p:nvSpPr>
          <p:cNvPr id="4" name="Slide Number Placeholder 3">
            <a:extLst>
              <a:ext uri="{FF2B5EF4-FFF2-40B4-BE49-F238E27FC236}">
                <a16:creationId xmlns:a16="http://schemas.microsoft.com/office/drawing/2014/main" id="{BD08489D-0EA2-4154-8209-21AB6DED71CD}"/>
              </a:ext>
            </a:extLst>
          </p:cNvPr>
          <p:cNvSpPr>
            <a:spLocks noGrp="1"/>
          </p:cNvSpPr>
          <p:nvPr>
            <p:ph type="sldNum" sz="quarter" idx="14"/>
          </p:nvPr>
        </p:nvSpPr>
        <p:spPr/>
        <p:txBody>
          <a:bodyPr/>
          <a:lstStyle/>
          <a:p>
            <a:pPr>
              <a:defRPr/>
            </a:pPr>
            <a:fld id="{C82EEE83-C8C5-4063-8E4E-68436872BCD8}" type="slidenum">
              <a:rPr lang="ru-RU" altLang="ru-RU" smtClean="0"/>
              <a:pPr>
                <a:defRPr/>
              </a:pPr>
              <a:t>72</a:t>
            </a:fld>
            <a:endParaRPr lang="ru-RU" altLang="ru-RU" dirty="0"/>
          </a:p>
        </p:txBody>
      </p:sp>
      <p:sp>
        <p:nvSpPr>
          <p:cNvPr id="5" name="Rectangle 4">
            <a:extLst>
              <a:ext uri="{FF2B5EF4-FFF2-40B4-BE49-F238E27FC236}">
                <a16:creationId xmlns:a16="http://schemas.microsoft.com/office/drawing/2014/main" id="{6DADFFF2-7951-4FC8-AE9E-A623940C66B6}"/>
              </a:ext>
            </a:extLst>
          </p:cNvPr>
          <p:cNvSpPr/>
          <p:nvPr/>
        </p:nvSpPr>
        <p:spPr>
          <a:xfrm>
            <a:off x="117247" y="1136491"/>
            <a:ext cx="9671505" cy="5555367"/>
          </a:xfrm>
          <a:prstGeom prst="rect">
            <a:avLst/>
          </a:prstGeom>
        </p:spPr>
        <p:txBody>
          <a:bodyPr wrap="square">
            <a:spAutoFit/>
          </a:bodyPr>
          <a:lstStyle/>
          <a:p>
            <a:pPr>
              <a:spcAft>
                <a:spcPts val="600"/>
              </a:spcAft>
            </a:pPr>
            <a:r>
              <a:rPr lang="ru-RU" sz="1600" dirty="0">
                <a:solidFill>
                  <a:srgbClr val="000000"/>
                </a:solidFill>
              </a:rPr>
              <a:t>1. </a:t>
            </a:r>
            <a:r>
              <a:rPr lang="ru-RU" sz="1600" b="1" dirty="0">
                <a:solidFill>
                  <a:srgbClr val="000000"/>
                </a:solidFill>
              </a:rPr>
              <a:t>Одноэлементные</a:t>
            </a:r>
            <a:r>
              <a:rPr lang="ru-RU" sz="1600" dirty="0">
                <a:solidFill>
                  <a:srgbClr val="000000"/>
                </a:solidFill>
              </a:rPr>
              <a:t> </a:t>
            </a:r>
            <a:r>
              <a:rPr lang="ru-RU" sz="1600" b="1" dirty="0">
                <a:solidFill>
                  <a:srgbClr val="000000"/>
                </a:solidFill>
              </a:rPr>
              <a:t>задания</a:t>
            </a:r>
            <a:r>
              <a:rPr lang="ru-RU" sz="1600" dirty="0">
                <a:solidFill>
                  <a:srgbClr val="000000"/>
                </a:solidFill>
              </a:rPr>
              <a:t>: викторины, ребусы, кроссворды, задачи, опорные конспекты и блок-схемы, творческие задания</a:t>
            </a:r>
          </a:p>
          <a:p>
            <a:pPr>
              <a:spcAft>
                <a:spcPts val="600"/>
              </a:spcAft>
            </a:pPr>
            <a:r>
              <a:rPr lang="ru-RU" sz="1600" i="1" dirty="0">
                <a:solidFill>
                  <a:srgbClr val="000000"/>
                </a:solidFill>
              </a:rPr>
              <a:t>Некоторые примеры из Банка методических разработок: (1) задачи Яковлевой Ю.В., учителя истории, обществознания, права ГБОУ "Школа №167 им. маршала Л.А. Говорова», (2) ребусы Брежнева И.П., учителя истории и обществознания, ГБОУ гимназия № 1551; </a:t>
            </a:r>
          </a:p>
          <a:p>
            <a:pPr>
              <a:spcBef>
                <a:spcPts val="1200"/>
              </a:spcBef>
            </a:pPr>
            <a:r>
              <a:rPr lang="ru-RU" sz="1600" i="1" u="sng" dirty="0">
                <a:solidFill>
                  <a:srgbClr val="000000"/>
                </a:solidFill>
              </a:rPr>
              <a:t>Технологии</a:t>
            </a:r>
            <a:r>
              <a:rPr lang="ru-RU" sz="1600" i="1" dirty="0">
                <a:solidFill>
                  <a:srgbClr val="000000"/>
                </a:solidFill>
              </a:rPr>
              <a:t>: </a:t>
            </a:r>
            <a:r>
              <a:rPr lang="en-GB" sz="1600" i="1" dirty="0">
                <a:solidFill>
                  <a:srgbClr val="000000"/>
                </a:solidFill>
              </a:rPr>
              <a:t>www.</a:t>
            </a:r>
            <a:r>
              <a:rPr lang="en-US" sz="1600" i="1" dirty="0">
                <a:solidFill>
                  <a:srgbClr val="000000"/>
                </a:solidFill>
              </a:rPr>
              <a:t>learningapps.org</a:t>
            </a:r>
            <a:r>
              <a:rPr lang="ru-RU" sz="1600" i="1" dirty="0">
                <a:solidFill>
                  <a:srgbClr val="000000"/>
                </a:solidFill>
              </a:rPr>
              <a:t> </a:t>
            </a:r>
            <a:r>
              <a:rPr lang="mr-IN" sz="1600" i="1" dirty="0">
                <a:solidFill>
                  <a:srgbClr val="000000"/>
                </a:solidFill>
              </a:rPr>
              <a:t>–</a:t>
            </a:r>
            <a:r>
              <a:rPr lang="ru-RU" sz="1600" i="1" dirty="0">
                <a:solidFill>
                  <a:srgbClr val="000000"/>
                </a:solidFill>
              </a:rPr>
              <a:t> конструирование игровых интерактивных упражнений в виде кроссвордов, схем, тестов</a:t>
            </a:r>
          </a:p>
          <a:p>
            <a:endParaRPr lang="ru-RU" sz="1600" dirty="0"/>
          </a:p>
          <a:p>
            <a:pPr>
              <a:spcBef>
                <a:spcPts val="1200"/>
              </a:spcBef>
              <a:spcAft>
                <a:spcPts val="600"/>
              </a:spcAft>
            </a:pPr>
            <a:r>
              <a:rPr lang="ru-RU" sz="1600" dirty="0">
                <a:solidFill>
                  <a:srgbClr val="000000"/>
                </a:solidFill>
              </a:rPr>
              <a:t>2. </a:t>
            </a:r>
            <a:r>
              <a:rPr lang="ru-RU" sz="1600" b="1" dirty="0">
                <a:solidFill>
                  <a:srgbClr val="000000"/>
                </a:solidFill>
              </a:rPr>
              <a:t>Комплексные</a:t>
            </a:r>
            <a:r>
              <a:rPr lang="ru-RU" sz="1600" dirty="0">
                <a:solidFill>
                  <a:srgbClr val="000000"/>
                </a:solidFill>
              </a:rPr>
              <a:t> </a:t>
            </a:r>
            <a:r>
              <a:rPr lang="ru-RU" sz="1600" b="1" dirty="0">
                <a:solidFill>
                  <a:srgbClr val="000000"/>
                </a:solidFill>
              </a:rPr>
              <a:t>задания</a:t>
            </a:r>
            <a:r>
              <a:rPr lang="ru-RU" sz="1600" dirty="0">
                <a:solidFill>
                  <a:srgbClr val="000000"/>
                </a:solidFill>
              </a:rPr>
              <a:t> (включают несколько элементов):</a:t>
            </a:r>
          </a:p>
          <a:p>
            <a:r>
              <a:rPr lang="ru-RU" sz="1600" dirty="0">
                <a:solidFill>
                  <a:srgbClr val="000000"/>
                </a:solidFill>
              </a:rPr>
              <a:t>а) </a:t>
            </a:r>
            <a:r>
              <a:rPr lang="ru-RU" sz="1600" u="sng" dirty="0">
                <a:solidFill>
                  <a:srgbClr val="000000"/>
                </a:solidFill>
              </a:rPr>
              <a:t>Исследовательский проект </a:t>
            </a:r>
            <a:r>
              <a:rPr lang="ru-RU" sz="1600" i="1" dirty="0">
                <a:solidFill>
                  <a:srgbClr val="000000"/>
                </a:solidFill>
              </a:rPr>
              <a:t>(групповой или индивидуальный)</a:t>
            </a:r>
          </a:p>
          <a:p>
            <a:endParaRPr lang="ru-RU" sz="1600" i="1" dirty="0">
              <a:solidFill>
                <a:srgbClr val="000000"/>
              </a:solidFill>
            </a:endParaRPr>
          </a:p>
          <a:p>
            <a:r>
              <a:rPr lang="ru-RU" sz="1600" i="1" dirty="0">
                <a:solidFill>
                  <a:srgbClr val="000000"/>
                </a:solidFill>
              </a:rPr>
              <a:t>Пример: исследовательский проект на тему «Банковские вклады»</a:t>
            </a:r>
          </a:p>
          <a:p>
            <a:endParaRPr lang="ru-RU" sz="1600" i="1" dirty="0">
              <a:solidFill>
                <a:srgbClr val="000000"/>
              </a:solidFill>
            </a:endParaRPr>
          </a:p>
          <a:p>
            <a:r>
              <a:rPr lang="ru-RU" sz="1600" i="1" dirty="0">
                <a:solidFill>
                  <a:srgbClr val="000000"/>
                </a:solidFill>
              </a:rPr>
              <a:t>Ученикам дается задание выбрать клиента банка, обозначить его финансовые потребности, на основе информации реальных банков подготовить предложения по вкладам, в наибольшей степени отвечающим потребностям клиента, учитывая также рейтинг банка, участие в ССВ и т.д. (можно использовать информацию сайта </a:t>
            </a:r>
            <a:r>
              <a:rPr lang="en-GB" sz="1600" i="1" dirty="0">
                <a:solidFill>
                  <a:srgbClr val="000000"/>
                </a:solidFill>
              </a:rPr>
              <a:t>banki.ru)</a:t>
            </a:r>
            <a:endParaRPr lang="ru-RU" sz="1600" i="1" dirty="0">
              <a:solidFill>
                <a:srgbClr val="000000"/>
              </a:solidFill>
            </a:endParaRPr>
          </a:p>
          <a:p>
            <a:endParaRPr lang="ru-RU" sz="1600" i="1" dirty="0">
              <a:solidFill>
                <a:srgbClr val="000000"/>
              </a:solidFill>
            </a:endParaRPr>
          </a:p>
          <a:p>
            <a:r>
              <a:rPr lang="ru-RU" sz="1600" i="1" dirty="0">
                <a:solidFill>
                  <a:srgbClr val="000000"/>
                </a:solidFill>
              </a:rPr>
              <a:t>Подробнее: Банк методических разработок, материалы Веденеевой В.В., учителя математики, МОУ «</a:t>
            </a:r>
            <a:r>
              <a:rPr lang="ru-RU" sz="1600" i="1" dirty="0" err="1">
                <a:solidFill>
                  <a:srgbClr val="000000"/>
                </a:solidFill>
              </a:rPr>
              <a:t>Данковская</a:t>
            </a:r>
            <a:r>
              <a:rPr lang="ru-RU" sz="1600" i="1" dirty="0">
                <a:solidFill>
                  <a:srgbClr val="000000"/>
                </a:solidFill>
              </a:rPr>
              <a:t> СОШ» г. Серпухов</a:t>
            </a:r>
            <a:endParaRPr lang="ru-RU" sz="1600" dirty="0">
              <a:solidFill>
                <a:srgbClr val="000000"/>
              </a:solidFill>
            </a:endParaRPr>
          </a:p>
        </p:txBody>
      </p:sp>
    </p:spTree>
    <p:extLst>
      <p:ext uri="{BB962C8B-B14F-4D97-AF65-F5344CB8AC3E}">
        <p14:creationId xmlns:p14="http://schemas.microsoft.com/office/powerpoint/2010/main" val="20899580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D57DF5-E03D-4DAE-95D2-43CEF9A0D306}"/>
              </a:ext>
            </a:extLst>
          </p:cNvPr>
          <p:cNvSpPr>
            <a:spLocks noGrp="1"/>
          </p:cNvSpPr>
          <p:nvPr>
            <p:ph type="sldNum" sz="quarter" idx="14"/>
          </p:nvPr>
        </p:nvSpPr>
        <p:spPr/>
        <p:txBody>
          <a:bodyPr/>
          <a:lstStyle/>
          <a:p>
            <a:pPr>
              <a:defRPr/>
            </a:pPr>
            <a:fld id="{C82EEE83-C8C5-4063-8E4E-68436872BCD8}" type="slidenum">
              <a:rPr lang="ru-RU" altLang="ru-RU" smtClean="0"/>
              <a:pPr>
                <a:defRPr/>
              </a:pPr>
              <a:t>73</a:t>
            </a:fld>
            <a:endParaRPr lang="ru-RU" altLang="ru-RU" dirty="0"/>
          </a:p>
        </p:txBody>
      </p:sp>
      <p:sp>
        <p:nvSpPr>
          <p:cNvPr id="6" name="Title 1">
            <a:extLst>
              <a:ext uri="{FF2B5EF4-FFF2-40B4-BE49-F238E27FC236}">
                <a16:creationId xmlns:a16="http://schemas.microsoft.com/office/drawing/2014/main" id="{8F5734FE-D53A-4367-9C76-9F693A042FD3}"/>
              </a:ext>
            </a:extLst>
          </p:cNvPr>
          <p:cNvSpPr>
            <a:spLocks noGrp="1"/>
          </p:cNvSpPr>
          <p:nvPr>
            <p:ph type="title"/>
          </p:nvPr>
        </p:nvSpPr>
        <p:spPr>
          <a:xfrm>
            <a:off x="117247" y="116482"/>
            <a:ext cx="9674001" cy="885825"/>
          </a:xfrm>
        </p:spPr>
        <p:txBody>
          <a:bodyPr/>
          <a:lstStyle/>
          <a:p>
            <a:r>
              <a:rPr lang="ru-RU" sz="2800" b="1" dirty="0">
                <a:solidFill>
                  <a:srgbClr val="000000"/>
                </a:solidFill>
              </a:rPr>
              <a:t>Методика преподавания темы «Взаимоотношения человека с банками»: варианты заданий</a:t>
            </a:r>
            <a:endParaRPr lang="en-US" sz="2800" b="1" dirty="0">
              <a:solidFill>
                <a:srgbClr val="000000"/>
              </a:solidFill>
              <a:latin typeface="Myriad Pro"/>
            </a:endParaRPr>
          </a:p>
        </p:txBody>
      </p:sp>
      <p:sp>
        <p:nvSpPr>
          <p:cNvPr id="7" name="Rectangle 6">
            <a:extLst>
              <a:ext uri="{FF2B5EF4-FFF2-40B4-BE49-F238E27FC236}">
                <a16:creationId xmlns:a16="http://schemas.microsoft.com/office/drawing/2014/main" id="{965C609A-F5E2-4B3A-93F6-1180F01AFD1B}"/>
              </a:ext>
            </a:extLst>
          </p:cNvPr>
          <p:cNvSpPr/>
          <p:nvPr/>
        </p:nvSpPr>
        <p:spPr>
          <a:xfrm>
            <a:off x="119743" y="1002307"/>
            <a:ext cx="9786257" cy="5678478"/>
          </a:xfrm>
          <a:prstGeom prst="rect">
            <a:avLst/>
          </a:prstGeom>
        </p:spPr>
        <p:txBody>
          <a:bodyPr wrap="square">
            <a:spAutoFit/>
          </a:bodyPr>
          <a:lstStyle/>
          <a:p>
            <a:pPr>
              <a:spcAft>
                <a:spcPts val="600"/>
              </a:spcAft>
            </a:pPr>
            <a:r>
              <a:rPr lang="ru-RU" sz="1700" u="sng" dirty="0">
                <a:solidFill>
                  <a:srgbClr val="000000"/>
                </a:solidFill>
              </a:rPr>
              <a:t>б) Квесты </a:t>
            </a:r>
          </a:p>
          <a:p>
            <a:pPr marL="342900" indent="-342900">
              <a:buFont typeface="Arial" panose="020B0604020202020204" pitchFamily="34" charset="0"/>
              <a:buChar char="•"/>
            </a:pPr>
            <a:r>
              <a:rPr lang="ru-RU" sz="1700" b="1" dirty="0">
                <a:solidFill>
                  <a:srgbClr val="000000"/>
                </a:solidFill>
              </a:rPr>
              <a:t>Интерактивный</a:t>
            </a:r>
            <a:r>
              <a:rPr lang="ru-RU" sz="1700" dirty="0">
                <a:solidFill>
                  <a:srgbClr val="000000"/>
                </a:solidFill>
              </a:rPr>
              <a:t> </a:t>
            </a:r>
            <a:r>
              <a:rPr lang="ru-RU" sz="1700" b="1" dirty="0">
                <a:solidFill>
                  <a:srgbClr val="000000"/>
                </a:solidFill>
              </a:rPr>
              <a:t>квест</a:t>
            </a:r>
            <a:r>
              <a:rPr lang="ru-RU" sz="1700" dirty="0">
                <a:solidFill>
                  <a:srgbClr val="000000"/>
                </a:solidFill>
              </a:rPr>
              <a:t> </a:t>
            </a:r>
            <a:r>
              <a:rPr lang="ru-RU" sz="1700" i="1" dirty="0">
                <a:solidFill>
                  <a:srgbClr val="000000"/>
                </a:solidFill>
              </a:rPr>
              <a:t>(индивидуальный)</a:t>
            </a:r>
            <a:r>
              <a:rPr lang="ru-RU" sz="1700" dirty="0">
                <a:solidFill>
                  <a:srgbClr val="000000"/>
                </a:solidFill>
              </a:rPr>
              <a:t>: последовательность выборов в различных ситуациях, приводящих к одному из нескольких результатов, неизвестных заранее. На основе результата выставляется оценка по 5-балльной шкале</a:t>
            </a:r>
            <a:r>
              <a:rPr lang="ru-RU" dirty="0">
                <a:solidFill>
                  <a:srgbClr val="000000"/>
                </a:solidFill>
              </a:rPr>
              <a:t>. </a:t>
            </a:r>
          </a:p>
          <a:p>
            <a:endParaRPr lang="ru-RU" dirty="0">
              <a:solidFill>
                <a:srgbClr val="000000"/>
              </a:solidFill>
            </a:endParaRPr>
          </a:p>
          <a:p>
            <a:pPr>
              <a:spcAft>
                <a:spcPts val="600"/>
              </a:spcAft>
            </a:pPr>
            <a:r>
              <a:rPr lang="ru-RU" sz="1600" i="1" dirty="0">
                <a:solidFill>
                  <a:srgbClr val="000000"/>
                </a:solidFill>
              </a:rPr>
              <a:t>Пример: тестовый квест по теме «Банковские услуги»</a:t>
            </a:r>
          </a:p>
          <a:p>
            <a:r>
              <a:rPr lang="ru-RU" sz="1600" i="1" dirty="0">
                <a:solidFill>
                  <a:srgbClr val="000000"/>
                </a:solidFill>
              </a:rPr>
              <a:t>Ученики на предварительном занятии в классе и дома разбирают тему, основные понятия. В классе ученикам предлагается представить ситуацию, когда они уже закончили университет и раздумывают над открытием собственного дела. Далее каждому предлагается отвечать на вопросы, выбирая один вариант ответа из предложенных (например, взять кредит, копить на депозите, проинвестировать через ИИС, открыть ОМС и </a:t>
            </a:r>
            <a:r>
              <a:rPr lang="ru-RU" sz="1600" i="1" dirty="0" err="1">
                <a:solidFill>
                  <a:srgbClr val="000000"/>
                </a:solidFill>
              </a:rPr>
              <a:t>тд</a:t>
            </a:r>
            <a:r>
              <a:rPr lang="ru-RU" sz="1600" i="1" dirty="0">
                <a:solidFill>
                  <a:srgbClr val="000000"/>
                </a:solidFill>
              </a:rPr>
              <a:t>).</a:t>
            </a:r>
          </a:p>
          <a:p>
            <a:pPr>
              <a:spcAft>
                <a:spcPts val="600"/>
              </a:spcAft>
            </a:pPr>
            <a:r>
              <a:rPr lang="ru-RU" sz="1600" i="1" dirty="0">
                <a:solidFill>
                  <a:srgbClr val="000000"/>
                </a:solidFill>
              </a:rPr>
              <a:t>По итогам серии ответов на вопросы, ученик получает оценку и рекомендацию, какие темы ему следует еще раз изучить, если оценка ниже 5.</a:t>
            </a:r>
          </a:p>
          <a:p>
            <a:pPr>
              <a:spcBef>
                <a:spcPts val="1200"/>
              </a:spcBef>
              <a:spcAft>
                <a:spcPts val="600"/>
              </a:spcAft>
            </a:pPr>
            <a:r>
              <a:rPr lang="ru-RU" sz="1600" i="1" u="sng" dirty="0">
                <a:solidFill>
                  <a:srgbClr val="000000"/>
                </a:solidFill>
              </a:rPr>
              <a:t>Рефлексия</a:t>
            </a:r>
            <a:r>
              <a:rPr lang="ru-RU" sz="1600" i="1" dirty="0">
                <a:solidFill>
                  <a:srgbClr val="000000"/>
                </a:solidFill>
              </a:rPr>
              <a:t>: обсуждаются варианты выбора и то, почему они привели к тем или иным результатам, подводится статистика выбора вариантов в классе</a:t>
            </a:r>
          </a:p>
          <a:p>
            <a:pPr>
              <a:spcBef>
                <a:spcPts val="1200"/>
              </a:spcBef>
              <a:spcAft>
                <a:spcPts val="600"/>
              </a:spcAft>
            </a:pPr>
            <a:r>
              <a:rPr lang="ru-RU" sz="1600" i="1" u="sng" dirty="0">
                <a:solidFill>
                  <a:srgbClr val="000000"/>
                </a:solidFill>
              </a:rPr>
              <a:t>Технология</a:t>
            </a:r>
            <a:r>
              <a:rPr lang="ru-RU" sz="1600" i="1" dirty="0">
                <a:solidFill>
                  <a:srgbClr val="000000"/>
                </a:solidFill>
              </a:rPr>
              <a:t>: можно реализовать в </a:t>
            </a:r>
            <a:r>
              <a:rPr lang="en-GB" sz="1600" i="1" dirty="0">
                <a:solidFill>
                  <a:srgbClr val="000000"/>
                </a:solidFill>
              </a:rPr>
              <a:t>MS Power Point </a:t>
            </a:r>
            <a:r>
              <a:rPr lang="ru-RU" sz="1600" i="1" dirty="0">
                <a:solidFill>
                  <a:srgbClr val="000000"/>
                </a:solidFill>
              </a:rPr>
              <a:t>с внутренними гиперссылками</a:t>
            </a:r>
          </a:p>
          <a:p>
            <a:pPr>
              <a:spcAft>
                <a:spcPts val="600"/>
              </a:spcAft>
            </a:pPr>
            <a:endParaRPr lang="ru-RU" sz="1600" i="1" dirty="0">
              <a:solidFill>
                <a:srgbClr val="000000"/>
              </a:solidFill>
            </a:endParaRPr>
          </a:p>
          <a:p>
            <a:pPr>
              <a:spcAft>
                <a:spcPts val="600"/>
              </a:spcAft>
            </a:pPr>
            <a:r>
              <a:rPr lang="ru-RU" sz="1600" i="1" dirty="0">
                <a:solidFill>
                  <a:srgbClr val="000000"/>
                </a:solidFill>
              </a:rPr>
              <a:t>Подробнее: Банк методических разработок, материалы группы Новиковой В.С. (ГБОУ Школа №1000, учитель математики) и </a:t>
            </a:r>
            <a:r>
              <a:rPr lang="ru-RU" sz="1600" i="1" dirty="0" err="1">
                <a:solidFill>
                  <a:srgbClr val="000000"/>
                </a:solidFill>
              </a:rPr>
              <a:t>Полехиной</a:t>
            </a:r>
            <a:r>
              <a:rPr lang="ru-RU" sz="1600" i="1" dirty="0">
                <a:solidFill>
                  <a:srgbClr val="000000"/>
                </a:solidFill>
              </a:rPr>
              <a:t> А.А. (ГБОУ Школа № 1002, учитель обществознания)</a:t>
            </a:r>
          </a:p>
        </p:txBody>
      </p:sp>
    </p:spTree>
    <p:extLst>
      <p:ext uri="{BB962C8B-B14F-4D97-AF65-F5344CB8AC3E}">
        <p14:creationId xmlns:p14="http://schemas.microsoft.com/office/powerpoint/2010/main" val="19761988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D549-C265-458A-B6E7-50D70082C13B}"/>
              </a:ext>
            </a:extLst>
          </p:cNvPr>
          <p:cNvSpPr>
            <a:spLocks noGrp="1"/>
          </p:cNvSpPr>
          <p:nvPr>
            <p:ph type="title"/>
          </p:nvPr>
        </p:nvSpPr>
        <p:spPr>
          <a:xfrm>
            <a:off x="181199" y="181796"/>
            <a:ext cx="9724801" cy="885825"/>
          </a:xfrm>
        </p:spPr>
        <p:txBody>
          <a:bodyPr/>
          <a:lstStyle/>
          <a:p>
            <a:r>
              <a:rPr lang="ru-RU" sz="3000" b="1" dirty="0">
                <a:solidFill>
                  <a:srgbClr val="000000"/>
                </a:solidFill>
              </a:rPr>
              <a:t>Методика преподавания темы «Взаимоотношения человека с банками»: варианты заданий</a:t>
            </a:r>
            <a:endParaRPr lang="en-US" sz="3000" b="1" dirty="0">
              <a:solidFill>
                <a:srgbClr val="000000"/>
              </a:solidFill>
              <a:latin typeface="Myriad Pro"/>
            </a:endParaRPr>
          </a:p>
        </p:txBody>
      </p:sp>
      <p:sp>
        <p:nvSpPr>
          <p:cNvPr id="4" name="Slide Number Placeholder 3">
            <a:extLst>
              <a:ext uri="{FF2B5EF4-FFF2-40B4-BE49-F238E27FC236}">
                <a16:creationId xmlns:a16="http://schemas.microsoft.com/office/drawing/2014/main" id="{BD08489D-0EA2-4154-8209-21AB6DED71CD}"/>
              </a:ext>
            </a:extLst>
          </p:cNvPr>
          <p:cNvSpPr>
            <a:spLocks noGrp="1"/>
          </p:cNvSpPr>
          <p:nvPr>
            <p:ph type="sldNum" sz="quarter" idx="14"/>
          </p:nvPr>
        </p:nvSpPr>
        <p:spPr/>
        <p:txBody>
          <a:bodyPr/>
          <a:lstStyle/>
          <a:p>
            <a:pPr>
              <a:defRPr/>
            </a:pPr>
            <a:fld id="{C82EEE83-C8C5-4063-8E4E-68436872BCD8}" type="slidenum">
              <a:rPr lang="ru-RU" altLang="ru-RU" smtClean="0"/>
              <a:pPr>
                <a:defRPr/>
              </a:pPr>
              <a:t>74</a:t>
            </a:fld>
            <a:endParaRPr lang="ru-RU" altLang="ru-RU" dirty="0"/>
          </a:p>
        </p:txBody>
      </p:sp>
      <p:sp>
        <p:nvSpPr>
          <p:cNvPr id="5" name="Rectangle 4">
            <a:extLst>
              <a:ext uri="{FF2B5EF4-FFF2-40B4-BE49-F238E27FC236}">
                <a16:creationId xmlns:a16="http://schemas.microsoft.com/office/drawing/2014/main" id="{6DADFFF2-7951-4FC8-AE9E-A623940C66B6}"/>
              </a:ext>
            </a:extLst>
          </p:cNvPr>
          <p:cNvSpPr/>
          <p:nvPr/>
        </p:nvSpPr>
        <p:spPr>
          <a:xfrm>
            <a:off x="123371" y="1158262"/>
            <a:ext cx="9671505" cy="5421997"/>
          </a:xfrm>
          <a:prstGeom prst="rect">
            <a:avLst/>
          </a:prstGeom>
        </p:spPr>
        <p:txBody>
          <a:bodyPr wrap="square">
            <a:spAutoFit/>
          </a:bodyPr>
          <a:lstStyle/>
          <a:p>
            <a:pPr marL="342900" indent="-342900">
              <a:spcAft>
                <a:spcPts val="1200"/>
              </a:spcAft>
              <a:buFont typeface="Arial" panose="020B0604020202020204" pitchFamily="34" charset="0"/>
              <a:buChar char="•"/>
            </a:pPr>
            <a:r>
              <a:rPr lang="ru-RU" sz="1700" b="1" dirty="0">
                <a:solidFill>
                  <a:srgbClr val="000000"/>
                </a:solidFill>
              </a:rPr>
              <a:t>Соревновательный</a:t>
            </a:r>
            <a:r>
              <a:rPr lang="ru-RU" sz="1700" dirty="0">
                <a:solidFill>
                  <a:srgbClr val="000000"/>
                </a:solidFill>
              </a:rPr>
              <a:t> </a:t>
            </a:r>
            <a:r>
              <a:rPr lang="ru-RU" sz="1700" b="1" dirty="0">
                <a:solidFill>
                  <a:srgbClr val="000000"/>
                </a:solidFill>
              </a:rPr>
              <a:t>квест</a:t>
            </a:r>
            <a:r>
              <a:rPr lang="ru-RU" sz="1700" dirty="0">
                <a:solidFill>
                  <a:srgbClr val="000000"/>
                </a:solidFill>
              </a:rPr>
              <a:t> </a:t>
            </a:r>
            <a:r>
              <a:rPr lang="ru-RU" sz="1700" i="1" dirty="0">
                <a:solidFill>
                  <a:srgbClr val="000000"/>
                </a:solidFill>
              </a:rPr>
              <a:t>(групповой или индивидуальный): </a:t>
            </a:r>
            <a:r>
              <a:rPr lang="ru-RU" sz="1700" dirty="0">
                <a:solidFill>
                  <a:srgbClr val="000000"/>
                </a:solidFill>
              </a:rPr>
              <a:t>выполнение заданий (часто на разных «площадках» или в формате викторины, решения задач) и накопление баллов; определение победителей по итогам</a:t>
            </a:r>
            <a:endParaRPr lang="ru-RU" sz="1700" i="1" dirty="0">
              <a:solidFill>
                <a:srgbClr val="000000"/>
              </a:solidFill>
            </a:endParaRPr>
          </a:p>
          <a:p>
            <a:pPr>
              <a:spcBef>
                <a:spcPts val="800"/>
              </a:spcBef>
              <a:spcAft>
                <a:spcPts val="800"/>
              </a:spcAft>
            </a:pPr>
            <a:r>
              <a:rPr lang="ru-RU" sz="1700" i="1" dirty="0">
                <a:solidFill>
                  <a:srgbClr val="000000"/>
                </a:solidFill>
              </a:rPr>
              <a:t>Пример: квест «Тайны банковского дела»</a:t>
            </a:r>
          </a:p>
          <a:p>
            <a:r>
              <a:rPr lang="ru-RU" sz="1700" i="1" dirty="0">
                <a:solidFill>
                  <a:srgbClr val="000000"/>
                </a:solidFill>
              </a:rPr>
              <a:t>В классе организуется 4 «площадки» (представители площадок - старшеклассники или внешние приглашенные): «Вы и банк», «Вы - потребитель», «Вы -  заемщик». На каждой площадке есть свои задания. На первой – оценить реальную доходность нескольких вкладов, на второй – разобрать «вредные» финансовые советы («Живи сегодня на полную катушку, копить – это для зануд и пенсионеров»), а также проанализировать ситуации и выбрать наиболее рациональное решение (например, как действовать в условиях бюджетных ограничений – брать кредит, копить, занимать у друзей и </a:t>
            </a:r>
            <a:r>
              <a:rPr lang="ru-RU" sz="1700" i="1" dirty="0" err="1">
                <a:solidFill>
                  <a:srgbClr val="000000"/>
                </a:solidFill>
              </a:rPr>
              <a:t>тд</a:t>
            </a:r>
            <a:r>
              <a:rPr lang="ru-RU" sz="1700" i="1" dirty="0">
                <a:solidFill>
                  <a:srgbClr val="000000"/>
                </a:solidFill>
              </a:rPr>
              <a:t>), на третьей – выбрать банк с наиболее подходящими условиями кредитования.</a:t>
            </a:r>
          </a:p>
          <a:p>
            <a:endParaRPr lang="ru-RU" sz="1700" i="1" dirty="0">
              <a:solidFill>
                <a:srgbClr val="000000"/>
              </a:solidFill>
            </a:endParaRPr>
          </a:p>
          <a:p>
            <a:endParaRPr lang="ru-RU" sz="1700" i="1" dirty="0">
              <a:solidFill>
                <a:srgbClr val="000000"/>
              </a:solidFill>
            </a:endParaRPr>
          </a:p>
          <a:p>
            <a:pPr marL="0" indent="0">
              <a:buNone/>
            </a:pPr>
            <a:r>
              <a:rPr lang="ru-RU" sz="1700" i="1" dirty="0">
                <a:solidFill>
                  <a:srgbClr val="000000"/>
                </a:solidFill>
              </a:rPr>
              <a:t>Подробнее: Банк методических разработок, материалы Антоновой Л.Г. , учителя физики ГБОУ Школа №41 им. Г.А. Тарана, </a:t>
            </a:r>
          </a:p>
          <a:p>
            <a:pPr marL="0" indent="0">
              <a:buNone/>
            </a:pPr>
            <a:endParaRPr lang="ru-RU" sz="1700" i="1" dirty="0">
              <a:solidFill>
                <a:srgbClr val="000000"/>
              </a:solidFill>
            </a:endParaRPr>
          </a:p>
          <a:p>
            <a:pPr lvl="1" indent="0"/>
            <a:endParaRPr lang="ru-RU" sz="1700" i="1" dirty="0">
              <a:solidFill>
                <a:srgbClr val="000000"/>
              </a:solidFill>
            </a:endParaRPr>
          </a:p>
          <a:p>
            <a:pPr marL="0" indent="0">
              <a:buNone/>
            </a:pPr>
            <a:endParaRPr lang="ru-RU" sz="1700" i="1" dirty="0">
              <a:solidFill>
                <a:srgbClr val="000000"/>
              </a:solidFill>
            </a:endParaRPr>
          </a:p>
        </p:txBody>
      </p:sp>
    </p:spTree>
    <p:extLst>
      <p:ext uri="{BB962C8B-B14F-4D97-AF65-F5344CB8AC3E}">
        <p14:creationId xmlns:p14="http://schemas.microsoft.com/office/powerpoint/2010/main" val="39871898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D549-C265-458A-B6E7-50D70082C13B}"/>
              </a:ext>
            </a:extLst>
          </p:cNvPr>
          <p:cNvSpPr>
            <a:spLocks noGrp="1"/>
          </p:cNvSpPr>
          <p:nvPr>
            <p:ph type="title"/>
          </p:nvPr>
        </p:nvSpPr>
        <p:spPr>
          <a:xfrm>
            <a:off x="181199" y="181796"/>
            <a:ext cx="9724801" cy="885825"/>
          </a:xfrm>
        </p:spPr>
        <p:txBody>
          <a:bodyPr/>
          <a:lstStyle/>
          <a:p>
            <a:r>
              <a:rPr lang="ru-RU" sz="3000" b="1" dirty="0">
                <a:solidFill>
                  <a:srgbClr val="000000"/>
                </a:solidFill>
              </a:rPr>
              <a:t>Методика преподавания темы «Взаимоотношения человека с банками»: варианты заданий</a:t>
            </a:r>
            <a:endParaRPr lang="en-US" sz="3000" b="1" dirty="0">
              <a:solidFill>
                <a:srgbClr val="000000"/>
              </a:solidFill>
              <a:latin typeface="Myriad Pro"/>
            </a:endParaRPr>
          </a:p>
        </p:txBody>
      </p:sp>
      <p:sp>
        <p:nvSpPr>
          <p:cNvPr id="4" name="Slide Number Placeholder 3">
            <a:extLst>
              <a:ext uri="{FF2B5EF4-FFF2-40B4-BE49-F238E27FC236}">
                <a16:creationId xmlns:a16="http://schemas.microsoft.com/office/drawing/2014/main" id="{BD08489D-0EA2-4154-8209-21AB6DED71CD}"/>
              </a:ext>
            </a:extLst>
          </p:cNvPr>
          <p:cNvSpPr>
            <a:spLocks noGrp="1"/>
          </p:cNvSpPr>
          <p:nvPr>
            <p:ph type="sldNum" sz="quarter" idx="14"/>
          </p:nvPr>
        </p:nvSpPr>
        <p:spPr/>
        <p:txBody>
          <a:bodyPr/>
          <a:lstStyle/>
          <a:p>
            <a:pPr>
              <a:defRPr/>
            </a:pPr>
            <a:fld id="{C82EEE83-C8C5-4063-8E4E-68436872BCD8}" type="slidenum">
              <a:rPr lang="ru-RU" altLang="ru-RU" smtClean="0"/>
              <a:pPr>
                <a:defRPr/>
              </a:pPr>
              <a:t>75</a:t>
            </a:fld>
            <a:endParaRPr lang="ru-RU" altLang="ru-RU" dirty="0"/>
          </a:p>
        </p:txBody>
      </p:sp>
      <p:sp>
        <p:nvSpPr>
          <p:cNvPr id="3" name="Rectangle 2">
            <a:extLst>
              <a:ext uri="{FF2B5EF4-FFF2-40B4-BE49-F238E27FC236}">
                <a16:creationId xmlns:a16="http://schemas.microsoft.com/office/drawing/2014/main" id="{7933C2BC-C6CE-454C-95D1-3CD20F5EF5E3}"/>
              </a:ext>
            </a:extLst>
          </p:cNvPr>
          <p:cNvSpPr/>
          <p:nvPr/>
        </p:nvSpPr>
        <p:spPr>
          <a:xfrm>
            <a:off x="181199" y="1405369"/>
            <a:ext cx="9296630" cy="4047262"/>
          </a:xfrm>
          <a:prstGeom prst="rect">
            <a:avLst/>
          </a:prstGeom>
        </p:spPr>
        <p:txBody>
          <a:bodyPr wrap="square">
            <a:spAutoFit/>
          </a:bodyPr>
          <a:lstStyle/>
          <a:p>
            <a:pPr marL="342900" indent="-342900">
              <a:buFont typeface="Arial" panose="020B0604020202020204" pitchFamily="34" charset="0"/>
              <a:buChar char="•"/>
            </a:pPr>
            <a:r>
              <a:rPr lang="ru-RU" sz="1700" b="1" dirty="0">
                <a:solidFill>
                  <a:srgbClr val="000000"/>
                </a:solidFill>
              </a:rPr>
              <a:t>Ролевой квест</a:t>
            </a:r>
            <a:r>
              <a:rPr lang="ru-RU" sz="1700" dirty="0">
                <a:solidFill>
                  <a:srgbClr val="000000"/>
                </a:solidFill>
              </a:rPr>
              <a:t> </a:t>
            </a:r>
            <a:r>
              <a:rPr lang="ru-RU" sz="1700" i="1" dirty="0">
                <a:solidFill>
                  <a:srgbClr val="000000"/>
                </a:solidFill>
              </a:rPr>
              <a:t>(групповой или индивидуальный) </a:t>
            </a:r>
            <a:r>
              <a:rPr lang="ru-RU" sz="1700" dirty="0">
                <a:solidFill>
                  <a:srgbClr val="000000"/>
                </a:solidFill>
              </a:rPr>
              <a:t>~ деловая игра: определяются роли, в соответствии с которыми участники моделируют ту или иную ситуацию.</a:t>
            </a:r>
          </a:p>
          <a:p>
            <a:endParaRPr lang="ru-RU" dirty="0">
              <a:solidFill>
                <a:srgbClr val="000000"/>
              </a:solidFill>
            </a:endParaRPr>
          </a:p>
          <a:p>
            <a:r>
              <a:rPr lang="ru-RU" sz="1700" i="1" dirty="0">
                <a:solidFill>
                  <a:srgbClr val="000000"/>
                </a:solidFill>
              </a:rPr>
              <a:t>Пример: квест на тему «Банковский кредит»</a:t>
            </a:r>
          </a:p>
          <a:p>
            <a:endParaRPr lang="ru-RU" sz="1700" i="1" dirty="0">
              <a:solidFill>
                <a:srgbClr val="000000"/>
              </a:solidFill>
            </a:endParaRPr>
          </a:p>
          <a:p>
            <a:r>
              <a:rPr lang="ru-RU" sz="1700" i="1" dirty="0">
                <a:solidFill>
                  <a:srgbClr val="000000"/>
                </a:solidFill>
              </a:rPr>
              <a:t>Ученики делятся на три группы: банкиры, заемщики, социологи.</a:t>
            </a:r>
          </a:p>
          <a:p>
            <a:r>
              <a:rPr lang="ru-RU" sz="1700" i="1" dirty="0">
                <a:solidFill>
                  <a:srgbClr val="000000"/>
                </a:solidFill>
              </a:rPr>
              <a:t>Социологи берут заготовку опросного листа и проводят опрос с целью составления портрета группы (примерные вопросы – «на какие цели вам нужен кредит», «как часто вы пополняете накопительный счет» и т.д.); </a:t>
            </a:r>
          </a:p>
          <a:p>
            <a:r>
              <a:rPr lang="ru-RU" sz="1700" i="1" dirty="0">
                <a:solidFill>
                  <a:srgbClr val="000000"/>
                </a:solidFill>
              </a:rPr>
              <a:t>банкиры формулируют условия предоставления кредитов; </a:t>
            </a:r>
          </a:p>
          <a:p>
            <a:r>
              <a:rPr lang="ru-RU" sz="1700" i="1" dirty="0">
                <a:solidFill>
                  <a:srgbClr val="000000"/>
                </a:solidFill>
              </a:rPr>
              <a:t>заемщики составляют заявки на кредит, обосновывают свою потребность, доказывают платёжеспособность и подают заявку «банкирам».</a:t>
            </a:r>
          </a:p>
          <a:p>
            <a:endParaRPr lang="ru-RU" sz="1700" i="1" dirty="0">
              <a:solidFill>
                <a:srgbClr val="000000"/>
              </a:solidFill>
            </a:endParaRPr>
          </a:p>
          <a:p>
            <a:r>
              <a:rPr lang="ru-RU" sz="1700" i="1" dirty="0">
                <a:solidFill>
                  <a:srgbClr val="000000"/>
                </a:solidFill>
              </a:rPr>
              <a:t>Подробнее: Банк методических разработок, материалы </a:t>
            </a:r>
            <a:r>
              <a:rPr lang="ru-RU" sz="1700" i="1" dirty="0" err="1">
                <a:solidFill>
                  <a:srgbClr val="000000"/>
                </a:solidFill>
              </a:rPr>
              <a:t>Дюжиковой</a:t>
            </a:r>
            <a:r>
              <a:rPr lang="ru-RU" sz="1700" i="1" dirty="0">
                <a:solidFill>
                  <a:srgbClr val="000000"/>
                </a:solidFill>
              </a:rPr>
              <a:t> Л.Н. учителя истории, обществознания, права ГБОУ Школа 1125 имени Я.Н. Федоренко</a:t>
            </a:r>
          </a:p>
        </p:txBody>
      </p:sp>
    </p:spTree>
    <p:extLst>
      <p:ext uri="{BB962C8B-B14F-4D97-AF65-F5344CB8AC3E}">
        <p14:creationId xmlns:p14="http://schemas.microsoft.com/office/powerpoint/2010/main" val="39405777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D549-C265-458A-B6E7-50D70082C13B}"/>
              </a:ext>
            </a:extLst>
          </p:cNvPr>
          <p:cNvSpPr>
            <a:spLocks noGrp="1"/>
          </p:cNvSpPr>
          <p:nvPr>
            <p:ph type="title"/>
          </p:nvPr>
        </p:nvSpPr>
        <p:spPr>
          <a:xfrm>
            <a:off x="90599" y="0"/>
            <a:ext cx="9724801" cy="885825"/>
          </a:xfrm>
        </p:spPr>
        <p:txBody>
          <a:bodyPr/>
          <a:lstStyle/>
          <a:p>
            <a:r>
              <a:rPr lang="ru-RU" sz="3000" b="1" dirty="0">
                <a:solidFill>
                  <a:srgbClr val="000000"/>
                </a:solidFill>
              </a:rPr>
              <a:t>Методика преподавания темы «Взаимоотношения человека с банками»: варианты заданий</a:t>
            </a:r>
            <a:endParaRPr lang="en-US" sz="3000" b="1" dirty="0">
              <a:solidFill>
                <a:srgbClr val="000000"/>
              </a:solidFill>
              <a:latin typeface="Myriad Pro"/>
            </a:endParaRPr>
          </a:p>
        </p:txBody>
      </p:sp>
      <p:sp>
        <p:nvSpPr>
          <p:cNvPr id="4" name="Slide Number Placeholder 3">
            <a:extLst>
              <a:ext uri="{FF2B5EF4-FFF2-40B4-BE49-F238E27FC236}">
                <a16:creationId xmlns:a16="http://schemas.microsoft.com/office/drawing/2014/main" id="{BD08489D-0EA2-4154-8209-21AB6DED71CD}"/>
              </a:ext>
            </a:extLst>
          </p:cNvPr>
          <p:cNvSpPr>
            <a:spLocks noGrp="1"/>
          </p:cNvSpPr>
          <p:nvPr>
            <p:ph type="sldNum" sz="quarter" idx="14"/>
          </p:nvPr>
        </p:nvSpPr>
        <p:spPr/>
        <p:txBody>
          <a:bodyPr/>
          <a:lstStyle/>
          <a:p>
            <a:pPr>
              <a:defRPr/>
            </a:pPr>
            <a:fld id="{C82EEE83-C8C5-4063-8E4E-68436872BCD8}" type="slidenum">
              <a:rPr lang="ru-RU" altLang="ru-RU" smtClean="0"/>
              <a:pPr>
                <a:defRPr/>
              </a:pPr>
              <a:t>76</a:t>
            </a:fld>
            <a:endParaRPr lang="ru-RU" altLang="ru-RU" dirty="0"/>
          </a:p>
        </p:txBody>
      </p:sp>
      <p:sp>
        <p:nvSpPr>
          <p:cNvPr id="5" name="Rectangle 4">
            <a:extLst>
              <a:ext uri="{FF2B5EF4-FFF2-40B4-BE49-F238E27FC236}">
                <a16:creationId xmlns:a16="http://schemas.microsoft.com/office/drawing/2014/main" id="{6DADFFF2-7951-4FC8-AE9E-A623940C66B6}"/>
              </a:ext>
            </a:extLst>
          </p:cNvPr>
          <p:cNvSpPr/>
          <p:nvPr/>
        </p:nvSpPr>
        <p:spPr>
          <a:xfrm>
            <a:off x="143895" y="885825"/>
            <a:ext cx="9671505" cy="5993949"/>
          </a:xfrm>
          <a:prstGeom prst="rect">
            <a:avLst/>
          </a:prstGeom>
        </p:spPr>
        <p:txBody>
          <a:bodyPr wrap="square">
            <a:spAutoFit/>
          </a:bodyPr>
          <a:lstStyle/>
          <a:p>
            <a:pPr>
              <a:spcAft>
                <a:spcPts val="600"/>
              </a:spcAft>
            </a:pPr>
            <a:r>
              <a:rPr lang="ru-RU" sz="1650" u="sng" dirty="0">
                <a:solidFill>
                  <a:srgbClr val="000000"/>
                </a:solidFill>
                <a:latin typeface="+mj-lt"/>
              </a:rPr>
              <a:t>в) </a:t>
            </a:r>
            <a:r>
              <a:rPr lang="ru-RU" sz="1650" u="sng" dirty="0" err="1">
                <a:solidFill>
                  <a:srgbClr val="000000"/>
                </a:solidFill>
                <a:latin typeface="+mj-lt"/>
              </a:rPr>
              <a:t>Дискуссинно</a:t>
            </a:r>
            <a:r>
              <a:rPr lang="ru-RU" sz="1650" u="sng" dirty="0">
                <a:solidFill>
                  <a:srgbClr val="000000"/>
                </a:solidFill>
                <a:latin typeface="+mj-lt"/>
              </a:rPr>
              <a:t>-аналитическое занятие, мозговой штурм</a:t>
            </a:r>
            <a:r>
              <a:rPr lang="ru-RU" sz="1650" dirty="0">
                <a:solidFill>
                  <a:srgbClr val="000000"/>
                </a:solidFill>
                <a:latin typeface="+mj-lt"/>
              </a:rPr>
              <a:t>: обсуждение одной темы в течение урока, с разных точек зрения по возможности (потребитель, банкир, эксперт и др.)</a:t>
            </a:r>
          </a:p>
          <a:p>
            <a:pPr>
              <a:spcAft>
                <a:spcPts val="600"/>
              </a:spcAft>
            </a:pPr>
            <a:r>
              <a:rPr lang="ru-RU" sz="1650" dirty="0">
                <a:solidFill>
                  <a:srgbClr val="000000"/>
                </a:solidFill>
                <a:latin typeface="+mj-lt"/>
              </a:rPr>
              <a:t>Возможные темы: </a:t>
            </a:r>
          </a:p>
          <a:p>
            <a:pPr marL="731520" lvl="1" indent="-457200">
              <a:buFont typeface="Arial" panose="020B0604020202020204" pitchFamily="34" charset="0"/>
              <a:buChar char="•"/>
            </a:pPr>
            <a:r>
              <a:rPr lang="ru-RU" sz="1650" dirty="0">
                <a:solidFill>
                  <a:srgbClr val="000000"/>
                </a:solidFill>
                <a:latin typeface="+mj-lt"/>
              </a:rPr>
              <a:t>Исторические факты: появление первого банка в мире, первый банк в России и т.д.</a:t>
            </a:r>
          </a:p>
          <a:p>
            <a:pPr marL="731520" lvl="1" indent="-457200">
              <a:buFont typeface="Arial" panose="020B0604020202020204" pitchFamily="34" charset="0"/>
              <a:buChar char="•"/>
            </a:pPr>
            <a:r>
              <a:rPr lang="ru-RU" sz="1650" dirty="0">
                <a:solidFill>
                  <a:srgbClr val="000000"/>
                </a:solidFill>
                <a:latin typeface="+mj-lt"/>
              </a:rPr>
              <a:t>Рекламные объявления действующих банков: чем и как завлекают и что за этим стоит реально, оценка рисков (можно смотреть широко, вплоть до анализа цветовой гаммы и ее влияния на восприятие)</a:t>
            </a:r>
          </a:p>
          <a:p>
            <a:pPr marL="731520" lvl="1" indent="-457200">
              <a:buFont typeface="Arial" panose="020B0604020202020204" pitchFamily="34" charset="0"/>
              <a:buChar char="•"/>
            </a:pPr>
            <a:r>
              <a:rPr lang="ru-RU" sz="1650" dirty="0">
                <a:solidFill>
                  <a:srgbClr val="000000"/>
                </a:solidFill>
                <a:latin typeface="+mj-lt"/>
              </a:rPr>
              <a:t>Отдельные продукты: например, обезличенные металлические счета, счета в иностранной валюте и </a:t>
            </a:r>
            <a:r>
              <a:rPr lang="ru-RU" sz="1650" dirty="0" err="1">
                <a:solidFill>
                  <a:srgbClr val="000000"/>
                </a:solidFill>
                <a:latin typeface="+mj-lt"/>
              </a:rPr>
              <a:t>д.р</a:t>
            </a:r>
            <a:r>
              <a:rPr lang="ru-RU" sz="1650" dirty="0">
                <a:solidFill>
                  <a:srgbClr val="000000"/>
                </a:solidFill>
                <a:latin typeface="+mj-lt"/>
              </a:rPr>
              <a:t>. </a:t>
            </a:r>
          </a:p>
          <a:p>
            <a:pPr indent="-181293">
              <a:spcBef>
                <a:spcPts val="1200"/>
              </a:spcBef>
              <a:spcAft>
                <a:spcPts val="600"/>
              </a:spcAft>
            </a:pPr>
            <a:r>
              <a:rPr lang="ru-RU" sz="1650" i="1" dirty="0">
                <a:solidFill>
                  <a:srgbClr val="000000"/>
                </a:solidFill>
                <a:latin typeface="+mj-lt"/>
              </a:rPr>
              <a:t>Несколько примеров на каждую из этих тем можно также найти в Банке методических разработок.</a:t>
            </a:r>
          </a:p>
          <a:p>
            <a:pPr indent="-181293">
              <a:spcBef>
                <a:spcPts val="600"/>
              </a:spcBef>
              <a:spcAft>
                <a:spcPts val="600"/>
              </a:spcAft>
            </a:pPr>
            <a:r>
              <a:rPr lang="ru-RU" sz="1650" u="sng" dirty="0">
                <a:solidFill>
                  <a:srgbClr val="000000"/>
                </a:solidFill>
                <a:latin typeface="+mj-lt"/>
              </a:rPr>
              <a:t>г)  Мастер-класс с участием представителей банков </a:t>
            </a:r>
            <a:r>
              <a:rPr lang="ru-RU" sz="1650" dirty="0">
                <a:solidFill>
                  <a:srgbClr val="000000"/>
                </a:solidFill>
                <a:latin typeface="+mj-lt"/>
              </a:rPr>
              <a:t>(очное или заочное участие)</a:t>
            </a:r>
          </a:p>
          <a:p>
            <a:pPr indent="-181293">
              <a:spcBef>
                <a:spcPts val="600"/>
              </a:spcBef>
              <a:spcAft>
                <a:spcPts val="600"/>
              </a:spcAft>
            </a:pPr>
            <a:r>
              <a:rPr lang="ru-RU" sz="1650" i="1" dirty="0">
                <a:solidFill>
                  <a:srgbClr val="000000"/>
                </a:solidFill>
                <a:latin typeface="+mj-lt"/>
              </a:rPr>
              <a:t>Пример: набор ситуативных кейсов «Условия кредитования малого  бизнеса» и письменные ответы на них сотрудников действующих банков (Уралсиб, </a:t>
            </a:r>
            <a:r>
              <a:rPr lang="ru-RU" sz="1650" i="1" dirty="0" err="1">
                <a:solidFill>
                  <a:srgbClr val="000000"/>
                </a:solidFill>
                <a:latin typeface="+mj-lt"/>
              </a:rPr>
              <a:t>Юниаструм</a:t>
            </a:r>
            <a:r>
              <a:rPr lang="ru-RU" sz="1650" i="1" dirty="0">
                <a:solidFill>
                  <a:srgbClr val="000000"/>
                </a:solidFill>
                <a:latin typeface="+mj-lt"/>
              </a:rPr>
              <a:t> и </a:t>
            </a:r>
            <a:r>
              <a:rPr lang="ru-RU" sz="1650" i="1" dirty="0" err="1">
                <a:solidFill>
                  <a:srgbClr val="000000"/>
                </a:solidFill>
                <a:latin typeface="+mj-lt"/>
              </a:rPr>
              <a:t>др</a:t>
            </a:r>
            <a:r>
              <a:rPr lang="ru-RU" sz="1650" i="1" dirty="0">
                <a:solidFill>
                  <a:srgbClr val="000000"/>
                </a:solidFill>
                <a:latin typeface="+mj-lt"/>
              </a:rPr>
              <a:t>).</a:t>
            </a:r>
          </a:p>
          <a:p>
            <a:pPr indent="-181293">
              <a:spcBef>
                <a:spcPts val="600"/>
              </a:spcBef>
              <a:spcAft>
                <a:spcPts val="600"/>
              </a:spcAft>
            </a:pPr>
            <a:r>
              <a:rPr lang="ru-RU" sz="1650" i="1" dirty="0">
                <a:solidFill>
                  <a:srgbClr val="000000"/>
                </a:solidFill>
                <a:latin typeface="+mj-lt"/>
              </a:rPr>
              <a:t>Подробнее: Банк методических разработок, группа с участием Акиньшиной И.В., учителя истории и обществознания ГБОУ Школа № 1613</a:t>
            </a:r>
          </a:p>
          <a:p>
            <a:pPr>
              <a:spcBef>
                <a:spcPts val="600"/>
              </a:spcBef>
              <a:spcAft>
                <a:spcPts val="600"/>
              </a:spcAft>
            </a:pPr>
            <a:r>
              <a:rPr lang="ru-RU" sz="1650" u="sng" dirty="0">
                <a:solidFill>
                  <a:srgbClr val="000000"/>
                </a:solidFill>
                <a:latin typeface="+mj-lt"/>
              </a:rPr>
              <a:t>д) Родительское собрание</a:t>
            </a:r>
            <a:r>
              <a:rPr lang="ru-RU" sz="1650" dirty="0">
                <a:solidFill>
                  <a:srgbClr val="000000"/>
                </a:solidFill>
                <a:latin typeface="+mj-lt"/>
              </a:rPr>
              <a:t> (вплоть до решения задач на капитализацию)</a:t>
            </a:r>
          </a:p>
          <a:p>
            <a:pPr>
              <a:spcBef>
                <a:spcPts val="600"/>
              </a:spcBef>
              <a:spcAft>
                <a:spcPts val="600"/>
              </a:spcAft>
            </a:pPr>
            <a:r>
              <a:rPr lang="ru-RU" sz="1650" i="1" dirty="0">
                <a:solidFill>
                  <a:srgbClr val="000000"/>
                </a:solidFill>
              </a:rPr>
              <a:t>Подробнее: Банк методических разработок, материалы Юшиной Д. С., учителя математики ГБОУ школа № 2075 и Бычковой Д.А, учителя математики ГБОУ школа № 1631</a:t>
            </a:r>
          </a:p>
        </p:txBody>
      </p:sp>
    </p:spTree>
    <p:extLst>
      <p:ext uri="{BB962C8B-B14F-4D97-AF65-F5344CB8AC3E}">
        <p14:creationId xmlns:p14="http://schemas.microsoft.com/office/powerpoint/2010/main" val="3256596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A131F1-E38D-42D7-AB8C-FC37D7F31A96}"/>
              </a:ext>
            </a:extLst>
          </p:cNvPr>
          <p:cNvSpPr>
            <a:spLocks noGrp="1"/>
          </p:cNvSpPr>
          <p:nvPr>
            <p:ph type="title"/>
          </p:nvPr>
        </p:nvSpPr>
        <p:spPr>
          <a:xfrm>
            <a:off x="115886" y="166690"/>
            <a:ext cx="8829675" cy="569911"/>
          </a:xfrm>
        </p:spPr>
        <p:txBody>
          <a:bodyPr/>
          <a:lstStyle/>
          <a:p>
            <a:pPr>
              <a:defRPr/>
            </a:pPr>
            <a:r>
              <a:rPr lang="ru-RU" sz="3000" b="1" dirty="0">
                <a:solidFill>
                  <a:schemeClr val="bg2">
                    <a:lumMod val="10000"/>
                  </a:schemeClr>
                </a:solidFill>
              </a:rPr>
              <a:t>Подробный пример: </a:t>
            </a:r>
            <a:br>
              <a:rPr lang="ru-RU" sz="3000" b="1" dirty="0">
                <a:solidFill>
                  <a:schemeClr val="bg2">
                    <a:lumMod val="10000"/>
                  </a:schemeClr>
                </a:solidFill>
              </a:rPr>
            </a:br>
            <a:r>
              <a:rPr lang="ru-RU" sz="3000" b="1" dirty="0">
                <a:solidFill>
                  <a:schemeClr val="bg2">
                    <a:lumMod val="10000"/>
                  </a:schemeClr>
                </a:solidFill>
              </a:rPr>
              <a:t>занятие по теме «как выбрать вклад»</a:t>
            </a:r>
          </a:p>
        </p:txBody>
      </p:sp>
      <p:sp>
        <p:nvSpPr>
          <p:cNvPr id="3" name="Объект 2">
            <a:extLst>
              <a:ext uri="{FF2B5EF4-FFF2-40B4-BE49-F238E27FC236}">
                <a16:creationId xmlns:a16="http://schemas.microsoft.com/office/drawing/2014/main" id="{C2AE4E66-83EE-47D3-A1E1-4CA2B92D118D}"/>
              </a:ext>
            </a:extLst>
          </p:cNvPr>
          <p:cNvSpPr>
            <a:spLocks noGrp="1"/>
          </p:cNvSpPr>
          <p:nvPr>
            <p:ph idx="1"/>
          </p:nvPr>
        </p:nvSpPr>
        <p:spPr>
          <a:xfrm>
            <a:off x="699294" y="1335543"/>
            <a:ext cx="8507412" cy="5068888"/>
          </a:xfrm>
        </p:spPr>
        <p:txBody>
          <a:bodyPr/>
          <a:lstStyle/>
          <a:p>
            <a:pPr marL="0" indent="0" algn="ctr">
              <a:buNone/>
              <a:defRPr/>
            </a:pPr>
            <a:r>
              <a:rPr lang="ru-RU" sz="2000" dirty="0"/>
              <a:t>Постановка целей деятельности слушателей в ходе участия в мастер-классе в качестве учащихся</a:t>
            </a:r>
          </a:p>
          <a:p>
            <a:pPr marL="0" indent="0" algn="ctr">
              <a:buNone/>
              <a:defRPr/>
            </a:pPr>
            <a:endParaRPr lang="ru-RU" sz="2000" dirty="0"/>
          </a:p>
          <a:p>
            <a:pPr marL="0" indent="0" algn="ctr">
              <a:buNone/>
              <a:defRPr/>
            </a:pPr>
            <a:endParaRPr lang="ru-RU" sz="2000" dirty="0"/>
          </a:p>
          <a:p>
            <a:pPr marL="0" indent="0" algn="ctr">
              <a:buNone/>
              <a:defRPr/>
            </a:pPr>
            <a:endParaRPr lang="ru-RU" sz="2000" dirty="0"/>
          </a:p>
          <a:p>
            <a:pPr marL="0" indent="0" algn="ctr">
              <a:buNone/>
              <a:defRPr/>
            </a:pPr>
            <a:r>
              <a:rPr lang="ru-RU" sz="2000" dirty="0"/>
              <a:t>Моделирование занятия с учащимися по УМК, тема «Как выбрать вклад»</a:t>
            </a:r>
          </a:p>
          <a:p>
            <a:pPr marL="0" indent="0" algn="ctr">
              <a:buNone/>
              <a:defRPr/>
            </a:pPr>
            <a:endParaRPr lang="ru-RU" sz="2000" dirty="0"/>
          </a:p>
          <a:p>
            <a:pPr marL="0" indent="0" algn="ctr">
              <a:buNone/>
              <a:defRPr/>
            </a:pPr>
            <a:endParaRPr lang="ru-RU" sz="2000" dirty="0"/>
          </a:p>
          <a:p>
            <a:pPr marL="0" indent="0" algn="ctr">
              <a:buNone/>
              <a:defRPr/>
            </a:pPr>
            <a:endParaRPr lang="ru-RU" sz="2000" dirty="0"/>
          </a:p>
          <a:p>
            <a:pPr marL="0" indent="0" algn="ctr">
              <a:buNone/>
              <a:defRPr/>
            </a:pPr>
            <a:r>
              <a:rPr lang="ru-RU" sz="2000" dirty="0"/>
              <a:t>Анализ смоделированного занятия, </a:t>
            </a:r>
            <a:r>
              <a:rPr lang="ru-RU" sz="2000" dirty="0">
                <a:effectLst/>
                <a:cs typeface="Times New Roman" pitchFamily="18" charset="0"/>
              </a:rPr>
              <a:t>рефлексия способа организации учебной деятельности.</a:t>
            </a:r>
            <a:endParaRPr lang="ru-RU" sz="2000" dirty="0"/>
          </a:p>
        </p:txBody>
      </p:sp>
      <p:pic>
        <p:nvPicPr>
          <p:cNvPr id="5124" name="Picture 2">
            <a:extLst>
              <a:ext uri="{FF2B5EF4-FFF2-40B4-BE49-F238E27FC236}">
                <a16:creationId xmlns:a16="http://schemas.microsoft.com/office/drawing/2014/main" id="{8B4C0273-50D9-4350-9E10-C62AFB13EC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586" y="2266044"/>
            <a:ext cx="56673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3">
            <a:extLst>
              <a:ext uri="{FF2B5EF4-FFF2-40B4-BE49-F238E27FC236}">
                <a16:creationId xmlns:a16="http://schemas.microsoft.com/office/drawing/2014/main" id="{07C6B55F-BDE0-4156-ACDA-36FE2D0547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9631" y="4139521"/>
            <a:ext cx="56673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Выгнутая влево стрелка 3">
            <a:extLst>
              <a:ext uri="{FF2B5EF4-FFF2-40B4-BE49-F238E27FC236}">
                <a16:creationId xmlns:a16="http://schemas.microsoft.com/office/drawing/2014/main" id="{337E6585-5358-463B-A742-715A30AA7334}"/>
              </a:ext>
            </a:extLst>
          </p:cNvPr>
          <p:cNvSpPr/>
          <p:nvPr/>
        </p:nvSpPr>
        <p:spPr>
          <a:xfrm>
            <a:off x="179386" y="1335543"/>
            <a:ext cx="503238" cy="388937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Tree>
    <p:extLst>
      <p:ext uri="{BB962C8B-B14F-4D97-AF65-F5344CB8AC3E}">
        <p14:creationId xmlns:p14="http://schemas.microsoft.com/office/powerpoint/2010/main" val="20944939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52F0024B-5B05-4660-9D69-501CE00B69D3}"/>
              </a:ext>
            </a:extLst>
          </p:cNvPr>
          <p:cNvSpPr>
            <a:spLocks noGrp="1" noRot="1" noChangeArrowheads="1"/>
          </p:cNvSpPr>
          <p:nvPr>
            <p:ph type="title"/>
          </p:nvPr>
        </p:nvSpPr>
        <p:spPr>
          <a:xfrm>
            <a:off x="81418" y="157165"/>
            <a:ext cx="8713787" cy="561975"/>
          </a:xfrm>
        </p:spPr>
        <p:txBody>
          <a:bodyPr/>
          <a:lstStyle/>
          <a:p>
            <a:pPr eaLnBrk="1" hangingPunct="1">
              <a:defRPr/>
            </a:pPr>
            <a:r>
              <a:rPr lang="ru-RU" altLang="ru-RU" sz="3200" b="1" dirty="0">
                <a:solidFill>
                  <a:schemeClr val="bg2">
                    <a:lumMod val="10000"/>
                  </a:schemeClr>
                </a:solidFill>
              </a:rPr>
              <a:t>Как построить занятие с учащимися?</a:t>
            </a:r>
            <a:endParaRPr lang="ru-RU" altLang="ru-RU" sz="3200" dirty="0"/>
          </a:p>
        </p:txBody>
      </p:sp>
      <p:sp>
        <p:nvSpPr>
          <p:cNvPr id="120835" name="Rectangle 3">
            <a:extLst>
              <a:ext uri="{FF2B5EF4-FFF2-40B4-BE49-F238E27FC236}">
                <a16:creationId xmlns:a16="http://schemas.microsoft.com/office/drawing/2014/main" id="{B50BF4DC-F802-4A0A-9763-19CCE0FF179C}"/>
              </a:ext>
            </a:extLst>
          </p:cNvPr>
          <p:cNvSpPr>
            <a:spLocks noGrp="1" noChangeArrowheads="1"/>
          </p:cNvSpPr>
          <p:nvPr>
            <p:ph type="body" idx="1"/>
          </p:nvPr>
        </p:nvSpPr>
        <p:spPr>
          <a:xfrm>
            <a:off x="704850" y="1096963"/>
            <a:ext cx="8229600" cy="5761037"/>
          </a:xfrm>
        </p:spPr>
        <p:txBody>
          <a:bodyPr/>
          <a:lstStyle/>
          <a:p>
            <a:pPr marL="0" indent="0" algn="ctr" eaLnBrk="1" hangingPunct="1">
              <a:buNone/>
              <a:defRPr/>
            </a:pPr>
            <a:r>
              <a:rPr lang="ru-RU" altLang="ru-RU" sz="2400" dirty="0"/>
              <a:t>Представление и анализ практической задачи</a:t>
            </a:r>
          </a:p>
          <a:p>
            <a:pPr marL="0" indent="0" algn="ctr" eaLnBrk="1" hangingPunct="1">
              <a:buNone/>
              <a:defRPr/>
            </a:pPr>
            <a:endParaRPr lang="ru-RU" altLang="ru-RU" sz="2400" dirty="0"/>
          </a:p>
          <a:p>
            <a:pPr marL="0" indent="0" algn="ctr" eaLnBrk="1" hangingPunct="1">
              <a:buNone/>
              <a:defRPr/>
            </a:pPr>
            <a:endParaRPr lang="ru-RU" altLang="ru-RU" sz="2400" dirty="0"/>
          </a:p>
          <a:p>
            <a:pPr marL="0" indent="0" algn="ctr" eaLnBrk="1" hangingPunct="1">
              <a:buNone/>
              <a:defRPr/>
            </a:pPr>
            <a:r>
              <a:rPr lang="ru-RU" altLang="ru-RU" sz="2400" dirty="0"/>
              <a:t>Постановка учебной задачи</a:t>
            </a:r>
          </a:p>
          <a:p>
            <a:pPr marL="0" indent="0" algn="ctr" eaLnBrk="1" hangingPunct="1">
              <a:buNone/>
              <a:defRPr/>
            </a:pPr>
            <a:endParaRPr lang="ru-RU" altLang="ru-RU" sz="2400" dirty="0"/>
          </a:p>
          <a:p>
            <a:pPr marL="0" indent="0" algn="ctr" eaLnBrk="1" hangingPunct="1">
              <a:buNone/>
              <a:defRPr/>
            </a:pPr>
            <a:endParaRPr lang="ru-RU" altLang="ru-RU" sz="2400" dirty="0"/>
          </a:p>
          <a:p>
            <a:pPr marL="0" indent="0" algn="ctr" eaLnBrk="1" hangingPunct="1">
              <a:buNone/>
              <a:defRPr/>
            </a:pPr>
            <a:r>
              <a:rPr lang="ru-RU" altLang="ru-RU" sz="2400" dirty="0"/>
              <a:t>Освоение учебного материала </a:t>
            </a:r>
          </a:p>
          <a:p>
            <a:pPr marL="0" indent="0" algn="ctr" eaLnBrk="1" hangingPunct="1">
              <a:buNone/>
              <a:defRPr/>
            </a:pPr>
            <a:r>
              <a:rPr lang="ru-RU" altLang="ru-RU" sz="2400" dirty="0"/>
              <a:t>(решение учебной задачи)</a:t>
            </a:r>
          </a:p>
          <a:p>
            <a:pPr marL="0" indent="0" algn="ctr" eaLnBrk="1" hangingPunct="1">
              <a:buNone/>
              <a:defRPr/>
            </a:pPr>
            <a:endParaRPr lang="ru-RU" altLang="ru-RU" sz="2400" dirty="0"/>
          </a:p>
          <a:p>
            <a:pPr marL="0" indent="0" algn="ctr" eaLnBrk="1" hangingPunct="1">
              <a:buNone/>
              <a:defRPr/>
            </a:pPr>
            <a:endParaRPr lang="ru-RU" altLang="ru-RU" sz="2400" dirty="0"/>
          </a:p>
          <a:p>
            <a:pPr marL="0" indent="0" algn="ctr" eaLnBrk="1" hangingPunct="1">
              <a:buNone/>
              <a:defRPr/>
            </a:pPr>
            <a:r>
              <a:rPr lang="ru-RU" altLang="ru-RU" sz="2400" dirty="0"/>
              <a:t>Решение практической задачи</a:t>
            </a:r>
          </a:p>
        </p:txBody>
      </p:sp>
      <p:sp>
        <p:nvSpPr>
          <p:cNvPr id="6148" name="AutoShape 6">
            <a:extLst>
              <a:ext uri="{FF2B5EF4-FFF2-40B4-BE49-F238E27FC236}">
                <a16:creationId xmlns:a16="http://schemas.microsoft.com/office/drawing/2014/main" id="{D303D7B7-F7C5-4E40-A3C3-1C04D4F9508B}"/>
              </a:ext>
            </a:extLst>
          </p:cNvPr>
          <p:cNvSpPr>
            <a:spLocks noChangeArrowheads="1"/>
          </p:cNvSpPr>
          <p:nvPr/>
        </p:nvSpPr>
        <p:spPr bwMode="auto">
          <a:xfrm>
            <a:off x="4567237" y="1546224"/>
            <a:ext cx="504825" cy="504825"/>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ru-RU" altLang="ru-RU"/>
          </a:p>
        </p:txBody>
      </p:sp>
      <p:sp>
        <p:nvSpPr>
          <p:cNvPr id="6149" name="AutoShape 7">
            <a:extLst>
              <a:ext uri="{FF2B5EF4-FFF2-40B4-BE49-F238E27FC236}">
                <a16:creationId xmlns:a16="http://schemas.microsoft.com/office/drawing/2014/main" id="{6BA114E0-1DF8-4845-9774-4F7E4B629988}"/>
              </a:ext>
            </a:extLst>
          </p:cNvPr>
          <p:cNvSpPr>
            <a:spLocks noChangeArrowheads="1"/>
          </p:cNvSpPr>
          <p:nvPr/>
        </p:nvSpPr>
        <p:spPr bwMode="auto">
          <a:xfrm>
            <a:off x="4567235" y="2965110"/>
            <a:ext cx="504825" cy="503238"/>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ru-RU" altLang="ru-RU"/>
          </a:p>
        </p:txBody>
      </p:sp>
      <p:sp>
        <p:nvSpPr>
          <p:cNvPr id="6150" name="AutoShape 8">
            <a:extLst>
              <a:ext uri="{FF2B5EF4-FFF2-40B4-BE49-F238E27FC236}">
                <a16:creationId xmlns:a16="http://schemas.microsoft.com/office/drawing/2014/main" id="{A72D6402-1387-473A-A079-7BEF9BE61C8E}"/>
              </a:ext>
            </a:extLst>
          </p:cNvPr>
          <p:cNvSpPr>
            <a:spLocks noChangeArrowheads="1"/>
          </p:cNvSpPr>
          <p:nvPr/>
        </p:nvSpPr>
        <p:spPr bwMode="auto">
          <a:xfrm>
            <a:off x="4567234" y="4831670"/>
            <a:ext cx="504825" cy="504825"/>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ru-RU" altLang="ru-RU"/>
          </a:p>
        </p:txBody>
      </p:sp>
    </p:spTree>
    <p:extLst>
      <p:ext uri="{BB962C8B-B14F-4D97-AF65-F5344CB8AC3E}">
        <p14:creationId xmlns:p14="http://schemas.microsoft.com/office/powerpoint/2010/main" val="20763463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D05F7E-EB5F-4273-840C-355BBEDDAE87}"/>
              </a:ext>
            </a:extLst>
          </p:cNvPr>
          <p:cNvSpPr>
            <a:spLocks noGrp="1"/>
          </p:cNvSpPr>
          <p:nvPr>
            <p:ph type="title"/>
          </p:nvPr>
        </p:nvSpPr>
        <p:spPr>
          <a:xfrm>
            <a:off x="110351" y="0"/>
            <a:ext cx="8229600" cy="745351"/>
          </a:xfrm>
        </p:spPr>
        <p:txBody>
          <a:bodyPr/>
          <a:lstStyle/>
          <a:p>
            <a:pPr>
              <a:defRPr/>
            </a:pPr>
            <a:r>
              <a:rPr lang="ru-RU" sz="3000" b="1" dirty="0">
                <a:solidFill>
                  <a:schemeClr val="bg2">
                    <a:lumMod val="10000"/>
                  </a:schemeClr>
                </a:solidFill>
              </a:rPr>
              <a:t>Учебная задача:</a:t>
            </a:r>
          </a:p>
        </p:txBody>
      </p:sp>
      <p:sp>
        <p:nvSpPr>
          <p:cNvPr id="3" name="Объект 2">
            <a:extLst>
              <a:ext uri="{FF2B5EF4-FFF2-40B4-BE49-F238E27FC236}">
                <a16:creationId xmlns:a16="http://schemas.microsoft.com/office/drawing/2014/main" id="{B785C549-5021-4CBA-A81E-8122B5E5036E}"/>
              </a:ext>
            </a:extLst>
          </p:cNvPr>
          <p:cNvSpPr>
            <a:spLocks noGrp="1"/>
          </p:cNvSpPr>
          <p:nvPr>
            <p:ph idx="1"/>
          </p:nvPr>
        </p:nvSpPr>
        <p:spPr>
          <a:xfrm>
            <a:off x="243113" y="1030062"/>
            <a:ext cx="8958943" cy="5000625"/>
          </a:xfrm>
        </p:spPr>
        <p:txBody>
          <a:bodyPr/>
          <a:lstStyle/>
          <a:p>
            <a:pPr>
              <a:spcAft>
                <a:spcPts val="1200"/>
              </a:spcAft>
              <a:defRPr/>
            </a:pPr>
            <a:r>
              <a:rPr lang="ru-RU" sz="2400" dirty="0">
                <a:solidFill>
                  <a:schemeClr val="bg2">
                    <a:lumMod val="10000"/>
                  </a:schemeClr>
                </a:solidFill>
              </a:rPr>
              <a:t>Освоить понятия:</a:t>
            </a:r>
            <a:endParaRPr lang="en-GB" sz="2400" dirty="0">
              <a:solidFill>
                <a:schemeClr val="bg2">
                  <a:lumMod val="10000"/>
                </a:schemeClr>
              </a:solidFill>
            </a:endParaRPr>
          </a:p>
          <a:p>
            <a:pPr lvl="4">
              <a:buFont typeface="Arial" panose="020B0604020202020204" pitchFamily="34" charset="0"/>
              <a:buChar char="-"/>
              <a:defRPr/>
            </a:pPr>
            <a:r>
              <a:rPr lang="ru-RU" sz="2000" dirty="0">
                <a:solidFill>
                  <a:schemeClr val="bg2">
                    <a:lumMod val="10000"/>
                  </a:schemeClr>
                </a:solidFill>
              </a:rPr>
              <a:t>Вклад, депозит, счет</a:t>
            </a:r>
          </a:p>
          <a:p>
            <a:pPr lvl="4">
              <a:buFont typeface="Arial" panose="020B0604020202020204" pitchFamily="34" charset="0"/>
              <a:buChar char="-"/>
              <a:defRPr/>
            </a:pPr>
            <a:r>
              <a:rPr lang="ru-RU" sz="2000" dirty="0">
                <a:solidFill>
                  <a:schemeClr val="bg2">
                    <a:lumMod val="10000"/>
                  </a:schemeClr>
                </a:solidFill>
              </a:rPr>
              <a:t>Вклад до востребования</a:t>
            </a:r>
          </a:p>
          <a:p>
            <a:pPr lvl="4">
              <a:buFont typeface="Arial" panose="020B0604020202020204" pitchFamily="34" charset="0"/>
              <a:buChar char="-"/>
              <a:defRPr/>
            </a:pPr>
            <a:r>
              <a:rPr lang="ru-RU" sz="2000" dirty="0">
                <a:solidFill>
                  <a:schemeClr val="bg2">
                    <a:lumMod val="10000"/>
                  </a:schemeClr>
                </a:solidFill>
              </a:rPr>
              <a:t>Срочный вклад</a:t>
            </a:r>
          </a:p>
          <a:p>
            <a:pPr lvl="4">
              <a:buFont typeface="Arial" panose="020B0604020202020204" pitchFamily="34" charset="0"/>
              <a:buChar char="-"/>
              <a:defRPr/>
            </a:pPr>
            <a:r>
              <a:rPr lang="ru-RU" sz="2000" dirty="0">
                <a:solidFill>
                  <a:schemeClr val="bg2">
                    <a:lumMod val="10000"/>
                  </a:schemeClr>
                </a:solidFill>
              </a:rPr>
              <a:t>Накопительный и сберегательный вклады</a:t>
            </a:r>
          </a:p>
          <a:p>
            <a:pPr marL="357187" lvl="4" indent="0">
              <a:buNone/>
              <a:defRPr/>
            </a:pPr>
            <a:endParaRPr lang="ru-RU" sz="2200" dirty="0">
              <a:solidFill>
                <a:schemeClr val="bg2">
                  <a:lumMod val="10000"/>
                </a:schemeClr>
              </a:solidFill>
            </a:endParaRPr>
          </a:p>
          <a:p>
            <a:pPr>
              <a:spcAft>
                <a:spcPts val="1200"/>
              </a:spcAft>
              <a:defRPr/>
            </a:pPr>
            <a:r>
              <a:rPr lang="ru-RU" sz="2400" dirty="0">
                <a:solidFill>
                  <a:schemeClr val="bg2">
                    <a:lumMod val="10000"/>
                  </a:schemeClr>
                </a:solidFill>
              </a:rPr>
              <a:t>Научиться сравнивать условия по вкладам для выбора оптимального варианта решения проблемы, сформировать ответ на вопрос «как выбрать вклад?»</a:t>
            </a:r>
            <a:endParaRPr lang="en-GB" sz="2400" dirty="0">
              <a:solidFill>
                <a:schemeClr val="bg2">
                  <a:lumMod val="10000"/>
                </a:schemeClr>
              </a:solidFill>
            </a:endParaRPr>
          </a:p>
          <a:p>
            <a:pPr marL="573088" lvl="5" indent="-166688">
              <a:buFont typeface="Arial" panose="020B0604020202020204" pitchFamily="34" charset="0"/>
              <a:buChar char="–"/>
              <a:defRPr/>
            </a:pPr>
            <a:r>
              <a:rPr lang="ru-RU" sz="2000" dirty="0">
                <a:solidFill>
                  <a:schemeClr val="bg2">
                    <a:lumMod val="10000"/>
                  </a:schemeClr>
                </a:solidFill>
              </a:rPr>
              <a:t>Определить несколько вариантов вкладов</a:t>
            </a:r>
          </a:p>
          <a:p>
            <a:pPr marL="573088" lvl="5" indent="-166688">
              <a:buFont typeface="Arial" panose="020B0604020202020204" pitchFamily="34" charset="0"/>
              <a:buChar char="–"/>
              <a:defRPr/>
            </a:pPr>
            <a:r>
              <a:rPr lang="ru-RU" sz="2000" dirty="0">
                <a:solidFill>
                  <a:schemeClr val="bg2">
                    <a:lumMod val="10000"/>
                  </a:schemeClr>
                </a:solidFill>
              </a:rPr>
              <a:t>Определить, что для человека важнее всего сейчас (критерии выбора)</a:t>
            </a:r>
          </a:p>
          <a:p>
            <a:pPr marL="573088" lvl="5" indent="-166688">
              <a:buFont typeface="Arial" panose="020B0604020202020204" pitchFamily="34" charset="0"/>
              <a:buChar char="–"/>
              <a:defRPr/>
            </a:pPr>
            <a:r>
              <a:rPr lang="ru-RU" sz="2000" dirty="0">
                <a:solidFill>
                  <a:schemeClr val="bg2">
                    <a:lumMod val="10000"/>
                  </a:schemeClr>
                </a:solidFill>
              </a:rPr>
              <a:t>Оценить каждый вариант</a:t>
            </a:r>
          </a:p>
          <a:p>
            <a:pPr marL="573088" lvl="5" indent="-166688">
              <a:buFont typeface="Arial" panose="020B0604020202020204" pitchFamily="34" charset="0"/>
              <a:buChar char="–"/>
              <a:defRPr/>
            </a:pPr>
            <a:r>
              <a:rPr lang="ru-RU" sz="2000" dirty="0">
                <a:solidFill>
                  <a:schemeClr val="bg2">
                    <a:lumMod val="10000"/>
                  </a:schemeClr>
                </a:solidFill>
              </a:rPr>
              <a:t>Принять окончательное решение</a:t>
            </a:r>
          </a:p>
          <a:p>
            <a:pPr>
              <a:buFontTx/>
              <a:buChar char="-"/>
              <a:defRPr/>
            </a:pPr>
            <a:endParaRPr lang="ru-RU" sz="2200" dirty="0">
              <a:solidFill>
                <a:schemeClr val="bg2">
                  <a:lumMod val="10000"/>
                </a:schemeClr>
              </a:solidFill>
            </a:endParaRPr>
          </a:p>
          <a:p>
            <a:pPr>
              <a:buFontTx/>
              <a:buChar char="-"/>
              <a:defRPr/>
            </a:pPr>
            <a:endParaRPr lang="ru-RU" sz="2200" dirty="0">
              <a:solidFill>
                <a:schemeClr val="bg2">
                  <a:lumMod val="10000"/>
                </a:schemeClr>
              </a:solidFill>
            </a:endParaRPr>
          </a:p>
        </p:txBody>
      </p:sp>
    </p:spTree>
    <p:extLst>
      <p:ext uri="{BB962C8B-B14F-4D97-AF65-F5344CB8AC3E}">
        <p14:creationId xmlns:p14="http://schemas.microsoft.com/office/powerpoint/2010/main" val="2667345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5" name="Объект 5"/>
          <p:cNvSpPr>
            <a:spLocks noGrp="1"/>
          </p:cNvSpPr>
          <p:nvPr>
            <p:ph idx="1"/>
          </p:nvPr>
        </p:nvSpPr>
        <p:spPr>
          <a:xfrm>
            <a:off x="245836" y="843692"/>
            <a:ext cx="9245600" cy="3999964"/>
          </a:xfrm>
        </p:spPr>
        <p:txBody>
          <a:bodyPr>
            <a:noAutofit/>
          </a:bodyPr>
          <a:lstStyle/>
          <a:p>
            <a:pPr marL="0" indent="0" eaLnBrk="1" hangingPunct="1">
              <a:lnSpc>
                <a:spcPct val="100000"/>
              </a:lnSpc>
              <a:spcBef>
                <a:spcPts val="600"/>
              </a:spcBef>
              <a:spcAft>
                <a:spcPts val="600"/>
              </a:spcAft>
              <a:buFont typeface="Arial" pitchFamily="34" charset="0"/>
              <a:buNone/>
              <a:defRPr/>
            </a:pPr>
            <a:r>
              <a:rPr lang="ru-RU" altLang="ru-RU" sz="2400" dirty="0">
                <a:solidFill>
                  <a:schemeClr val="bg2">
                    <a:lumMod val="10000"/>
                  </a:schemeClr>
                </a:solidFill>
                <a:latin typeface="Myriad Pro" pitchFamily="34" charset="0"/>
                <a:cs typeface="Times New Roman" pitchFamily="18" charset="0"/>
              </a:rPr>
              <a:t>1) привлечение денежных средств физических и юридических лиц во вклады (до востребования и на определенный срок);</a:t>
            </a:r>
          </a:p>
          <a:p>
            <a:pPr marL="0" indent="0" eaLnBrk="1" hangingPunct="1">
              <a:lnSpc>
                <a:spcPct val="100000"/>
              </a:lnSpc>
              <a:spcBef>
                <a:spcPts val="600"/>
              </a:spcBef>
              <a:spcAft>
                <a:spcPts val="600"/>
              </a:spcAft>
              <a:buFont typeface="Arial" pitchFamily="34" charset="0"/>
              <a:buNone/>
              <a:defRPr/>
            </a:pPr>
            <a:r>
              <a:rPr lang="ru-RU" altLang="ru-RU" sz="2400" dirty="0">
                <a:solidFill>
                  <a:schemeClr val="bg2">
                    <a:lumMod val="10000"/>
                  </a:schemeClr>
                </a:solidFill>
                <a:latin typeface="Myriad Pro" pitchFamily="34" charset="0"/>
                <a:cs typeface="Times New Roman" pitchFamily="18" charset="0"/>
              </a:rPr>
              <a:t>2) размещение привлеченных средств от своего имени и за свой счет;</a:t>
            </a:r>
          </a:p>
          <a:p>
            <a:pPr marL="0" indent="0" eaLnBrk="1" hangingPunct="1">
              <a:lnSpc>
                <a:spcPct val="100000"/>
              </a:lnSpc>
              <a:spcBef>
                <a:spcPts val="600"/>
              </a:spcBef>
              <a:spcAft>
                <a:spcPts val="600"/>
              </a:spcAft>
              <a:buFont typeface="Arial" pitchFamily="34" charset="0"/>
              <a:buNone/>
              <a:defRPr/>
            </a:pPr>
            <a:r>
              <a:rPr lang="ru-RU" altLang="ru-RU" sz="2400" dirty="0">
                <a:solidFill>
                  <a:schemeClr val="bg2">
                    <a:lumMod val="10000"/>
                  </a:schemeClr>
                </a:solidFill>
                <a:latin typeface="Myriad Pro" pitchFamily="34" charset="0"/>
                <a:cs typeface="Times New Roman" pitchFamily="18" charset="0"/>
              </a:rPr>
              <a:t>3) открытие и ведение банковских счетов физических и юридических лиц;</a:t>
            </a:r>
          </a:p>
          <a:p>
            <a:pPr marL="0" indent="0" eaLnBrk="1" hangingPunct="1">
              <a:lnSpc>
                <a:spcPct val="100000"/>
              </a:lnSpc>
              <a:spcBef>
                <a:spcPts val="600"/>
              </a:spcBef>
              <a:spcAft>
                <a:spcPts val="600"/>
              </a:spcAft>
              <a:buNone/>
              <a:defRPr/>
            </a:pPr>
            <a:r>
              <a:rPr lang="ru-RU" altLang="ru-RU" sz="2400" dirty="0">
                <a:solidFill>
                  <a:schemeClr val="bg2">
                    <a:lumMod val="10000"/>
                  </a:schemeClr>
                </a:solidFill>
                <a:latin typeface="Myriad Pro" pitchFamily="34" charset="0"/>
                <a:cs typeface="Times New Roman" pitchFamily="18" charset="0"/>
              </a:rPr>
              <a:t>4) осуществление переводов денежных средств по поручению физических и юридических лиц, в том числе банков-корреспондентов, по их банковским счетам;</a:t>
            </a:r>
          </a:p>
          <a:p>
            <a:pPr marL="0" indent="0" eaLnBrk="1" hangingPunct="1">
              <a:lnSpc>
                <a:spcPct val="100000"/>
              </a:lnSpc>
              <a:spcBef>
                <a:spcPts val="600"/>
              </a:spcBef>
              <a:spcAft>
                <a:spcPts val="600"/>
              </a:spcAft>
              <a:buNone/>
              <a:defRPr/>
            </a:pPr>
            <a:r>
              <a:rPr lang="ru-RU" altLang="ru-RU" sz="2400" dirty="0">
                <a:solidFill>
                  <a:schemeClr val="bg2">
                    <a:lumMod val="10000"/>
                  </a:schemeClr>
                </a:solidFill>
                <a:latin typeface="Myriad Pro" pitchFamily="34" charset="0"/>
                <a:cs typeface="Times New Roman" pitchFamily="18" charset="0"/>
              </a:rPr>
              <a:t>5) инкассация денежных средств, векселей, платежных и расчетных документов и кассовое обслуживание физических и юридических лиц;</a:t>
            </a:r>
          </a:p>
          <a:p>
            <a:pPr marL="0" indent="0" eaLnBrk="1" hangingPunct="1">
              <a:lnSpc>
                <a:spcPct val="100000"/>
              </a:lnSpc>
              <a:spcBef>
                <a:spcPts val="600"/>
              </a:spcBef>
              <a:spcAft>
                <a:spcPts val="600"/>
              </a:spcAft>
              <a:buFont typeface="Arial" pitchFamily="34" charset="0"/>
              <a:buNone/>
              <a:defRPr/>
            </a:pPr>
            <a:endParaRPr lang="ru-RU" altLang="ru-RU" sz="2400" dirty="0">
              <a:solidFill>
                <a:schemeClr val="bg2">
                  <a:lumMod val="10000"/>
                </a:schemeClr>
              </a:solidFill>
              <a:latin typeface="Myriad Pro" pitchFamily="34" charset="0"/>
              <a:cs typeface="Times New Roman" pitchFamily="18" charset="0"/>
            </a:endParaRPr>
          </a:p>
        </p:txBody>
      </p:sp>
      <p:sp>
        <p:nvSpPr>
          <p:cNvPr id="15363" name="Text Placeholder 7"/>
          <p:cNvSpPr>
            <a:spLocks noGrp="1"/>
          </p:cNvSpPr>
          <p:nvPr>
            <p:ph type="body" sz="quarter" idx="13"/>
          </p:nvPr>
        </p:nvSpPr>
        <p:spPr>
          <a:xfrm>
            <a:off x="0" y="0"/>
            <a:ext cx="9906000" cy="522288"/>
          </a:xfrm>
        </p:spPr>
        <p:txBody>
          <a:bodyPr lIns="90000" tIns="46800" rIns="90000" bIns="46800" anchor="t">
            <a:normAutofit lnSpcReduction="10000"/>
          </a:bodyPr>
          <a:lstStyle/>
          <a:p>
            <a:pPr eaLnBrk="1" hangingPunct="1">
              <a:defRPr/>
            </a:pPr>
            <a:r>
              <a:rPr lang="ru-RU" altLang="ru-RU" sz="3200" b="1" cap="none" dirty="0">
                <a:solidFill>
                  <a:schemeClr val="bg2">
                    <a:lumMod val="10000"/>
                  </a:schemeClr>
                </a:solidFill>
                <a:latin typeface="Myriad Pro" pitchFamily="34" charset="0"/>
                <a:cs typeface="Times New Roman" pitchFamily="18" charset="0"/>
              </a:rPr>
              <a:t>Банковские операции</a:t>
            </a:r>
            <a:endParaRPr lang="en-US" altLang="ru-RU" sz="3200" b="1" cap="none" dirty="0">
              <a:solidFill>
                <a:schemeClr val="bg2">
                  <a:lumMod val="10000"/>
                </a:schemeClr>
              </a:solidFill>
              <a:latin typeface="Myriad Pro" pitchFamily="34" charset="0"/>
              <a:cs typeface="Times New Roman" pitchFamily="18" charset="0"/>
            </a:endParaRPr>
          </a:p>
        </p:txBody>
      </p:sp>
      <p:sp>
        <p:nvSpPr>
          <p:cNvPr id="2" name="Номер слайда 1"/>
          <p:cNvSpPr>
            <a:spLocks noGrp="1"/>
          </p:cNvSpPr>
          <p:nvPr>
            <p:ph type="sldNum" sz="quarter" idx="14"/>
          </p:nvPr>
        </p:nvSpPr>
        <p:spPr/>
        <p:txBody>
          <a:bodyPr/>
          <a:lstStyle/>
          <a:p>
            <a:pPr>
              <a:defRPr/>
            </a:pPr>
            <a:fld id="{0F31A39D-21C1-466D-88BF-3815D5239A26}" type="slidenum">
              <a:rPr lang="ru-RU" altLang="ru-RU" smtClean="0"/>
              <a:pPr>
                <a:defRPr/>
              </a:pPr>
              <a:t>8</a:t>
            </a:fld>
            <a:endParaRPr lang="ru-RU" altLang="ru-RU"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4497B5-0326-4451-99B8-729F5842D038}"/>
              </a:ext>
            </a:extLst>
          </p:cNvPr>
          <p:cNvSpPr>
            <a:spLocks noGrp="1"/>
          </p:cNvSpPr>
          <p:nvPr>
            <p:ph type="title"/>
          </p:nvPr>
        </p:nvSpPr>
        <p:spPr>
          <a:xfrm>
            <a:off x="138312" y="75240"/>
            <a:ext cx="8829675" cy="607786"/>
          </a:xfrm>
        </p:spPr>
        <p:txBody>
          <a:bodyPr/>
          <a:lstStyle/>
          <a:p>
            <a:pPr>
              <a:defRPr/>
            </a:pPr>
            <a:r>
              <a:rPr lang="ru-RU" sz="3000" b="1" dirty="0">
                <a:solidFill>
                  <a:schemeClr val="bg2">
                    <a:lumMod val="10000"/>
                  </a:schemeClr>
                </a:solidFill>
              </a:rPr>
              <a:t>Практическая задача:</a:t>
            </a:r>
          </a:p>
        </p:txBody>
      </p:sp>
      <p:sp>
        <p:nvSpPr>
          <p:cNvPr id="3" name="Объект 2">
            <a:extLst>
              <a:ext uri="{FF2B5EF4-FFF2-40B4-BE49-F238E27FC236}">
                <a16:creationId xmlns:a16="http://schemas.microsoft.com/office/drawing/2014/main" id="{23C37293-63E3-4C57-8146-4675504DDA50}"/>
              </a:ext>
            </a:extLst>
          </p:cNvPr>
          <p:cNvSpPr>
            <a:spLocks noGrp="1"/>
          </p:cNvSpPr>
          <p:nvPr>
            <p:ph idx="1"/>
          </p:nvPr>
        </p:nvSpPr>
        <p:spPr>
          <a:xfrm>
            <a:off x="231094" y="798287"/>
            <a:ext cx="9152391" cy="4716463"/>
          </a:xfrm>
        </p:spPr>
        <p:txBody>
          <a:bodyPr/>
          <a:lstStyle/>
          <a:p>
            <a:pPr marL="0" indent="0">
              <a:buNone/>
              <a:defRPr/>
            </a:pPr>
            <a:endParaRPr lang="en-GB" sz="2400" dirty="0"/>
          </a:p>
          <a:p>
            <a:pPr marL="0" indent="0">
              <a:buNone/>
              <a:defRPr/>
            </a:pPr>
            <a:r>
              <a:rPr lang="ru-RU" sz="2400" dirty="0"/>
              <a:t>у вас накопилась определенная сумма денег (100 тыс. р.), которую вы не хотите тратить на текущее потребление, а желаете разместить в коммерческом банке под проценты на один год для будущей покупки (еще не определились, что будете покупать). </a:t>
            </a:r>
          </a:p>
          <a:p>
            <a:pPr marL="0" indent="0" algn="ctr">
              <a:buNone/>
              <a:defRPr/>
            </a:pPr>
            <a:r>
              <a:rPr lang="ru-RU" sz="2400" b="1" dirty="0"/>
              <a:t>Какой вклад и в каком банке вы выберете?</a:t>
            </a:r>
          </a:p>
        </p:txBody>
      </p:sp>
      <p:graphicFrame>
        <p:nvGraphicFramePr>
          <p:cNvPr id="4" name="Объект 5">
            <a:extLst>
              <a:ext uri="{FF2B5EF4-FFF2-40B4-BE49-F238E27FC236}">
                <a16:creationId xmlns:a16="http://schemas.microsoft.com/office/drawing/2014/main" id="{C303A865-2746-4957-A7BC-94155C646310}"/>
              </a:ext>
            </a:extLst>
          </p:cNvPr>
          <p:cNvGraphicFramePr>
            <a:graphicFrameLocks/>
          </p:cNvGraphicFramePr>
          <p:nvPr>
            <p:extLst>
              <p:ext uri="{D42A27DB-BD31-4B8C-83A1-F6EECF244321}">
                <p14:modId xmlns:p14="http://schemas.microsoft.com/office/powerpoint/2010/main" val="2670091569"/>
              </p:ext>
            </p:extLst>
          </p:nvPr>
        </p:nvGraphicFramePr>
        <p:xfrm>
          <a:off x="426823" y="3605519"/>
          <a:ext cx="8883876" cy="2763238"/>
        </p:xfrm>
        <a:graphic>
          <a:graphicData uri="http://schemas.openxmlformats.org/drawingml/2006/table">
            <a:tbl>
              <a:tblPr firstRow="1" bandRow="1">
                <a:tableStyleId>{5C22544A-7EE6-4342-B048-85BDC9FD1C3A}</a:tableStyleId>
              </a:tblPr>
              <a:tblGrid>
                <a:gridCol w="2083936">
                  <a:extLst>
                    <a:ext uri="{9D8B030D-6E8A-4147-A177-3AD203B41FA5}">
                      <a16:colId xmlns:a16="http://schemas.microsoft.com/office/drawing/2014/main" val="20000"/>
                    </a:ext>
                  </a:extLst>
                </a:gridCol>
                <a:gridCol w="2097314">
                  <a:extLst>
                    <a:ext uri="{9D8B030D-6E8A-4147-A177-3AD203B41FA5}">
                      <a16:colId xmlns:a16="http://schemas.microsoft.com/office/drawing/2014/main" val="20001"/>
                    </a:ext>
                  </a:extLst>
                </a:gridCol>
                <a:gridCol w="2111828">
                  <a:extLst>
                    <a:ext uri="{9D8B030D-6E8A-4147-A177-3AD203B41FA5}">
                      <a16:colId xmlns:a16="http://schemas.microsoft.com/office/drawing/2014/main" val="20002"/>
                    </a:ext>
                  </a:extLst>
                </a:gridCol>
                <a:gridCol w="2590798">
                  <a:extLst>
                    <a:ext uri="{9D8B030D-6E8A-4147-A177-3AD203B41FA5}">
                      <a16:colId xmlns:a16="http://schemas.microsoft.com/office/drawing/2014/main" val="20003"/>
                    </a:ext>
                  </a:extLst>
                </a:gridCol>
              </a:tblGrid>
              <a:tr h="412938">
                <a:tc>
                  <a:txBody>
                    <a:bodyPr/>
                    <a:lstStyle/>
                    <a:p>
                      <a:endParaRPr lang="ru-RU" sz="1700" dirty="0">
                        <a:solidFill>
                          <a:schemeClr val="bg2">
                            <a:lumMod val="10000"/>
                          </a:schemeClr>
                        </a:solidFill>
                      </a:endParaRPr>
                    </a:p>
                  </a:txBody>
                  <a:tcPr marT="45726" marB="45726"/>
                </a:tc>
                <a:tc>
                  <a:txBody>
                    <a:bodyPr/>
                    <a:lstStyle/>
                    <a:p>
                      <a:r>
                        <a:rPr lang="ru-RU" sz="1700" dirty="0">
                          <a:solidFill>
                            <a:schemeClr val="bg1"/>
                          </a:solidFill>
                        </a:rPr>
                        <a:t>Сберегательный</a:t>
                      </a:r>
                    </a:p>
                  </a:txBody>
                  <a:tcPr marT="45726" marB="45726"/>
                </a:tc>
                <a:tc>
                  <a:txBody>
                    <a:bodyPr/>
                    <a:lstStyle/>
                    <a:p>
                      <a:r>
                        <a:rPr lang="ru-RU" sz="1700" dirty="0">
                          <a:solidFill>
                            <a:schemeClr val="bg1"/>
                          </a:solidFill>
                        </a:rPr>
                        <a:t>Накопительный</a:t>
                      </a:r>
                    </a:p>
                  </a:txBody>
                  <a:tcPr marT="45726" marB="45726"/>
                </a:tc>
                <a:tc>
                  <a:txBody>
                    <a:bodyPr/>
                    <a:lstStyle/>
                    <a:p>
                      <a:r>
                        <a:rPr lang="ru-RU" sz="1700" baseline="0" dirty="0" err="1">
                          <a:solidFill>
                            <a:schemeClr val="bg1"/>
                          </a:solidFill>
                        </a:rPr>
                        <a:t>Компромисный</a:t>
                      </a:r>
                      <a:r>
                        <a:rPr lang="ru-RU" sz="1700" baseline="0" dirty="0">
                          <a:solidFill>
                            <a:schemeClr val="bg2">
                              <a:lumMod val="10000"/>
                            </a:schemeClr>
                          </a:solidFill>
                        </a:rPr>
                        <a:t>  </a:t>
                      </a:r>
                      <a:endParaRPr lang="ru-RU" sz="1700" dirty="0">
                        <a:solidFill>
                          <a:schemeClr val="bg2">
                            <a:lumMod val="10000"/>
                          </a:schemeClr>
                        </a:solidFill>
                      </a:endParaRPr>
                    </a:p>
                  </a:txBody>
                  <a:tcPr marT="45726" marB="45726"/>
                </a:tc>
                <a:extLst>
                  <a:ext uri="{0D108BD9-81ED-4DB2-BD59-A6C34878D82A}">
                    <a16:rowId xmlns:a16="http://schemas.microsoft.com/office/drawing/2014/main" val="10000"/>
                  </a:ext>
                </a:extLst>
              </a:tr>
              <a:tr h="577687">
                <a:tc>
                  <a:txBody>
                    <a:bodyPr/>
                    <a:lstStyle/>
                    <a:p>
                      <a:r>
                        <a:rPr lang="ru-RU" sz="1700" dirty="0">
                          <a:solidFill>
                            <a:schemeClr val="bg2">
                              <a:lumMod val="10000"/>
                            </a:schemeClr>
                          </a:solidFill>
                        </a:rPr>
                        <a:t>Возможность пополнения</a:t>
                      </a:r>
                    </a:p>
                  </a:txBody>
                  <a:tcPr marT="45726" marB="45726"/>
                </a:tc>
                <a:tc>
                  <a:txBody>
                    <a:bodyPr/>
                    <a:lstStyle/>
                    <a:p>
                      <a:r>
                        <a:rPr lang="ru-RU" sz="1700" dirty="0" err="1">
                          <a:solidFill>
                            <a:schemeClr val="bg2">
                              <a:lumMod val="10000"/>
                            </a:schemeClr>
                          </a:solidFill>
                        </a:rPr>
                        <a:t>Отсутств</a:t>
                      </a:r>
                      <a:r>
                        <a:rPr lang="ru-RU" sz="1700" dirty="0">
                          <a:solidFill>
                            <a:schemeClr val="bg2">
                              <a:lumMod val="10000"/>
                            </a:schemeClr>
                          </a:solidFill>
                        </a:rPr>
                        <a:t>.</a:t>
                      </a:r>
                    </a:p>
                  </a:txBody>
                  <a:tcPr marT="45726" marB="45726"/>
                </a:tc>
                <a:tc>
                  <a:txBody>
                    <a:bodyPr/>
                    <a:lstStyle/>
                    <a:p>
                      <a:r>
                        <a:rPr lang="ru-RU" sz="1700" dirty="0">
                          <a:solidFill>
                            <a:schemeClr val="bg2">
                              <a:lumMod val="10000"/>
                            </a:schemeClr>
                          </a:solidFill>
                        </a:rPr>
                        <a:t>Есть</a:t>
                      </a:r>
                    </a:p>
                  </a:txBody>
                  <a:tcPr marT="45726" marB="45726"/>
                </a:tc>
                <a:tc>
                  <a:txBody>
                    <a:bodyPr/>
                    <a:lstStyle/>
                    <a:p>
                      <a:r>
                        <a:rPr lang="ru-RU" sz="1700" dirty="0">
                          <a:solidFill>
                            <a:schemeClr val="bg2">
                              <a:lumMod val="10000"/>
                            </a:schemeClr>
                          </a:solidFill>
                        </a:rPr>
                        <a:t>Есть </a:t>
                      </a:r>
                    </a:p>
                  </a:txBody>
                  <a:tcPr marT="45726" marB="45726"/>
                </a:tc>
                <a:extLst>
                  <a:ext uri="{0D108BD9-81ED-4DB2-BD59-A6C34878D82A}">
                    <a16:rowId xmlns:a16="http://schemas.microsoft.com/office/drawing/2014/main" val="10001"/>
                  </a:ext>
                </a:extLst>
              </a:tr>
              <a:tr h="592471">
                <a:tc>
                  <a:txBody>
                    <a:bodyPr/>
                    <a:lstStyle/>
                    <a:p>
                      <a:r>
                        <a:rPr lang="ru-RU" sz="1700" dirty="0">
                          <a:solidFill>
                            <a:schemeClr val="bg2">
                              <a:lumMod val="10000"/>
                            </a:schemeClr>
                          </a:solidFill>
                        </a:rPr>
                        <a:t>Возможность частичного снятия</a:t>
                      </a:r>
                    </a:p>
                  </a:txBody>
                  <a:tcPr marT="45726" marB="45726"/>
                </a:tc>
                <a:tc>
                  <a:txBody>
                    <a:bodyPr/>
                    <a:lstStyle/>
                    <a:p>
                      <a:endParaRPr lang="ru-RU" sz="1700" dirty="0">
                        <a:solidFill>
                          <a:schemeClr val="bg2">
                            <a:lumMod val="10000"/>
                          </a:schemeClr>
                        </a:solidFill>
                      </a:endParaRPr>
                    </a:p>
                    <a:p>
                      <a:r>
                        <a:rPr lang="ru-RU" sz="1700" dirty="0" err="1">
                          <a:solidFill>
                            <a:schemeClr val="bg2">
                              <a:lumMod val="10000"/>
                            </a:schemeClr>
                          </a:solidFill>
                        </a:rPr>
                        <a:t>Отсутств</a:t>
                      </a:r>
                      <a:r>
                        <a:rPr lang="ru-RU" sz="1700" dirty="0">
                          <a:solidFill>
                            <a:schemeClr val="bg2">
                              <a:lumMod val="10000"/>
                            </a:schemeClr>
                          </a:solidFill>
                        </a:rPr>
                        <a:t>.</a:t>
                      </a:r>
                    </a:p>
                  </a:txBody>
                  <a:tcPr marT="45726" marB="45726"/>
                </a:tc>
                <a:tc>
                  <a:txBody>
                    <a:bodyPr/>
                    <a:lstStyle/>
                    <a:p>
                      <a:endParaRPr lang="ru-RU" sz="1700" dirty="0">
                        <a:solidFill>
                          <a:schemeClr val="bg2">
                            <a:lumMod val="10000"/>
                          </a:schemeClr>
                        </a:solidFill>
                      </a:endParaRPr>
                    </a:p>
                    <a:p>
                      <a:r>
                        <a:rPr lang="ru-RU" sz="1700" dirty="0" err="1">
                          <a:solidFill>
                            <a:schemeClr val="bg2">
                              <a:lumMod val="10000"/>
                            </a:schemeClr>
                          </a:solidFill>
                        </a:rPr>
                        <a:t>Отсутств</a:t>
                      </a:r>
                      <a:r>
                        <a:rPr lang="ru-RU" sz="1700" dirty="0">
                          <a:solidFill>
                            <a:schemeClr val="bg2">
                              <a:lumMod val="10000"/>
                            </a:schemeClr>
                          </a:solidFill>
                        </a:rPr>
                        <a:t>.</a:t>
                      </a:r>
                    </a:p>
                  </a:txBody>
                  <a:tcPr marT="45726" marB="45726"/>
                </a:tc>
                <a:tc>
                  <a:txBody>
                    <a:bodyPr/>
                    <a:lstStyle/>
                    <a:p>
                      <a:endParaRPr lang="ru-RU" sz="1700" dirty="0">
                        <a:solidFill>
                          <a:schemeClr val="bg2">
                            <a:lumMod val="10000"/>
                          </a:schemeClr>
                        </a:solidFill>
                      </a:endParaRPr>
                    </a:p>
                    <a:p>
                      <a:r>
                        <a:rPr lang="ru-RU" sz="1700" dirty="0">
                          <a:solidFill>
                            <a:schemeClr val="bg2">
                              <a:lumMod val="10000"/>
                            </a:schemeClr>
                          </a:solidFill>
                        </a:rPr>
                        <a:t>Есть</a:t>
                      </a:r>
                    </a:p>
                  </a:txBody>
                  <a:tcPr marT="45726" marB="45726"/>
                </a:tc>
                <a:extLst>
                  <a:ext uri="{0D108BD9-81ED-4DB2-BD59-A6C34878D82A}">
                    <a16:rowId xmlns:a16="http://schemas.microsoft.com/office/drawing/2014/main" val="10002"/>
                  </a:ext>
                </a:extLst>
              </a:tr>
              <a:tr h="1131076">
                <a:tc>
                  <a:txBody>
                    <a:bodyPr/>
                    <a:lstStyle/>
                    <a:p>
                      <a:r>
                        <a:rPr lang="ru-RU" sz="1700" dirty="0">
                          <a:solidFill>
                            <a:schemeClr val="bg2">
                              <a:lumMod val="10000"/>
                            </a:schemeClr>
                          </a:solidFill>
                        </a:rPr>
                        <a:t>Процентная ставка</a:t>
                      </a:r>
                    </a:p>
                  </a:txBody>
                  <a:tcPr marT="45726" marB="45726"/>
                </a:tc>
                <a:tc>
                  <a:txBody>
                    <a:bodyPr/>
                    <a:lstStyle/>
                    <a:p>
                      <a:r>
                        <a:rPr lang="ru-RU" sz="1700" dirty="0">
                          <a:solidFill>
                            <a:schemeClr val="bg2">
                              <a:lumMod val="10000"/>
                            </a:schemeClr>
                          </a:solidFill>
                        </a:rPr>
                        <a:t>Выше, чем в других вкладах</a:t>
                      </a:r>
                    </a:p>
                  </a:txBody>
                  <a:tcPr marT="45726" marB="45726"/>
                </a:tc>
                <a:tc>
                  <a:txBody>
                    <a:bodyPr/>
                    <a:lstStyle/>
                    <a:p>
                      <a:r>
                        <a:rPr lang="ru-RU" sz="1700" dirty="0">
                          <a:solidFill>
                            <a:schemeClr val="bg2">
                              <a:lumMod val="10000"/>
                            </a:schemeClr>
                          </a:solidFill>
                        </a:rPr>
                        <a:t>Ниже, чем в </a:t>
                      </a:r>
                      <a:r>
                        <a:rPr lang="ru-RU" sz="1700" dirty="0" err="1">
                          <a:solidFill>
                            <a:schemeClr val="bg2">
                              <a:lumMod val="10000"/>
                            </a:schemeClr>
                          </a:solidFill>
                        </a:rPr>
                        <a:t>сберегат</a:t>
                      </a:r>
                      <a:r>
                        <a:rPr lang="ru-RU" sz="1700" dirty="0">
                          <a:solidFill>
                            <a:schemeClr val="bg2">
                              <a:lumMod val="10000"/>
                            </a:schemeClr>
                          </a:solidFill>
                        </a:rPr>
                        <a:t>.</a:t>
                      </a:r>
                    </a:p>
                  </a:txBody>
                  <a:tcPr marT="45726" marB="45726"/>
                </a:tc>
                <a:tc>
                  <a:txBody>
                    <a:bodyPr/>
                    <a:lstStyle/>
                    <a:p>
                      <a:r>
                        <a:rPr lang="ru-RU" sz="1700" dirty="0">
                          <a:solidFill>
                            <a:schemeClr val="bg2">
                              <a:lumMod val="10000"/>
                            </a:schemeClr>
                          </a:solidFill>
                        </a:rPr>
                        <a:t>Ниже, чем в </a:t>
                      </a:r>
                      <a:r>
                        <a:rPr lang="ru-RU" sz="1700" dirty="0" err="1">
                          <a:solidFill>
                            <a:schemeClr val="bg2">
                              <a:lumMod val="10000"/>
                            </a:schemeClr>
                          </a:solidFill>
                        </a:rPr>
                        <a:t>сберегат</a:t>
                      </a:r>
                      <a:r>
                        <a:rPr lang="ru-RU" sz="1700" dirty="0">
                          <a:solidFill>
                            <a:schemeClr val="bg2">
                              <a:lumMod val="10000"/>
                            </a:schemeClr>
                          </a:solidFill>
                        </a:rPr>
                        <a:t>.</a:t>
                      </a:r>
                      <a:r>
                        <a:rPr lang="ru-RU" sz="1700" baseline="0" dirty="0">
                          <a:solidFill>
                            <a:schemeClr val="bg2">
                              <a:lumMod val="10000"/>
                            </a:schemeClr>
                          </a:solidFill>
                        </a:rPr>
                        <a:t> и накопит., но выше, чем во вкладах до </a:t>
                      </a:r>
                      <a:r>
                        <a:rPr lang="ru-RU" sz="1700" baseline="0" dirty="0" err="1">
                          <a:solidFill>
                            <a:schemeClr val="bg2">
                              <a:lumMod val="10000"/>
                            </a:schemeClr>
                          </a:solidFill>
                        </a:rPr>
                        <a:t>востреб</a:t>
                      </a:r>
                      <a:r>
                        <a:rPr lang="ru-RU" sz="1700" baseline="0" dirty="0">
                          <a:solidFill>
                            <a:schemeClr val="bg2">
                              <a:lumMod val="10000"/>
                            </a:schemeClr>
                          </a:solidFill>
                        </a:rPr>
                        <a:t>.</a:t>
                      </a:r>
                      <a:endParaRPr lang="ru-RU" sz="1700" dirty="0">
                        <a:solidFill>
                          <a:schemeClr val="bg2">
                            <a:lumMod val="10000"/>
                          </a:schemeClr>
                        </a:solidFill>
                      </a:endParaRPr>
                    </a:p>
                  </a:txBody>
                  <a:tcPr marT="45726" marB="45726"/>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851445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B1566D-D1F6-4258-BF8F-3BBEE4ED9196}"/>
              </a:ext>
            </a:extLst>
          </p:cNvPr>
          <p:cNvSpPr>
            <a:spLocks noGrp="1"/>
          </p:cNvSpPr>
          <p:nvPr>
            <p:ph type="title"/>
          </p:nvPr>
        </p:nvSpPr>
        <p:spPr>
          <a:xfrm>
            <a:off x="94571" y="1"/>
            <a:ext cx="8229600" cy="822192"/>
          </a:xfrm>
        </p:spPr>
        <p:txBody>
          <a:bodyPr/>
          <a:lstStyle/>
          <a:p>
            <a:pPr>
              <a:defRPr/>
            </a:pPr>
            <a:r>
              <a:rPr lang="ru-RU" sz="3000" b="1" dirty="0">
                <a:solidFill>
                  <a:srgbClr val="000000"/>
                </a:solidFill>
              </a:rPr>
              <a:t>Самостоятельная работа</a:t>
            </a:r>
          </a:p>
        </p:txBody>
      </p:sp>
      <p:graphicFrame>
        <p:nvGraphicFramePr>
          <p:cNvPr id="4" name="Объект 3">
            <a:extLst>
              <a:ext uri="{FF2B5EF4-FFF2-40B4-BE49-F238E27FC236}">
                <a16:creationId xmlns:a16="http://schemas.microsoft.com/office/drawing/2014/main" id="{11EA8F0B-9C50-43EB-971F-6763AE1DA4F2}"/>
              </a:ext>
            </a:extLst>
          </p:cNvPr>
          <p:cNvGraphicFramePr>
            <a:graphicFrameLocks noGrp="1"/>
          </p:cNvGraphicFramePr>
          <p:nvPr>
            <p:ph idx="1"/>
            <p:extLst>
              <p:ext uri="{D42A27DB-BD31-4B8C-83A1-F6EECF244321}">
                <p14:modId xmlns:p14="http://schemas.microsoft.com/office/powerpoint/2010/main" val="3938659901"/>
              </p:ext>
            </p:extLst>
          </p:nvPr>
        </p:nvGraphicFramePr>
        <p:xfrm>
          <a:off x="225199" y="1189718"/>
          <a:ext cx="9484859" cy="4728096"/>
        </p:xfrm>
        <a:graphic>
          <a:graphicData uri="http://schemas.openxmlformats.org/drawingml/2006/table">
            <a:tbl>
              <a:tblPr firstRow="1" bandRow="1">
                <a:tableStyleId>{5C22544A-7EE6-4342-B048-85BDC9FD1C3A}</a:tableStyleId>
              </a:tblPr>
              <a:tblGrid>
                <a:gridCol w="1574572">
                  <a:extLst>
                    <a:ext uri="{9D8B030D-6E8A-4147-A177-3AD203B41FA5}">
                      <a16:colId xmlns:a16="http://schemas.microsoft.com/office/drawing/2014/main" val="20000"/>
                    </a:ext>
                  </a:extLst>
                </a:gridCol>
                <a:gridCol w="1146493">
                  <a:extLst>
                    <a:ext uri="{9D8B030D-6E8A-4147-A177-3AD203B41FA5}">
                      <a16:colId xmlns:a16="http://schemas.microsoft.com/office/drawing/2014/main" val="20001"/>
                    </a:ext>
                  </a:extLst>
                </a:gridCol>
                <a:gridCol w="1399406">
                  <a:extLst>
                    <a:ext uri="{9D8B030D-6E8A-4147-A177-3AD203B41FA5}">
                      <a16:colId xmlns:a16="http://schemas.microsoft.com/office/drawing/2014/main" val="20002"/>
                    </a:ext>
                  </a:extLst>
                </a:gridCol>
                <a:gridCol w="1321661">
                  <a:extLst>
                    <a:ext uri="{9D8B030D-6E8A-4147-A177-3AD203B41FA5}">
                      <a16:colId xmlns:a16="http://schemas.microsoft.com/office/drawing/2014/main" val="20003"/>
                    </a:ext>
                  </a:extLst>
                </a:gridCol>
                <a:gridCol w="1243916">
                  <a:extLst>
                    <a:ext uri="{9D8B030D-6E8A-4147-A177-3AD203B41FA5}">
                      <a16:colId xmlns:a16="http://schemas.microsoft.com/office/drawing/2014/main" val="20004"/>
                    </a:ext>
                  </a:extLst>
                </a:gridCol>
                <a:gridCol w="1369153">
                  <a:extLst>
                    <a:ext uri="{9D8B030D-6E8A-4147-A177-3AD203B41FA5}">
                      <a16:colId xmlns:a16="http://schemas.microsoft.com/office/drawing/2014/main" val="20005"/>
                    </a:ext>
                  </a:extLst>
                </a:gridCol>
                <a:gridCol w="1429658">
                  <a:extLst>
                    <a:ext uri="{9D8B030D-6E8A-4147-A177-3AD203B41FA5}">
                      <a16:colId xmlns:a16="http://schemas.microsoft.com/office/drawing/2014/main" val="20006"/>
                    </a:ext>
                  </a:extLst>
                </a:gridCol>
              </a:tblGrid>
              <a:tr h="614850">
                <a:tc>
                  <a:txBody>
                    <a:bodyPr/>
                    <a:lstStyle/>
                    <a:p>
                      <a:pPr algn="ctr"/>
                      <a:endParaRPr lang="ru-RU" sz="1700" dirty="0">
                        <a:solidFill>
                          <a:srgbClr val="000000"/>
                        </a:solidFill>
                      </a:endParaRPr>
                    </a:p>
                  </a:txBody>
                  <a:tcPr marL="91443" marR="91443"/>
                </a:tc>
                <a:tc gridSpan="3">
                  <a:txBody>
                    <a:bodyPr/>
                    <a:lstStyle/>
                    <a:p>
                      <a:pPr algn="ctr"/>
                      <a:r>
                        <a:rPr lang="ru-RU" sz="1700" dirty="0">
                          <a:solidFill>
                            <a:schemeClr val="bg1"/>
                          </a:solidFill>
                        </a:rPr>
                        <a:t>Банк А</a:t>
                      </a:r>
                      <a:r>
                        <a:rPr lang="ru-RU" sz="1700" dirty="0">
                          <a:solidFill>
                            <a:srgbClr val="000000"/>
                          </a:solidFill>
                        </a:rPr>
                        <a:t> </a:t>
                      </a:r>
                    </a:p>
                  </a:txBody>
                  <a:tcPr marL="91443" marR="91443"/>
                </a:tc>
                <a:tc hMerge="1">
                  <a:txBody>
                    <a:bodyPr/>
                    <a:lstStyle/>
                    <a:p>
                      <a:endParaRPr lang="ru-RU" dirty="0"/>
                    </a:p>
                  </a:txBody>
                  <a:tcPr/>
                </a:tc>
                <a:tc hMerge="1">
                  <a:txBody>
                    <a:bodyPr/>
                    <a:lstStyle/>
                    <a:p>
                      <a:pPr algn="ctr"/>
                      <a:endParaRPr lang="ru-RU" dirty="0"/>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700" b="1" i="0" u="none" strike="noStrike" kern="1200" cap="none" spc="0" normalizeH="0" baseline="0" noProof="0" dirty="0">
                          <a:ln>
                            <a:noFill/>
                          </a:ln>
                          <a:solidFill>
                            <a:schemeClr val="bg1"/>
                          </a:solidFill>
                          <a:effectLst/>
                          <a:uLnTx/>
                          <a:uFillTx/>
                          <a:latin typeface="+mn-lt"/>
                        </a:rPr>
                        <a:t>Банк В</a:t>
                      </a:r>
                    </a:p>
                    <a:p>
                      <a:endParaRPr lang="ru-RU" sz="1700" dirty="0">
                        <a:solidFill>
                          <a:srgbClr val="000000"/>
                        </a:solidFill>
                      </a:endParaRPr>
                    </a:p>
                  </a:txBody>
                  <a:tcPr marL="91443" marR="91443"/>
                </a:tc>
                <a:tc hMerge="1">
                  <a:txBody>
                    <a:bodyPr/>
                    <a:lstStyle/>
                    <a:p>
                      <a:pPr algn="ctr"/>
                      <a:endParaRPr lang="ru-RU" dirty="0"/>
                    </a:p>
                  </a:txBody>
                  <a:tcPr/>
                </a:tc>
                <a:tc hMerge="1">
                  <a:txBody>
                    <a:bodyPr/>
                    <a:lstStyle/>
                    <a:p>
                      <a:endParaRPr lang="ru-RU" dirty="0"/>
                    </a:p>
                  </a:txBody>
                  <a:tcPr/>
                </a:tc>
                <a:extLst>
                  <a:ext uri="{0D108BD9-81ED-4DB2-BD59-A6C34878D82A}">
                    <a16:rowId xmlns:a16="http://schemas.microsoft.com/office/drawing/2014/main" val="10000"/>
                  </a:ext>
                </a:extLst>
              </a:tr>
              <a:tr h="1024749">
                <a:tc>
                  <a:txBody>
                    <a:bodyPr/>
                    <a:lstStyle/>
                    <a:p>
                      <a:r>
                        <a:rPr lang="ru-RU" sz="1700" b="1" dirty="0">
                          <a:solidFill>
                            <a:srgbClr val="000000"/>
                          </a:solidFill>
                        </a:rPr>
                        <a:t>Критерии</a:t>
                      </a:r>
                      <a:r>
                        <a:rPr lang="ru-RU" sz="1700" b="1" baseline="0" dirty="0">
                          <a:solidFill>
                            <a:srgbClr val="000000"/>
                          </a:solidFill>
                        </a:rPr>
                        <a:t> выбора</a:t>
                      </a:r>
                      <a:endParaRPr lang="ru-RU" sz="1700" b="1" dirty="0">
                        <a:solidFill>
                          <a:srgbClr val="000000"/>
                        </a:solidFill>
                      </a:endParaRPr>
                    </a:p>
                  </a:txBody>
                  <a:tcPr marL="91443" marR="91443"/>
                </a:tc>
                <a:tc>
                  <a:txBody>
                    <a:bodyPr/>
                    <a:lstStyle/>
                    <a:p>
                      <a:r>
                        <a:rPr lang="ru-RU" sz="1700" b="1" dirty="0">
                          <a:solidFill>
                            <a:srgbClr val="000000"/>
                          </a:solidFill>
                        </a:rPr>
                        <a:t>Вклад </a:t>
                      </a:r>
                    </a:p>
                    <a:p>
                      <a:r>
                        <a:rPr lang="ru-RU" sz="1700" b="1" dirty="0">
                          <a:solidFill>
                            <a:srgbClr val="000000"/>
                          </a:solidFill>
                        </a:rPr>
                        <a:t>«</a:t>
                      </a:r>
                      <a:r>
                        <a:rPr lang="ru-RU" sz="1700" b="1" dirty="0" err="1">
                          <a:solidFill>
                            <a:srgbClr val="000000"/>
                          </a:solidFill>
                        </a:rPr>
                        <a:t>попол</a:t>
                      </a:r>
                      <a:r>
                        <a:rPr lang="ru-RU" sz="1700" b="1" dirty="0">
                          <a:solidFill>
                            <a:srgbClr val="000000"/>
                          </a:solidFill>
                        </a:rPr>
                        <a:t>-</a:t>
                      </a:r>
                    </a:p>
                    <a:p>
                      <a:r>
                        <a:rPr lang="ru-RU" sz="1700" b="1" dirty="0" err="1">
                          <a:solidFill>
                            <a:srgbClr val="000000"/>
                          </a:solidFill>
                        </a:rPr>
                        <a:t>няй</a:t>
                      </a:r>
                      <a:r>
                        <a:rPr lang="ru-RU" sz="1700" b="1" dirty="0">
                          <a:solidFill>
                            <a:srgbClr val="000000"/>
                          </a:solidFill>
                        </a:rPr>
                        <a:t>»</a:t>
                      </a:r>
                    </a:p>
                  </a:txBody>
                  <a:tcPr marL="91443" marR="9144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700" b="1" i="0" u="none" strike="noStrike" kern="1200" cap="none" spc="0" normalizeH="0" baseline="0" noProof="0" dirty="0">
                          <a:ln>
                            <a:noFill/>
                          </a:ln>
                          <a:solidFill>
                            <a:srgbClr val="000000"/>
                          </a:solidFill>
                          <a:effectLst/>
                          <a:uLnTx/>
                          <a:uFillTx/>
                          <a:latin typeface="+mn-lt"/>
                        </a:rPr>
                        <a:t>Вклад </a:t>
                      </a:r>
                    </a:p>
                    <a:p>
                      <a:r>
                        <a:rPr lang="ru-RU" sz="1700" b="1" dirty="0">
                          <a:solidFill>
                            <a:srgbClr val="000000"/>
                          </a:solidFill>
                        </a:rPr>
                        <a:t>«управ-</a:t>
                      </a:r>
                    </a:p>
                    <a:p>
                      <a:r>
                        <a:rPr lang="ru-RU" sz="1700" b="1" dirty="0" err="1">
                          <a:solidFill>
                            <a:srgbClr val="000000"/>
                          </a:solidFill>
                        </a:rPr>
                        <a:t>ляй</a:t>
                      </a:r>
                      <a:r>
                        <a:rPr lang="ru-RU" sz="1700" b="1" dirty="0">
                          <a:solidFill>
                            <a:srgbClr val="000000"/>
                          </a:solidFill>
                        </a:rPr>
                        <a:t>»</a:t>
                      </a:r>
                    </a:p>
                  </a:txBody>
                  <a:tcPr marL="91443" marR="9144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700" b="1" i="0" u="none" strike="noStrike" kern="1200" cap="none" spc="0" normalizeH="0" baseline="0" noProof="0" dirty="0">
                          <a:ln>
                            <a:noFill/>
                          </a:ln>
                          <a:solidFill>
                            <a:srgbClr val="000000"/>
                          </a:solidFill>
                          <a:effectLst/>
                          <a:uLnTx/>
                          <a:uFillTx/>
                          <a:latin typeface="+mn-lt"/>
                        </a:rPr>
                        <a:t>Вклад</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700" b="1" i="0" u="none" strike="noStrike" kern="1200" cap="none" spc="0" normalizeH="0" baseline="0" noProof="0" dirty="0">
                          <a:ln>
                            <a:noFill/>
                          </a:ln>
                          <a:solidFill>
                            <a:srgbClr val="000000"/>
                          </a:solidFill>
                          <a:effectLst/>
                          <a:uLnTx/>
                          <a:uFillTx/>
                          <a:latin typeface="+mn-lt"/>
                        </a:rPr>
                        <a:t>«</a:t>
                      </a:r>
                      <a:r>
                        <a:rPr kumimoji="0" lang="ru-RU" sz="1700" b="1" i="0" u="none" strike="noStrike" kern="1200" cap="none" spc="0" normalizeH="0" baseline="0" noProof="0" dirty="0" err="1">
                          <a:ln>
                            <a:noFill/>
                          </a:ln>
                          <a:solidFill>
                            <a:srgbClr val="000000"/>
                          </a:solidFill>
                          <a:effectLst/>
                          <a:uLnTx/>
                          <a:uFillTx/>
                          <a:latin typeface="+mn-lt"/>
                        </a:rPr>
                        <a:t>сохра</a:t>
                      </a:r>
                      <a:r>
                        <a:rPr kumimoji="0" lang="ru-RU" sz="1700" b="1" i="0" u="none" strike="noStrike" kern="1200" cap="none" spc="0" normalizeH="0" baseline="0" noProof="0" dirty="0">
                          <a:ln>
                            <a:noFill/>
                          </a:ln>
                          <a:solidFill>
                            <a:srgbClr val="000000"/>
                          </a:solidFill>
                          <a:effectLst/>
                          <a:uLnTx/>
                          <a:uFillTx/>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700" b="1" i="0" u="none" strike="noStrike" kern="1200" cap="none" spc="0" normalizeH="0" baseline="0" noProof="0" dirty="0" err="1">
                          <a:ln>
                            <a:noFill/>
                          </a:ln>
                          <a:solidFill>
                            <a:srgbClr val="000000"/>
                          </a:solidFill>
                          <a:effectLst/>
                          <a:uLnTx/>
                          <a:uFillTx/>
                          <a:latin typeface="+mn-lt"/>
                        </a:rPr>
                        <a:t>няй</a:t>
                      </a:r>
                      <a:r>
                        <a:rPr kumimoji="0" lang="ru-RU" sz="1700" b="1" i="0" u="none" strike="noStrike" kern="1200" cap="none" spc="0" normalizeH="0" baseline="0" noProof="0" dirty="0">
                          <a:ln>
                            <a:noFill/>
                          </a:ln>
                          <a:solidFill>
                            <a:srgbClr val="000000"/>
                          </a:solidFill>
                          <a:effectLst/>
                          <a:uLnTx/>
                          <a:uFillTx/>
                          <a:latin typeface="+mn-lt"/>
                        </a:rPr>
                        <a:t>» </a:t>
                      </a:r>
                    </a:p>
                    <a:p>
                      <a:endParaRPr lang="ru-RU" sz="1700" b="1" dirty="0">
                        <a:solidFill>
                          <a:srgbClr val="000000"/>
                        </a:solidFill>
                      </a:endParaRPr>
                    </a:p>
                  </a:txBody>
                  <a:tcPr marL="91443" marR="9144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700" b="1" i="0" u="none" strike="noStrike" kern="1200" cap="none" spc="0" normalizeH="0" baseline="0" noProof="0" dirty="0">
                          <a:ln>
                            <a:noFill/>
                          </a:ln>
                          <a:solidFill>
                            <a:srgbClr val="000000"/>
                          </a:solidFill>
                          <a:effectLst/>
                          <a:uLnTx/>
                          <a:uFillTx/>
                          <a:latin typeface="+mn-lt"/>
                        </a:rPr>
                        <a:t>Вклад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700" b="1" i="0" u="none" strike="noStrike" kern="1200" cap="none" spc="0" normalizeH="0" baseline="0" noProof="0" dirty="0">
                          <a:ln>
                            <a:noFill/>
                          </a:ln>
                          <a:solidFill>
                            <a:srgbClr val="000000"/>
                          </a:solidFill>
                          <a:effectLst/>
                          <a:uLnTx/>
                          <a:uFillTx/>
                          <a:latin typeface="+mn-lt"/>
                        </a:rPr>
                        <a:t>«</a:t>
                      </a:r>
                      <a:r>
                        <a:rPr kumimoji="0" lang="ru-RU" sz="1700" b="1" i="0" u="none" strike="noStrike" kern="1200" cap="none" spc="0" normalizeH="0" baseline="0" noProof="0" dirty="0" err="1">
                          <a:ln>
                            <a:noFill/>
                          </a:ln>
                          <a:solidFill>
                            <a:srgbClr val="000000"/>
                          </a:solidFill>
                          <a:effectLst/>
                          <a:uLnTx/>
                          <a:uFillTx/>
                          <a:latin typeface="+mn-lt"/>
                        </a:rPr>
                        <a:t>перспек-тивный</a:t>
                      </a:r>
                      <a:r>
                        <a:rPr kumimoji="0" lang="ru-RU" sz="1700" b="1" i="0" u="none" strike="noStrike" kern="1200" cap="none" spc="0" normalizeH="0" baseline="0" noProof="0" dirty="0">
                          <a:ln>
                            <a:noFill/>
                          </a:ln>
                          <a:solidFill>
                            <a:srgbClr val="000000"/>
                          </a:solidFill>
                          <a:effectLst/>
                          <a:uLnTx/>
                          <a:uFillTx/>
                          <a:latin typeface="+mn-lt"/>
                        </a:rPr>
                        <a:t>»</a:t>
                      </a:r>
                    </a:p>
                    <a:p>
                      <a:endParaRPr lang="ru-RU" sz="1700" b="1" dirty="0">
                        <a:solidFill>
                          <a:srgbClr val="000000"/>
                        </a:solidFill>
                      </a:endParaRPr>
                    </a:p>
                  </a:txBody>
                  <a:tcPr marL="91443" marR="9144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700" b="1" i="0" u="none" strike="noStrike" kern="1200" cap="none" spc="0" normalizeH="0" baseline="0" noProof="0" dirty="0">
                          <a:ln>
                            <a:noFill/>
                          </a:ln>
                          <a:solidFill>
                            <a:srgbClr val="000000"/>
                          </a:solidFill>
                          <a:effectLst/>
                          <a:uLnTx/>
                          <a:uFillTx/>
                          <a:latin typeface="+mn-lt"/>
                        </a:rPr>
                        <a:t>Вклад </a:t>
                      </a:r>
                    </a:p>
                    <a:p>
                      <a:r>
                        <a:rPr lang="ru-RU" sz="1700" b="1" dirty="0">
                          <a:solidFill>
                            <a:srgbClr val="000000"/>
                          </a:solidFill>
                        </a:rPr>
                        <a:t>«накопи-тельный»</a:t>
                      </a:r>
                    </a:p>
                  </a:txBody>
                  <a:tcPr marL="91443" marR="9144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700" b="1" i="0" u="none" strike="noStrike" kern="1200" cap="none" spc="0" normalizeH="0" baseline="0" noProof="0" dirty="0">
                          <a:ln>
                            <a:noFill/>
                          </a:ln>
                          <a:solidFill>
                            <a:srgbClr val="000000"/>
                          </a:solidFill>
                          <a:effectLst/>
                          <a:uLnTx/>
                          <a:uFillTx/>
                          <a:latin typeface="+mn-lt"/>
                        </a:rPr>
                        <a:t>Вклад «</a:t>
                      </a:r>
                      <a:r>
                        <a:rPr kumimoji="0" lang="ru-RU" sz="1700" b="1" i="0" u="none" strike="noStrike" kern="1200" cap="none" spc="0" normalizeH="0" baseline="0" noProof="0" dirty="0" err="1">
                          <a:ln>
                            <a:noFill/>
                          </a:ln>
                          <a:solidFill>
                            <a:srgbClr val="000000"/>
                          </a:solidFill>
                          <a:effectLst/>
                          <a:uLnTx/>
                          <a:uFillTx/>
                          <a:latin typeface="+mn-lt"/>
                        </a:rPr>
                        <a:t>динамич</a:t>
                      </a:r>
                      <a:r>
                        <a:rPr kumimoji="0" lang="ru-RU" sz="1700" b="1" i="0" u="none" strike="noStrike" kern="1200" cap="none" spc="0" normalizeH="0" baseline="0" noProof="0" dirty="0">
                          <a:ln>
                            <a:noFill/>
                          </a:ln>
                          <a:solidFill>
                            <a:srgbClr val="000000"/>
                          </a:solidFill>
                          <a:effectLst/>
                          <a:uLnTx/>
                          <a:uFillTx/>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700" b="1" i="0" u="none" strike="noStrike" kern="1200" cap="none" spc="0" normalizeH="0" baseline="0" noProof="0" dirty="0" err="1">
                          <a:ln>
                            <a:noFill/>
                          </a:ln>
                          <a:solidFill>
                            <a:srgbClr val="000000"/>
                          </a:solidFill>
                          <a:effectLst/>
                          <a:uLnTx/>
                          <a:uFillTx/>
                          <a:latin typeface="+mn-lt"/>
                        </a:rPr>
                        <a:t>ный</a:t>
                      </a:r>
                      <a:r>
                        <a:rPr kumimoji="0" lang="ru-RU" sz="1700" b="1" i="0" u="none" strike="noStrike" kern="1200" cap="none" spc="0" normalizeH="0" baseline="0" noProof="0" dirty="0">
                          <a:ln>
                            <a:noFill/>
                          </a:ln>
                          <a:solidFill>
                            <a:srgbClr val="000000"/>
                          </a:solidFill>
                          <a:effectLst/>
                          <a:uLnTx/>
                          <a:uFillTx/>
                          <a:latin typeface="+mn-lt"/>
                        </a:rPr>
                        <a:t>»</a:t>
                      </a:r>
                    </a:p>
                    <a:p>
                      <a:endParaRPr lang="ru-RU" sz="1700" b="1" dirty="0">
                        <a:solidFill>
                          <a:srgbClr val="000000"/>
                        </a:solidFill>
                      </a:endParaRPr>
                    </a:p>
                  </a:txBody>
                  <a:tcPr marL="91443" marR="91443"/>
                </a:tc>
                <a:extLst>
                  <a:ext uri="{0D108BD9-81ED-4DB2-BD59-A6C34878D82A}">
                    <a16:rowId xmlns:a16="http://schemas.microsoft.com/office/drawing/2014/main" val="10001"/>
                  </a:ext>
                </a:extLst>
              </a:tr>
              <a:tr h="732529">
                <a:tc>
                  <a:txBody>
                    <a:bodyPr/>
                    <a:lstStyle/>
                    <a:p>
                      <a:r>
                        <a:rPr lang="ru-RU" sz="1700" dirty="0">
                          <a:solidFill>
                            <a:srgbClr val="000000"/>
                          </a:solidFill>
                        </a:rPr>
                        <a:t>Возможность пополнения</a:t>
                      </a:r>
                    </a:p>
                  </a:txBody>
                  <a:tcPr marL="91443" marR="91443"/>
                </a:tc>
                <a:tc>
                  <a:txBody>
                    <a:bodyPr/>
                    <a:lstStyle/>
                    <a:p>
                      <a:endParaRPr lang="ru-RU" sz="1700" dirty="0">
                        <a:solidFill>
                          <a:srgbClr val="000000"/>
                        </a:solidFill>
                      </a:endParaRPr>
                    </a:p>
                  </a:txBody>
                  <a:tcPr marL="91443" marR="91443"/>
                </a:tc>
                <a:tc>
                  <a:txBody>
                    <a:bodyPr/>
                    <a:lstStyle/>
                    <a:p>
                      <a:endParaRPr lang="ru-RU" sz="1700">
                        <a:solidFill>
                          <a:srgbClr val="000000"/>
                        </a:solidFill>
                      </a:endParaRPr>
                    </a:p>
                  </a:txBody>
                  <a:tcPr marL="91443" marR="91443"/>
                </a:tc>
                <a:tc>
                  <a:txBody>
                    <a:bodyPr/>
                    <a:lstStyle/>
                    <a:p>
                      <a:endParaRPr lang="ru-RU" sz="1700">
                        <a:solidFill>
                          <a:srgbClr val="000000"/>
                        </a:solidFill>
                      </a:endParaRPr>
                    </a:p>
                  </a:txBody>
                  <a:tcPr marL="91443" marR="91443"/>
                </a:tc>
                <a:tc>
                  <a:txBody>
                    <a:bodyPr/>
                    <a:lstStyle/>
                    <a:p>
                      <a:endParaRPr lang="ru-RU" sz="1700">
                        <a:solidFill>
                          <a:srgbClr val="000000"/>
                        </a:solidFill>
                      </a:endParaRPr>
                    </a:p>
                  </a:txBody>
                  <a:tcPr marL="91443" marR="91443"/>
                </a:tc>
                <a:tc>
                  <a:txBody>
                    <a:bodyPr/>
                    <a:lstStyle/>
                    <a:p>
                      <a:endParaRPr lang="ru-RU" sz="1700" dirty="0">
                        <a:solidFill>
                          <a:srgbClr val="000000"/>
                        </a:solidFill>
                      </a:endParaRPr>
                    </a:p>
                  </a:txBody>
                  <a:tcPr marL="91443" marR="91443"/>
                </a:tc>
                <a:tc>
                  <a:txBody>
                    <a:bodyPr/>
                    <a:lstStyle/>
                    <a:p>
                      <a:endParaRPr lang="ru-RU" sz="1700">
                        <a:solidFill>
                          <a:srgbClr val="000000"/>
                        </a:solidFill>
                      </a:endParaRPr>
                    </a:p>
                  </a:txBody>
                  <a:tcPr marL="91443" marR="91443"/>
                </a:tc>
                <a:extLst>
                  <a:ext uri="{0D108BD9-81ED-4DB2-BD59-A6C34878D82A}">
                    <a16:rowId xmlns:a16="http://schemas.microsoft.com/office/drawing/2014/main" val="10002"/>
                  </a:ext>
                </a:extLst>
              </a:tr>
              <a:tr h="1023257">
                <a:tc>
                  <a:txBody>
                    <a:bodyPr/>
                    <a:lstStyle/>
                    <a:p>
                      <a:r>
                        <a:rPr lang="ru-RU" sz="1700" dirty="0">
                          <a:solidFill>
                            <a:srgbClr val="000000"/>
                          </a:solidFill>
                        </a:rPr>
                        <a:t>Возможность частичного снятия</a:t>
                      </a:r>
                    </a:p>
                  </a:txBody>
                  <a:tcPr marL="91443" marR="91443"/>
                </a:tc>
                <a:tc>
                  <a:txBody>
                    <a:bodyPr/>
                    <a:lstStyle/>
                    <a:p>
                      <a:endParaRPr lang="ru-RU" sz="1700" dirty="0">
                        <a:solidFill>
                          <a:srgbClr val="000000"/>
                        </a:solidFill>
                      </a:endParaRPr>
                    </a:p>
                  </a:txBody>
                  <a:tcPr marL="91443" marR="91443"/>
                </a:tc>
                <a:tc>
                  <a:txBody>
                    <a:bodyPr/>
                    <a:lstStyle/>
                    <a:p>
                      <a:endParaRPr lang="ru-RU" sz="1700">
                        <a:solidFill>
                          <a:srgbClr val="000000"/>
                        </a:solidFill>
                      </a:endParaRPr>
                    </a:p>
                  </a:txBody>
                  <a:tcPr marL="91443" marR="91443"/>
                </a:tc>
                <a:tc>
                  <a:txBody>
                    <a:bodyPr/>
                    <a:lstStyle/>
                    <a:p>
                      <a:endParaRPr lang="ru-RU" sz="1700">
                        <a:solidFill>
                          <a:srgbClr val="000000"/>
                        </a:solidFill>
                      </a:endParaRPr>
                    </a:p>
                  </a:txBody>
                  <a:tcPr marL="91443" marR="91443"/>
                </a:tc>
                <a:tc>
                  <a:txBody>
                    <a:bodyPr/>
                    <a:lstStyle/>
                    <a:p>
                      <a:endParaRPr lang="ru-RU" sz="1700">
                        <a:solidFill>
                          <a:srgbClr val="000000"/>
                        </a:solidFill>
                      </a:endParaRPr>
                    </a:p>
                  </a:txBody>
                  <a:tcPr marL="91443" marR="91443"/>
                </a:tc>
                <a:tc>
                  <a:txBody>
                    <a:bodyPr/>
                    <a:lstStyle/>
                    <a:p>
                      <a:endParaRPr lang="ru-RU" sz="1700">
                        <a:solidFill>
                          <a:srgbClr val="000000"/>
                        </a:solidFill>
                      </a:endParaRPr>
                    </a:p>
                  </a:txBody>
                  <a:tcPr marL="91443" marR="91443"/>
                </a:tc>
                <a:tc>
                  <a:txBody>
                    <a:bodyPr/>
                    <a:lstStyle/>
                    <a:p>
                      <a:endParaRPr lang="ru-RU" sz="1700">
                        <a:solidFill>
                          <a:srgbClr val="000000"/>
                        </a:solidFill>
                      </a:endParaRPr>
                    </a:p>
                  </a:txBody>
                  <a:tcPr marL="91443" marR="91443"/>
                </a:tc>
                <a:extLst>
                  <a:ext uri="{0D108BD9-81ED-4DB2-BD59-A6C34878D82A}">
                    <a16:rowId xmlns:a16="http://schemas.microsoft.com/office/drawing/2014/main" val="10003"/>
                  </a:ext>
                </a:extLst>
              </a:tr>
              <a:tr h="614850">
                <a:tc>
                  <a:txBody>
                    <a:bodyPr/>
                    <a:lstStyle/>
                    <a:p>
                      <a:r>
                        <a:rPr lang="ru-RU" sz="1700" dirty="0">
                          <a:solidFill>
                            <a:srgbClr val="000000"/>
                          </a:solidFill>
                        </a:rPr>
                        <a:t>Размер процентов</a:t>
                      </a:r>
                    </a:p>
                  </a:txBody>
                  <a:tcPr marL="91443" marR="91443"/>
                </a:tc>
                <a:tc>
                  <a:txBody>
                    <a:bodyPr/>
                    <a:lstStyle/>
                    <a:p>
                      <a:endParaRPr lang="ru-RU" sz="1700">
                        <a:solidFill>
                          <a:srgbClr val="000000"/>
                        </a:solidFill>
                      </a:endParaRPr>
                    </a:p>
                  </a:txBody>
                  <a:tcPr marL="91443" marR="91443"/>
                </a:tc>
                <a:tc>
                  <a:txBody>
                    <a:bodyPr/>
                    <a:lstStyle/>
                    <a:p>
                      <a:endParaRPr lang="ru-RU" sz="1700">
                        <a:solidFill>
                          <a:srgbClr val="000000"/>
                        </a:solidFill>
                      </a:endParaRPr>
                    </a:p>
                  </a:txBody>
                  <a:tcPr marL="91443" marR="91443"/>
                </a:tc>
                <a:tc>
                  <a:txBody>
                    <a:bodyPr/>
                    <a:lstStyle/>
                    <a:p>
                      <a:endParaRPr lang="ru-RU" sz="1700">
                        <a:solidFill>
                          <a:srgbClr val="000000"/>
                        </a:solidFill>
                      </a:endParaRPr>
                    </a:p>
                  </a:txBody>
                  <a:tcPr marL="91443" marR="91443"/>
                </a:tc>
                <a:tc>
                  <a:txBody>
                    <a:bodyPr/>
                    <a:lstStyle/>
                    <a:p>
                      <a:endParaRPr lang="ru-RU" sz="1700">
                        <a:solidFill>
                          <a:srgbClr val="000000"/>
                        </a:solidFill>
                      </a:endParaRPr>
                    </a:p>
                  </a:txBody>
                  <a:tcPr marL="91443" marR="91443"/>
                </a:tc>
                <a:tc>
                  <a:txBody>
                    <a:bodyPr/>
                    <a:lstStyle/>
                    <a:p>
                      <a:endParaRPr lang="ru-RU" sz="1700">
                        <a:solidFill>
                          <a:srgbClr val="000000"/>
                        </a:solidFill>
                      </a:endParaRPr>
                    </a:p>
                  </a:txBody>
                  <a:tcPr marL="91443" marR="91443"/>
                </a:tc>
                <a:tc>
                  <a:txBody>
                    <a:bodyPr/>
                    <a:lstStyle/>
                    <a:p>
                      <a:endParaRPr lang="ru-RU" sz="1700">
                        <a:solidFill>
                          <a:srgbClr val="000000"/>
                        </a:solidFill>
                      </a:endParaRPr>
                    </a:p>
                  </a:txBody>
                  <a:tcPr marL="91443" marR="91443"/>
                </a:tc>
                <a:extLst>
                  <a:ext uri="{0D108BD9-81ED-4DB2-BD59-A6C34878D82A}">
                    <a16:rowId xmlns:a16="http://schemas.microsoft.com/office/drawing/2014/main" val="10004"/>
                  </a:ext>
                </a:extLst>
              </a:tr>
              <a:tr h="614850">
                <a:tc>
                  <a:txBody>
                    <a:bodyPr/>
                    <a:lstStyle/>
                    <a:p>
                      <a:r>
                        <a:rPr lang="ru-RU" sz="1700" dirty="0">
                          <a:solidFill>
                            <a:srgbClr val="000000"/>
                          </a:solidFill>
                        </a:rPr>
                        <a:t>Др. условия</a:t>
                      </a:r>
                    </a:p>
                  </a:txBody>
                  <a:tcPr marL="91443" marR="91443"/>
                </a:tc>
                <a:tc>
                  <a:txBody>
                    <a:bodyPr/>
                    <a:lstStyle/>
                    <a:p>
                      <a:endParaRPr lang="ru-RU" sz="1700">
                        <a:solidFill>
                          <a:srgbClr val="000000"/>
                        </a:solidFill>
                      </a:endParaRPr>
                    </a:p>
                  </a:txBody>
                  <a:tcPr marL="91443" marR="91443"/>
                </a:tc>
                <a:tc>
                  <a:txBody>
                    <a:bodyPr/>
                    <a:lstStyle/>
                    <a:p>
                      <a:endParaRPr lang="ru-RU" sz="1700">
                        <a:solidFill>
                          <a:srgbClr val="000000"/>
                        </a:solidFill>
                      </a:endParaRPr>
                    </a:p>
                  </a:txBody>
                  <a:tcPr marL="91443" marR="91443"/>
                </a:tc>
                <a:tc>
                  <a:txBody>
                    <a:bodyPr/>
                    <a:lstStyle/>
                    <a:p>
                      <a:endParaRPr lang="ru-RU" sz="1700">
                        <a:solidFill>
                          <a:srgbClr val="000000"/>
                        </a:solidFill>
                      </a:endParaRPr>
                    </a:p>
                  </a:txBody>
                  <a:tcPr marL="91443" marR="91443"/>
                </a:tc>
                <a:tc>
                  <a:txBody>
                    <a:bodyPr/>
                    <a:lstStyle/>
                    <a:p>
                      <a:endParaRPr lang="ru-RU" sz="1700">
                        <a:solidFill>
                          <a:srgbClr val="000000"/>
                        </a:solidFill>
                      </a:endParaRPr>
                    </a:p>
                  </a:txBody>
                  <a:tcPr marL="91443" marR="91443"/>
                </a:tc>
                <a:tc>
                  <a:txBody>
                    <a:bodyPr/>
                    <a:lstStyle/>
                    <a:p>
                      <a:endParaRPr lang="ru-RU" sz="1700">
                        <a:solidFill>
                          <a:srgbClr val="000000"/>
                        </a:solidFill>
                      </a:endParaRPr>
                    </a:p>
                  </a:txBody>
                  <a:tcPr marL="91443" marR="91443"/>
                </a:tc>
                <a:tc>
                  <a:txBody>
                    <a:bodyPr/>
                    <a:lstStyle/>
                    <a:p>
                      <a:endParaRPr lang="ru-RU" sz="1700" dirty="0">
                        <a:solidFill>
                          <a:srgbClr val="000000"/>
                        </a:solidFill>
                      </a:endParaRPr>
                    </a:p>
                  </a:txBody>
                  <a:tcPr marL="91443" marR="91443"/>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081283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687DED-15CD-49B4-ADC1-3BDB8700E238}"/>
              </a:ext>
            </a:extLst>
          </p:cNvPr>
          <p:cNvSpPr>
            <a:spLocks noGrp="1"/>
          </p:cNvSpPr>
          <p:nvPr>
            <p:ph type="title"/>
          </p:nvPr>
        </p:nvSpPr>
        <p:spPr>
          <a:xfrm>
            <a:off x="93662" y="0"/>
            <a:ext cx="8829675" cy="885825"/>
          </a:xfrm>
        </p:spPr>
        <p:txBody>
          <a:bodyPr/>
          <a:lstStyle/>
          <a:p>
            <a:pPr>
              <a:defRPr/>
            </a:pPr>
            <a:r>
              <a:rPr lang="ru-RU" sz="3000" b="1" dirty="0">
                <a:solidFill>
                  <a:srgbClr val="000000"/>
                </a:solidFill>
              </a:rPr>
              <a:t>Рефлексия учеников</a:t>
            </a:r>
          </a:p>
        </p:txBody>
      </p:sp>
      <p:sp>
        <p:nvSpPr>
          <p:cNvPr id="3" name="Объект 2">
            <a:extLst>
              <a:ext uri="{FF2B5EF4-FFF2-40B4-BE49-F238E27FC236}">
                <a16:creationId xmlns:a16="http://schemas.microsoft.com/office/drawing/2014/main" id="{38BCA4AB-16C6-4EC8-807D-BEC9E83C0597}"/>
              </a:ext>
            </a:extLst>
          </p:cNvPr>
          <p:cNvSpPr>
            <a:spLocks noGrp="1"/>
          </p:cNvSpPr>
          <p:nvPr>
            <p:ph idx="1"/>
          </p:nvPr>
        </p:nvSpPr>
        <p:spPr>
          <a:xfrm>
            <a:off x="174171" y="1124404"/>
            <a:ext cx="8668658" cy="5327650"/>
          </a:xfrm>
        </p:spPr>
        <p:txBody>
          <a:bodyPr/>
          <a:lstStyle/>
          <a:p>
            <a:pPr marL="0" indent="0" algn="just">
              <a:lnSpc>
                <a:spcPct val="115000"/>
              </a:lnSpc>
              <a:spcAft>
                <a:spcPts val="1000"/>
              </a:spcAft>
              <a:buNone/>
              <a:defRPr/>
            </a:pPr>
            <a:r>
              <a:rPr lang="ru-RU" sz="2400" dirty="0">
                <a:effectLst/>
                <a:latin typeface="+mj-lt"/>
                <a:cs typeface="Times New Roman" pitchFamily="18" charset="0"/>
              </a:rPr>
              <a:t>1. Что делали, какие учебные действия совершали, чему научились? (по этапам занятия)</a:t>
            </a:r>
            <a:endParaRPr lang="ru-RU" sz="2400" dirty="0">
              <a:latin typeface="+mj-lt"/>
              <a:cs typeface="Times New Roman" pitchFamily="18" charset="0"/>
            </a:endParaRPr>
          </a:p>
          <a:p>
            <a:pPr marL="0" indent="0" algn="just">
              <a:lnSpc>
                <a:spcPct val="115000"/>
              </a:lnSpc>
              <a:spcAft>
                <a:spcPts val="1000"/>
              </a:spcAft>
              <a:buNone/>
              <a:defRPr/>
            </a:pPr>
            <a:r>
              <a:rPr lang="ru-RU" sz="2400" dirty="0">
                <a:effectLst/>
                <a:latin typeface="+mj-lt"/>
                <a:cs typeface="Times New Roman" pitchFamily="18" charset="0"/>
              </a:rPr>
              <a:t>2. Что</a:t>
            </a:r>
            <a:r>
              <a:rPr lang="en-GB" sz="2400" dirty="0">
                <a:effectLst/>
                <a:latin typeface="+mj-lt"/>
                <a:cs typeface="Times New Roman" pitchFamily="18" charset="0"/>
              </a:rPr>
              <a:t>  </a:t>
            </a:r>
            <a:r>
              <a:rPr lang="ru-RU" sz="2400" dirty="0">
                <a:effectLst/>
                <a:latin typeface="+mj-lt"/>
                <a:cs typeface="Times New Roman" pitchFamily="18" charset="0"/>
              </a:rPr>
              <a:t>необходимо делать, чтобы осуществлять обоснованный выбор и решать практические финансовые задачи в частности во взаимодействии с банками?</a:t>
            </a:r>
            <a:endParaRPr lang="ru-RU" sz="2400" dirty="0">
              <a:latin typeface="+mj-lt"/>
              <a:cs typeface="Times New Roman" pitchFamily="18" charset="0"/>
            </a:endParaRPr>
          </a:p>
          <a:p>
            <a:pPr marL="0" indent="0">
              <a:buNone/>
              <a:defRPr/>
            </a:pPr>
            <a:endParaRPr lang="ru-RU" sz="2400" dirty="0">
              <a:latin typeface="+mj-lt"/>
            </a:endParaRPr>
          </a:p>
          <a:p>
            <a:pPr marL="0" indent="0">
              <a:buNone/>
              <a:defRPr/>
            </a:pPr>
            <a:r>
              <a:rPr lang="ru-RU" sz="2400" i="1" dirty="0">
                <a:latin typeface="+mj-lt"/>
              </a:rPr>
              <a:t>Возможно будет полезным сервис сайта </a:t>
            </a:r>
            <a:r>
              <a:rPr lang="en-GB" sz="2400" i="1" dirty="0">
                <a:latin typeface="+mj-lt"/>
              </a:rPr>
              <a:t>plickers.com </a:t>
            </a:r>
            <a:endParaRPr lang="ru-RU" sz="2400" i="1" dirty="0">
              <a:latin typeface="+mj-lt"/>
            </a:endParaRPr>
          </a:p>
        </p:txBody>
      </p:sp>
    </p:spTree>
    <p:extLst>
      <p:ext uri="{BB962C8B-B14F-4D97-AF65-F5344CB8AC3E}">
        <p14:creationId xmlns:p14="http://schemas.microsoft.com/office/powerpoint/2010/main" val="2560366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3" name="Объект 5"/>
          <p:cNvSpPr>
            <a:spLocks noGrp="1"/>
          </p:cNvSpPr>
          <p:nvPr>
            <p:ph idx="1"/>
          </p:nvPr>
        </p:nvSpPr>
        <p:spPr>
          <a:xfrm>
            <a:off x="441325" y="1598769"/>
            <a:ext cx="9245600" cy="3927475"/>
          </a:xfrm>
        </p:spPr>
        <p:txBody>
          <a:bodyPr/>
          <a:lstStyle/>
          <a:p>
            <a:pPr marL="0" indent="0" eaLnBrk="1" hangingPunct="1">
              <a:lnSpc>
                <a:spcPct val="100000"/>
              </a:lnSpc>
              <a:spcBef>
                <a:spcPts val="600"/>
              </a:spcBef>
              <a:spcAft>
                <a:spcPts val="600"/>
              </a:spcAft>
              <a:buNone/>
              <a:defRPr/>
            </a:pPr>
            <a:r>
              <a:rPr lang="ru-RU" altLang="ru-RU" sz="2400" dirty="0">
                <a:solidFill>
                  <a:schemeClr val="bg2">
                    <a:lumMod val="10000"/>
                  </a:schemeClr>
                </a:solidFill>
                <a:latin typeface="Myriad Pro" pitchFamily="34" charset="0"/>
                <a:cs typeface="Times New Roman" pitchFamily="18" charset="0"/>
              </a:rPr>
              <a:t>6) купля-продажа иностранной валюты в наличной и безналичной формах;</a:t>
            </a:r>
          </a:p>
          <a:p>
            <a:pPr marL="0" indent="0" eaLnBrk="1" hangingPunct="1">
              <a:lnSpc>
                <a:spcPct val="100000"/>
              </a:lnSpc>
              <a:spcBef>
                <a:spcPts val="600"/>
              </a:spcBef>
              <a:spcAft>
                <a:spcPts val="600"/>
              </a:spcAft>
              <a:buFont typeface="Arial" pitchFamily="34" charset="0"/>
              <a:buNone/>
              <a:defRPr/>
            </a:pPr>
            <a:r>
              <a:rPr lang="ru-RU" altLang="ru-RU" sz="2400" dirty="0">
                <a:solidFill>
                  <a:schemeClr val="bg2">
                    <a:lumMod val="10000"/>
                  </a:schemeClr>
                </a:solidFill>
                <a:latin typeface="Myriad Pro" pitchFamily="34" charset="0"/>
                <a:cs typeface="Times New Roman" pitchFamily="18" charset="0"/>
              </a:rPr>
              <a:t>7) привлечение во вклады и размещение драгоценных металлов;</a:t>
            </a:r>
          </a:p>
          <a:p>
            <a:pPr marL="0" indent="0" eaLnBrk="1" hangingPunct="1">
              <a:lnSpc>
                <a:spcPct val="100000"/>
              </a:lnSpc>
              <a:spcBef>
                <a:spcPts val="600"/>
              </a:spcBef>
              <a:spcAft>
                <a:spcPts val="600"/>
              </a:spcAft>
              <a:buFont typeface="Arial" pitchFamily="34" charset="0"/>
              <a:buNone/>
              <a:defRPr/>
            </a:pPr>
            <a:r>
              <a:rPr lang="ru-RU" altLang="ru-RU" sz="2400" dirty="0">
                <a:solidFill>
                  <a:schemeClr val="bg2">
                    <a:lumMod val="10000"/>
                  </a:schemeClr>
                </a:solidFill>
                <a:latin typeface="Myriad Pro" pitchFamily="34" charset="0"/>
                <a:cs typeface="Times New Roman" pitchFamily="18" charset="0"/>
              </a:rPr>
              <a:t>8) выдача банковских гарантий;</a:t>
            </a:r>
          </a:p>
          <a:p>
            <a:pPr marL="0" indent="0" eaLnBrk="1" hangingPunct="1">
              <a:lnSpc>
                <a:spcPct val="100000"/>
              </a:lnSpc>
              <a:spcBef>
                <a:spcPts val="600"/>
              </a:spcBef>
              <a:spcAft>
                <a:spcPts val="600"/>
              </a:spcAft>
              <a:buFont typeface="Arial" pitchFamily="34" charset="0"/>
              <a:buNone/>
              <a:defRPr/>
            </a:pPr>
            <a:r>
              <a:rPr lang="ru-RU" altLang="ru-RU" sz="2400" dirty="0">
                <a:solidFill>
                  <a:schemeClr val="bg2">
                    <a:lumMod val="10000"/>
                  </a:schemeClr>
                </a:solidFill>
                <a:latin typeface="Myriad Pro" pitchFamily="34" charset="0"/>
                <a:cs typeface="Times New Roman" pitchFamily="18" charset="0"/>
              </a:rPr>
              <a:t>9) осуществление переводов денежных средств без открытия банковских счетов, в том числе электронных денежных средств (за исключением почтовых переводов).</a:t>
            </a:r>
          </a:p>
        </p:txBody>
      </p:sp>
      <p:sp>
        <p:nvSpPr>
          <p:cNvPr id="15363" name="Text Placeholder 7"/>
          <p:cNvSpPr>
            <a:spLocks noGrp="1"/>
          </p:cNvSpPr>
          <p:nvPr>
            <p:ph type="body" sz="quarter" idx="13"/>
          </p:nvPr>
        </p:nvSpPr>
        <p:spPr>
          <a:xfrm>
            <a:off x="0" y="0"/>
            <a:ext cx="9906000" cy="522288"/>
          </a:xfrm>
        </p:spPr>
        <p:txBody>
          <a:bodyPr lIns="90000" tIns="46800" rIns="90000" bIns="46800" anchor="t">
            <a:normAutofit lnSpcReduction="10000"/>
          </a:bodyPr>
          <a:lstStyle/>
          <a:p>
            <a:pPr eaLnBrk="1" hangingPunct="1">
              <a:defRPr/>
            </a:pPr>
            <a:r>
              <a:rPr lang="ru-RU" altLang="ru-RU" sz="3200" b="1" cap="none" dirty="0">
                <a:solidFill>
                  <a:schemeClr val="bg2">
                    <a:lumMod val="10000"/>
                  </a:schemeClr>
                </a:solidFill>
                <a:latin typeface="Myriad Pro" pitchFamily="34" charset="0"/>
                <a:cs typeface="Times New Roman" pitchFamily="18" charset="0"/>
              </a:rPr>
              <a:t>Банковские операции</a:t>
            </a:r>
            <a:endParaRPr lang="en-US" altLang="ru-RU" sz="3200" b="1" cap="none" dirty="0">
              <a:solidFill>
                <a:schemeClr val="bg2">
                  <a:lumMod val="10000"/>
                </a:schemeClr>
              </a:solidFill>
              <a:latin typeface="Myriad Pro" pitchFamily="34" charset="0"/>
              <a:cs typeface="Times New Roman" pitchFamily="18" charset="0"/>
            </a:endParaRPr>
          </a:p>
        </p:txBody>
      </p:sp>
      <p:sp>
        <p:nvSpPr>
          <p:cNvPr id="2" name="Номер слайда 1"/>
          <p:cNvSpPr>
            <a:spLocks noGrp="1"/>
          </p:cNvSpPr>
          <p:nvPr>
            <p:ph type="sldNum" sz="quarter" idx="14"/>
          </p:nvPr>
        </p:nvSpPr>
        <p:spPr/>
        <p:txBody>
          <a:bodyPr/>
          <a:lstStyle/>
          <a:p>
            <a:pPr>
              <a:defRPr/>
            </a:pPr>
            <a:fld id="{0F31A39D-21C1-466D-88BF-3815D5239A26}" type="slidenum">
              <a:rPr lang="ru-RU" altLang="ru-RU" smtClean="0"/>
              <a:pPr>
                <a:defRPr/>
              </a:pPr>
              <a:t>9</a:t>
            </a:fld>
            <a:endParaRPr lang="ru-RU" altLang="ru-RU" dirty="0"/>
          </a:p>
        </p:txBody>
      </p:sp>
    </p:spTree>
  </p:cSld>
  <p:clrMapOvr>
    <a:masterClrMapping/>
  </p:clrMapOvr>
</p:sld>
</file>

<file path=ppt/theme/theme1.xml><?xml version="1.0" encoding="utf-8"?>
<a:theme xmlns:a="http://schemas.openxmlformats.org/drawingml/2006/main" name="CBRF Cerulean ENG">
  <a:themeElements>
    <a:clrScheme name="CBRF new">
      <a:dk1>
        <a:srgbClr val="8A8A8D"/>
      </a:dk1>
      <a:lt1>
        <a:sysClr val="window" lastClr="FFFFFF"/>
      </a:lt1>
      <a:dk2>
        <a:srgbClr val="B9B8BA"/>
      </a:dk2>
      <a:lt2>
        <a:srgbClr val="E7E6E6"/>
      </a:lt2>
      <a:accent1>
        <a:srgbClr val="77777A"/>
      </a:accent1>
      <a:accent2>
        <a:srgbClr val="3E96DB"/>
      </a:accent2>
      <a:accent3>
        <a:srgbClr val="A89B9D"/>
      </a:accent3>
      <a:accent4>
        <a:srgbClr val="8586C6"/>
      </a:accent4>
      <a:accent5>
        <a:srgbClr val="B46E28"/>
      </a:accent5>
      <a:accent6>
        <a:srgbClr val="AB5253"/>
      </a:accent6>
      <a:hlink>
        <a:srgbClr val="77777A"/>
      </a:hlink>
      <a:folHlink>
        <a:srgbClr val="77777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nchor="t" anchorCtr="0">
        <a:noAutofit/>
      </a:bodyPr>
      <a:lstStyle>
        <a:defPPr algn="l">
          <a:lnSpc>
            <a:spcPct val="90000"/>
          </a:lnSpc>
          <a:defRPr sz="2000" cap="none" baseline="0" dirty="0"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14176</TotalTime>
  <Words>5419</Words>
  <Application>Microsoft Office PowerPoint</Application>
  <PresentationFormat>A4 Paper (210x297 mm)</PresentationFormat>
  <Paragraphs>630</Paragraphs>
  <Slides>82</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Links</vt:lpstr>
      </vt:variant>
      <vt:variant>
        <vt:i4>1</vt:i4>
      </vt:variant>
      <vt:variant>
        <vt:lpstr>Slide Titles</vt:lpstr>
      </vt:variant>
      <vt:variant>
        <vt:i4>82</vt:i4>
      </vt:variant>
    </vt:vector>
  </HeadingPairs>
  <TitlesOfParts>
    <vt:vector size="92" baseType="lpstr">
      <vt:lpstr>Andalus</vt:lpstr>
      <vt:lpstr>Arial</vt:lpstr>
      <vt:lpstr>Calibri</vt:lpstr>
      <vt:lpstr>Cambria Math</vt:lpstr>
      <vt:lpstr>Garamond</vt:lpstr>
      <vt:lpstr>Myriad Pro</vt:lpstr>
      <vt:lpstr>Times New Roman</vt:lpstr>
      <vt:lpstr>Wingdings</vt:lpstr>
      <vt:lpstr>CBRF Cerulean ENG</vt:lpstr>
      <vt:lpstr>file:///\\10.85.102.10\dbn2\uabs\common_uabs\SLAYD\Презентация%20для%20АЮС\Презентация.xlsx!Сл.2%20Осн.%20показатели%20БС%20(тб.%201)!R8C2:R11C55</vt:lpstr>
      <vt:lpstr>Взаимоотношения человека с банками</vt:lpstr>
      <vt:lpstr>                        Банки и небанковские кредитные учреждения:                         услуги для населения                          Банковские вклады                          Банковские кредиты</vt:lpstr>
      <vt:lpstr>PowerPoint Presentation</vt:lpstr>
      <vt:lpstr>Структура банковской системы РФ (один из взглядов) </vt:lpstr>
      <vt:lpstr>Новый взгляд на структуру банковского сектора. Почему трехуровневая система?</vt:lpstr>
      <vt:lpstr>Динамика российского банковского сектора</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Договор банковского вклада – документ, в котором определены: условия открытия вклада; сумма вклада; условия о начислении процентов; срок возврата вклада, порядок снятия денежных средств со счёта по вкладу и его пополнения; порядок досрочного возврата; иные условия.  Несоблюдение письменной формы договора банковского вклада влечет недействительность этого договора. Такой договор является ничтожным.  ТЕТРАДКИ!   С условиями банковских вкладов можно ознакомиться в офисах банка, на официальном сайте банка в сети Интернет или по телефону. </vt:lpstr>
      <vt:lpstr>Все вклады физических лиц в российских банках подлежат обязательному страхованию в государственной корпорации «Агентство по страхованию вкладов» (АСВ). </vt:lpstr>
      <vt:lpstr>Возмещение по вкладам в банке, в отношении которого наступил страховой случай, выплачивается вкладчику в размере 100 процентов суммы вкладов в банке, но не более 1,4 млн рублей  Вкладчик, получивший от АСВ возмещение по вкладам в указанной сумме, сохраняет право требования к данному банку на сумму, определяемую как разницу между размером требований вкладчика к данному банку и суммой выплаченного ему возмещения по вкладам в данном банке, в порядке, определяемом гражданским законодательством.</vt:lpstr>
      <vt:lpstr>PowerPoint Presentation</vt:lpstr>
      <vt:lpstr>PowerPoint Presentation</vt:lpstr>
      <vt:lpstr>PowerPoint Presentation</vt:lpstr>
      <vt:lpstr>Доходы, полученные физическим лицом в виде процентов по вкладу в банке, подлежат налогообложению, если процентная ставка по вкладу превышает:  1. По вкладам в рублях  - 13,5% (ключевую ставку БР, увеличенную на 5 процентных пунктов).  2. По вкладам в иностранной валюте – 9% годовых.  Ставка налога на процентные доходы по вкладам для лиц, являющихся налоговыми резидентами РФ и получающих такие доходы, составляет 35%. </vt:lpstr>
      <vt:lpstr>Сберегательный (депозитный) сертификат является ценной бумагой, удостоверяющей сумму вклада, внесенного в банк, и права вкладчика (держателя сертификата) на получение по истечении установленного срока суммы вклада и обусловленных в сертификате процентов в банке, выдавшем сертификат, или в любом филиале этого банка.  Сберегательные (депозитные) сертификаты могут быть предъявительскими или именными.  В случае досрочного предъявления сберегательного (депозитного) сертификата к оплате банком выплачиваются сумма вклада и проценты, выплачиваемые по вкладам до востребования, если условиями сертификата не установлен иной размер процентов.</vt:lpstr>
      <vt:lpstr>PowerPoint Presentation</vt:lpstr>
      <vt:lpstr>PowerPoint Presentation</vt:lpstr>
      <vt:lpstr>PowerPoint Presentation</vt:lpstr>
      <vt:lpstr>Банковские кредиты, предоставляемые банками, можно классифицировать по разным признакам.  По срокам пользования выделяют такие виды банковского кредита: - Краткосрочные (до 1 года); - Среднесрочные (до 3 лет); - Долгосрочные (свыше 3 лет).  С точки зрения обеспечения выделяют кредиты: - Обеспеченные (залогом, гарантией, поручительством);  - Застрахованные; - Необеспеченные (бланковые) кредиты. </vt:lpstr>
      <vt:lpstr>По методам предоставления выделяют такие виды банковских кредитов: - Разовые; - Кредитные линии.  По форме привлечения (организации): - Двусторонние (коммерческий банк - заемщик); – Консорциальные (несколько банков –заемщик).  По видам заёмщиков: - Корпоративные кредиты; - Кредиты физическим лицам (населению). </vt:lpstr>
      <vt:lpstr>Потребительский кредит  – денежные средства, предоставленные кредитной организацией заёмщику – физическому лицу на основании договора в целях, не связанных с осуществлением им предпринимательской деятельности.</vt:lpstr>
      <vt:lpstr>Потребительские кредиты выдаются только кредитными организациями, в первую очередь банками.   Потребительские займы выдаются как кредитными организациями, так и другими финансовыми посредниками, с учетом установленных законами особенностей их деятельности.   Среди таких организаций:                   микрофинансовые организации;                   кредитные потребительские кооперативы;                                           сельскохозяйственные кооперативы;                                   ломбарды.    </vt:lpstr>
      <vt:lpstr>   Потребительские кредиты                                       Высокие темпы роста </vt:lpstr>
      <vt:lpstr> Это информация, характеризующая исполнение субъектом кредитной истории принятых на себя обязательств по договору займа (кредита), иному договору или обязательству, по Закону № 218-ФЗ «О кредитных историях». С 1 июля 2014 года кредитная история формируется у каждого заемщика, обратившегося за получением займа (кредита) в КО, МФО или кредитный кооператив.  </vt:lpstr>
      <vt:lpstr> Положительная кредитная история (погашение займов без просрочек) может способствовать получению впоследствии более крупных займов МФО и кредитов в банках.  Отрицательная кредитная история (просрочки, невыплаты по предыдущим займам) может существенно ограничить доступ к следующим займам в любой финансовой организации. Кредитные организации, МФО, кредитные кооперативы обязаны представлять всю имеющуюся информацию, входящую в состав кредитной истории, в отношении заемщиков, поручителей, принципалов хотя бы в одно бюро кредитных историй, включенное в государственный реестр бюро кредитных историй, без получения согласия на ее представление.  </vt:lpstr>
      <vt:lpstr>PowerPoint Presentation</vt:lpstr>
      <vt:lpstr>PowerPoint Presentation</vt:lpstr>
      <vt:lpstr>PowerPoint Presentation</vt:lpstr>
      <vt:lpstr> БР ежеквартально рассчитывает и публикует среднерыночное значение ПСК по категориям потребительских кредитов (займов) отдельно для кредитных организаций, МФО, кредитных потребительских кооперативов, сельскохозяйственных кредитных потребительских кооперативов, ломбардов на основе представленных ими данных о значениях ПСК.  На момент заключения договора потребительского кредита ПСК не может превышать рассчитанное БР среднерыночное значение полной стоимости потребительского кредита (займа) соответствующей категории потребительского кредита (займа), применяемое в соответствующем календарном квартале, более чем на одну треть.  </vt:lpstr>
      <vt:lpstr>Пример </vt:lpstr>
      <vt:lpstr>Микрофинансовая организация (МФО) – коммерческая или некоммерческая организация, не являющаяся банком и выдающая займы физическим и юридическим лицам.  Микрозаем – заем на сумму не более 1 млн. руб., предоставленный по договору займа.  МФО должна быть внесена в государственный реестр, который публикуется на официальном сайте Банка России (проверить наличие соответствующего свидетельства (копии) можно в офисе МФО). Членство в саморегулируемой организации можно рассматривать как дополнительную гарантию надежности МФО. </vt:lpstr>
      <vt:lpstr>PowerPoint Presentation</vt:lpstr>
      <vt:lpstr>PowerPoint Presentation</vt:lpstr>
      <vt:lpstr>PowerPoint Presentation</vt:lpstr>
      <vt:lpstr>PowerPoint Presentation</vt:lpstr>
      <vt:lpstr>PowerPoint Presentation</vt:lpstr>
      <vt:lpstr>PowerPoint Presentation</vt:lpstr>
      <vt:lpstr>Ипотека - это залог недвижимого имущества. Ипотека может использоваться как при приобретении в кредит жилья  (квартиры, дома), так и по иным кредитам.  Ипотека обеспечивает уплату залогодержателю основной суммы долга и процентов по кредитному договору, возмещение убытков и затрат, связанных с использованием кредитных ресурсов, а в случае необходимости – возмещение расходов по реализации предмета ипотеки.  Ипотечный кредит оформляется как одним договором, так и двумя договорами (кредитным договором и договором об ипотеке).  Ипотека подлежит государственной регистрации в Едином государственном реестре прав на недвижимое имущество и сделок с ним. </vt:lpstr>
      <vt:lpstr>Ипотечный кредит</vt:lpstr>
      <vt:lpstr>PowerPoint Presentation</vt:lpstr>
      <vt:lpstr>Платежи по ипотечному кредиту состоят из платежей части суммы кредита (основного долга) и процентов за кредит, а также иных предусмотренных договором платежей.  Платить по ипотечному кредиту можно по двум схемам:  дифференцированными платежами, при которых ежемесячный платеж уменьшается со временем и состоит из ежемесячно уплачиваемой части от суммы основного долга (кредита) (размер в течение всего срока не меняется) и процентов, начисляемых на непогашенную часть суммы кредита.  аннуитетными платежами, при которых ежемесячный платеж по кредиту уплачивается равными суммами, а доля платежа, которая направляется на погашение суммы основного долга, увеличивается с течением срока кредитования.  </vt:lpstr>
      <vt:lpstr>PowerPoint Presentation</vt:lpstr>
      <vt:lpstr>В соответствии с положениями налогового законодательства при определении размера налоговой базы по налогу на доходы физических лиц налогоплательщик имеет право на получение имущественного налогового вычета в сумме, израсходованной им:  на приобретение или строительство на территории РФ жилья;  погашение процентов по целевым кредитам, полученным на приобретение или новое строительство жилья, а также на погашение процентов по кредитам, полученным от банков в целях рефинансирования кредитов (перекредитования) на новое строительство или приобретение жилья на территории РФ, но не более установленного законом размера. </vt:lpstr>
      <vt:lpstr>В случаях неисполнения или ненадлежащего исполнения обязательства по ипотечному кредиту (неуплаты или несвоевременной уплаты суммы долга и процентов по кредиту полностью или частично) залогодержатель вправе обратить взыскание на жилье, заложенное по договору об ипотеке.  Взыскание на заложенное жилое помещение, находящееся в собственности граждан, может быть обращено только в судебном порядке. </vt:lpstr>
      <vt:lpstr>PowerPoint Presentation</vt:lpstr>
      <vt:lpstr>PowerPoint Presentation</vt:lpstr>
      <vt:lpstr>PowerPoint Presentation</vt:lpstr>
      <vt:lpstr>     Автокредит – кредит для физических лиц на покупку транспортного средства (легкового автомобиля, грузового автомобиля, автобуса и других видов личного транспорта) с одновременным его использованием в качестве залога.  Базовые признаки автокредита:         разновидность потребительского кредита с точки зрения выбора субъекта, т.е. предназначается исключительно физическим лицам;         кредит с обязательным целевым использованием для покупки предварительно заявленного заемщиком автомобиля с его идентификацией на момент предоставления;         кредит под залог: оформление приобретаемого автомобиля в залог банка-кредитора является обязательным условием кредитования в качестве гарантии его возвратности.  </vt:lpstr>
      <vt:lpstr>В завершение –  Некоторые острые вопросы и ответы на них  </vt:lpstr>
      <vt:lpstr>1. Нужно ли погашать кредит перед банком, если у него отозвана лицензия? </vt:lpstr>
      <vt:lpstr>3. В каком порядке погашается кредит в банке, у которого отозвана лицензия?</vt:lpstr>
      <vt:lpstr>4. Будет ли выплачиваться страховка при наличии кредита? </vt:lpstr>
      <vt:lpstr>5. Может ли банк передать (продать) права требования по кредиту третьему лицу? </vt:lpstr>
      <vt:lpstr>6. Что надо сделать, чтобы не оказаться в числе «серых» вкладчиков? </vt:lpstr>
      <vt:lpstr>7. Что надо сделать, чтобы не оказаться в числе серых вкладчиков? </vt:lpstr>
      <vt:lpstr>8. В каком случае в банке вводится мораторий?</vt:lpstr>
      <vt:lpstr>9. Распространяется ли страхование на денежные средства, размещенные на дебетовых банковских картах (в т.ч. зарплатных)?</vt:lpstr>
      <vt:lpstr>11. Застрахованы ли вклады граждан, удостоверенные сберегательными сертификатами? </vt:lpstr>
      <vt:lpstr>12. Банк прекратил платежи. Работники банка отказываются выдать вклад наличными и предлагают написать заявление о переводе денег в другой банк без открытия счёта. Стоит ли соглашаться?</vt:lpstr>
      <vt:lpstr>13. Правомерен ли отказ банка-агента выдать возмещение наличными? </vt:lpstr>
      <vt:lpstr>14. Что делать вкладчику, если он не согласен с размером возмещения по вкладам?</vt:lpstr>
      <vt:lpstr>15. Что происходит с оставшейся суммой, превышающей полученное от Агентства возмещение по вкладам? </vt:lpstr>
      <vt:lpstr>Вопросы?  Их можно также прислать по эл.почте: bma@cbr.ru, zhsmirnova@hse.ru  </vt:lpstr>
      <vt:lpstr>Методика преподавания темы «Взаимоотношения человека с банками»: варианты заданий</vt:lpstr>
      <vt:lpstr>Методика преподавания темы «Взаимоотношения человека с банками»: варианты заданий</vt:lpstr>
      <vt:lpstr>Методика преподавания темы «Взаимоотношения человека с банками»: варианты заданий</vt:lpstr>
      <vt:lpstr>Методика преподавания темы «Взаимоотношения человека с банками»: варианты заданий</vt:lpstr>
      <vt:lpstr>Методика преподавания темы «Взаимоотношения человека с банками»: варианты заданий</vt:lpstr>
      <vt:lpstr>Подробный пример:  занятие по теме «как выбрать вклад»</vt:lpstr>
      <vt:lpstr>Как построить занятие с учащимися?</vt:lpstr>
      <vt:lpstr>Учебная задача:</vt:lpstr>
      <vt:lpstr>Практическая задача:</vt:lpstr>
      <vt:lpstr>Самостоятельная работа</vt:lpstr>
      <vt:lpstr>Рефлексия учеников</vt:lpstr>
    </vt:vector>
  </TitlesOfParts>
  <Company>Publicis Groupe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Kislova Ekaterina</dc:creator>
  <cp:lastModifiedBy>Zhanna Smirnova</cp:lastModifiedBy>
  <cp:revision>502</cp:revision>
  <dcterms:created xsi:type="dcterms:W3CDTF">2014-11-11T13:51:28Z</dcterms:created>
  <dcterms:modified xsi:type="dcterms:W3CDTF">2017-10-02T16:45:54Z</dcterms:modified>
</cp:coreProperties>
</file>