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0" r:id="rId2"/>
    <p:sldId id="281" r:id="rId3"/>
    <p:sldId id="278" r:id="rId4"/>
    <p:sldId id="272" r:id="rId5"/>
    <p:sldId id="256" r:id="rId6"/>
    <p:sldId id="277" r:id="rId7"/>
    <p:sldId id="264" r:id="rId8"/>
    <p:sldId id="285" r:id="rId9"/>
    <p:sldId id="260" r:id="rId10"/>
    <p:sldId id="267" r:id="rId11"/>
    <p:sldId id="269" r:id="rId12"/>
    <p:sldId id="273" r:id="rId13"/>
    <p:sldId id="282"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CC0000"/>
    <a:srgbClr val="006600"/>
    <a:srgbClr val="000099"/>
    <a:srgbClr val="993300"/>
    <a:srgbClr val="000066"/>
    <a:srgbClr val="FF9933"/>
    <a:srgbClr val="FF9900"/>
    <a:srgbClr val="008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1">
          <a:blip r:embed="rId2" cstate="print">
            <a:lum/>
          </a:blip>
          <a:srcRect/>
          <a:stretch>
            <a:fillRect t="-3000" b="-3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82218D4-6042-4B41-BE90-36934355FF51}" type="datetimeFigureOut">
              <a:rPr lang="ru-RU" smtClean="0"/>
              <a:pPr/>
              <a:t>22.03.2018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6A46B14-A5BD-4B0D-BBC5-723FD000B5A2}" type="slidenum">
              <a:rPr lang="ru-RU" smtClean="0"/>
              <a:pPr/>
              <a:t>‹#›</a:t>
            </a:fld>
            <a:endParaRPr lang="ru-RU"/>
          </a:p>
        </p:txBody>
      </p:sp>
    </p:spTree>
    <p:extLst>
      <p:ext uri="{BB962C8B-B14F-4D97-AF65-F5344CB8AC3E}">
        <p14:creationId xmlns:p14="http://schemas.microsoft.com/office/powerpoint/2010/main" xmlns="" val="865716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82218D4-6042-4B41-BE90-36934355FF51}" type="datetimeFigureOut">
              <a:rPr lang="ru-RU" smtClean="0"/>
              <a:pPr/>
              <a:t>22.03.2018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6A46B14-A5BD-4B0D-BBC5-723FD000B5A2}" type="slidenum">
              <a:rPr lang="ru-RU" smtClean="0"/>
              <a:pPr/>
              <a:t>‹#›</a:t>
            </a:fld>
            <a:endParaRPr lang="ru-RU"/>
          </a:p>
        </p:txBody>
      </p:sp>
    </p:spTree>
    <p:extLst>
      <p:ext uri="{BB962C8B-B14F-4D97-AF65-F5344CB8AC3E}">
        <p14:creationId xmlns:p14="http://schemas.microsoft.com/office/powerpoint/2010/main" xmlns="" val="1498865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82218D4-6042-4B41-BE90-36934355FF51}" type="datetimeFigureOut">
              <a:rPr lang="ru-RU" smtClean="0"/>
              <a:pPr/>
              <a:t>22.03.2018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6A46B14-A5BD-4B0D-BBC5-723FD000B5A2}" type="slidenum">
              <a:rPr lang="ru-RU" smtClean="0"/>
              <a:pPr/>
              <a:t>‹#›</a:t>
            </a:fld>
            <a:endParaRPr lang="ru-RU"/>
          </a:p>
        </p:txBody>
      </p:sp>
    </p:spTree>
    <p:extLst>
      <p:ext uri="{BB962C8B-B14F-4D97-AF65-F5344CB8AC3E}">
        <p14:creationId xmlns:p14="http://schemas.microsoft.com/office/powerpoint/2010/main" xmlns="" val="2084585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Pr>
        <a:blipFill dpi="0" rotWithShape="1">
          <a:blip r:embed="rId2" cstate="print">
            <a:lum/>
          </a:blip>
          <a:srcRect/>
          <a:stretch>
            <a:fillRect t="-3000" b="-3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82218D4-6042-4B41-BE90-36934355FF51}" type="datetimeFigureOut">
              <a:rPr lang="ru-RU" smtClean="0"/>
              <a:pPr/>
              <a:t>22.03.2018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6A46B14-A5BD-4B0D-BBC5-723FD000B5A2}" type="slidenum">
              <a:rPr lang="ru-RU" smtClean="0"/>
              <a:pPr/>
              <a:t>‹#›</a:t>
            </a:fld>
            <a:endParaRPr lang="ru-RU"/>
          </a:p>
        </p:txBody>
      </p:sp>
    </p:spTree>
    <p:extLst>
      <p:ext uri="{BB962C8B-B14F-4D97-AF65-F5344CB8AC3E}">
        <p14:creationId xmlns:p14="http://schemas.microsoft.com/office/powerpoint/2010/main" xmlns="" val="1729592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82218D4-6042-4B41-BE90-36934355FF51}" type="datetimeFigureOut">
              <a:rPr lang="ru-RU" smtClean="0"/>
              <a:pPr/>
              <a:t>22.03.2018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6A46B14-A5BD-4B0D-BBC5-723FD000B5A2}" type="slidenum">
              <a:rPr lang="ru-RU" smtClean="0"/>
              <a:pPr/>
              <a:t>‹#›</a:t>
            </a:fld>
            <a:endParaRPr lang="ru-RU"/>
          </a:p>
        </p:txBody>
      </p:sp>
    </p:spTree>
    <p:extLst>
      <p:ext uri="{BB962C8B-B14F-4D97-AF65-F5344CB8AC3E}">
        <p14:creationId xmlns:p14="http://schemas.microsoft.com/office/powerpoint/2010/main" xmlns="" val="3624496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82218D4-6042-4B41-BE90-36934355FF51}" type="datetimeFigureOut">
              <a:rPr lang="ru-RU" smtClean="0"/>
              <a:pPr/>
              <a:t>22.03.2018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6A46B14-A5BD-4B0D-BBC5-723FD000B5A2}" type="slidenum">
              <a:rPr lang="ru-RU" smtClean="0"/>
              <a:pPr/>
              <a:t>‹#›</a:t>
            </a:fld>
            <a:endParaRPr lang="ru-RU"/>
          </a:p>
        </p:txBody>
      </p:sp>
    </p:spTree>
    <p:extLst>
      <p:ext uri="{BB962C8B-B14F-4D97-AF65-F5344CB8AC3E}">
        <p14:creationId xmlns:p14="http://schemas.microsoft.com/office/powerpoint/2010/main" xmlns="" val="2876494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82218D4-6042-4B41-BE90-36934355FF51}" type="datetimeFigureOut">
              <a:rPr lang="ru-RU" smtClean="0"/>
              <a:pPr/>
              <a:t>22.03.2018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6A46B14-A5BD-4B0D-BBC5-723FD000B5A2}" type="slidenum">
              <a:rPr lang="ru-RU" smtClean="0"/>
              <a:pPr/>
              <a:t>‹#›</a:t>
            </a:fld>
            <a:endParaRPr lang="ru-RU"/>
          </a:p>
        </p:txBody>
      </p:sp>
    </p:spTree>
    <p:extLst>
      <p:ext uri="{BB962C8B-B14F-4D97-AF65-F5344CB8AC3E}">
        <p14:creationId xmlns:p14="http://schemas.microsoft.com/office/powerpoint/2010/main" xmlns="" val="956160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82218D4-6042-4B41-BE90-36934355FF51}" type="datetimeFigureOut">
              <a:rPr lang="ru-RU" smtClean="0"/>
              <a:pPr/>
              <a:t>22.03.2018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6A46B14-A5BD-4B0D-BBC5-723FD000B5A2}" type="slidenum">
              <a:rPr lang="ru-RU" smtClean="0"/>
              <a:pPr/>
              <a:t>‹#›</a:t>
            </a:fld>
            <a:endParaRPr lang="ru-RU"/>
          </a:p>
        </p:txBody>
      </p:sp>
    </p:spTree>
    <p:extLst>
      <p:ext uri="{BB962C8B-B14F-4D97-AF65-F5344CB8AC3E}">
        <p14:creationId xmlns:p14="http://schemas.microsoft.com/office/powerpoint/2010/main" xmlns="" val="3191695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82218D4-6042-4B41-BE90-36934355FF51}" type="datetimeFigureOut">
              <a:rPr lang="ru-RU" smtClean="0"/>
              <a:pPr/>
              <a:t>22.03.2018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6A46B14-A5BD-4B0D-BBC5-723FD000B5A2}" type="slidenum">
              <a:rPr lang="ru-RU" smtClean="0"/>
              <a:pPr/>
              <a:t>‹#›</a:t>
            </a:fld>
            <a:endParaRPr lang="ru-RU"/>
          </a:p>
        </p:txBody>
      </p:sp>
    </p:spTree>
    <p:extLst>
      <p:ext uri="{BB962C8B-B14F-4D97-AF65-F5344CB8AC3E}">
        <p14:creationId xmlns:p14="http://schemas.microsoft.com/office/powerpoint/2010/main" xmlns="" val="403255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82218D4-6042-4B41-BE90-36934355FF51}" type="datetimeFigureOut">
              <a:rPr lang="ru-RU" smtClean="0"/>
              <a:pPr/>
              <a:t>22.03.2018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6A46B14-A5BD-4B0D-BBC5-723FD000B5A2}" type="slidenum">
              <a:rPr lang="ru-RU" smtClean="0"/>
              <a:pPr/>
              <a:t>‹#›</a:t>
            </a:fld>
            <a:endParaRPr lang="ru-RU"/>
          </a:p>
        </p:txBody>
      </p:sp>
    </p:spTree>
    <p:extLst>
      <p:ext uri="{BB962C8B-B14F-4D97-AF65-F5344CB8AC3E}">
        <p14:creationId xmlns:p14="http://schemas.microsoft.com/office/powerpoint/2010/main" xmlns="" val="2500548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82218D4-6042-4B41-BE90-36934355FF51}" type="datetimeFigureOut">
              <a:rPr lang="ru-RU" smtClean="0"/>
              <a:pPr/>
              <a:t>22.03.2018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6A46B14-A5BD-4B0D-BBC5-723FD000B5A2}" type="slidenum">
              <a:rPr lang="ru-RU" smtClean="0"/>
              <a:pPr/>
              <a:t>‹#›</a:t>
            </a:fld>
            <a:endParaRPr lang="ru-RU"/>
          </a:p>
        </p:txBody>
      </p:sp>
    </p:spTree>
    <p:extLst>
      <p:ext uri="{BB962C8B-B14F-4D97-AF65-F5344CB8AC3E}">
        <p14:creationId xmlns:p14="http://schemas.microsoft.com/office/powerpoint/2010/main" xmlns="" val="2507486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2218D4-6042-4B41-BE90-36934355FF51}" type="datetimeFigureOut">
              <a:rPr lang="ru-RU" smtClean="0"/>
              <a:pPr/>
              <a:t>22.03.2018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A46B14-A5BD-4B0D-BBC5-723FD000B5A2}" type="slidenum">
              <a:rPr lang="ru-RU" smtClean="0"/>
              <a:pPr/>
              <a:t>‹#›</a:t>
            </a:fld>
            <a:endParaRPr lang="ru-RU"/>
          </a:p>
        </p:txBody>
      </p:sp>
    </p:spTree>
    <p:extLst>
      <p:ext uri="{BB962C8B-B14F-4D97-AF65-F5344CB8AC3E}">
        <p14:creationId xmlns:p14="http://schemas.microsoft.com/office/powerpoint/2010/main" xmlns="" val="25827895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gif"/><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25.gif"/></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9.gif"/><Relationship Id="rId1" Type="http://schemas.openxmlformats.org/officeDocument/2006/relationships/slideLayout" Target="../slideLayouts/slideLayout1.xml"/><Relationship Id="rId4" Type="http://schemas.openxmlformats.org/officeDocument/2006/relationships/slide" Target="slide2.xml"/></Relationships>
</file>

<file path=ppt/slides/_rels/slide12.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5.gif"/><Relationship Id="rId7" Type="http://schemas.openxmlformats.org/officeDocument/2006/relationships/image" Target="../media/image9.gif"/><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gif"/><Relationship Id="rId5" Type="http://schemas.openxmlformats.org/officeDocument/2006/relationships/image" Target="../media/image7.gif"/><Relationship Id="rId4" Type="http://schemas.openxmlformats.org/officeDocument/2006/relationships/image" Target="../media/image6.gif"/></Relationships>
</file>

<file path=ppt/slides/_rels/slide13.xml.rels><?xml version="1.0" encoding="UTF-8" standalone="yes"?>
<Relationships xmlns="http://schemas.openxmlformats.org/package/2006/relationships"><Relationship Id="rId3" Type="http://schemas.openxmlformats.org/officeDocument/2006/relationships/hyperlink" Target="http://basic.economicus.ru/igroteka/index.php" TargetMode="External"/><Relationship Id="rId2" Type="http://schemas.openxmlformats.org/officeDocument/2006/relationships/hyperlink" Target="http://www.nes.ru/ru/people/catalog/g/agoriaev" TargetMode="Externa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image" Target="../media/image3.jpeg"/><Relationship Id="rId3" Type="http://schemas.openxmlformats.org/officeDocument/2006/relationships/slide" Target="slide4.xml"/><Relationship Id="rId7" Type="http://schemas.openxmlformats.org/officeDocument/2006/relationships/slide" Target="slide8.xml"/><Relationship Id="rId12" Type="http://schemas.openxmlformats.org/officeDocument/2006/relationships/slide" Target="slide13.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7.xml"/><Relationship Id="rId11" Type="http://schemas.openxmlformats.org/officeDocument/2006/relationships/slide" Target="slide12.xml"/><Relationship Id="rId5" Type="http://schemas.openxmlformats.org/officeDocument/2006/relationships/slide" Target="slide6.xml"/><Relationship Id="rId10" Type="http://schemas.openxmlformats.org/officeDocument/2006/relationships/slide" Target="slide11.xml"/><Relationship Id="rId4" Type="http://schemas.openxmlformats.org/officeDocument/2006/relationships/slide" Target="slide5.xml"/><Relationship Id="rId9" Type="http://schemas.openxmlformats.org/officeDocument/2006/relationships/slide" Target="slide10.xml"/></Relationships>
</file>

<file path=ppt/slides/_rels/slide3.xml.rels><?xml version="1.0" encoding="UTF-8" standalone="yes"?>
<Relationships xmlns="http://schemas.openxmlformats.org/package/2006/relationships"><Relationship Id="rId8" Type="http://schemas.openxmlformats.org/officeDocument/2006/relationships/image" Target="../media/image9.gif"/><Relationship Id="rId3" Type="http://schemas.openxmlformats.org/officeDocument/2006/relationships/image" Target="../media/image4.jpeg"/><Relationship Id="rId7" Type="http://schemas.openxmlformats.org/officeDocument/2006/relationships/image" Target="../media/image8.gif"/><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image" Target="../media/image7.gif"/><Relationship Id="rId5" Type="http://schemas.openxmlformats.org/officeDocument/2006/relationships/image" Target="../media/image6.gif"/><Relationship Id="rId4" Type="http://schemas.openxmlformats.org/officeDocument/2006/relationships/image" Target="../media/image5.gif"/></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slide" Target="slide2.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15.png"/><Relationship Id="rId7" Type="http://schemas.openxmlformats.org/officeDocument/2006/relationships/slide" Target="slide12.xml"/><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slide" Target="slide2.xml"/><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26.png"/><Relationship Id="rId4" Type="http://schemas.openxmlformats.org/officeDocument/2006/relationships/image" Target="../media/image25.gif"/></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txBox="1">
            <a:spLocks/>
          </p:cNvSpPr>
          <p:nvPr/>
        </p:nvSpPr>
        <p:spPr>
          <a:xfrm>
            <a:off x="571500" y="1571625"/>
            <a:ext cx="8072438" cy="2071688"/>
          </a:xfrm>
          <a:prstGeom prst="rect">
            <a:avLst/>
          </a:prstGeom>
        </p:spPr>
        <p:txBody>
          <a:bodyPr vert="horz" lIns="91440" tIns="45720" rIns="91440" bIns="45720" rtlCol="0" anchor="ctr">
            <a:normAutofit fontScale="25000" lnSpcReduction="20000"/>
          </a:bodyPr>
          <a:lstStyle/>
          <a:p>
            <a:pPr marL="0" marR="0" lvl="0" indent="0" algn="ctr" defTabSz="914400" rtl="0" eaLnBrk="1" fontAlgn="auto" latinLnBrk="0" hangingPunct="1">
              <a:lnSpc>
                <a:spcPct val="120000"/>
              </a:lnSpc>
              <a:spcBef>
                <a:spcPct val="0"/>
              </a:spcBef>
              <a:spcAft>
                <a:spcPts val="0"/>
              </a:spcAft>
              <a:buClrTx/>
              <a:buSzTx/>
              <a:buFontTx/>
              <a:buNone/>
              <a:tabLst/>
              <a:defRPr/>
            </a:pPr>
            <a:r>
              <a:rPr kumimoji="0" lang="ru-RU" sz="1600" b="0" i="0" u="none" strike="noStrike" kern="1200" cap="none" spc="0" normalizeH="0" baseline="0" noProof="0" dirty="0" smtClean="0">
                <a:ln>
                  <a:noFill/>
                </a:ln>
                <a:solidFill>
                  <a:schemeClr val="tx1"/>
                </a:solidFill>
                <a:effectLst/>
                <a:uLnTx/>
                <a:uFillTx/>
                <a:latin typeface="+mj-lt"/>
                <a:ea typeface="+mj-ea"/>
                <a:cs typeface="+mj-cs"/>
              </a:rPr>
              <a:t/>
            </a:r>
            <a:br>
              <a:rPr kumimoji="0" lang="ru-RU" sz="1600" b="0" i="0" u="none" strike="noStrike" kern="1200" cap="none" spc="0" normalizeH="0" baseline="0" noProof="0" dirty="0" smtClean="0">
                <a:ln>
                  <a:noFill/>
                </a:ln>
                <a:solidFill>
                  <a:schemeClr val="tx1"/>
                </a:solidFill>
                <a:effectLst/>
                <a:uLnTx/>
                <a:uFillTx/>
                <a:latin typeface="+mj-lt"/>
                <a:ea typeface="+mj-ea"/>
                <a:cs typeface="+mj-cs"/>
              </a:rPr>
            </a:br>
            <a:r>
              <a:rPr kumimoji="0" lang="ru-RU" sz="1600" b="1" i="0" u="none" strike="noStrike" kern="1200" cap="none" spc="0" normalizeH="0" baseline="0" noProof="0" dirty="0" smtClean="0">
                <a:ln>
                  <a:noFill/>
                </a:ln>
                <a:solidFill>
                  <a:schemeClr val="tx1"/>
                </a:solidFill>
                <a:effectLst/>
                <a:uLnTx/>
                <a:uFillTx/>
                <a:latin typeface="+mj-lt"/>
                <a:ea typeface="+mj-ea"/>
                <a:cs typeface="+mj-cs"/>
              </a:rPr>
              <a:t> </a:t>
            </a:r>
            <a:r>
              <a:rPr kumimoji="0" lang="ru-RU" sz="1600" b="0" i="0" u="none" strike="noStrike" kern="1200" cap="none" spc="0" normalizeH="0" baseline="0" noProof="0" dirty="0" smtClean="0">
                <a:ln>
                  <a:noFill/>
                </a:ln>
                <a:solidFill>
                  <a:schemeClr val="tx1"/>
                </a:solidFill>
                <a:effectLst/>
                <a:uLnTx/>
                <a:uFillTx/>
                <a:latin typeface="+mj-lt"/>
                <a:ea typeface="+mj-ea"/>
                <a:cs typeface="+mj-cs"/>
              </a:rPr>
              <a:t/>
            </a:r>
            <a:br>
              <a:rPr kumimoji="0" lang="ru-RU" sz="1600" b="0" i="0" u="none" strike="noStrike" kern="1200" cap="none" spc="0" normalizeH="0" baseline="0" noProof="0" dirty="0" smtClean="0">
                <a:ln>
                  <a:noFill/>
                </a:ln>
                <a:solidFill>
                  <a:schemeClr val="tx1"/>
                </a:solidFill>
                <a:effectLst/>
                <a:uLnTx/>
                <a:uFillTx/>
                <a:latin typeface="+mj-lt"/>
                <a:ea typeface="+mj-ea"/>
                <a:cs typeface="+mj-cs"/>
              </a:rPr>
            </a:br>
            <a:r>
              <a:rPr kumimoji="0" lang="ru-RU" sz="1600" b="0" i="0" u="none" strike="noStrike" kern="1200" cap="none" spc="0" normalizeH="0" baseline="0" noProof="0" dirty="0" smtClean="0">
                <a:ln>
                  <a:noFill/>
                </a:ln>
                <a:solidFill>
                  <a:schemeClr val="tx1"/>
                </a:solidFill>
                <a:effectLst/>
                <a:uLnTx/>
                <a:uFillTx/>
                <a:latin typeface="+mj-lt"/>
                <a:ea typeface="+mj-ea"/>
                <a:cs typeface="+mj-cs"/>
              </a:rPr>
              <a:t/>
            </a:r>
            <a:br>
              <a:rPr kumimoji="0" lang="ru-RU" sz="1600" b="0" i="0" u="none" strike="noStrike" kern="1200" cap="none" spc="0" normalizeH="0" baseline="0" noProof="0" dirty="0" smtClean="0">
                <a:ln>
                  <a:noFill/>
                </a:ln>
                <a:solidFill>
                  <a:schemeClr val="tx1"/>
                </a:solidFill>
                <a:effectLst/>
                <a:uLnTx/>
                <a:uFillTx/>
                <a:latin typeface="+mj-lt"/>
                <a:ea typeface="+mj-ea"/>
                <a:cs typeface="+mj-cs"/>
              </a:rPr>
            </a:br>
            <a:r>
              <a:rPr kumimoji="0" lang="ru-RU" sz="1600" b="0" i="0" u="none" strike="noStrike" kern="1200" cap="none" spc="0" normalizeH="0" baseline="0" noProof="0" dirty="0" smtClean="0">
                <a:ln>
                  <a:noFill/>
                </a:ln>
                <a:solidFill>
                  <a:schemeClr val="tx1"/>
                </a:solidFill>
                <a:effectLst/>
                <a:uLnTx/>
                <a:uFillTx/>
                <a:latin typeface="+mj-lt"/>
                <a:ea typeface="+mj-ea"/>
                <a:cs typeface="+mj-cs"/>
              </a:rPr>
              <a:t/>
            </a:r>
            <a:br>
              <a:rPr kumimoji="0" lang="ru-RU" sz="1600" b="0" i="0" u="none" strike="noStrike" kern="1200" cap="none" spc="0" normalizeH="0" baseline="0" noProof="0" dirty="0" smtClean="0">
                <a:ln>
                  <a:noFill/>
                </a:ln>
                <a:solidFill>
                  <a:schemeClr val="tx1"/>
                </a:solidFill>
                <a:effectLst/>
                <a:uLnTx/>
                <a:uFillTx/>
                <a:latin typeface="+mj-lt"/>
                <a:ea typeface="+mj-ea"/>
                <a:cs typeface="+mj-cs"/>
              </a:rPr>
            </a:br>
            <a:r>
              <a:rPr kumimoji="0" lang="ru-RU" sz="1600" b="0" i="0" u="none" strike="noStrike" kern="1200" cap="none" spc="0" normalizeH="0" baseline="0" noProof="0" dirty="0" smtClean="0">
                <a:ln>
                  <a:noFill/>
                </a:ln>
                <a:solidFill>
                  <a:schemeClr val="tx1"/>
                </a:solidFill>
                <a:effectLst/>
                <a:uLnTx/>
                <a:uFillTx/>
                <a:latin typeface="+mj-lt"/>
                <a:ea typeface="+mj-ea"/>
                <a:cs typeface="+mj-cs"/>
              </a:rPr>
              <a:t/>
            </a:r>
            <a:br>
              <a:rPr kumimoji="0" lang="ru-RU" sz="1600" b="0" i="0" u="none" strike="noStrike" kern="1200" cap="none" spc="0" normalizeH="0" baseline="0" noProof="0" dirty="0" smtClean="0">
                <a:ln>
                  <a:noFill/>
                </a:ln>
                <a:solidFill>
                  <a:schemeClr val="tx1"/>
                </a:solidFill>
                <a:effectLst/>
                <a:uLnTx/>
                <a:uFillTx/>
                <a:latin typeface="+mj-lt"/>
                <a:ea typeface="+mj-ea"/>
                <a:cs typeface="+mj-cs"/>
              </a:rPr>
            </a:br>
            <a:r>
              <a:rPr kumimoji="0" lang="ru-RU" sz="1600" b="0" i="0" u="none" strike="noStrike" kern="1200" cap="none" spc="0" normalizeH="0" baseline="0" noProof="0" dirty="0" smtClean="0">
                <a:ln>
                  <a:noFill/>
                </a:ln>
                <a:solidFill>
                  <a:schemeClr val="tx1"/>
                </a:solidFill>
                <a:effectLst/>
                <a:uLnTx/>
                <a:uFillTx/>
                <a:latin typeface="+mj-lt"/>
                <a:ea typeface="+mj-ea"/>
                <a:cs typeface="+mj-cs"/>
              </a:rPr>
              <a:t/>
            </a:r>
            <a:br>
              <a:rPr kumimoji="0" lang="ru-RU" sz="1600" b="0" i="0" u="none" strike="noStrike" kern="1200" cap="none" spc="0" normalizeH="0" baseline="0" noProof="0" dirty="0" smtClean="0">
                <a:ln>
                  <a:noFill/>
                </a:ln>
                <a:solidFill>
                  <a:schemeClr val="tx1"/>
                </a:solidFill>
                <a:effectLst/>
                <a:uLnTx/>
                <a:uFillTx/>
                <a:latin typeface="+mj-lt"/>
                <a:ea typeface="+mj-ea"/>
                <a:cs typeface="+mj-cs"/>
              </a:rPr>
            </a:br>
            <a:r>
              <a:rPr kumimoji="0" lang="ru-RU" sz="24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Georgia" pitchFamily="18" charset="0"/>
                <a:ea typeface="+mj-ea"/>
                <a:cs typeface="+mj-cs"/>
              </a:rPr>
              <a:t> </a:t>
            </a:r>
            <a:br>
              <a:rPr kumimoji="0" lang="ru-RU" sz="24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Georgia" pitchFamily="18" charset="0"/>
                <a:ea typeface="+mj-ea"/>
                <a:cs typeface="+mj-cs"/>
              </a:rPr>
            </a:br>
            <a:r>
              <a:rPr kumimoji="0" lang="ru-RU" sz="24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Georgia" pitchFamily="18" charset="0"/>
                <a:ea typeface="+mj-ea"/>
                <a:cs typeface="+mj-cs"/>
              </a:rPr>
              <a:t/>
            </a:r>
            <a:br>
              <a:rPr kumimoji="0" lang="ru-RU" sz="24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Georgia" pitchFamily="18" charset="0"/>
                <a:ea typeface="+mj-ea"/>
                <a:cs typeface="+mj-cs"/>
              </a:rPr>
            </a:br>
            <a:r>
              <a:rPr kumimoji="0" lang="ru-RU" sz="960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Georgia" pitchFamily="18" charset="0"/>
                <a:ea typeface="+mj-ea"/>
                <a:cs typeface="+mj-cs"/>
              </a:rPr>
              <a:t>Занятие-презентация по теме  </a:t>
            </a:r>
            <a:br>
              <a:rPr kumimoji="0" lang="ru-RU" sz="960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Georgia" pitchFamily="18" charset="0"/>
                <a:ea typeface="+mj-ea"/>
                <a:cs typeface="+mj-cs"/>
              </a:rPr>
            </a:br>
            <a:r>
              <a:rPr kumimoji="0" lang="ru-RU" sz="9600" b="1" i="0" u="none" strike="noStrike" kern="1200" cap="none" spc="0" normalizeH="0" baseline="0" noProof="0" dirty="0" smtClean="0">
                <a:ln>
                  <a:noFill/>
                </a:ln>
                <a:solidFill>
                  <a:srgbClr val="002060"/>
                </a:solidFill>
                <a:uLnTx/>
                <a:uFillTx/>
                <a:latin typeface="Georgia" pitchFamily="18" charset="0"/>
                <a:ea typeface="+mj-ea"/>
                <a:cs typeface="+mj-cs"/>
              </a:rPr>
              <a:t>«Финансовая грамотность населения </a:t>
            </a:r>
          </a:p>
          <a:p>
            <a:pPr marL="0" marR="0" lvl="0" indent="0" algn="ctr" defTabSz="914400" rtl="0" eaLnBrk="1" fontAlgn="auto" latinLnBrk="0" hangingPunct="1">
              <a:lnSpc>
                <a:spcPct val="120000"/>
              </a:lnSpc>
              <a:spcBef>
                <a:spcPct val="0"/>
              </a:spcBef>
              <a:spcAft>
                <a:spcPts val="0"/>
              </a:spcAft>
              <a:buClrTx/>
              <a:buSzTx/>
              <a:buFontTx/>
              <a:buNone/>
              <a:tabLst/>
              <a:defRPr/>
            </a:pPr>
            <a:r>
              <a:rPr kumimoji="0" lang="ru-RU" sz="9600" b="1" i="0" u="none" strike="noStrike" kern="1200" cap="none" spc="0" normalizeH="0" baseline="0" noProof="0" dirty="0" smtClean="0">
                <a:ln>
                  <a:noFill/>
                </a:ln>
                <a:solidFill>
                  <a:srgbClr val="002060"/>
                </a:solidFill>
                <a:uLnTx/>
                <a:uFillTx/>
                <a:latin typeface="Georgia" pitchFamily="18" charset="0"/>
                <a:ea typeface="+mj-ea"/>
                <a:cs typeface="+mj-cs"/>
              </a:rPr>
              <a:t>как фактор успешности общества»</a:t>
            </a:r>
            <a:r>
              <a:rPr kumimoji="0" lang="ru-RU" sz="9600" b="1" i="0" u="none" strike="noStrike" kern="1200" cap="none" spc="0" normalizeH="0" baseline="0" noProof="0" dirty="0" smtClean="0">
                <a:ln>
                  <a:noFill/>
                </a:ln>
                <a:solidFill>
                  <a:srgbClr val="C00000"/>
                </a:solidFill>
                <a:uLnTx/>
                <a:uFillTx/>
                <a:latin typeface="Georgia" pitchFamily="18" charset="0"/>
                <a:ea typeface="+mj-ea"/>
                <a:cs typeface="+mj-cs"/>
              </a:rPr>
              <a:t/>
            </a:r>
            <a:br>
              <a:rPr kumimoji="0" lang="ru-RU" sz="9600" b="1" i="0" u="none" strike="noStrike" kern="1200" cap="none" spc="0" normalizeH="0" baseline="0" noProof="0" dirty="0" smtClean="0">
                <a:ln>
                  <a:noFill/>
                </a:ln>
                <a:solidFill>
                  <a:srgbClr val="C00000"/>
                </a:solidFill>
                <a:uLnTx/>
                <a:uFillTx/>
                <a:latin typeface="Georgia" pitchFamily="18" charset="0"/>
                <a:ea typeface="+mj-ea"/>
                <a:cs typeface="+mj-cs"/>
              </a:rPr>
            </a:br>
            <a:r>
              <a:rPr kumimoji="0" lang="ru-RU" sz="960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Georgia" pitchFamily="18" charset="0"/>
                <a:ea typeface="+mj-ea"/>
                <a:cs typeface="+mj-cs"/>
              </a:rPr>
              <a:t>10-11 классы </a:t>
            </a:r>
            <a:r>
              <a:rPr kumimoji="0" lang="ru-RU" sz="96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Georgia" pitchFamily="18" charset="0"/>
                <a:ea typeface="+mj-ea"/>
                <a:cs typeface="+mj-cs"/>
              </a:rPr>
              <a:t/>
            </a:r>
            <a:br>
              <a:rPr kumimoji="0" lang="ru-RU" sz="96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Georgia" pitchFamily="18" charset="0"/>
                <a:ea typeface="+mj-ea"/>
                <a:cs typeface="+mj-cs"/>
              </a:rPr>
            </a:br>
            <a:r>
              <a:rPr kumimoji="0" lang="ru-RU" sz="96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Georgia" pitchFamily="18" charset="0"/>
                <a:ea typeface="+mj-ea"/>
                <a:cs typeface="+mj-cs"/>
              </a:rPr>
              <a:t/>
            </a:r>
            <a:br>
              <a:rPr kumimoji="0" lang="ru-RU" sz="96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Georgia" pitchFamily="18" charset="0"/>
                <a:ea typeface="+mj-ea"/>
                <a:cs typeface="+mj-cs"/>
              </a:rPr>
            </a:br>
            <a:r>
              <a:rPr kumimoji="0" lang="ru-RU" sz="96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Georgia" pitchFamily="18" charset="0"/>
                <a:ea typeface="+mj-ea"/>
                <a:cs typeface="+mj-cs"/>
              </a:rPr>
              <a:t/>
            </a:r>
            <a:br>
              <a:rPr kumimoji="0" lang="ru-RU" sz="96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Georgia" pitchFamily="18" charset="0"/>
                <a:ea typeface="+mj-ea"/>
                <a:cs typeface="+mj-cs"/>
              </a:rPr>
            </a:br>
            <a:r>
              <a:rPr kumimoji="0" lang="ru-RU" sz="96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Georgia" pitchFamily="18" charset="0"/>
                <a:ea typeface="+mj-ea"/>
                <a:cs typeface="+mj-cs"/>
              </a:rPr>
              <a:t> </a:t>
            </a:r>
            <a:r>
              <a:rPr kumimoji="0" lang="ru-RU" sz="9600" b="0" i="0" u="none" strike="noStrike" kern="1200" cap="none" spc="0" normalizeH="0" baseline="0" noProof="0" dirty="0" smtClean="0">
                <a:ln>
                  <a:noFill/>
                </a:ln>
                <a:solidFill>
                  <a:schemeClr val="tx1"/>
                </a:solidFill>
                <a:effectLst/>
                <a:uLnTx/>
                <a:uFillTx/>
                <a:latin typeface="Georgia" pitchFamily="18" charset="0"/>
                <a:ea typeface="+mj-ea"/>
                <a:cs typeface="+mj-cs"/>
              </a:rPr>
              <a:t/>
            </a:r>
            <a:br>
              <a:rPr kumimoji="0" lang="ru-RU" sz="9600" b="0" i="0" u="none" strike="noStrike" kern="1200" cap="none" spc="0" normalizeH="0" baseline="0" noProof="0" dirty="0" smtClean="0">
                <a:ln>
                  <a:noFill/>
                </a:ln>
                <a:solidFill>
                  <a:schemeClr val="tx1"/>
                </a:solidFill>
                <a:effectLst/>
                <a:uLnTx/>
                <a:uFillTx/>
                <a:latin typeface="Georgia" pitchFamily="18" charset="0"/>
                <a:ea typeface="+mj-ea"/>
                <a:cs typeface="+mj-cs"/>
              </a:rPr>
            </a:br>
            <a:r>
              <a:rPr kumimoji="0" lang="ru-RU" sz="4400" b="0" i="0" u="none" strike="noStrike" kern="1200" cap="none" spc="0" normalizeH="0" baseline="0" noProof="0" dirty="0" smtClean="0">
                <a:ln>
                  <a:noFill/>
                </a:ln>
                <a:solidFill>
                  <a:schemeClr val="tx1"/>
                </a:solidFill>
                <a:effectLst/>
                <a:uLnTx/>
                <a:uFillTx/>
                <a:latin typeface="+mj-lt"/>
                <a:ea typeface="+mj-ea"/>
                <a:cs typeface="+mj-cs"/>
              </a:rPr>
              <a:t/>
            </a:r>
            <a:br>
              <a:rPr kumimoji="0" lang="ru-RU" sz="4400" b="0" i="0" u="none" strike="noStrike" kern="1200" cap="none" spc="0" normalizeH="0" baseline="0" noProof="0" dirty="0" smtClean="0">
                <a:ln>
                  <a:noFill/>
                </a:ln>
                <a:solidFill>
                  <a:schemeClr val="tx1"/>
                </a:solidFill>
                <a:effectLst/>
                <a:uLnTx/>
                <a:uFillTx/>
                <a:latin typeface="+mj-lt"/>
                <a:ea typeface="+mj-ea"/>
                <a:cs typeface="+mj-cs"/>
              </a:rPr>
            </a:br>
            <a:r>
              <a:rPr kumimoji="0" lang="ru-RU" sz="4400" b="1" i="0" u="none" strike="noStrike" kern="1200" cap="none" spc="0" normalizeH="0" baseline="0" noProof="0" dirty="0" smtClean="0">
                <a:ln>
                  <a:noFill/>
                </a:ln>
                <a:solidFill>
                  <a:schemeClr val="tx1"/>
                </a:solidFill>
                <a:effectLst/>
                <a:uLnTx/>
                <a:uFillTx/>
                <a:latin typeface="+mj-lt"/>
                <a:ea typeface="+mj-ea"/>
                <a:cs typeface="+mj-cs"/>
              </a:rPr>
              <a:t> </a:t>
            </a:r>
            <a:r>
              <a:rPr kumimoji="0" lang="ru-RU" sz="4400" b="0" i="0" u="none" strike="noStrike" kern="1200" cap="none" spc="0" normalizeH="0" baseline="0" noProof="0" dirty="0" smtClean="0">
                <a:ln>
                  <a:noFill/>
                </a:ln>
                <a:solidFill>
                  <a:schemeClr val="tx1"/>
                </a:solidFill>
                <a:effectLst/>
                <a:uLnTx/>
                <a:uFillTx/>
                <a:latin typeface="+mj-lt"/>
                <a:ea typeface="+mj-ea"/>
                <a:cs typeface="+mj-cs"/>
              </a:rPr>
              <a:t/>
            </a:r>
            <a:br>
              <a:rPr kumimoji="0" lang="ru-RU" sz="4400" b="0" i="0" u="none" strike="noStrike" kern="1200" cap="none" spc="0" normalizeH="0" baseline="0" noProof="0" dirty="0" smtClean="0">
                <a:ln>
                  <a:noFill/>
                </a:ln>
                <a:solidFill>
                  <a:schemeClr val="tx1"/>
                </a:solidFill>
                <a:effectLst/>
                <a:uLnTx/>
                <a:uFillTx/>
                <a:latin typeface="+mj-lt"/>
                <a:ea typeface="+mj-ea"/>
                <a:cs typeface="+mj-cs"/>
              </a:rPr>
            </a:br>
            <a:endParaRPr kumimoji="0" lang="ru-RU"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Заголовок 1"/>
          <p:cNvSpPr txBox="1">
            <a:spLocks/>
          </p:cNvSpPr>
          <p:nvPr/>
        </p:nvSpPr>
        <p:spPr bwMode="auto">
          <a:xfrm>
            <a:off x="357188" y="3071813"/>
            <a:ext cx="8572500" cy="3513137"/>
          </a:xfrm>
          <a:prstGeom prst="rect">
            <a:avLst/>
          </a:prstGeom>
          <a:noFill/>
          <a:ln w="9525">
            <a:noFill/>
            <a:miter lim="800000"/>
            <a:headEnd/>
            <a:tailEnd/>
          </a:ln>
        </p:spPr>
        <p:txBody>
          <a:bodyPr anchor="ctr"/>
          <a:lstStyle/>
          <a:p>
            <a:pPr algn="r" eaLnBrk="0" hangingPunct="0">
              <a:defRPr/>
            </a:pPr>
            <a:r>
              <a:rPr lang="ru-RU" sz="1600" kern="0" dirty="0">
                <a:solidFill>
                  <a:schemeClr val="tx2"/>
                </a:solidFill>
                <a:latin typeface="+mj-lt"/>
                <a:ea typeface="+mj-ea"/>
                <a:cs typeface="+mj-cs"/>
              </a:rPr>
              <a:t/>
            </a:r>
            <a:br>
              <a:rPr lang="ru-RU" sz="1600" kern="0" dirty="0">
                <a:solidFill>
                  <a:schemeClr val="tx2"/>
                </a:solidFill>
                <a:latin typeface="+mj-lt"/>
                <a:ea typeface="+mj-ea"/>
                <a:cs typeface="+mj-cs"/>
              </a:rPr>
            </a:br>
            <a:r>
              <a:rPr lang="ru-RU" sz="1600" b="1" kern="0" dirty="0">
                <a:solidFill>
                  <a:schemeClr val="tx2"/>
                </a:solidFill>
                <a:latin typeface="+mj-lt"/>
                <a:ea typeface="+mj-ea"/>
                <a:cs typeface="+mj-cs"/>
              </a:rPr>
              <a:t> </a:t>
            </a:r>
            <a:r>
              <a:rPr lang="ru-RU" sz="1600" kern="0" dirty="0">
                <a:solidFill>
                  <a:schemeClr val="tx2"/>
                </a:solidFill>
                <a:latin typeface="+mj-lt"/>
                <a:ea typeface="+mj-ea"/>
                <a:cs typeface="+mj-cs"/>
              </a:rPr>
              <a:t/>
            </a:r>
            <a:br>
              <a:rPr lang="ru-RU" sz="1600" kern="0" dirty="0">
                <a:solidFill>
                  <a:schemeClr val="tx2"/>
                </a:solidFill>
                <a:latin typeface="+mj-lt"/>
                <a:ea typeface="+mj-ea"/>
                <a:cs typeface="+mj-cs"/>
              </a:rPr>
            </a:br>
            <a:r>
              <a:rPr lang="ru-RU" sz="1600" kern="0" dirty="0">
                <a:solidFill>
                  <a:schemeClr val="tx2"/>
                </a:solidFill>
                <a:latin typeface="+mj-lt"/>
                <a:ea typeface="+mj-ea"/>
                <a:cs typeface="+mj-cs"/>
              </a:rPr>
              <a:t/>
            </a:r>
            <a:br>
              <a:rPr lang="ru-RU" sz="1600" kern="0" dirty="0">
                <a:solidFill>
                  <a:schemeClr val="tx2"/>
                </a:solidFill>
                <a:latin typeface="+mj-lt"/>
                <a:ea typeface="+mj-ea"/>
                <a:cs typeface="+mj-cs"/>
              </a:rPr>
            </a:br>
            <a:r>
              <a:rPr lang="ru-RU" sz="1600" kern="0" dirty="0">
                <a:solidFill>
                  <a:schemeClr val="tx2"/>
                </a:solidFill>
                <a:latin typeface="+mj-lt"/>
                <a:ea typeface="+mj-ea"/>
                <a:cs typeface="+mj-cs"/>
              </a:rPr>
              <a:t/>
            </a:r>
            <a:br>
              <a:rPr lang="ru-RU" sz="1600" kern="0" dirty="0">
                <a:solidFill>
                  <a:schemeClr val="tx2"/>
                </a:solidFill>
                <a:latin typeface="+mj-lt"/>
                <a:ea typeface="+mj-ea"/>
                <a:cs typeface="+mj-cs"/>
              </a:rPr>
            </a:br>
            <a:r>
              <a:rPr lang="ru-RU" sz="1600" kern="0" dirty="0">
                <a:solidFill>
                  <a:schemeClr val="tx2"/>
                </a:solidFill>
                <a:latin typeface="+mj-lt"/>
                <a:ea typeface="+mj-ea"/>
                <a:cs typeface="+mj-cs"/>
              </a:rPr>
              <a:t/>
            </a:r>
            <a:br>
              <a:rPr lang="ru-RU" sz="1600" kern="0" dirty="0">
                <a:solidFill>
                  <a:schemeClr val="tx2"/>
                </a:solidFill>
                <a:latin typeface="+mj-lt"/>
                <a:ea typeface="+mj-ea"/>
                <a:cs typeface="+mj-cs"/>
              </a:rPr>
            </a:br>
            <a:r>
              <a:rPr lang="ru-RU" sz="1600" kern="0" dirty="0">
                <a:solidFill>
                  <a:schemeClr val="tx2"/>
                </a:solidFill>
                <a:latin typeface="+mj-lt"/>
                <a:ea typeface="+mj-ea"/>
                <a:cs typeface="+mj-cs"/>
              </a:rPr>
              <a:t/>
            </a:r>
            <a:br>
              <a:rPr lang="ru-RU" sz="1600" kern="0" dirty="0">
                <a:solidFill>
                  <a:schemeClr val="tx2"/>
                </a:solidFill>
                <a:latin typeface="+mj-lt"/>
                <a:ea typeface="+mj-ea"/>
                <a:cs typeface="+mj-cs"/>
              </a:rPr>
            </a:br>
            <a:r>
              <a:rPr lang="ru-RU" sz="2400" kern="0" dirty="0">
                <a:solidFill>
                  <a:schemeClr val="tx2"/>
                </a:solidFill>
                <a:effectLst>
                  <a:outerShdw blurRad="38100" dist="38100" dir="2700000" algn="tl">
                    <a:srgbClr val="000000">
                      <a:alpha val="43137"/>
                    </a:srgbClr>
                  </a:outerShdw>
                </a:effectLst>
                <a:latin typeface="Georgia" pitchFamily="18" charset="0"/>
                <a:ea typeface="+mj-ea"/>
                <a:cs typeface="+mj-cs"/>
              </a:rPr>
              <a:t> </a:t>
            </a:r>
            <a:br>
              <a:rPr lang="ru-RU" sz="2400" kern="0" dirty="0">
                <a:solidFill>
                  <a:schemeClr val="tx2"/>
                </a:solidFill>
                <a:effectLst>
                  <a:outerShdw blurRad="38100" dist="38100" dir="2700000" algn="tl">
                    <a:srgbClr val="000000">
                      <a:alpha val="43137"/>
                    </a:srgbClr>
                  </a:outerShdw>
                </a:effectLst>
                <a:latin typeface="Georgia" pitchFamily="18" charset="0"/>
                <a:ea typeface="+mj-ea"/>
                <a:cs typeface="+mj-cs"/>
              </a:rPr>
            </a:br>
            <a:r>
              <a:rPr lang="ru-RU" sz="2400" kern="0" dirty="0">
                <a:solidFill>
                  <a:schemeClr val="tx2"/>
                </a:solidFill>
                <a:effectLst>
                  <a:outerShdw blurRad="38100" dist="38100" dir="2700000" algn="tl">
                    <a:srgbClr val="000000">
                      <a:alpha val="43137"/>
                    </a:srgbClr>
                  </a:outerShdw>
                </a:effectLst>
                <a:latin typeface="Georgia" pitchFamily="18" charset="0"/>
                <a:ea typeface="+mj-ea"/>
                <a:cs typeface="+mj-cs"/>
              </a:rPr>
              <a:t/>
            </a:r>
            <a:br>
              <a:rPr lang="ru-RU" sz="2400" kern="0" dirty="0">
                <a:solidFill>
                  <a:schemeClr val="tx2"/>
                </a:solidFill>
                <a:effectLst>
                  <a:outerShdw blurRad="38100" dist="38100" dir="2700000" algn="tl">
                    <a:srgbClr val="000000">
                      <a:alpha val="43137"/>
                    </a:srgbClr>
                  </a:outerShdw>
                </a:effectLst>
                <a:latin typeface="Georgia" pitchFamily="18" charset="0"/>
                <a:ea typeface="+mj-ea"/>
                <a:cs typeface="+mj-cs"/>
              </a:rPr>
            </a:br>
            <a:r>
              <a:rPr lang="ru-RU" sz="2400" kern="0" dirty="0">
                <a:solidFill>
                  <a:schemeClr val="tx2"/>
                </a:solidFill>
                <a:effectLst>
                  <a:outerShdw blurRad="38100" dist="38100" dir="2700000" algn="tl">
                    <a:srgbClr val="000000">
                      <a:alpha val="43137"/>
                    </a:srgbClr>
                  </a:outerShdw>
                </a:effectLst>
                <a:latin typeface="Georgia" pitchFamily="18" charset="0"/>
                <a:ea typeface="+mj-ea"/>
                <a:cs typeface="+mj-cs"/>
              </a:rPr>
              <a:t/>
            </a:r>
            <a:br>
              <a:rPr lang="ru-RU" sz="2400" kern="0" dirty="0">
                <a:solidFill>
                  <a:schemeClr val="tx2"/>
                </a:solidFill>
                <a:effectLst>
                  <a:outerShdw blurRad="38100" dist="38100" dir="2700000" algn="tl">
                    <a:srgbClr val="000000">
                      <a:alpha val="43137"/>
                    </a:srgbClr>
                  </a:outerShdw>
                </a:effectLst>
                <a:latin typeface="Georgia" pitchFamily="18" charset="0"/>
                <a:ea typeface="+mj-ea"/>
                <a:cs typeface="+mj-cs"/>
              </a:rPr>
            </a:br>
            <a:r>
              <a:rPr lang="ru-RU" sz="2400" kern="0" dirty="0">
                <a:solidFill>
                  <a:schemeClr val="tx2"/>
                </a:solidFill>
                <a:effectLst>
                  <a:outerShdw blurRad="38100" dist="38100" dir="2700000" algn="tl">
                    <a:srgbClr val="000000">
                      <a:alpha val="43137"/>
                    </a:srgbClr>
                  </a:outerShdw>
                </a:effectLst>
                <a:latin typeface="Georgia" pitchFamily="18" charset="0"/>
                <a:ea typeface="+mj-ea"/>
                <a:cs typeface="+mj-cs"/>
              </a:rPr>
              <a:t/>
            </a:r>
            <a:br>
              <a:rPr lang="ru-RU" sz="2400" kern="0" dirty="0">
                <a:solidFill>
                  <a:schemeClr val="tx2"/>
                </a:solidFill>
                <a:effectLst>
                  <a:outerShdw blurRad="38100" dist="38100" dir="2700000" algn="tl">
                    <a:srgbClr val="000000">
                      <a:alpha val="43137"/>
                    </a:srgbClr>
                  </a:outerShdw>
                </a:effectLst>
                <a:latin typeface="Georgia" pitchFamily="18" charset="0"/>
                <a:ea typeface="+mj-ea"/>
                <a:cs typeface="+mj-cs"/>
              </a:rPr>
            </a:br>
            <a:r>
              <a:rPr lang="ru-RU" b="1" i="1" kern="0" dirty="0" err="1">
                <a:solidFill>
                  <a:srgbClr val="002060"/>
                </a:solidFill>
                <a:effectLst>
                  <a:outerShdw blurRad="38100" dist="38100" dir="2700000" algn="tl">
                    <a:srgbClr val="000000">
                      <a:alpha val="43137"/>
                    </a:srgbClr>
                  </a:outerShdw>
                </a:effectLst>
                <a:latin typeface="Georgia" pitchFamily="18" charset="0"/>
                <a:ea typeface="+mj-ea"/>
                <a:cs typeface="+mj-cs"/>
              </a:rPr>
              <a:t>Кололеева</a:t>
            </a:r>
            <a:r>
              <a:rPr lang="ru-RU" b="1" i="1" kern="0" dirty="0">
                <a:solidFill>
                  <a:srgbClr val="002060"/>
                </a:solidFill>
                <a:effectLst>
                  <a:outerShdw blurRad="38100" dist="38100" dir="2700000" algn="tl">
                    <a:srgbClr val="000000">
                      <a:alpha val="43137"/>
                    </a:srgbClr>
                  </a:outerShdw>
                </a:effectLst>
                <a:latin typeface="Georgia" pitchFamily="18" charset="0"/>
                <a:ea typeface="+mj-ea"/>
                <a:cs typeface="+mj-cs"/>
              </a:rPr>
              <a:t> Елена Викторовна</a:t>
            </a:r>
            <a:r>
              <a:rPr lang="ru-RU" b="1" i="1" kern="0" dirty="0">
                <a:solidFill>
                  <a:srgbClr val="C00000"/>
                </a:solidFill>
                <a:effectLst>
                  <a:outerShdw blurRad="38100" dist="38100" dir="2700000" algn="tl">
                    <a:srgbClr val="000000">
                      <a:alpha val="43137"/>
                    </a:srgbClr>
                  </a:outerShdw>
                </a:effectLst>
                <a:latin typeface="Georgia" pitchFamily="18" charset="0"/>
                <a:ea typeface="+mj-ea"/>
                <a:cs typeface="+mj-cs"/>
              </a:rPr>
              <a:t/>
            </a:r>
            <a:br>
              <a:rPr lang="ru-RU" b="1" i="1" kern="0" dirty="0">
                <a:solidFill>
                  <a:srgbClr val="C00000"/>
                </a:solidFill>
                <a:effectLst>
                  <a:outerShdw blurRad="38100" dist="38100" dir="2700000" algn="tl">
                    <a:srgbClr val="000000">
                      <a:alpha val="43137"/>
                    </a:srgbClr>
                  </a:outerShdw>
                </a:effectLst>
                <a:latin typeface="Georgia" pitchFamily="18" charset="0"/>
                <a:ea typeface="+mj-ea"/>
                <a:cs typeface="+mj-cs"/>
              </a:rPr>
            </a:br>
            <a:r>
              <a:rPr lang="ru-RU" i="1" kern="0" dirty="0">
                <a:solidFill>
                  <a:srgbClr val="C00000"/>
                </a:solidFill>
                <a:effectLst>
                  <a:outerShdw blurRad="38100" dist="38100" dir="2700000" algn="tl">
                    <a:srgbClr val="000000">
                      <a:alpha val="43137"/>
                    </a:srgbClr>
                  </a:outerShdw>
                </a:effectLst>
                <a:latin typeface="Georgia" pitchFamily="18" charset="0"/>
                <a:ea typeface="+mj-ea"/>
                <a:cs typeface="+mj-cs"/>
              </a:rPr>
              <a:t>учитель истории и обществознания </a:t>
            </a:r>
          </a:p>
          <a:p>
            <a:pPr algn="r" eaLnBrk="0" hangingPunct="0">
              <a:defRPr/>
            </a:pPr>
            <a:r>
              <a:rPr lang="ru-RU" i="1" kern="0" dirty="0">
                <a:solidFill>
                  <a:srgbClr val="C00000"/>
                </a:solidFill>
                <a:effectLst>
                  <a:outerShdw blurRad="38100" dist="38100" dir="2700000" algn="tl">
                    <a:srgbClr val="000000">
                      <a:alpha val="43137"/>
                    </a:srgbClr>
                  </a:outerShdw>
                </a:effectLst>
                <a:latin typeface="Georgia" pitchFamily="18" charset="0"/>
                <a:ea typeface="+mj-ea"/>
                <a:cs typeface="+mj-cs"/>
              </a:rPr>
              <a:t>МБОУ СОШ № 6  им. И.Т. Сидоренко</a:t>
            </a:r>
            <a:br>
              <a:rPr lang="ru-RU" i="1" kern="0" dirty="0">
                <a:solidFill>
                  <a:srgbClr val="C00000"/>
                </a:solidFill>
                <a:effectLst>
                  <a:outerShdw blurRad="38100" dist="38100" dir="2700000" algn="tl">
                    <a:srgbClr val="000000">
                      <a:alpha val="43137"/>
                    </a:srgbClr>
                  </a:outerShdw>
                </a:effectLst>
                <a:latin typeface="Georgia" pitchFamily="18" charset="0"/>
                <a:ea typeface="+mj-ea"/>
                <a:cs typeface="+mj-cs"/>
              </a:rPr>
            </a:br>
            <a:r>
              <a:rPr lang="ru-RU" i="1" kern="0" dirty="0">
                <a:solidFill>
                  <a:srgbClr val="C00000"/>
                </a:solidFill>
                <a:effectLst>
                  <a:outerShdw blurRad="38100" dist="38100" dir="2700000" algn="tl">
                    <a:srgbClr val="000000">
                      <a:alpha val="43137"/>
                    </a:srgbClr>
                  </a:outerShdw>
                </a:effectLst>
                <a:latin typeface="Georgia" pitchFamily="18" charset="0"/>
                <a:ea typeface="+mj-ea"/>
                <a:cs typeface="+mj-cs"/>
              </a:rPr>
              <a:t>г. Усть-Лабинск Краснодарского края</a:t>
            </a:r>
            <a:r>
              <a:rPr lang="ru-RU" kern="0" dirty="0">
                <a:solidFill>
                  <a:srgbClr val="C00000"/>
                </a:solidFill>
                <a:latin typeface="Georgia" pitchFamily="18" charset="0"/>
                <a:ea typeface="+mj-ea"/>
                <a:cs typeface="+mj-cs"/>
              </a:rPr>
              <a:t/>
            </a:r>
            <a:br>
              <a:rPr lang="ru-RU" kern="0" dirty="0">
                <a:solidFill>
                  <a:srgbClr val="C00000"/>
                </a:solidFill>
                <a:latin typeface="Georgia" pitchFamily="18" charset="0"/>
                <a:ea typeface="+mj-ea"/>
                <a:cs typeface="+mj-cs"/>
              </a:rPr>
            </a:br>
            <a:r>
              <a:rPr lang="ru-RU" sz="2400" kern="0" dirty="0">
                <a:solidFill>
                  <a:schemeClr val="tx2"/>
                </a:solidFill>
                <a:latin typeface="Georgia" pitchFamily="18" charset="0"/>
                <a:ea typeface="+mj-ea"/>
                <a:cs typeface="+mj-cs"/>
              </a:rPr>
              <a:t> </a:t>
            </a:r>
            <a:r>
              <a:rPr lang="ru-RU" sz="1600" kern="0" dirty="0">
                <a:solidFill>
                  <a:schemeClr val="tx2"/>
                </a:solidFill>
                <a:latin typeface="+mj-lt"/>
                <a:ea typeface="+mj-ea"/>
                <a:cs typeface="+mj-cs"/>
              </a:rPr>
              <a:t/>
            </a:r>
            <a:br>
              <a:rPr lang="ru-RU" sz="1600" kern="0" dirty="0">
                <a:solidFill>
                  <a:schemeClr val="tx2"/>
                </a:solidFill>
                <a:latin typeface="+mj-lt"/>
                <a:ea typeface="+mj-ea"/>
                <a:cs typeface="+mj-cs"/>
              </a:rPr>
            </a:br>
            <a:r>
              <a:rPr lang="ru-RU" sz="4400" kern="0" dirty="0">
                <a:solidFill>
                  <a:schemeClr val="tx2"/>
                </a:solidFill>
                <a:latin typeface="+mj-lt"/>
                <a:ea typeface="+mj-ea"/>
                <a:cs typeface="+mj-cs"/>
              </a:rPr>
              <a:t/>
            </a:r>
            <a:br>
              <a:rPr lang="ru-RU" sz="4400" kern="0" dirty="0">
                <a:solidFill>
                  <a:schemeClr val="tx2"/>
                </a:solidFill>
                <a:latin typeface="+mj-lt"/>
                <a:ea typeface="+mj-ea"/>
                <a:cs typeface="+mj-cs"/>
              </a:rPr>
            </a:br>
            <a:r>
              <a:rPr lang="ru-RU" sz="4400" b="1" kern="0" dirty="0">
                <a:solidFill>
                  <a:schemeClr val="tx2"/>
                </a:solidFill>
                <a:latin typeface="+mj-lt"/>
                <a:ea typeface="+mj-ea"/>
                <a:cs typeface="+mj-cs"/>
              </a:rPr>
              <a:t> </a:t>
            </a:r>
            <a:r>
              <a:rPr lang="ru-RU" sz="4400" kern="0" dirty="0">
                <a:solidFill>
                  <a:schemeClr val="tx2"/>
                </a:solidFill>
                <a:latin typeface="+mj-lt"/>
                <a:ea typeface="+mj-ea"/>
                <a:cs typeface="+mj-cs"/>
              </a:rPr>
              <a:t/>
            </a:r>
            <a:br>
              <a:rPr lang="ru-RU" sz="4400" kern="0" dirty="0">
                <a:solidFill>
                  <a:schemeClr val="tx2"/>
                </a:solidFill>
                <a:latin typeface="+mj-lt"/>
                <a:ea typeface="+mj-ea"/>
                <a:cs typeface="+mj-cs"/>
              </a:rPr>
            </a:br>
            <a:endParaRPr lang="ru-RU" sz="4400" kern="0" dirty="0">
              <a:solidFill>
                <a:schemeClr val="tx2"/>
              </a:solidFill>
              <a:latin typeface="+mj-lt"/>
              <a:ea typeface="+mj-ea"/>
              <a:cs typeface="+mj-cs"/>
            </a:endParaRPr>
          </a:p>
        </p:txBody>
      </p:sp>
    </p:spTree>
    <p:extLst>
      <p:ext uri="{BB962C8B-B14F-4D97-AF65-F5344CB8AC3E}">
        <p14:creationId xmlns:p14="http://schemas.microsoft.com/office/powerpoint/2010/main" xmlns="" val="1664480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2000232" y="1071546"/>
          <a:ext cx="5500726" cy="5426969"/>
        </p:xfrm>
        <a:graphic>
          <a:graphicData uri="http://schemas.openxmlformats.org/drawingml/2006/table">
            <a:tbl>
              <a:tblPr/>
              <a:tblGrid>
                <a:gridCol w="2714643"/>
                <a:gridCol w="2786083"/>
              </a:tblGrid>
              <a:tr h="735127">
                <a:tc>
                  <a:txBody>
                    <a:bodyPr/>
                    <a:lstStyle/>
                    <a:p>
                      <a:pPr algn="ctr">
                        <a:lnSpc>
                          <a:spcPct val="100000"/>
                        </a:lnSpc>
                        <a:spcAft>
                          <a:spcPts val="0"/>
                        </a:spcAft>
                      </a:pPr>
                      <a:r>
                        <a:rPr lang="ru-RU" sz="1600" b="1" i="0" u="none" dirty="0" smtClean="0">
                          <a:solidFill>
                            <a:srgbClr val="C00000"/>
                          </a:solidFill>
                          <a:effectLst/>
                          <a:latin typeface="Times New Roman" pitchFamily="18" charset="0"/>
                          <a:ea typeface="Times New Roman"/>
                          <a:cs typeface="Times New Roman" pitchFamily="18" charset="0"/>
                        </a:rPr>
                        <a:t>Чего хочет</a:t>
                      </a:r>
                      <a:r>
                        <a:rPr lang="ru-RU" sz="1600" b="1" i="0" u="none" baseline="0" dirty="0" smtClean="0">
                          <a:solidFill>
                            <a:srgbClr val="C00000"/>
                          </a:solidFill>
                          <a:effectLst/>
                          <a:latin typeface="Times New Roman" pitchFamily="18" charset="0"/>
                          <a:ea typeface="Times New Roman"/>
                          <a:cs typeface="Times New Roman" pitchFamily="18" charset="0"/>
                        </a:rPr>
                        <a:t> </a:t>
                      </a:r>
                      <a:r>
                        <a:rPr lang="ru-RU" sz="1600" b="1" i="0" u="none" dirty="0" smtClean="0">
                          <a:solidFill>
                            <a:srgbClr val="C00000"/>
                          </a:solidFill>
                          <a:effectLst/>
                          <a:latin typeface="Times New Roman" pitchFamily="18" charset="0"/>
                          <a:ea typeface="Times New Roman"/>
                          <a:cs typeface="Times New Roman" pitchFamily="18" charset="0"/>
                        </a:rPr>
                        <a:t> </a:t>
                      </a:r>
                    </a:p>
                    <a:p>
                      <a:pPr algn="ctr">
                        <a:lnSpc>
                          <a:spcPct val="100000"/>
                        </a:lnSpc>
                        <a:spcAft>
                          <a:spcPts val="0"/>
                        </a:spcAft>
                      </a:pPr>
                      <a:r>
                        <a:rPr lang="ru-RU" sz="1600" b="1" i="0" u="none" dirty="0" smtClean="0">
                          <a:solidFill>
                            <a:srgbClr val="C00000"/>
                          </a:solidFill>
                          <a:effectLst/>
                          <a:latin typeface="Times New Roman" pitchFamily="18" charset="0"/>
                          <a:ea typeface="Times New Roman"/>
                          <a:cs typeface="Times New Roman" pitchFamily="18" charset="0"/>
                        </a:rPr>
                        <a:t>потребитель, </a:t>
                      </a:r>
                      <a:endParaRPr lang="ru-RU" sz="1600" b="1" i="0" u="none" dirty="0">
                        <a:solidFill>
                          <a:srgbClr val="C00000"/>
                        </a:solidFill>
                        <a:effectLst/>
                        <a:latin typeface="Times New Roman" pitchFamily="18" charset="0"/>
                        <a:ea typeface="Times New Roman"/>
                        <a:cs typeface="Times New Roman" pitchFamily="18" charset="0"/>
                      </a:endParaRPr>
                    </a:p>
                    <a:p>
                      <a:pPr algn="ctr">
                        <a:lnSpc>
                          <a:spcPct val="100000"/>
                        </a:lnSpc>
                        <a:spcAft>
                          <a:spcPts val="0"/>
                        </a:spcAft>
                      </a:pPr>
                      <a:r>
                        <a:rPr lang="ru-RU" sz="1600" b="1" i="0" u="none" dirty="0">
                          <a:solidFill>
                            <a:srgbClr val="C00000"/>
                          </a:solidFill>
                          <a:effectLst/>
                          <a:latin typeface="Times New Roman" pitchFamily="18" charset="0"/>
                          <a:ea typeface="Times New Roman"/>
                          <a:cs typeface="Times New Roman" pitchFamily="18" charset="0"/>
                        </a:rPr>
                        <a:t>на что он ориентируется?</a:t>
                      </a:r>
                    </a:p>
                  </a:txBody>
                  <a:tcPr marL="59917" marR="59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600" b="1" i="0" u="none" dirty="0" smtClean="0">
                          <a:solidFill>
                            <a:srgbClr val="C00000"/>
                          </a:solidFill>
                          <a:effectLst/>
                          <a:latin typeface="Times New Roman" pitchFamily="18" charset="0"/>
                          <a:ea typeface="Times New Roman"/>
                          <a:cs typeface="Times New Roman" pitchFamily="18" charset="0"/>
                        </a:rPr>
                        <a:t>На </a:t>
                      </a:r>
                      <a:r>
                        <a:rPr lang="ru-RU" sz="1600" b="1" i="0" u="none" dirty="0">
                          <a:solidFill>
                            <a:srgbClr val="C00000"/>
                          </a:solidFill>
                          <a:effectLst/>
                          <a:latin typeface="Times New Roman" pitchFamily="18" charset="0"/>
                          <a:ea typeface="Times New Roman"/>
                          <a:cs typeface="Times New Roman" pitchFamily="18" charset="0"/>
                        </a:rPr>
                        <a:t>что ориентируется производитель, </a:t>
                      </a:r>
                      <a:r>
                        <a:rPr lang="ru-RU" sz="1600" b="1" i="0" u="none" baseline="0" dirty="0" smtClean="0">
                          <a:solidFill>
                            <a:srgbClr val="C00000"/>
                          </a:solidFill>
                          <a:effectLst/>
                          <a:latin typeface="Times New Roman" pitchFamily="18" charset="0"/>
                          <a:ea typeface="Times New Roman"/>
                          <a:cs typeface="Times New Roman" pitchFamily="18" charset="0"/>
                        </a:rPr>
                        <a:t> </a:t>
                      </a:r>
                      <a:r>
                        <a:rPr lang="ru-RU" sz="1600" b="1" i="0" u="none" dirty="0" smtClean="0">
                          <a:solidFill>
                            <a:srgbClr val="C00000"/>
                          </a:solidFill>
                          <a:effectLst/>
                          <a:latin typeface="Times New Roman" pitchFamily="18" charset="0"/>
                          <a:ea typeface="Times New Roman"/>
                          <a:cs typeface="Times New Roman" pitchFamily="18" charset="0"/>
                        </a:rPr>
                        <a:t>как организует</a:t>
                      </a:r>
                      <a:r>
                        <a:rPr lang="ru-RU" sz="1600" b="1" i="0" u="none" baseline="0" dirty="0" smtClean="0">
                          <a:solidFill>
                            <a:srgbClr val="C00000"/>
                          </a:solidFill>
                          <a:effectLst/>
                          <a:latin typeface="Times New Roman" pitchFamily="18" charset="0"/>
                          <a:ea typeface="Times New Roman"/>
                          <a:cs typeface="Times New Roman" pitchFamily="18" charset="0"/>
                        </a:rPr>
                        <a:t> </a:t>
                      </a:r>
                      <a:r>
                        <a:rPr lang="ru-RU" sz="1600" b="1" i="0" u="none" dirty="0" smtClean="0">
                          <a:solidFill>
                            <a:srgbClr val="C00000"/>
                          </a:solidFill>
                          <a:effectLst/>
                          <a:latin typeface="Times New Roman" pitchFamily="18" charset="0"/>
                          <a:ea typeface="Times New Roman"/>
                          <a:cs typeface="Times New Roman" pitchFamily="18" charset="0"/>
                        </a:rPr>
                        <a:t>производство</a:t>
                      </a:r>
                      <a:r>
                        <a:rPr lang="ru-RU" sz="1600" b="1" i="0" u="none" dirty="0">
                          <a:solidFill>
                            <a:srgbClr val="C00000"/>
                          </a:solidFill>
                          <a:effectLst/>
                          <a:latin typeface="Times New Roman" pitchFamily="18" charset="0"/>
                          <a:ea typeface="Times New Roman"/>
                          <a:cs typeface="Times New Roman" pitchFamily="18" charset="0"/>
                        </a:rPr>
                        <a:t>?</a:t>
                      </a:r>
                    </a:p>
                  </a:txBody>
                  <a:tcPr marL="59917" marR="59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4100">
                <a:tc>
                  <a:txBody>
                    <a:bodyPr/>
                    <a:lstStyle/>
                    <a:p>
                      <a:pPr algn="ctr">
                        <a:lnSpc>
                          <a:spcPct val="115000"/>
                        </a:lnSpc>
                        <a:spcAft>
                          <a:spcPts val="0"/>
                        </a:spcAft>
                      </a:pPr>
                      <a:r>
                        <a:rPr lang="ru-RU" sz="1800" b="1" dirty="0">
                          <a:solidFill>
                            <a:srgbClr val="FFFFFF"/>
                          </a:solidFill>
                          <a:latin typeface="Times New Roman" pitchFamily="18" charset="0"/>
                          <a:ea typeface="Times New Roman"/>
                          <a:cs typeface="Times New Roman" pitchFamily="18" charset="0"/>
                        </a:rPr>
                        <a:t>качественный </a:t>
                      </a:r>
                      <a:endParaRPr lang="ru-RU" sz="1800" b="1" dirty="0" smtClean="0">
                        <a:solidFill>
                          <a:srgbClr val="FFFFFF"/>
                        </a:solidFill>
                        <a:latin typeface="Times New Roman" pitchFamily="18" charset="0"/>
                        <a:ea typeface="Times New Roman"/>
                        <a:cs typeface="Times New Roman" pitchFamily="18" charset="0"/>
                      </a:endParaRPr>
                    </a:p>
                    <a:p>
                      <a:pPr algn="ctr">
                        <a:lnSpc>
                          <a:spcPct val="115000"/>
                        </a:lnSpc>
                        <a:spcAft>
                          <a:spcPts val="0"/>
                        </a:spcAft>
                      </a:pPr>
                      <a:r>
                        <a:rPr lang="ru-RU" sz="1800" b="1" dirty="0" smtClean="0">
                          <a:solidFill>
                            <a:srgbClr val="FFFFFF"/>
                          </a:solidFill>
                          <a:latin typeface="Times New Roman" pitchFamily="18" charset="0"/>
                          <a:ea typeface="Times New Roman"/>
                          <a:cs typeface="Times New Roman" pitchFamily="18" charset="0"/>
                        </a:rPr>
                        <a:t>товар</a:t>
                      </a:r>
                      <a:endParaRPr lang="ru-RU" sz="1800" dirty="0">
                        <a:latin typeface="Times New Roman" pitchFamily="18" charset="0"/>
                        <a:ea typeface="Times New Roman"/>
                        <a:cs typeface="Times New Roman" pitchFamily="18" charset="0"/>
                      </a:endParaRPr>
                    </a:p>
                  </a:txBody>
                  <a:tcPr marL="59917" marR="59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algn="ctr">
                        <a:lnSpc>
                          <a:spcPct val="115000"/>
                        </a:lnSpc>
                        <a:spcAft>
                          <a:spcPts val="0"/>
                        </a:spcAft>
                      </a:pPr>
                      <a:r>
                        <a:rPr lang="ru-RU" sz="1800" b="1" dirty="0">
                          <a:solidFill>
                            <a:schemeClr val="bg1"/>
                          </a:solidFill>
                          <a:latin typeface="Times New Roman" pitchFamily="18" charset="0"/>
                          <a:ea typeface="Times New Roman"/>
                          <a:cs typeface="Times New Roman" pitchFamily="18" charset="0"/>
                        </a:rPr>
                        <a:t>бережливое </a:t>
                      </a:r>
                      <a:endParaRPr lang="ru-RU" sz="1800" b="1" dirty="0" smtClean="0">
                        <a:solidFill>
                          <a:schemeClr val="bg1"/>
                        </a:solidFill>
                        <a:latin typeface="Times New Roman" pitchFamily="18" charset="0"/>
                        <a:ea typeface="Times New Roman"/>
                        <a:cs typeface="Times New Roman" pitchFamily="18" charset="0"/>
                      </a:endParaRPr>
                    </a:p>
                    <a:p>
                      <a:pPr algn="ctr">
                        <a:lnSpc>
                          <a:spcPct val="115000"/>
                        </a:lnSpc>
                        <a:spcAft>
                          <a:spcPts val="0"/>
                        </a:spcAft>
                      </a:pPr>
                      <a:r>
                        <a:rPr lang="ru-RU" sz="1800" b="1" dirty="0" smtClean="0">
                          <a:solidFill>
                            <a:schemeClr val="bg1"/>
                          </a:solidFill>
                          <a:latin typeface="Times New Roman" pitchFamily="18" charset="0"/>
                          <a:ea typeface="Times New Roman"/>
                          <a:cs typeface="Times New Roman" pitchFamily="18" charset="0"/>
                        </a:rPr>
                        <a:t>производство</a:t>
                      </a:r>
                    </a:p>
                  </a:txBody>
                  <a:tcPr marL="59917" marR="59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00"/>
                    </a:solidFill>
                  </a:tcPr>
                </a:tc>
              </a:tr>
              <a:tr h="673180">
                <a:tc>
                  <a:txBody>
                    <a:bodyPr/>
                    <a:lstStyle/>
                    <a:p>
                      <a:pPr algn="ctr">
                        <a:lnSpc>
                          <a:spcPct val="115000"/>
                        </a:lnSpc>
                        <a:spcAft>
                          <a:spcPts val="0"/>
                        </a:spcAft>
                      </a:pPr>
                      <a:r>
                        <a:rPr lang="ru-RU" sz="1800" b="1" dirty="0">
                          <a:solidFill>
                            <a:srgbClr val="FFFFFF"/>
                          </a:solidFill>
                          <a:latin typeface="Times New Roman" pitchFamily="18" charset="0"/>
                          <a:ea typeface="Times New Roman"/>
                          <a:cs typeface="Times New Roman" pitchFamily="18" charset="0"/>
                        </a:rPr>
                        <a:t>большой ассортимент товара</a:t>
                      </a:r>
                      <a:endParaRPr lang="ru-RU" sz="1800" dirty="0">
                        <a:latin typeface="Times New Roman" pitchFamily="18" charset="0"/>
                        <a:ea typeface="Times New Roman"/>
                        <a:cs typeface="Times New Roman" pitchFamily="18" charset="0"/>
                      </a:endParaRPr>
                    </a:p>
                  </a:txBody>
                  <a:tcPr marL="59917" marR="59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algn="ctr">
                        <a:lnSpc>
                          <a:spcPct val="115000"/>
                        </a:lnSpc>
                        <a:spcAft>
                          <a:spcPts val="0"/>
                        </a:spcAft>
                      </a:pPr>
                      <a:r>
                        <a:rPr lang="ru-RU" sz="1800" b="1" dirty="0">
                          <a:solidFill>
                            <a:schemeClr val="bg1"/>
                          </a:solidFill>
                          <a:latin typeface="Times New Roman" pitchFamily="18" charset="0"/>
                          <a:ea typeface="Times New Roman"/>
                          <a:cs typeface="Times New Roman" pitchFamily="18" charset="0"/>
                        </a:rPr>
                        <a:t>эффективное производство</a:t>
                      </a:r>
                      <a:endParaRPr lang="ru-RU" sz="1800" dirty="0">
                        <a:solidFill>
                          <a:schemeClr val="bg1"/>
                        </a:solidFill>
                        <a:latin typeface="Times New Roman" pitchFamily="18" charset="0"/>
                        <a:ea typeface="Times New Roman"/>
                        <a:cs typeface="Times New Roman" pitchFamily="18" charset="0"/>
                      </a:endParaRPr>
                    </a:p>
                  </a:txBody>
                  <a:tcPr marL="59917" marR="59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00"/>
                    </a:solidFill>
                  </a:tcPr>
                </a:tc>
              </a:tr>
              <a:tr h="463006">
                <a:tc>
                  <a:txBody>
                    <a:bodyPr/>
                    <a:lstStyle/>
                    <a:p>
                      <a:pPr algn="ctr">
                        <a:lnSpc>
                          <a:spcPct val="115000"/>
                        </a:lnSpc>
                        <a:spcAft>
                          <a:spcPts val="0"/>
                        </a:spcAft>
                      </a:pPr>
                      <a:r>
                        <a:rPr lang="ru-RU" sz="1800" b="1" dirty="0" smtClean="0">
                          <a:solidFill>
                            <a:srgbClr val="FFFFFF"/>
                          </a:solidFill>
                          <a:latin typeface="Times New Roman" pitchFamily="18" charset="0"/>
                          <a:ea typeface="Times New Roman"/>
                          <a:cs typeface="Times New Roman" pitchFamily="18" charset="0"/>
                        </a:rPr>
                        <a:t>возможность</a:t>
                      </a:r>
                    </a:p>
                    <a:p>
                      <a:pPr algn="ctr">
                        <a:lnSpc>
                          <a:spcPct val="115000"/>
                        </a:lnSpc>
                        <a:spcAft>
                          <a:spcPts val="0"/>
                        </a:spcAft>
                      </a:pPr>
                      <a:r>
                        <a:rPr lang="ru-RU" sz="1800" b="1" dirty="0" smtClean="0">
                          <a:solidFill>
                            <a:srgbClr val="FFFFFF"/>
                          </a:solidFill>
                          <a:latin typeface="Times New Roman" pitchFamily="18" charset="0"/>
                          <a:ea typeface="Times New Roman"/>
                          <a:cs typeface="Times New Roman" pitchFamily="18" charset="0"/>
                        </a:rPr>
                        <a:t> </a:t>
                      </a:r>
                      <a:r>
                        <a:rPr lang="ru-RU" sz="1800" b="1" dirty="0">
                          <a:solidFill>
                            <a:srgbClr val="FFFFFF"/>
                          </a:solidFill>
                          <a:latin typeface="Times New Roman" pitchFamily="18" charset="0"/>
                          <a:ea typeface="Times New Roman"/>
                          <a:cs typeface="Times New Roman" pitchFamily="18" charset="0"/>
                        </a:rPr>
                        <a:t>выбора</a:t>
                      </a:r>
                      <a:endParaRPr lang="ru-RU" sz="1800" dirty="0">
                        <a:latin typeface="Times New Roman" pitchFamily="18" charset="0"/>
                        <a:ea typeface="Times New Roman"/>
                        <a:cs typeface="Times New Roman" pitchFamily="18" charset="0"/>
                      </a:endParaRPr>
                    </a:p>
                  </a:txBody>
                  <a:tcPr marL="59917" marR="59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algn="ctr">
                        <a:lnSpc>
                          <a:spcPct val="115000"/>
                        </a:lnSpc>
                        <a:spcAft>
                          <a:spcPts val="0"/>
                        </a:spcAft>
                      </a:pPr>
                      <a:r>
                        <a:rPr lang="ru-RU" sz="1800" b="1" dirty="0">
                          <a:solidFill>
                            <a:schemeClr val="bg1"/>
                          </a:solidFill>
                          <a:latin typeface="Times New Roman" pitchFamily="18" charset="0"/>
                          <a:ea typeface="Times New Roman"/>
                          <a:cs typeface="Times New Roman" pitchFamily="18" charset="0"/>
                        </a:rPr>
                        <a:t>снижение </a:t>
                      </a:r>
                      <a:endParaRPr lang="ru-RU" sz="1800" b="1" dirty="0" smtClean="0">
                        <a:solidFill>
                          <a:schemeClr val="bg1"/>
                        </a:solidFill>
                        <a:latin typeface="Times New Roman" pitchFamily="18" charset="0"/>
                        <a:ea typeface="Times New Roman"/>
                        <a:cs typeface="Times New Roman" pitchFamily="18" charset="0"/>
                      </a:endParaRPr>
                    </a:p>
                    <a:p>
                      <a:pPr algn="ctr">
                        <a:lnSpc>
                          <a:spcPct val="115000"/>
                        </a:lnSpc>
                        <a:spcAft>
                          <a:spcPts val="0"/>
                        </a:spcAft>
                      </a:pPr>
                      <a:r>
                        <a:rPr lang="ru-RU" sz="1800" b="1" baseline="0" dirty="0" smtClean="0">
                          <a:solidFill>
                            <a:schemeClr val="bg1"/>
                          </a:solidFill>
                          <a:latin typeface="Times New Roman" pitchFamily="18" charset="0"/>
                          <a:ea typeface="Times New Roman"/>
                          <a:cs typeface="Times New Roman" pitchFamily="18" charset="0"/>
                        </a:rPr>
                        <a:t> </a:t>
                      </a:r>
                      <a:r>
                        <a:rPr lang="ru-RU" sz="1800" b="1" dirty="0" smtClean="0">
                          <a:solidFill>
                            <a:schemeClr val="bg1"/>
                          </a:solidFill>
                          <a:latin typeface="Times New Roman" pitchFamily="18" charset="0"/>
                          <a:ea typeface="Times New Roman"/>
                          <a:cs typeface="Times New Roman" pitchFamily="18" charset="0"/>
                        </a:rPr>
                        <a:t>издержек</a:t>
                      </a:r>
                      <a:endParaRPr lang="ru-RU" sz="1800" dirty="0">
                        <a:solidFill>
                          <a:schemeClr val="bg1"/>
                        </a:solidFill>
                        <a:latin typeface="Times New Roman" pitchFamily="18" charset="0"/>
                        <a:ea typeface="Times New Roman"/>
                        <a:cs typeface="Times New Roman" pitchFamily="18" charset="0"/>
                      </a:endParaRPr>
                    </a:p>
                  </a:txBody>
                  <a:tcPr marL="59917" marR="59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00"/>
                    </a:solidFill>
                  </a:tcPr>
                </a:tc>
              </a:tr>
              <a:tr h="586870">
                <a:tc>
                  <a:txBody>
                    <a:bodyPr/>
                    <a:lstStyle/>
                    <a:p>
                      <a:pPr algn="ctr">
                        <a:lnSpc>
                          <a:spcPct val="115000"/>
                        </a:lnSpc>
                        <a:spcAft>
                          <a:spcPts val="0"/>
                        </a:spcAft>
                      </a:pPr>
                      <a:r>
                        <a:rPr lang="ru-RU" sz="1800" b="1" dirty="0">
                          <a:solidFill>
                            <a:srgbClr val="FFFFFF"/>
                          </a:solidFill>
                          <a:latin typeface="Times New Roman" pitchFamily="18" charset="0"/>
                          <a:ea typeface="Times New Roman"/>
                          <a:cs typeface="Times New Roman" pitchFamily="18" charset="0"/>
                        </a:rPr>
                        <a:t>приемлемая </a:t>
                      </a:r>
                      <a:endParaRPr lang="ru-RU" sz="1800" b="1" dirty="0" smtClean="0">
                        <a:solidFill>
                          <a:srgbClr val="FFFFFF"/>
                        </a:solidFill>
                        <a:latin typeface="Times New Roman" pitchFamily="18" charset="0"/>
                        <a:ea typeface="Times New Roman"/>
                        <a:cs typeface="Times New Roman" pitchFamily="18" charset="0"/>
                      </a:endParaRPr>
                    </a:p>
                    <a:p>
                      <a:pPr algn="ctr">
                        <a:lnSpc>
                          <a:spcPct val="115000"/>
                        </a:lnSpc>
                        <a:spcAft>
                          <a:spcPts val="0"/>
                        </a:spcAft>
                      </a:pPr>
                      <a:r>
                        <a:rPr lang="ru-RU" sz="1800" b="1" dirty="0" smtClean="0">
                          <a:solidFill>
                            <a:srgbClr val="FFFFFF"/>
                          </a:solidFill>
                          <a:latin typeface="Times New Roman" pitchFamily="18" charset="0"/>
                          <a:ea typeface="Times New Roman"/>
                          <a:cs typeface="Times New Roman" pitchFamily="18" charset="0"/>
                        </a:rPr>
                        <a:t>цена</a:t>
                      </a:r>
                      <a:endParaRPr lang="ru-RU" sz="1800" dirty="0">
                        <a:latin typeface="Times New Roman" pitchFamily="18" charset="0"/>
                        <a:ea typeface="Times New Roman"/>
                        <a:cs typeface="Times New Roman" pitchFamily="18" charset="0"/>
                      </a:endParaRPr>
                    </a:p>
                  </a:txBody>
                  <a:tcPr marL="59917" marR="59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algn="ctr">
                        <a:lnSpc>
                          <a:spcPct val="115000"/>
                        </a:lnSpc>
                        <a:spcAft>
                          <a:spcPts val="0"/>
                        </a:spcAft>
                      </a:pPr>
                      <a:r>
                        <a:rPr lang="ru-RU" sz="1800" b="1" dirty="0">
                          <a:solidFill>
                            <a:schemeClr val="bg1"/>
                          </a:solidFill>
                          <a:latin typeface="Times New Roman" pitchFamily="18" charset="0"/>
                          <a:ea typeface="Times New Roman"/>
                          <a:cs typeface="Times New Roman" pitchFamily="18" charset="0"/>
                        </a:rPr>
                        <a:t>минимизация </a:t>
                      </a:r>
                      <a:endParaRPr lang="ru-RU" sz="1800" b="1" dirty="0" smtClean="0">
                        <a:solidFill>
                          <a:schemeClr val="bg1"/>
                        </a:solidFill>
                        <a:latin typeface="Times New Roman" pitchFamily="18" charset="0"/>
                        <a:ea typeface="Times New Roman"/>
                        <a:cs typeface="Times New Roman" pitchFamily="18" charset="0"/>
                      </a:endParaRPr>
                    </a:p>
                    <a:p>
                      <a:pPr algn="ctr">
                        <a:lnSpc>
                          <a:spcPct val="115000"/>
                        </a:lnSpc>
                        <a:spcAft>
                          <a:spcPts val="0"/>
                        </a:spcAft>
                      </a:pPr>
                      <a:r>
                        <a:rPr lang="ru-RU" sz="1800" b="1" dirty="0" smtClean="0">
                          <a:solidFill>
                            <a:schemeClr val="bg1"/>
                          </a:solidFill>
                          <a:latin typeface="Times New Roman" pitchFamily="18" charset="0"/>
                          <a:ea typeface="Times New Roman"/>
                          <a:cs typeface="Times New Roman" pitchFamily="18" charset="0"/>
                        </a:rPr>
                        <a:t>затрат</a:t>
                      </a:r>
                      <a:endParaRPr lang="ru-RU" sz="1800" dirty="0">
                        <a:solidFill>
                          <a:schemeClr val="bg1"/>
                        </a:solidFill>
                        <a:latin typeface="Times New Roman" pitchFamily="18" charset="0"/>
                        <a:ea typeface="Times New Roman"/>
                        <a:cs typeface="Times New Roman" pitchFamily="18" charset="0"/>
                      </a:endParaRPr>
                    </a:p>
                  </a:txBody>
                  <a:tcPr marL="59917" marR="59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00"/>
                    </a:solidFill>
                  </a:tcPr>
                </a:tc>
              </a:tr>
              <a:tr h="716330">
                <a:tc>
                  <a:txBody>
                    <a:bodyPr/>
                    <a:lstStyle/>
                    <a:p>
                      <a:pPr algn="ctr">
                        <a:lnSpc>
                          <a:spcPct val="115000"/>
                        </a:lnSpc>
                        <a:spcAft>
                          <a:spcPts val="0"/>
                        </a:spcAft>
                      </a:pPr>
                      <a:r>
                        <a:rPr lang="ru-RU" sz="1800" b="1" dirty="0">
                          <a:solidFill>
                            <a:srgbClr val="FFFFFF"/>
                          </a:solidFill>
                          <a:latin typeface="Times New Roman" pitchFamily="18" charset="0"/>
                          <a:ea typeface="Times New Roman"/>
                          <a:cs typeface="Times New Roman" pitchFamily="18" charset="0"/>
                        </a:rPr>
                        <a:t>оптимальное сочетание </a:t>
                      </a:r>
                      <a:endParaRPr lang="ru-RU" sz="1800" dirty="0">
                        <a:latin typeface="Times New Roman" pitchFamily="18" charset="0"/>
                        <a:ea typeface="Times New Roman"/>
                        <a:cs typeface="Times New Roman" pitchFamily="18" charset="0"/>
                      </a:endParaRPr>
                    </a:p>
                    <a:p>
                      <a:pPr algn="ctr">
                        <a:lnSpc>
                          <a:spcPct val="115000"/>
                        </a:lnSpc>
                        <a:spcAft>
                          <a:spcPts val="0"/>
                        </a:spcAft>
                      </a:pPr>
                      <a:r>
                        <a:rPr lang="ru-RU" sz="1800" b="1" dirty="0">
                          <a:solidFill>
                            <a:srgbClr val="FFFFFF"/>
                          </a:solidFill>
                          <a:latin typeface="Times New Roman" pitchFamily="18" charset="0"/>
                          <a:ea typeface="Times New Roman"/>
                          <a:cs typeface="Times New Roman" pitchFamily="18" charset="0"/>
                        </a:rPr>
                        <a:t>цены и качества</a:t>
                      </a:r>
                      <a:endParaRPr lang="ru-RU" sz="1800" dirty="0">
                        <a:latin typeface="Times New Roman" pitchFamily="18" charset="0"/>
                        <a:ea typeface="Times New Roman"/>
                        <a:cs typeface="Times New Roman" pitchFamily="18" charset="0"/>
                      </a:endParaRPr>
                    </a:p>
                  </a:txBody>
                  <a:tcPr marL="59917" marR="59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algn="ctr">
                        <a:lnSpc>
                          <a:spcPct val="115000"/>
                        </a:lnSpc>
                        <a:spcAft>
                          <a:spcPts val="0"/>
                        </a:spcAft>
                      </a:pPr>
                      <a:r>
                        <a:rPr lang="ru-RU" sz="1800" b="1" dirty="0">
                          <a:solidFill>
                            <a:schemeClr val="bg1"/>
                          </a:solidFill>
                          <a:latin typeface="Times New Roman" pitchFamily="18" charset="0"/>
                          <a:ea typeface="Times New Roman"/>
                          <a:cs typeface="Times New Roman" pitchFamily="18" charset="0"/>
                        </a:rPr>
                        <a:t>максимальная </a:t>
                      </a:r>
                      <a:endParaRPr lang="ru-RU" sz="1800" b="1" dirty="0" smtClean="0">
                        <a:solidFill>
                          <a:schemeClr val="bg1"/>
                        </a:solidFill>
                        <a:latin typeface="Times New Roman" pitchFamily="18" charset="0"/>
                        <a:ea typeface="Times New Roman"/>
                        <a:cs typeface="Times New Roman" pitchFamily="18" charset="0"/>
                      </a:endParaRPr>
                    </a:p>
                    <a:p>
                      <a:pPr algn="ctr">
                        <a:lnSpc>
                          <a:spcPct val="115000"/>
                        </a:lnSpc>
                        <a:spcAft>
                          <a:spcPts val="0"/>
                        </a:spcAft>
                      </a:pPr>
                      <a:r>
                        <a:rPr lang="ru-RU" sz="1800" b="1" dirty="0" smtClean="0">
                          <a:solidFill>
                            <a:schemeClr val="bg1"/>
                          </a:solidFill>
                          <a:latin typeface="Times New Roman" pitchFamily="18" charset="0"/>
                          <a:ea typeface="Times New Roman"/>
                          <a:cs typeface="Times New Roman" pitchFamily="18" charset="0"/>
                        </a:rPr>
                        <a:t>прибыль</a:t>
                      </a:r>
                      <a:endParaRPr lang="ru-RU" sz="1800" dirty="0">
                        <a:solidFill>
                          <a:schemeClr val="bg1"/>
                        </a:solidFill>
                        <a:latin typeface="Times New Roman" pitchFamily="18" charset="0"/>
                        <a:ea typeface="Times New Roman"/>
                        <a:cs typeface="Times New Roman" pitchFamily="18" charset="0"/>
                      </a:endParaRPr>
                    </a:p>
                  </a:txBody>
                  <a:tcPr marL="59917" marR="59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00"/>
                    </a:solidFill>
                  </a:tcPr>
                </a:tc>
              </a:tr>
              <a:tr h="673180">
                <a:tc>
                  <a:txBody>
                    <a:bodyPr/>
                    <a:lstStyle/>
                    <a:p>
                      <a:pPr algn="ctr">
                        <a:lnSpc>
                          <a:spcPct val="115000"/>
                        </a:lnSpc>
                        <a:spcAft>
                          <a:spcPts val="0"/>
                        </a:spcAft>
                      </a:pPr>
                      <a:r>
                        <a:rPr lang="ru-RU" sz="1800" b="1" dirty="0">
                          <a:solidFill>
                            <a:schemeClr val="bg1"/>
                          </a:solidFill>
                          <a:latin typeface="Times New Roman" pitchFamily="18" charset="0"/>
                          <a:ea typeface="Times New Roman"/>
                          <a:cs typeface="Times New Roman" pitchFamily="18" charset="0"/>
                        </a:rPr>
                        <a:t>отсутствие дефицита товаров</a:t>
                      </a:r>
                      <a:endParaRPr lang="ru-RU" sz="1800" dirty="0">
                        <a:solidFill>
                          <a:schemeClr val="bg1"/>
                        </a:solidFill>
                        <a:latin typeface="Times New Roman" pitchFamily="18" charset="0"/>
                        <a:ea typeface="Times New Roman"/>
                        <a:cs typeface="Times New Roman" pitchFamily="18" charset="0"/>
                      </a:endParaRPr>
                    </a:p>
                  </a:txBody>
                  <a:tcPr marL="59917" marR="59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algn="ctr">
                        <a:lnSpc>
                          <a:spcPct val="115000"/>
                        </a:lnSpc>
                        <a:spcAft>
                          <a:spcPts val="0"/>
                        </a:spcAft>
                      </a:pPr>
                      <a:r>
                        <a:rPr lang="ru-RU" sz="1800" b="1" dirty="0">
                          <a:solidFill>
                            <a:schemeClr val="bg1"/>
                          </a:solidFill>
                          <a:latin typeface="Times New Roman" pitchFamily="18" charset="0"/>
                          <a:ea typeface="Times New Roman"/>
                          <a:cs typeface="Times New Roman" pitchFamily="18" charset="0"/>
                        </a:rPr>
                        <a:t>ориентир </a:t>
                      </a:r>
                      <a:endParaRPr lang="ru-RU" sz="1800" b="1" dirty="0" smtClean="0">
                        <a:solidFill>
                          <a:schemeClr val="bg1"/>
                        </a:solidFill>
                        <a:latin typeface="Times New Roman" pitchFamily="18" charset="0"/>
                        <a:ea typeface="Times New Roman"/>
                        <a:cs typeface="Times New Roman" pitchFamily="18" charset="0"/>
                      </a:endParaRPr>
                    </a:p>
                    <a:p>
                      <a:pPr algn="ctr">
                        <a:lnSpc>
                          <a:spcPct val="115000"/>
                        </a:lnSpc>
                        <a:spcAft>
                          <a:spcPts val="0"/>
                        </a:spcAft>
                      </a:pPr>
                      <a:r>
                        <a:rPr lang="ru-RU" sz="1800" b="1" dirty="0" smtClean="0">
                          <a:solidFill>
                            <a:schemeClr val="bg1"/>
                          </a:solidFill>
                          <a:latin typeface="Times New Roman" pitchFamily="18" charset="0"/>
                          <a:ea typeface="Times New Roman"/>
                          <a:cs typeface="Times New Roman" pitchFamily="18" charset="0"/>
                        </a:rPr>
                        <a:t>на </a:t>
                      </a:r>
                      <a:r>
                        <a:rPr lang="ru-RU" sz="1800" b="1" dirty="0">
                          <a:solidFill>
                            <a:schemeClr val="bg1"/>
                          </a:solidFill>
                          <a:latin typeface="Times New Roman" pitchFamily="18" charset="0"/>
                          <a:ea typeface="Times New Roman"/>
                          <a:cs typeface="Times New Roman" pitchFamily="18" charset="0"/>
                        </a:rPr>
                        <a:t>спрос</a:t>
                      </a:r>
                      <a:endParaRPr lang="ru-RU" sz="1800" dirty="0">
                        <a:solidFill>
                          <a:schemeClr val="bg1"/>
                        </a:solidFill>
                        <a:latin typeface="Times New Roman" pitchFamily="18" charset="0"/>
                        <a:ea typeface="Times New Roman"/>
                        <a:cs typeface="Times New Roman" pitchFamily="18" charset="0"/>
                      </a:endParaRPr>
                    </a:p>
                  </a:txBody>
                  <a:tcPr marL="59917" marR="59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00"/>
                    </a:solidFill>
                  </a:tcPr>
                </a:tc>
              </a:tr>
              <a:tr h="673180">
                <a:tc>
                  <a:txBody>
                    <a:bodyPr/>
                    <a:lstStyle/>
                    <a:p>
                      <a:pPr algn="ctr">
                        <a:lnSpc>
                          <a:spcPct val="115000"/>
                        </a:lnSpc>
                        <a:spcAft>
                          <a:spcPts val="0"/>
                        </a:spcAft>
                      </a:pPr>
                      <a:r>
                        <a:rPr lang="ru-RU" sz="1800" b="1" dirty="0">
                          <a:solidFill>
                            <a:schemeClr val="bg1"/>
                          </a:solidFill>
                          <a:latin typeface="Times New Roman" pitchFamily="18" charset="0"/>
                          <a:ea typeface="Times New Roman"/>
                          <a:cs typeface="Times New Roman" pitchFamily="18" charset="0"/>
                        </a:rPr>
                        <a:t>широкий ассортимент услуг</a:t>
                      </a:r>
                      <a:endParaRPr lang="ru-RU" sz="1800" dirty="0">
                        <a:solidFill>
                          <a:schemeClr val="bg1"/>
                        </a:solidFill>
                        <a:latin typeface="Times New Roman" pitchFamily="18" charset="0"/>
                        <a:ea typeface="Times New Roman"/>
                        <a:cs typeface="Times New Roman" pitchFamily="18" charset="0"/>
                      </a:endParaRPr>
                    </a:p>
                  </a:txBody>
                  <a:tcPr marL="59917" marR="59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algn="ctr">
                        <a:lnSpc>
                          <a:spcPct val="115000"/>
                        </a:lnSpc>
                        <a:spcAft>
                          <a:spcPts val="0"/>
                        </a:spcAft>
                      </a:pPr>
                      <a:r>
                        <a:rPr lang="ru-RU" sz="1800" b="1" dirty="0">
                          <a:solidFill>
                            <a:schemeClr val="bg1"/>
                          </a:solidFill>
                          <a:latin typeface="Times New Roman" pitchFamily="18" charset="0"/>
                          <a:ea typeface="Times New Roman"/>
                          <a:cs typeface="Times New Roman" pitchFamily="18" charset="0"/>
                        </a:rPr>
                        <a:t>надежный деловой партнер</a:t>
                      </a:r>
                      <a:endParaRPr lang="ru-RU" sz="1800" dirty="0">
                        <a:solidFill>
                          <a:schemeClr val="bg1"/>
                        </a:solidFill>
                        <a:latin typeface="Times New Roman" pitchFamily="18" charset="0"/>
                        <a:ea typeface="Times New Roman"/>
                        <a:cs typeface="Times New Roman" pitchFamily="18" charset="0"/>
                      </a:endParaRPr>
                    </a:p>
                  </a:txBody>
                  <a:tcPr marL="59917" marR="59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00"/>
                    </a:solidFill>
                  </a:tcPr>
                </a:tc>
              </a:tr>
            </a:tbl>
          </a:graphicData>
        </a:graphic>
      </p:graphicFrame>
      <p:sp>
        <p:nvSpPr>
          <p:cNvPr id="11" name="Прямоугольник 10"/>
          <p:cNvSpPr/>
          <p:nvPr/>
        </p:nvSpPr>
        <p:spPr>
          <a:xfrm>
            <a:off x="214282" y="214290"/>
            <a:ext cx="8715436" cy="707886"/>
          </a:xfrm>
          <a:prstGeom prst="rect">
            <a:avLst/>
          </a:prstGeom>
        </p:spPr>
        <p:txBody>
          <a:bodyPr wrap="square">
            <a:spAutoFit/>
          </a:bodyPr>
          <a:lstStyle/>
          <a:p>
            <a:pPr algn="ctr">
              <a:defRPr/>
            </a:pPr>
            <a:r>
              <a:rPr lang="ru-RU" sz="2000" b="1" dirty="0" smtClean="0">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Рациональное экономическое поведение </a:t>
            </a:r>
          </a:p>
          <a:p>
            <a:pPr algn="ctr">
              <a:defRPr/>
            </a:pPr>
            <a:r>
              <a:rPr lang="ru-RU" sz="2000" b="1" dirty="0" smtClean="0">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субъектов рыночной экономики</a:t>
            </a:r>
            <a:endParaRPr lang="ru-RU" sz="2000" b="1" dirty="0">
              <a:solidFill>
                <a:srgbClr val="000099"/>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5" name="Picture 4" descr="C:\Users\USER\Desktop\016.gif"/>
          <p:cNvPicPr>
            <a:picLocks noChangeAspect="1" noChangeArrowheads="1"/>
          </p:cNvPicPr>
          <p:nvPr/>
        </p:nvPicPr>
        <p:blipFill>
          <a:blip r:embed="rId2" cstate="print"/>
          <a:srcRect/>
          <a:stretch>
            <a:fillRect/>
          </a:stretch>
        </p:blipFill>
        <p:spPr bwMode="auto">
          <a:xfrm>
            <a:off x="714348" y="1071546"/>
            <a:ext cx="1103398" cy="1428760"/>
          </a:xfrm>
          <a:prstGeom prst="rect">
            <a:avLst/>
          </a:prstGeom>
          <a:noFill/>
        </p:spPr>
      </p:pic>
      <p:pic>
        <p:nvPicPr>
          <p:cNvPr id="6" name="Picture 1" descr="C:\Users\USER\Desktop\pribilnost-nishi-ocenka.png"/>
          <p:cNvPicPr>
            <a:picLocks noChangeAspect="1" noChangeArrowheads="1"/>
          </p:cNvPicPr>
          <p:nvPr/>
        </p:nvPicPr>
        <p:blipFill>
          <a:blip r:embed="rId3" cstate="print"/>
          <a:srcRect/>
          <a:stretch>
            <a:fillRect/>
          </a:stretch>
        </p:blipFill>
        <p:spPr bwMode="auto">
          <a:xfrm>
            <a:off x="7572388" y="0"/>
            <a:ext cx="1571612" cy="1571612"/>
          </a:xfrm>
          <a:prstGeom prst="rect">
            <a:avLst/>
          </a:prstGeom>
          <a:noFill/>
        </p:spPr>
      </p:pic>
      <p:pic>
        <p:nvPicPr>
          <p:cNvPr id="36866" name="Picture 2" descr="C:\Users\USER\Desktop\notes-home.gif"/>
          <p:cNvPicPr>
            <a:picLocks noChangeAspect="1" noChangeArrowheads="1"/>
          </p:cNvPicPr>
          <p:nvPr/>
        </p:nvPicPr>
        <p:blipFill>
          <a:blip r:embed="rId4" cstate="print"/>
          <a:srcRect/>
          <a:stretch>
            <a:fillRect/>
          </a:stretch>
        </p:blipFill>
        <p:spPr bwMode="auto">
          <a:xfrm>
            <a:off x="7143736" y="4857736"/>
            <a:ext cx="2000264" cy="2000264"/>
          </a:xfrm>
          <a:prstGeom prst="rect">
            <a:avLst/>
          </a:prstGeom>
          <a:noFill/>
        </p:spPr>
      </p:pic>
      <p:sp>
        <p:nvSpPr>
          <p:cNvPr id="8" name="Выгнутая вниз стрелка 7">
            <a:hlinkClick r:id="rId5" action="ppaction://hlinksldjump"/>
          </p:cNvPr>
          <p:cNvSpPr/>
          <p:nvPr/>
        </p:nvSpPr>
        <p:spPr>
          <a:xfrm>
            <a:off x="857224" y="6286520"/>
            <a:ext cx="500066" cy="357166"/>
          </a:xfrm>
          <a:prstGeom prst="curved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solidFill>
                <a:schemeClr val="tx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214282" y="785794"/>
            <a:ext cx="8643998"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lang="ru-RU" sz="1600" b="1" dirty="0" smtClean="0">
                <a:solidFill>
                  <a:srgbClr val="C00000"/>
                </a:solidFill>
                <a:effectLst>
                  <a:outerShdw blurRad="38100" dist="38100" dir="2700000" algn="tl">
                    <a:srgbClr val="000000">
                      <a:alpha val="43137"/>
                    </a:srgbClr>
                  </a:outerShdw>
                </a:effectLst>
                <a:latin typeface="Georgia" pitchFamily="18" charset="0"/>
                <a:ea typeface="Times New Roman" pitchFamily="18" charset="0"/>
                <a:cs typeface="Times New Roman" pitchFamily="18" charset="0"/>
              </a:rPr>
              <a:t>Почему</a:t>
            </a:r>
            <a:r>
              <a:rPr kumimoji="0" lang="ru-RU" sz="1600" b="1" i="0" u="none" strike="noStrike" cap="none" normalizeH="0" baseline="0" dirty="0" smtClean="0">
                <a:ln>
                  <a:noFill/>
                </a:ln>
                <a:solidFill>
                  <a:srgbClr val="C00000"/>
                </a:solidFill>
                <a:effectLst>
                  <a:outerShdw blurRad="38100" dist="38100" dir="2700000" algn="tl">
                    <a:srgbClr val="000000">
                      <a:alpha val="43137"/>
                    </a:srgbClr>
                  </a:outerShdw>
                </a:effectLst>
                <a:latin typeface="Georgia" pitchFamily="18" charset="0"/>
                <a:ea typeface="Times New Roman" pitchFamily="18" charset="0"/>
                <a:cs typeface="Times New Roman" pitchFamily="18" charset="0"/>
              </a:rPr>
              <a:t> в условиях рыночной экономики</a:t>
            </a:r>
            <a:r>
              <a:rPr kumimoji="0" lang="ru-RU" sz="1600" b="1" i="0" u="none" strike="noStrike" cap="none" normalizeH="0" dirty="0" smtClean="0">
                <a:ln>
                  <a:noFill/>
                </a:ln>
                <a:solidFill>
                  <a:srgbClr val="C00000"/>
                </a:solidFill>
                <a:effectLst>
                  <a:outerShdw blurRad="38100" dist="38100" dir="2700000" algn="tl">
                    <a:srgbClr val="000000">
                      <a:alpha val="43137"/>
                    </a:srgbClr>
                  </a:outerShdw>
                </a:effectLst>
                <a:latin typeface="Georgia" pitchFamily="18" charset="0"/>
                <a:ea typeface="Times New Roman" pitchFamily="18" charset="0"/>
                <a:cs typeface="Times New Roman" pitchFamily="18" charset="0"/>
              </a:rPr>
              <a:t> </a:t>
            </a:r>
            <a:r>
              <a:rPr kumimoji="0" lang="ru-RU" sz="1600" b="1" i="0" u="none" strike="noStrike" cap="none" normalizeH="0" baseline="0" dirty="0" smtClean="0">
                <a:ln>
                  <a:noFill/>
                </a:ln>
                <a:solidFill>
                  <a:srgbClr val="C00000"/>
                </a:solidFill>
                <a:effectLst>
                  <a:outerShdw blurRad="38100" dist="38100" dir="2700000" algn="tl">
                    <a:srgbClr val="000000">
                      <a:alpha val="43137"/>
                    </a:srgbClr>
                  </a:outerShdw>
                </a:effectLst>
                <a:latin typeface="Georgia" pitchFamily="18" charset="0"/>
                <a:ea typeface="Times New Roman" pitchFamily="18" charset="0"/>
                <a:cs typeface="Times New Roman" pitchFamily="18" charset="0"/>
              </a:rPr>
              <a:t>могут </a:t>
            </a:r>
            <a:r>
              <a:rPr lang="ru-RU" sz="1600" b="1" dirty="0" smtClean="0">
                <a:solidFill>
                  <a:srgbClr val="C00000"/>
                </a:solidFill>
                <a:effectLst>
                  <a:outerShdw blurRad="38100" dist="38100" dir="2700000" algn="tl">
                    <a:srgbClr val="000000">
                      <a:alpha val="43137"/>
                    </a:srgbClr>
                  </a:outerShdw>
                </a:effectLst>
                <a:latin typeface="Georgia" pitchFamily="18" charset="0"/>
                <a:ea typeface="Times New Roman" pitchFamily="18" charset="0"/>
                <a:cs typeface="Times New Roman" pitchFamily="18" charset="0"/>
              </a:rPr>
              <a:t> </a:t>
            </a:r>
            <a:r>
              <a:rPr kumimoji="0" lang="ru-RU" sz="1600" b="1" i="0" u="none" strike="noStrike" cap="none" normalizeH="0" baseline="0" dirty="0" smtClean="0">
                <a:ln>
                  <a:noFill/>
                </a:ln>
                <a:solidFill>
                  <a:srgbClr val="C00000"/>
                </a:solidFill>
                <a:effectLst>
                  <a:outerShdw blurRad="38100" dist="38100" dir="2700000" algn="tl">
                    <a:srgbClr val="000000">
                      <a:alpha val="43137"/>
                    </a:srgbClr>
                  </a:outerShdw>
                </a:effectLst>
                <a:latin typeface="Georgia" pitchFamily="18" charset="0"/>
                <a:ea typeface="Times New Roman" pitchFamily="18" charset="0"/>
                <a:cs typeface="Times New Roman" pitchFamily="18" charset="0"/>
              </a:rPr>
              <a:t>и должны </a:t>
            </a:r>
          </a:p>
          <a:p>
            <a:pPr marL="0" marR="0" lvl="0" indent="0"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C00000"/>
                </a:solidFill>
                <a:effectLst>
                  <a:outerShdw blurRad="38100" dist="38100" dir="2700000" algn="tl">
                    <a:srgbClr val="000000">
                      <a:alpha val="43137"/>
                    </a:srgbClr>
                  </a:outerShdw>
                </a:effectLst>
                <a:latin typeface="Georgia" pitchFamily="18" charset="0"/>
                <a:ea typeface="Times New Roman" pitchFamily="18" charset="0"/>
                <a:cs typeface="Times New Roman" pitchFamily="18" charset="0"/>
              </a:rPr>
              <a:t>проявляться не только самостоятельность экономических субъектов, </a:t>
            </a:r>
          </a:p>
          <a:p>
            <a:pPr marL="0" marR="0" lvl="0" indent="0"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C00000"/>
                </a:solidFill>
                <a:effectLst>
                  <a:outerShdw blurRad="38100" dist="38100" dir="2700000" algn="tl">
                    <a:srgbClr val="000000">
                      <a:alpha val="43137"/>
                    </a:srgbClr>
                  </a:outerShdw>
                </a:effectLst>
                <a:latin typeface="Georgia" pitchFamily="18" charset="0"/>
                <a:ea typeface="Times New Roman" pitchFamily="18" charset="0"/>
                <a:cs typeface="Times New Roman" pitchFamily="18" charset="0"/>
              </a:rPr>
              <a:t>но и высокий уровень их</a:t>
            </a:r>
            <a:r>
              <a:rPr kumimoji="0" lang="ru-RU" sz="1600" b="1" i="0" u="none" strike="noStrike" cap="none" normalizeH="0" dirty="0" smtClean="0">
                <a:ln>
                  <a:noFill/>
                </a:ln>
                <a:solidFill>
                  <a:srgbClr val="C00000"/>
                </a:solidFill>
                <a:effectLst>
                  <a:outerShdw blurRad="38100" dist="38100" dir="2700000" algn="tl">
                    <a:srgbClr val="000000">
                      <a:alpha val="43137"/>
                    </a:srgbClr>
                  </a:outerShdw>
                </a:effectLst>
                <a:latin typeface="Georgia" pitchFamily="18" charset="0"/>
                <a:ea typeface="Times New Roman" pitchFamily="18" charset="0"/>
                <a:cs typeface="Times New Roman" pitchFamily="18" charset="0"/>
              </a:rPr>
              <a:t> </a:t>
            </a:r>
            <a:r>
              <a:rPr kumimoji="0" lang="ru-RU" sz="1600" b="1" i="0" u="none" strike="noStrike" cap="none" normalizeH="0" baseline="0" dirty="0" smtClean="0">
                <a:ln>
                  <a:noFill/>
                </a:ln>
                <a:solidFill>
                  <a:srgbClr val="C00000"/>
                </a:solidFill>
                <a:effectLst>
                  <a:outerShdw blurRad="38100" dist="38100" dir="2700000" algn="tl">
                    <a:srgbClr val="000000">
                      <a:alpha val="43137"/>
                    </a:srgbClr>
                  </a:outerShdw>
                </a:effectLst>
                <a:latin typeface="Georgia" pitchFamily="18" charset="0"/>
                <a:ea typeface="Times New Roman" pitchFamily="18" charset="0"/>
                <a:cs typeface="Times New Roman" pitchFamily="18" charset="0"/>
              </a:rPr>
              <a:t>финансовой</a:t>
            </a:r>
            <a:r>
              <a:rPr kumimoji="0" lang="ru-RU" sz="1600" b="1" i="0" u="none" strike="noStrike" cap="none" normalizeH="0" dirty="0" smtClean="0">
                <a:ln>
                  <a:noFill/>
                </a:ln>
                <a:solidFill>
                  <a:srgbClr val="C00000"/>
                </a:solidFill>
                <a:effectLst>
                  <a:outerShdw blurRad="38100" dist="38100" dir="2700000" algn="tl">
                    <a:srgbClr val="000000">
                      <a:alpha val="43137"/>
                    </a:srgbClr>
                  </a:outerShdw>
                </a:effectLst>
                <a:latin typeface="Georgia" pitchFamily="18" charset="0"/>
                <a:ea typeface="Times New Roman" pitchFamily="18" charset="0"/>
                <a:cs typeface="Times New Roman" pitchFamily="18" charset="0"/>
              </a:rPr>
              <a:t> </a:t>
            </a:r>
            <a:r>
              <a:rPr kumimoji="0" lang="ru-RU" sz="1600" b="1" i="0" u="none" strike="noStrike" cap="none" normalizeH="0" baseline="0" dirty="0" smtClean="0">
                <a:ln>
                  <a:noFill/>
                </a:ln>
                <a:solidFill>
                  <a:srgbClr val="C00000"/>
                </a:solidFill>
                <a:effectLst>
                  <a:outerShdw blurRad="38100" dist="38100" dir="2700000" algn="tl">
                    <a:srgbClr val="000000">
                      <a:alpha val="43137"/>
                    </a:srgbClr>
                  </a:outerShdw>
                </a:effectLst>
                <a:latin typeface="Georgia" pitchFamily="18" charset="0"/>
                <a:ea typeface="Times New Roman" pitchFamily="18" charset="0"/>
                <a:cs typeface="Times New Roman" pitchFamily="18" charset="0"/>
              </a:rPr>
              <a:t>грамотности</a:t>
            </a:r>
            <a:r>
              <a:rPr lang="ru-RU" sz="1600" b="1" dirty="0" smtClean="0">
                <a:solidFill>
                  <a:srgbClr val="C00000"/>
                </a:solidFill>
                <a:effectLst>
                  <a:outerShdw blurRad="38100" dist="38100" dir="2700000" algn="tl">
                    <a:srgbClr val="000000">
                      <a:alpha val="43137"/>
                    </a:srgbClr>
                  </a:outerShdw>
                </a:effectLst>
                <a:latin typeface="Georgia" pitchFamily="18" charset="0"/>
                <a:ea typeface="Times New Roman" pitchFamily="18" charset="0"/>
                <a:cs typeface="Times New Roman" pitchFamily="18" charset="0"/>
              </a:rPr>
              <a:t>?</a:t>
            </a:r>
            <a:endParaRPr kumimoji="0" lang="ru-RU" sz="1600" b="1" i="0" u="none" strike="noStrike" cap="none" normalizeH="0" baseline="0" dirty="0" smtClean="0">
              <a:ln>
                <a:noFill/>
              </a:ln>
              <a:solidFill>
                <a:srgbClr val="C00000"/>
              </a:solidFill>
              <a:effectLst>
                <a:outerShdw blurRad="38100" dist="38100" dir="2700000" algn="tl">
                  <a:srgbClr val="000000">
                    <a:alpha val="43137"/>
                  </a:srgbClr>
                </a:outerShdw>
              </a:effectLst>
              <a:latin typeface="Georgia" pitchFamily="18" charset="0"/>
              <a:cs typeface="Arial" pitchFamily="34" charset="0"/>
            </a:endParaRPr>
          </a:p>
        </p:txBody>
      </p:sp>
      <p:sp>
        <p:nvSpPr>
          <p:cNvPr id="8" name="Прямоугольник 7"/>
          <p:cNvSpPr/>
          <p:nvPr/>
        </p:nvSpPr>
        <p:spPr>
          <a:xfrm>
            <a:off x="4357686" y="3500438"/>
            <a:ext cx="1571636" cy="2554545"/>
          </a:xfrm>
          <a:prstGeom prst="rect">
            <a:avLst/>
          </a:prstGeom>
        </p:spPr>
        <p:txBody>
          <a:bodyPr wrap="square">
            <a:spAutoFit/>
          </a:bodyPr>
          <a:lstStyle/>
          <a:p>
            <a:pPr algn="ctr"/>
            <a:r>
              <a:rPr lang="ru-RU" sz="1600" b="1" dirty="0" smtClean="0">
                <a:solidFill>
                  <a:schemeClr val="bg1"/>
                </a:solidFill>
                <a:latin typeface="Times New Roman" pitchFamily="18" charset="0"/>
                <a:ea typeface="Times New Roman" pitchFamily="18" charset="0"/>
                <a:cs typeface="Times New Roman" pitchFamily="18" charset="0"/>
              </a:rPr>
              <a:t>Каждый </a:t>
            </a:r>
          </a:p>
          <a:p>
            <a:pPr algn="ctr"/>
            <a:r>
              <a:rPr lang="ru-RU" sz="1600" b="1" dirty="0" smtClean="0">
                <a:solidFill>
                  <a:schemeClr val="bg1"/>
                </a:solidFill>
                <a:latin typeface="Times New Roman" pitchFamily="18" charset="0"/>
                <a:ea typeface="Times New Roman" pitchFamily="18" charset="0"/>
                <a:cs typeface="Times New Roman" pitchFamily="18" charset="0"/>
              </a:rPr>
              <a:t>человек вступает  рыночные отношения, </a:t>
            </a:r>
          </a:p>
          <a:p>
            <a:pPr algn="ctr"/>
            <a:r>
              <a:rPr lang="ru-RU" sz="1600" b="1" dirty="0" smtClean="0">
                <a:solidFill>
                  <a:schemeClr val="bg1"/>
                </a:solidFill>
                <a:latin typeface="Times New Roman" pitchFamily="18" charset="0"/>
                <a:ea typeface="Times New Roman" pitchFamily="18" charset="0"/>
                <a:cs typeface="Times New Roman" pitchFamily="18" charset="0"/>
              </a:rPr>
              <a:t>в </a:t>
            </a:r>
            <a:r>
              <a:rPr lang="ru-RU" sz="1600" b="1" dirty="0" smtClean="0">
                <a:solidFill>
                  <a:schemeClr val="bg1"/>
                </a:solidFill>
                <a:latin typeface="Times New Roman" pitchFamily="18" charset="0"/>
                <a:cs typeface="Times New Roman" pitchFamily="18" charset="0"/>
              </a:rPr>
              <a:t>любой деятельности важна </a:t>
            </a:r>
            <a:r>
              <a:rPr lang="ru-RU" sz="1600" b="1" dirty="0" err="1" smtClean="0">
                <a:solidFill>
                  <a:schemeClr val="bg1"/>
                </a:solidFill>
                <a:latin typeface="Times New Roman" pitchFamily="18" charset="0"/>
                <a:cs typeface="Times New Roman" pitchFamily="18" charset="0"/>
              </a:rPr>
              <a:t>конкуренто</a:t>
            </a:r>
            <a:r>
              <a:rPr lang="ru-RU" sz="1600" b="1" dirty="0" smtClean="0">
                <a:solidFill>
                  <a:schemeClr val="bg1"/>
                </a:solidFill>
                <a:latin typeface="Times New Roman" pitchFamily="18" charset="0"/>
                <a:cs typeface="Times New Roman" pitchFamily="18" charset="0"/>
              </a:rPr>
              <a:t>-</a:t>
            </a:r>
          </a:p>
          <a:p>
            <a:pPr algn="ctr"/>
            <a:r>
              <a:rPr lang="ru-RU" sz="1600" b="1" dirty="0" smtClean="0">
                <a:solidFill>
                  <a:schemeClr val="bg1"/>
                </a:solidFill>
                <a:latin typeface="Times New Roman" pitchFamily="18" charset="0"/>
                <a:cs typeface="Times New Roman" pitchFamily="18" charset="0"/>
              </a:rPr>
              <a:t>способность</a:t>
            </a:r>
            <a:r>
              <a:rPr lang="ru-RU" sz="1600" b="1" dirty="0" smtClean="0">
                <a:solidFill>
                  <a:schemeClr val="bg1"/>
                </a:solidFill>
                <a:latin typeface="Times New Roman" pitchFamily="18" charset="0"/>
                <a:ea typeface="Times New Roman" pitchFamily="18" charset="0"/>
                <a:cs typeface="Times New Roman" pitchFamily="18" charset="0"/>
              </a:rPr>
              <a:t>.</a:t>
            </a:r>
            <a:endParaRPr lang="ru-RU" sz="1600" b="1" dirty="0">
              <a:solidFill>
                <a:schemeClr val="bg1"/>
              </a:solidFill>
              <a:latin typeface="Times New Roman" pitchFamily="18" charset="0"/>
              <a:cs typeface="Times New Roman" pitchFamily="18" charset="0"/>
            </a:endParaRPr>
          </a:p>
        </p:txBody>
      </p:sp>
      <p:sp>
        <p:nvSpPr>
          <p:cNvPr id="10" name="Прямоугольник 9"/>
          <p:cNvSpPr/>
          <p:nvPr/>
        </p:nvSpPr>
        <p:spPr>
          <a:xfrm>
            <a:off x="2928926" y="4357694"/>
            <a:ext cx="1571636" cy="1600438"/>
          </a:xfrm>
          <a:prstGeom prst="rect">
            <a:avLst/>
          </a:prstGeom>
        </p:spPr>
        <p:txBody>
          <a:bodyPr wrap="square">
            <a:spAutoFit/>
          </a:bodyPr>
          <a:lstStyle/>
          <a:p>
            <a:pPr algn="ctr"/>
            <a:r>
              <a:rPr lang="ru-RU" sz="1400" b="1" dirty="0" smtClean="0">
                <a:solidFill>
                  <a:schemeClr val="bg1"/>
                </a:solidFill>
                <a:latin typeface="Times New Roman" pitchFamily="18" charset="0"/>
                <a:ea typeface="Times New Roman" pitchFamily="18" charset="0"/>
                <a:cs typeface="Times New Roman" pitchFamily="18" charset="0"/>
              </a:rPr>
              <a:t>Ограниченность ресурсов обостряет конкуренцию и стимулирует их рациональное использование.</a:t>
            </a:r>
          </a:p>
        </p:txBody>
      </p:sp>
      <p:sp>
        <p:nvSpPr>
          <p:cNvPr id="12" name="Прямоугольник 11"/>
          <p:cNvSpPr/>
          <p:nvPr/>
        </p:nvSpPr>
        <p:spPr>
          <a:xfrm>
            <a:off x="6000760" y="3071810"/>
            <a:ext cx="1643074" cy="3539430"/>
          </a:xfrm>
          <a:prstGeom prst="rect">
            <a:avLst/>
          </a:prstGeom>
        </p:spPr>
        <p:txBody>
          <a:bodyPr wrap="square">
            <a:spAutoFit/>
          </a:bodyPr>
          <a:lstStyle/>
          <a:p>
            <a:pPr algn="ctr"/>
            <a:r>
              <a:rPr lang="ru-RU" sz="1600" b="1" dirty="0" smtClean="0">
                <a:solidFill>
                  <a:schemeClr val="bg1"/>
                </a:solidFill>
                <a:latin typeface="Times New Roman" pitchFamily="18" charset="0"/>
                <a:cs typeface="Times New Roman" pitchFamily="18" charset="0"/>
              </a:rPr>
              <a:t>Большой ассортимент финансовых услуг, необходимость обеспечения личной финансовой безопасности </a:t>
            </a:r>
          </a:p>
          <a:p>
            <a:pPr algn="ctr"/>
            <a:r>
              <a:rPr lang="ru-RU" sz="1600" b="1" dirty="0" smtClean="0">
                <a:solidFill>
                  <a:schemeClr val="bg1"/>
                </a:solidFill>
                <a:latin typeface="Times New Roman" pitchFamily="18" charset="0"/>
                <a:cs typeface="Times New Roman" pitchFamily="18" charset="0"/>
              </a:rPr>
              <a:t>и управления финансовыми рисками. </a:t>
            </a:r>
          </a:p>
          <a:p>
            <a:pPr algn="ctr"/>
            <a:endParaRPr lang="ru-RU" sz="1600" dirty="0" smtClean="0"/>
          </a:p>
          <a:p>
            <a:pPr algn="ctr"/>
            <a:endParaRPr lang="ru-RU" sz="1600" dirty="0">
              <a:solidFill>
                <a:srgbClr val="000099"/>
              </a:solidFill>
            </a:endParaRPr>
          </a:p>
        </p:txBody>
      </p:sp>
      <p:sp>
        <p:nvSpPr>
          <p:cNvPr id="13" name="Прямоугольник 12"/>
          <p:cNvSpPr/>
          <p:nvPr/>
        </p:nvSpPr>
        <p:spPr>
          <a:xfrm>
            <a:off x="1785918" y="4786322"/>
            <a:ext cx="1428760" cy="1169551"/>
          </a:xfrm>
          <a:prstGeom prst="rect">
            <a:avLst/>
          </a:prstGeom>
        </p:spPr>
        <p:txBody>
          <a:bodyPr wrap="square">
            <a:spAutoFit/>
          </a:bodyPr>
          <a:lstStyle/>
          <a:p>
            <a:pPr algn="ctr"/>
            <a:r>
              <a:rPr lang="ru-RU" sz="1400" b="1" dirty="0" smtClean="0">
                <a:solidFill>
                  <a:schemeClr val="bg1"/>
                </a:solidFill>
                <a:latin typeface="Times New Roman" pitchFamily="18" charset="0"/>
                <a:cs typeface="Times New Roman" pitchFamily="18" charset="0"/>
              </a:rPr>
              <a:t>Цикличность рыночной экономики, </a:t>
            </a:r>
          </a:p>
          <a:p>
            <a:pPr algn="ctr"/>
            <a:r>
              <a:rPr lang="ru-RU" sz="1400" b="1" dirty="0" smtClean="0">
                <a:solidFill>
                  <a:schemeClr val="bg1"/>
                </a:solidFill>
                <a:latin typeface="Times New Roman" pitchFamily="18" charset="0"/>
                <a:cs typeface="Times New Roman" pitchFamily="18" charset="0"/>
              </a:rPr>
              <a:t>ее взлеты и кризисы.</a:t>
            </a:r>
          </a:p>
        </p:txBody>
      </p:sp>
      <p:pic>
        <p:nvPicPr>
          <p:cNvPr id="19" name="Picture 2" descr="C:\Users\USER\Desktop\ludia-1556.gif"/>
          <p:cNvPicPr>
            <a:picLocks noChangeAspect="1" noChangeArrowheads="1" noCrop="1"/>
          </p:cNvPicPr>
          <p:nvPr/>
        </p:nvPicPr>
        <p:blipFill>
          <a:blip r:embed="rId2" cstate="print"/>
          <a:srcRect/>
          <a:stretch>
            <a:fillRect/>
          </a:stretch>
        </p:blipFill>
        <p:spPr bwMode="auto">
          <a:xfrm>
            <a:off x="1428729" y="2428868"/>
            <a:ext cx="1148800" cy="1796012"/>
          </a:xfrm>
          <a:prstGeom prst="rect">
            <a:avLst/>
          </a:prstGeom>
          <a:noFill/>
        </p:spPr>
      </p:pic>
      <p:pic>
        <p:nvPicPr>
          <p:cNvPr id="9" name="Picture 2" descr="C:\Users\USER\Desktop\1-kursyi-finansovaya-gramotnost.jpg"/>
          <p:cNvPicPr>
            <a:picLocks noChangeAspect="1" noChangeArrowheads="1"/>
          </p:cNvPicPr>
          <p:nvPr/>
        </p:nvPicPr>
        <p:blipFill>
          <a:blip r:embed="rId3" cstate="print"/>
          <a:srcRect/>
          <a:stretch>
            <a:fillRect/>
          </a:stretch>
        </p:blipFill>
        <p:spPr bwMode="auto">
          <a:xfrm>
            <a:off x="7643834" y="1"/>
            <a:ext cx="1500166" cy="1000892"/>
          </a:xfrm>
          <a:prstGeom prst="rect">
            <a:avLst/>
          </a:prstGeom>
          <a:noFill/>
        </p:spPr>
      </p:pic>
      <p:sp>
        <p:nvSpPr>
          <p:cNvPr id="14" name="Заголовок 1"/>
          <p:cNvSpPr txBox="1">
            <a:spLocks/>
          </p:cNvSpPr>
          <p:nvPr/>
        </p:nvSpPr>
        <p:spPr>
          <a:xfrm>
            <a:off x="642910" y="214290"/>
            <a:ext cx="8001000" cy="1714488"/>
          </a:xfrm>
          <a:prstGeom prst="rect">
            <a:avLst/>
          </a:prstGeom>
        </p:spPr>
        <p:txBody>
          <a:bodyPr vert="horz" lIns="91440" tIns="45720" rIns="91440" bIns="45720" rtlCol="0" anchor="ctr">
            <a:normAutofit fontScale="2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1600" b="0" i="0" u="none" strike="noStrike" kern="1200" cap="none" spc="0" normalizeH="0" baseline="0" noProof="0" dirty="0" smtClean="0">
                <a:ln>
                  <a:noFill/>
                </a:ln>
                <a:solidFill>
                  <a:schemeClr val="tx1"/>
                </a:solidFill>
                <a:effectLst/>
                <a:uLnTx/>
                <a:uFillTx/>
                <a:latin typeface="+mj-lt"/>
                <a:ea typeface="+mj-ea"/>
                <a:cs typeface="+mj-cs"/>
              </a:rPr>
              <a:t/>
            </a:r>
            <a:br>
              <a:rPr kumimoji="0" lang="ru-RU" sz="1600" b="0" i="0" u="none" strike="noStrike" kern="1200" cap="none" spc="0" normalizeH="0" baseline="0" noProof="0" dirty="0" smtClean="0">
                <a:ln>
                  <a:noFill/>
                </a:ln>
                <a:solidFill>
                  <a:schemeClr val="tx1"/>
                </a:solidFill>
                <a:effectLst/>
                <a:uLnTx/>
                <a:uFillTx/>
                <a:latin typeface="+mj-lt"/>
                <a:ea typeface="+mj-ea"/>
                <a:cs typeface="+mj-cs"/>
              </a:rPr>
            </a:br>
            <a:r>
              <a:rPr kumimoji="0" lang="ru-RU" sz="1600" b="1" i="0" u="none" strike="noStrike" kern="1200" cap="none" spc="0" normalizeH="0" baseline="0" noProof="0" dirty="0" smtClean="0">
                <a:ln>
                  <a:noFill/>
                </a:ln>
                <a:solidFill>
                  <a:schemeClr val="tx1"/>
                </a:solidFill>
                <a:effectLst/>
                <a:uLnTx/>
                <a:uFillTx/>
                <a:latin typeface="+mj-lt"/>
                <a:ea typeface="+mj-ea"/>
                <a:cs typeface="+mj-cs"/>
              </a:rPr>
              <a:t> </a:t>
            </a:r>
            <a:r>
              <a:rPr kumimoji="0" lang="ru-RU" sz="1600" b="0" i="0" u="none" strike="noStrike" kern="1200" cap="none" spc="0" normalizeH="0" baseline="0" noProof="0" dirty="0" smtClean="0">
                <a:ln>
                  <a:noFill/>
                </a:ln>
                <a:solidFill>
                  <a:schemeClr val="tx1"/>
                </a:solidFill>
                <a:effectLst/>
                <a:uLnTx/>
                <a:uFillTx/>
                <a:latin typeface="+mj-lt"/>
                <a:ea typeface="+mj-ea"/>
                <a:cs typeface="+mj-cs"/>
              </a:rPr>
              <a:t/>
            </a:r>
            <a:br>
              <a:rPr kumimoji="0" lang="ru-RU" sz="1600" b="0" i="0" u="none" strike="noStrike" kern="1200" cap="none" spc="0" normalizeH="0" baseline="0" noProof="0" dirty="0" smtClean="0">
                <a:ln>
                  <a:noFill/>
                </a:ln>
                <a:solidFill>
                  <a:schemeClr val="tx1"/>
                </a:solidFill>
                <a:effectLst/>
                <a:uLnTx/>
                <a:uFillTx/>
                <a:latin typeface="+mj-lt"/>
                <a:ea typeface="+mj-ea"/>
                <a:cs typeface="+mj-cs"/>
              </a:rPr>
            </a:br>
            <a:r>
              <a:rPr kumimoji="0" lang="ru-RU" sz="1600" b="0" i="0" u="none" strike="noStrike" kern="1200" cap="none" spc="0" normalizeH="0" baseline="0" noProof="0" dirty="0" smtClean="0">
                <a:ln>
                  <a:noFill/>
                </a:ln>
                <a:solidFill>
                  <a:schemeClr val="tx1"/>
                </a:solidFill>
                <a:effectLst/>
                <a:uLnTx/>
                <a:uFillTx/>
                <a:latin typeface="+mj-lt"/>
                <a:ea typeface="+mj-ea"/>
                <a:cs typeface="+mj-cs"/>
              </a:rPr>
              <a:t/>
            </a:r>
            <a:br>
              <a:rPr kumimoji="0" lang="ru-RU" sz="1600" b="0" i="0" u="none" strike="noStrike" kern="1200" cap="none" spc="0" normalizeH="0" baseline="0" noProof="0" dirty="0" smtClean="0">
                <a:ln>
                  <a:noFill/>
                </a:ln>
                <a:solidFill>
                  <a:schemeClr val="tx1"/>
                </a:solidFill>
                <a:effectLst/>
                <a:uLnTx/>
                <a:uFillTx/>
                <a:latin typeface="+mj-lt"/>
                <a:ea typeface="+mj-ea"/>
                <a:cs typeface="+mj-cs"/>
              </a:rPr>
            </a:br>
            <a:r>
              <a:rPr kumimoji="0" lang="ru-RU" sz="1600" b="0" i="0" u="none" strike="noStrike" kern="1200" cap="none" spc="0" normalizeH="0" baseline="0" noProof="0" dirty="0" smtClean="0">
                <a:ln>
                  <a:noFill/>
                </a:ln>
                <a:solidFill>
                  <a:schemeClr val="tx1"/>
                </a:solidFill>
                <a:effectLst/>
                <a:uLnTx/>
                <a:uFillTx/>
                <a:latin typeface="+mj-lt"/>
                <a:ea typeface="+mj-ea"/>
                <a:cs typeface="+mj-cs"/>
              </a:rPr>
              <a:t/>
            </a:r>
            <a:br>
              <a:rPr kumimoji="0" lang="ru-RU" sz="1600" b="0" i="0" u="none" strike="noStrike" kern="1200" cap="none" spc="0" normalizeH="0" baseline="0" noProof="0" dirty="0" smtClean="0">
                <a:ln>
                  <a:noFill/>
                </a:ln>
                <a:solidFill>
                  <a:schemeClr val="tx1"/>
                </a:solidFill>
                <a:effectLst/>
                <a:uLnTx/>
                <a:uFillTx/>
                <a:latin typeface="+mj-lt"/>
                <a:ea typeface="+mj-ea"/>
                <a:cs typeface="+mj-cs"/>
              </a:rPr>
            </a:br>
            <a:r>
              <a:rPr kumimoji="0" lang="ru-RU" sz="1600" b="0" i="0" u="none" strike="noStrike" kern="1200" cap="none" spc="0" normalizeH="0" baseline="0" noProof="0" dirty="0" smtClean="0">
                <a:ln>
                  <a:noFill/>
                </a:ln>
                <a:solidFill>
                  <a:schemeClr val="tx1"/>
                </a:solidFill>
                <a:effectLst/>
                <a:uLnTx/>
                <a:uFillTx/>
                <a:latin typeface="+mj-lt"/>
                <a:ea typeface="+mj-ea"/>
                <a:cs typeface="+mj-cs"/>
              </a:rPr>
              <a:t/>
            </a:r>
            <a:br>
              <a:rPr kumimoji="0" lang="ru-RU" sz="1600" b="0" i="0" u="none" strike="noStrike" kern="1200" cap="none" spc="0" normalizeH="0" baseline="0" noProof="0" dirty="0" smtClean="0">
                <a:ln>
                  <a:noFill/>
                </a:ln>
                <a:solidFill>
                  <a:schemeClr val="tx1"/>
                </a:solidFill>
                <a:effectLst/>
                <a:uLnTx/>
                <a:uFillTx/>
                <a:latin typeface="+mj-lt"/>
                <a:ea typeface="+mj-ea"/>
                <a:cs typeface="+mj-cs"/>
              </a:rPr>
            </a:br>
            <a:r>
              <a:rPr kumimoji="0" lang="ru-RU" sz="1600" b="0" i="0" u="none" strike="noStrike" kern="1200" cap="none" spc="0" normalizeH="0" baseline="0" noProof="0" dirty="0" smtClean="0">
                <a:ln>
                  <a:noFill/>
                </a:ln>
                <a:solidFill>
                  <a:schemeClr val="tx1"/>
                </a:solidFill>
                <a:effectLst/>
                <a:uLnTx/>
                <a:uFillTx/>
                <a:latin typeface="+mj-lt"/>
                <a:ea typeface="+mj-ea"/>
                <a:cs typeface="+mj-cs"/>
              </a:rPr>
              <a:t/>
            </a:r>
            <a:br>
              <a:rPr kumimoji="0" lang="ru-RU" sz="1600" b="0" i="0" u="none" strike="noStrike" kern="1200" cap="none" spc="0" normalizeH="0" baseline="0" noProof="0" dirty="0" smtClean="0">
                <a:ln>
                  <a:noFill/>
                </a:ln>
                <a:solidFill>
                  <a:schemeClr val="tx1"/>
                </a:solidFill>
                <a:effectLst/>
                <a:uLnTx/>
                <a:uFillTx/>
                <a:latin typeface="+mj-lt"/>
                <a:ea typeface="+mj-ea"/>
                <a:cs typeface="+mj-cs"/>
              </a:rPr>
            </a:br>
            <a:r>
              <a:rPr kumimoji="0" lang="ru-RU" sz="24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Georgia" pitchFamily="18" charset="0"/>
                <a:ea typeface="+mj-ea"/>
                <a:cs typeface="+mj-cs"/>
              </a:rPr>
              <a:t> </a:t>
            </a:r>
            <a:br>
              <a:rPr kumimoji="0" lang="ru-RU" sz="24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Georgia" pitchFamily="18" charset="0"/>
                <a:ea typeface="+mj-ea"/>
                <a:cs typeface="+mj-cs"/>
              </a:rPr>
            </a:br>
            <a:r>
              <a:rPr kumimoji="0" lang="ru-RU" sz="7200" b="1"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Georgia" pitchFamily="18" charset="0"/>
                <a:ea typeface="+mj-ea"/>
                <a:cs typeface="+mj-cs"/>
              </a:rPr>
              <a:t>Финансовая грамотность населения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7200" b="1"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Georgia" pitchFamily="18" charset="0"/>
                <a:ea typeface="+mj-ea"/>
                <a:cs typeface="+mj-cs"/>
              </a:rPr>
              <a:t>как фактор успешности общества</a:t>
            </a:r>
            <a:r>
              <a:rPr kumimoji="0" lang="ru-RU" sz="960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Georgia" pitchFamily="18" charset="0"/>
                <a:ea typeface="+mj-ea"/>
                <a:cs typeface="+mj-cs"/>
              </a:rPr>
              <a:t/>
            </a:r>
            <a:br>
              <a:rPr kumimoji="0" lang="ru-RU" sz="960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Georgia" pitchFamily="18" charset="0"/>
                <a:ea typeface="+mj-ea"/>
                <a:cs typeface="+mj-cs"/>
              </a:rPr>
            </a:br>
            <a:r>
              <a:rPr kumimoji="0" lang="ru-RU" sz="96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Georgia" pitchFamily="18" charset="0"/>
                <a:ea typeface="+mj-ea"/>
                <a:cs typeface="+mj-cs"/>
              </a:rPr>
              <a:t/>
            </a:r>
            <a:br>
              <a:rPr kumimoji="0" lang="ru-RU" sz="96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Georgia" pitchFamily="18" charset="0"/>
                <a:ea typeface="+mj-ea"/>
                <a:cs typeface="+mj-cs"/>
              </a:rPr>
            </a:br>
            <a:r>
              <a:rPr kumimoji="0" lang="ru-RU" sz="96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Georgia" pitchFamily="18" charset="0"/>
                <a:ea typeface="+mj-ea"/>
                <a:cs typeface="+mj-cs"/>
              </a:rPr>
              <a:t/>
            </a:r>
            <a:br>
              <a:rPr kumimoji="0" lang="ru-RU" sz="96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Georgia" pitchFamily="18" charset="0"/>
                <a:ea typeface="+mj-ea"/>
                <a:cs typeface="+mj-cs"/>
              </a:rPr>
            </a:br>
            <a:r>
              <a:rPr kumimoji="0" lang="ru-RU" sz="96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Georgia" pitchFamily="18" charset="0"/>
                <a:ea typeface="+mj-ea"/>
                <a:cs typeface="+mj-cs"/>
              </a:rPr>
              <a:t/>
            </a:r>
            <a:br>
              <a:rPr kumimoji="0" lang="ru-RU" sz="96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Georgia" pitchFamily="18" charset="0"/>
                <a:ea typeface="+mj-ea"/>
                <a:cs typeface="+mj-cs"/>
              </a:rPr>
            </a:br>
            <a:r>
              <a:rPr kumimoji="0" lang="ru-RU" sz="96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Georgia" pitchFamily="18" charset="0"/>
                <a:ea typeface="+mj-ea"/>
                <a:cs typeface="+mj-cs"/>
              </a:rPr>
              <a:t> </a:t>
            </a:r>
            <a:r>
              <a:rPr kumimoji="0" lang="ru-RU" sz="9600" b="0" i="0" u="none" strike="noStrike" kern="1200" cap="none" spc="0" normalizeH="0" baseline="0" noProof="0" dirty="0" smtClean="0">
                <a:ln>
                  <a:noFill/>
                </a:ln>
                <a:solidFill>
                  <a:schemeClr val="tx1"/>
                </a:solidFill>
                <a:effectLst/>
                <a:uLnTx/>
                <a:uFillTx/>
                <a:latin typeface="Georgia" pitchFamily="18" charset="0"/>
                <a:ea typeface="+mj-ea"/>
                <a:cs typeface="+mj-cs"/>
              </a:rPr>
              <a:t/>
            </a:r>
            <a:br>
              <a:rPr kumimoji="0" lang="ru-RU" sz="9600" b="0" i="0" u="none" strike="noStrike" kern="1200" cap="none" spc="0" normalizeH="0" baseline="0" noProof="0" dirty="0" smtClean="0">
                <a:ln>
                  <a:noFill/>
                </a:ln>
                <a:solidFill>
                  <a:schemeClr val="tx1"/>
                </a:solidFill>
                <a:effectLst/>
                <a:uLnTx/>
                <a:uFillTx/>
                <a:latin typeface="Georgia" pitchFamily="18" charset="0"/>
                <a:ea typeface="+mj-ea"/>
                <a:cs typeface="+mj-cs"/>
              </a:rPr>
            </a:br>
            <a:r>
              <a:rPr kumimoji="0" lang="ru-RU" sz="4400" b="0" i="0" u="none" strike="noStrike" kern="1200" cap="none" spc="0" normalizeH="0" baseline="0" noProof="0" dirty="0" smtClean="0">
                <a:ln>
                  <a:noFill/>
                </a:ln>
                <a:solidFill>
                  <a:schemeClr val="tx1"/>
                </a:solidFill>
                <a:effectLst/>
                <a:uLnTx/>
                <a:uFillTx/>
                <a:latin typeface="+mj-lt"/>
                <a:ea typeface="+mj-ea"/>
                <a:cs typeface="+mj-cs"/>
              </a:rPr>
              <a:t/>
            </a:r>
            <a:br>
              <a:rPr kumimoji="0" lang="ru-RU" sz="4400" b="0" i="0" u="none" strike="noStrike" kern="1200" cap="none" spc="0" normalizeH="0" baseline="0" noProof="0" dirty="0" smtClean="0">
                <a:ln>
                  <a:noFill/>
                </a:ln>
                <a:solidFill>
                  <a:schemeClr val="tx1"/>
                </a:solidFill>
                <a:effectLst/>
                <a:uLnTx/>
                <a:uFillTx/>
                <a:latin typeface="+mj-lt"/>
                <a:ea typeface="+mj-ea"/>
                <a:cs typeface="+mj-cs"/>
              </a:rPr>
            </a:br>
            <a:r>
              <a:rPr kumimoji="0" lang="ru-RU" sz="4400" b="1" i="0" u="none" strike="noStrike" kern="1200" cap="none" spc="0" normalizeH="0" baseline="0" noProof="0" dirty="0" smtClean="0">
                <a:ln>
                  <a:noFill/>
                </a:ln>
                <a:solidFill>
                  <a:schemeClr val="tx1"/>
                </a:solidFill>
                <a:effectLst/>
                <a:uLnTx/>
                <a:uFillTx/>
                <a:latin typeface="+mj-lt"/>
                <a:ea typeface="+mj-ea"/>
                <a:cs typeface="+mj-cs"/>
              </a:rPr>
              <a:t> </a:t>
            </a:r>
            <a:r>
              <a:rPr kumimoji="0" lang="ru-RU" sz="4400" b="0" i="0" u="none" strike="noStrike" kern="1200" cap="none" spc="0" normalizeH="0" baseline="0" noProof="0" dirty="0" smtClean="0">
                <a:ln>
                  <a:noFill/>
                </a:ln>
                <a:solidFill>
                  <a:schemeClr val="tx1"/>
                </a:solidFill>
                <a:effectLst/>
                <a:uLnTx/>
                <a:uFillTx/>
                <a:latin typeface="+mj-lt"/>
                <a:ea typeface="+mj-ea"/>
                <a:cs typeface="+mj-cs"/>
              </a:rPr>
              <a:t/>
            </a:r>
            <a:br>
              <a:rPr kumimoji="0" lang="ru-RU" sz="4400" b="0" i="0" u="none" strike="noStrike" kern="1200" cap="none" spc="0" normalizeH="0" baseline="0" noProof="0" dirty="0" smtClean="0">
                <a:ln>
                  <a:noFill/>
                </a:ln>
                <a:solidFill>
                  <a:schemeClr val="tx1"/>
                </a:solidFill>
                <a:effectLst/>
                <a:uLnTx/>
                <a:uFillTx/>
                <a:latin typeface="+mj-lt"/>
                <a:ea typeface="+mj-ea"/>
                <a:cs typeface="+mj-cs"/>
              </a:rPr>
            </a:br>
            <a:endParaRPr kumimoji="0" lang="ru-RU"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11" name="Выгнутая вниз стрелка 10">
            <a:hlinkClick r:id="rId4" action="ppaction://hlinksldjump"/>
          </p:cNvPr>
          <p:cNvSpPr/>
          <p:nvPr/>
        </p:nvSpPr>
        <p:spPr>
          <a:xfrm>
            <a:off x="857224" y="6286520"/>
            <a:ext cx="500066" cy="357166"/>
          </a:xfrm>
          <a:prstGeom prst="curved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solidFill>
                <a:schemeClr val="tx1"/>
              </a:solidFill>
            </a:endParaRPr>
          </a:p>
        </p:txBody>
      </p:sp>
    </p:spTree>
    <p:extLst>
      <p:ext uri="{BB962C8B-B14F-4D97-AF65-F5344CB8AC3E}">
        <p14:creationId xmlns:p14="http://schemas.microsoft.com/office/powerpoint/2010/main" xmlns="" val="4268512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up)">
                                      <p:cBhvr>
                                        <p:cTn id="7" dur="500"/>
                                        <p:tgtEl>
                                          <p:spTgt spid="13">
                                            <p:txEl>
                                              <p:pRg st="0" end="0"/>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13">
                                            <p:txEl>
                                              <p:pRg st="1" end="1"/>
                                            </p:txEl>
                                          </p:spTgt>
                                        </p:tgtEl>
                                        <p:attrNameLst>
                                          <p:attrName>style.visibility</p:attrName>
                                        </p:attrNameLst>
                                      </p:cBhvr>
                                      <p:to>
                                        <p:strVal val="visible"/>
                                      </p:to>
                                    </p:set>
                                    <p:animEffect transition="in" filter="wipe(up)">
                                      <p:cBhvr>
                                        <p:cTn id="10" dur="500"/>
                                        <p:tgtEl>
                                          <p:spTgt spid="1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wipe(up)">
                                      <p:cBhvr>
                                        <p:cTn id="15" dur="500"/>
                                        <p:tgtEl>
                                          <p:spTgt spid="10">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wipe(up)">
                                      <p:cBhvr>
                                        <p:cTn id="20" dur="500"/>
                                        <p:tgtEl>
                                          <p:spTgt spid="8">
                                            <p:txEl>
                                              <p:pRg st="0" end="0"/>
                                            </p:txEl>
                                          </p:spTgt>
                                        </p:tgtEl>
                                      </p:cBhvr>
                                    </p:animEffect>
                                  </p:childTnLst>
                                </p:cTn>
                              </p:par>
                              <p:par>
                                <p:cTn id="21" presetID="22" presetClass="entr" presetSubtype="1" fill="hold" nodeType="with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animEffect transition="in" filter="wipe(up)">
                                      <p:cBhvr>
                                        <p:cTn id="23" dur="500"/>
                                        <p:tgtEl>
                                          <p:spTgt spid="8">
                                            <p:txEl>
                                              <p:pRg st="1" end="1"/>
                                            </p:txEl>
                                          </p:spTgt>
                                        </p:tgtEl>
                                      </p:cBhvr>
                                    </p:animEffect>
                                  </p:childTnLst>
                                </p:cTn>
                              </p:par>
                              <p:par>
                                <p:cTn id="24" presetID="22" presetClass="entr" presetSubtype="1" fill="hold" nodeType="withEffect">
                                  <p:stCondLst>
                                    <p:cond delay="0"/>
                                  </p:stCondLst>
                                  <p:childTnLst>
                                    <p:set>
                                      <p:cBhvr>
                                        <p:cTn id="25" dur="1" fill="hold">
                                          <p:stCondLst>
                                            <p:cond delay="0"/>
                                          </p:stCondLst>
                                        </p:cTn>
                                        <p:tgtEl>
                                          <p:spTgt spid="8">
                                            <p:txEl>
                                              <p:pRg st="2" end="2"/>
                                            </p:txEl>
                                          </p:spTgt>
                                        </p:tgtEl>
                                        <p:attrNameLst>
                                          <p:attrName>style.visibility</p:attrName>
                                        </p:attrNameLst>
                                      </p:cBhvr>
                                      <p:to>
                                        <p:strVal val="visible"/>
                                      </p:to>
                                    </p:set>
                                    <p:animEffect transition="in" filter="wipe(up)">
                                      <p:cBhvr>
                                        <p:cTn id="26" dur="500"/>
                                        <p:tgtEl>
                                          <p:spTgt spid="8">
                                            <p:txEl>
                                              <p:pRg st="2" end="2"/>
                                            </p:txEl>
                                          </p:spTgt>
                                        </p:tgtEl>
                                      </p:cBhvr>
                                    </p:animEffect>
                                  </p:childTnLst>
                                </p:cTn>
                              </p:par>
                              <p:par>
                                <p:cTn id="27" presetID="22" presetClass="entr" presetSubtype="1" fill="hold" nodeType="withEffect">
                                  <p:stCondLst>
                                    <p:cond delay="0"/>
                                  </p:stCondLst>
                                  <p:childTnLst>
                                    <p:set>
                                      <p:cBhvr>
                                        <p:cTn id="28" dur="1" fill="hold">
                                          <p:stCondLst>
                                            <p:cond delay="0"/>
                                          </p:stCondLst>
                                        </p:cTn>
                                        <p:tgtEl>
                                          <p:spTgt spid="8">
                                            <p:txEl>
                                              <p:pRg st="3" end="3"/>
                                            </p:txEl>
                                          </p:spTgt>
                                        </p:tgtEl>
                                        <p:attrNameLst>
                                          <p:attrName>style.visibility</p:attrName>
                                        </p:attrNameLst>
                                      </p:cBhvr>
                                      <p:to>
                                        <p:strVal val="visible"/>
                                      </p:to>
                                    </p:set>
                                    <p:animEffect transition="in" filter="wipe(up)">
                                      <p:cBhvr>
                                        <p:cTn id="29" dur="500"/>
                                        <p:tgtEl>
                                          <p:spTgt spid="8">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12">
                                            <p:txEl>
                                              <p:pRg st="0" end="0"/>
                                            </p:txEl>
                                          </p:spTgt>
                                        </p:tgtEl>
                                        <p:attrNameLst>
                                          <p:attrName>style.visibility</p:attrName>
                                        </p:attrNameLst>
                                      </p:cBhvr>
                                      <p:to>
                                        <p:strVal val="visible"/>
                                      </p:to>
                                    </p:set>
                                    <p:animEffect transition="in" filter="wipe(up)">
                                      <p:cBhvr>
                                        <p:cTn id="34" dur="500"/>
                                        <p:tgtEl>
                                          <p:spTgt spid="12">
                                            <p:txEl>
                                              <p:pRg st="0" end="0"/>
                                            </p:txEl>
                                          </p:spTgt>
                                        </p:tgtEl>
                                      </p:cBhvr>
                                    </p:animEffect>
                                  </p:childTnLst>
                                </p:cTn>
                              </p:par>
                              <p:par>
                                <p:cTn id="35" presetID="22" presetClass="entr" presetSubtype="1" fill="hold" nodeType="withEffect">
                                  <p:stCondLst>
                                    <p:cond delay="0"/>
                                  </p:stCondLst>
                                  <p:childTnLst>
                                    <p:set>
                                      <p:cBhvr>
                                        <p:cTn id="36" dur="1" fill="hold">
                                          <p:stCondLst>
                                            <p:cond delay="0"/>
                                          </p:stCondLst>
                                        </p:cTn>
                                        <p:tgtEl>
                                          <p:spTgt spid="12">
                                            <p:txEl>
                                              <p:pRg st="1" end="1"/>
                                            </p:txEl>
                                          </p:spTgt>
                                        </p:tgtEl>
                                        <p:attrNameLst>
                                          <p:attrName>style.visibility</p:attrName>
                                        </p:attrNameLst>
                                      </p:cBhvr>
                                      <p:to>
                                        <p:strVal val="visible"/>
                                      </p:to>
                                    </p:set>
                                    <p:animEffect transition="in" filter="wipe(up)">
                                      <p:cBhvr>
                                        <p:cTn id="37"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Picture 4" descr="http://www.funlib.ru/cimg/2014/101909/3401623"/>
          <p:cNvPicPr>
            <a:picLocks noGrp="1" noChangeAspect="1" noChangeArrowheads="1"/>
          </p:cNvPicPr>
          <p:nvPr>
            <p:ph idx="1"/>
          </p:nvPr>
        </p:nvPicPr>
        <p:blipFill>
          <a:blip r:embed="rId2" cstate="print"/>
          <a:srcRect/>
          <a:stretch>
            <a:fillRect/>
          </a:stretch>
        </p:blipFill>
        <p:spPr bwMode="auto">
          <a:xfrm>
            <a:off x="0" y="0"/>
            <a:ext cx="9144000" cy="6858001"/>
          </a:xfrm>
          <a:prstGeom prst="rect">
            <a:avLst/>
          </a:prstGeom>
          <a:noFill/>
        </p:spPr>
      </p:pic>
      <p:pic>
        <p:nvPicPr>
          <p:cNvPr id="5" name="Picture 8" descr="http://gifanimation.ru/images/ludi_new/cook08.gif"/>
          <p:cNvPicPr>
            <a:picLocks noChangeAspect="1" noChangeArrowheads="1" noCrop="1"/>
          </p:cNvPicPr>
          <p:nvPr/>
        </p:nvPicPr>
        <p:blipFill>
          <a:blip r:embed="rId3" cstate="print"/>
          <a:srcRect/>
          <a:stretch>
            <a:fillRect/>
          </a:stretch>
        </p:blipFill>
        <p:spPr bwMode="auto">
          <a:xfrm>
            <a:off x="1454473" y="5357826"/>
            <a:ext cx="1851564" cy="1500174"/>
          </a:xfrm>
          <a:prstGeom prst="rect">
            <a:avLst/>
          </a:prstGeom>
          <a:noFill/>
        </p:spPr>
      </p:pic>
      <p:pic>
        <p:nvPicPr>
          <p:cNvPr id="6" name="Picture 4" descr="http://gifanimation.ru/images/ludi_new/g3.gif"/>
          <p:cNvPicPr>
            <a:picLocks noChangeAspect="1" noChangeArrowheads="1" noCrop="1"/>
          </p:cNvPicPr>
          <p:nvPr/>
        </p:nvPicPr>
        <p:blipFill>
          <a:blip r:embed="rId4" cstate="print"/>
          <a:srcRect/>
          <a:stretch>
            <a:fillRect/>
          </a:stretch>
        </p:blipFill>
        <p:spPr bwMode="auto">
          <a:xfrm>
            <a:off x="5857883" y="5500702"/>
            <a:ext cx="1950139" cy="1357298"/>
          </a:xfrm>
          <a:prstGeom prst="rect">
            <a:avLst/>
          </a:prstGeom>
          <a:noFill/>
        </p:spPr>
      </p:pic>
      <p:pic>
        <p:nvPicPr>
          <p:cNvPr id="8" name="Picture 2" descr="http://gifanimation.ru/images/ludi_new/librarian_shhh_quiet_please_md_wht.gif"/>
          <p:cNvPicPr>
            <a:picLocks noChangeAspect="1" noChangeArrowheads="1" noCrop="1"/>
          </p:cNvPicPr>
          <p:nvPr/>
        </p:nvPicPr>
        <p:blipFill>
          <a:blip r:embed="rId5" cstate="print"/>
          <a:srcRect/>
          <a:stretch>
            <a:fillRect/>
          </a:stretch>
        </p:blipFill>
        <p:spPr bwMode="auto">
          <a:xfrm>
            <a:off x="8191500" y="0"/>
            <a:ext cx="952500" cy="1285876"/>
          </a:xfrm>
          <a:prstGeom prst="rect">
            <a:avLst/>
          </a:prstGeom>
          <a:noFill/>
        </p:spPr>
      </p:pic>
      <p:pic>
        <p:nvPicPr>
          <p:cNvPr id="11" name="Picture 6" descr="http://gifanimation.ru/images/ludi_new/dostavka_1.gif"/>
          <p:cNvPicPr>
            <a:picLocks noChangeAspect="1" noChangeArrowheads="1" noCrop="1"/>
          </p:cNvPicPr>
          <p:nvPr/>
        </p:nvPicPr>
        <p:blipFill>
          <a:blip r:embed="rId6" cstate="print"/>
          <a:srcRect/>
          <a:stretch>
            <a:fillRect/>
          </a:stretch>
        </p:blipFill>
        <p:spPr bwMode="auto">
          <a:xfrm>
            <a:off x="2500298" y="1643050"/>
            <a:ext cx="741856" cy="1377734"/>
          </a:xfrm>
          <a:prstGeom prst="rect">
            <a:avLst/>
          </a:prstGeom>
          <a:noFill/>
        </p:spPr>
      </p:pic>
      <p:pic>
        <p:nvPicPr>
          <p:cNvPr id="9" name="Picture 23" descr="cat142"/>
          <p:cNvPicPr>
            <a:picLocks noChangeAspect="1" noChangeArrowheads="1" noCrop="1"/>
          </p:cNvPicPr>
          <p:nvPr/>
        </p:nvPicPr>
        <p:blipFill>
          <a:blip r:embed="rId7" cstate="print"/>
          <a:srcRect/>
          <a:stretch>
            <a:fillRect/>
          </a:stretch>
        </p:blipFill>
        <p:spPr>
          <a:xfrm>
            <a:off x="8072462" y="6143644"/>
            <a:ext cx="838200" cy="558800"/>
          </a:xfrm>
          <a:prstGeom prst="rect">
            <a:avLst/>
          </a:prstGeom>
          <a:noFill/>
          <a:ln/>
        </p:spPr>
      </p:pic>
      <p:sp>
        <p:nvSpPr>
          <p:cNvPr id="12" name="Выгнутая вниз стрелка 11">
            <a:hlinkClick r:id="rId8" action="ppaction://hlinksldjump"/>
          </p:cNvPr>
          <p:cNvSpPr/>
          <p:nvPr/>
        </p:nvSpPr>
        <p:spPr>
          <a:xfrm>
            <a:off x="857224" y="6286520"/>
            <a:ext cx="500066" cy="357166"/>
          </a:xfrm>
          <a:prstGeom prst="curved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solidFill>
                <a:schemeClr val="tx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357166"/>
            <a:ext cx="8229600" cy="6286544"/>
          </a:xfrm>
        </p:spPr>
        <p:txBody>
          <a:bodyPr>
            <a:normAutofit fontScale="77500" lnSpcReduction="20000"/>
          </a:bodyPr>
          <a:lstStyle/>
          <a:p>
            <a:pPr algn="ctr">
              <a:buNone/>
            </a:pPr>
            <a:r>
              <a:rPr lang="ru-RU" sz="2200" b="1" dirty="0" smtClean="0">
                <a:solidFill>
                  <a:srgbClr val="C00000"/>
                </a:solidFill>
                <a:effectLst>
                  <a:outerShdw blurRad="38100" dist="38100" dir="2700000" algn="tl">
                    <a:srgbClr val="000000">
                      <a:alpha val="43137"/>
                    </a:srgbClr>
                  </a:outerShdw>
                </a:effectLst>
                <a:latin typeface="Georgia" pitchFamily="18" charset="0"/>
              </a:rPr>
              <a:t>Список литературы и источников</a:t>
            </a:r>
          </a:p>
          <a:p>
            <a:pPr algn="ctr">
              <a:buNone/>
            </a:pPr>
            <a:endParaRPr lang="ru-RU" sz="2200" b="1" dirty="0" smtClean="0">
              <a:solidFill>
                <a:srgbClr val="C00000"/>
              </a:solidFill>
              <a:effectLst>
                <a:outerShdw blurRad="38100" dist="38100" dir="2700000" algn="tl">
                  <a:srgbClr val="000000">
                    <a:alpha val="43137"/>
                  </a:srgbClr>
                </a:outerShdw>
              </a:effectLst>
              <a:latin typeface="Georgia" pitchFamily="18" charset="0"/>
            </a:endParaRPr>
          </a:p>
          <a:p>
            <a:pPr>
              <a:buNone/>
            </a:pPr>
            <a:r>
              <a:rPr lang="ru-RU" sz="1900" b="1" dirty="0" smtClean="0">
                <a:solidFill>
                  <a:srgbClr val="002060"/>
                </a:solidFill>
                <a:effectLst>
                  <a:outerShdw blurRad="38100" dist="38100" dir="2700000" algn="tl">
                    <a:srgbClr val="000000">
                      <a:alpha val="43137"/>
                    </a:srgbClr>
                  </a:outerShdw>
                </a:effectLst>
                <a:latin typeface="Georgia" pitchFamily="18" charset="0"/>
              </a:rPr>
              <a:t>1.    Обществознание: Примерная программа среднего (полного) общего образования. Базовый уровень.</a:t>
            </a:r>
          </a:p>
          <a:p>
            <a:pPr>
              <a:buNone/>
            </a:pPr>
            <a:r>
              <a:rPr lang="ru-RU" sz="1900" b="1" dirty="0" smtClean="0">
                <a:solidFill>
                  <a:srgbClr val="002060"/>
                </a:solidFill>
                <a:effectLst>
                  <a:outerShdw blurRad="38100" dist="38100" dir="2700000" algn="tl">
                    <a:srgbClr val="000000">
                      <a:alpha val="43137"/>
                    </a:srgbClr>
                  </a:outerShdw>
                </a:effectLst>
                <a:latin typeface="Georgia" pitchFamily="18" charset="0"/>
              </a:rPr>
              <a:t>2.   Волошин В.А. Рыночная экономика в игровых ситуациях. Учебное пособие для дополнительного образования в средней школе. Краснодар, 1996.</a:t>
            </a:r>
          </a:p>
          <a:p>
            <a:pPr algn="just">
              <a:buNone/>
            </a:pPr>
            <a:r>
              <a:rPr lang="ru-RU" sz="1900" b="1" dirty="0" smtClean="0">
                <a:solidFill>
                  <a:srgbClr val="002060"/>
                </a:solidFill>
                <a:effectLst>
                  <a:outerShdw blurRad="38100" dist="38100" dir="2700000" algn="tl">
                    <a:srgbClr val="000000">
                      <a:alpha val="43137"/>
                    </a:srgbClr>
                  </a:outerShdw>
                </a:effectLst>
                <a:latin typeface="Georgia" pitchFamily="18" charset="0"/>
              </a:rPr>
              <a:t>3.  Иванов С.И., Линьков А.Я., </a:t>
            </a:r>
            <a:r>
              <a:rPr lang="ru-RU" sz="1900" b="1" dirty="0" err="1" smtClean="0">
                <a:solidFill>
                  <a:srgbClr val="002060"/>
                </a:solidFill>
                <a:effectLst>
                  <a:outerShdw blurRad="38100" dist="38100" dir="2700000" algn="tl">
                    <a:srgbClr val="000000">
                      <a:alpha val="43137"/>
                    </a:srgbClr>
                  </a:outerShdw>
                </a:effectLst>
                <a:latin typeface="Georgia" pitchFamily="18" charset="0"/>
              </a:rPr>
              <a:t>Шереметова</a:t>
            </a:r>
            <a:r>
              <a:rPr lang="ru-RU" sz="1900" b="1" dirty="0" smtClean="0">
                <a:solidFill>
                  <a:srgbClr val="002060"/>
                </a:solidFill>
                <a:effectLst>
                  <a:outerShdw blurRad="38100" dist="38100" dir="2700000" algn="tl">
                    <a:srgbClr val="000000">
                      <a:alpha val="43137"/>
                    </a:srgbClr>
                  </a:outerShdw>
                </a:effectLst>
                <a:latin typeface="Georgia" pitchFamily="18" charset="0"/>
              </a:rPr>
              <a:t> В.В. и др. Преподавание курса «Экономика»: Пособие для учителя 10-11 классов общеобразовательных учреждений. Профильный уровень образования / Под ред. Иванова С.И.- М.: Вита-Пресс, 2011.</a:t>
            </a:r>
          </a:p>
          <a:p>
            <a:pPr algn="just">
              <a:buNone/>
            </a:pPr>
            <a:r>
              <a:rPr lang="ru-RU" sz="1900" b="1" dirty="0" smtClean="0">
                <a:solidFill>
                  <a:srgbClr val="002060"/>
                </a:solidFill>
                <a:effectLst>
                  <a:outerShdw blurRad="38100" dist="38100" dir="2700000" algn="tl">
                    <a:srgbClr val="000000">
                      <a:alpha val="43137"/>
                    </a:srgbClr>
                  </a:outerShdw>
                </a:effectLst>
                <a:latin typeface="Georgia" pitchFamily="18" charset="0"/>
              </a:rPr>
              <a:t>4.  Иванов С.И., Линьков А.Я., </a:t>
            </a:r>
            <a:r>
              <a:rPr lang="ru-RU" sz="1900" b="1" dirty="0" err="1" smtClean="0">
                <a:solidFill>
                  <a:srgbClr val="002060"/>
                </a:solidFill>
                <a:effectLst>
                  <a:outerShdw blurRad="38100" dist="38100" dir="2700000" algn="tl">
                    <a:srgbClr val="000000">
                      <a:alpha val="43137"/>
                    </a:srgbClr>
                  </a:outerShdw>
                </a:effectLst>
                <a:latin typeface="Georgia" pitchFamily="18" charset="0"/>
              </a:rPr>
              <a:t>Шереметова</a:t>
            </a:r>
            <a:r>
              <a:rPr lang="ru-RU" sz="1900" b="1" dirty="0" smtClean="0">
                <a:solidFill>
                  <a:srgbClr val="002060"/>
                </a:solidFill>
                <a:effectLst>
                  <a:outerShdw blurRad="38100" dist="38100" dir="2700000" algn="tl">
                    <a:srgbClr val="000000">
                      <a:alpha val="43137"/>
                    </a:srgbClr>
                  </a:outerShdw>
                </a:effectLst>
                <a:latin typeface="Georgia" pitchFamily="18" charset="0"/>
              </a:rPr>
              <a:t> В.В. и др. Практикум по основам экономической теории: Учеб. пособие для 10-11 классов ОУ с углубленным изучением экономики / Под ред. Иванова С.И. - М.: Вита-Пресс, 2011. </a:t>
            </a:r>
          </a:p>
          <a:p>
            <a:pPr algn="just">
              <a:buNone/>
            </a:pPr>
            <a:r>
              <a:rPr lang="ru-RU" sz="1900" b="1" dirty="0" smtClean="0">
                <a:solidFill>
                  <a:srgbClr val="002060"/>
                </a:solidFill>
                <a:effectLst>
                  <a:outerShdw blurRad="38100" dist="38100" dir="2700000" algn="tl">
                    <a:srgbClr val="000000">
                      <a:alpha val="43137"/>
                    </a:srgbClr>
                  </a:outerShdw>
                </a:effectLst>
                <a:latin typeface="Georgia" pitchFamily="18" charset="0"/>
              </a:rPr>
              <a:t>5.   </a:t>
            </a:r>
            <a:r>
              <a:rPr lang="ru-RU" sz="1900" b="1" dirty="0" err="1" smtClean="0">
                <a:solidFill>
                  <a:srgbClr val="002060"/>
                </a:solidFill>
                <a:effectLst>
                  <a:outerShdw blurRad="38100" dist="38100" dir="2700000" algn="tl">
                    <a:srgbClr val="000000">
                      <a:alpha val="43137"/>
                    </a:srgbClr>
                  </a:outerShdw>
                </a:effectLst>
                <a:latin typeface="Georgia" pitchFamily="18" charset="0"/>
              </a:rPr>
              <a:t>Липсиц</a:t>
            </a:r>
            <a:r>
              <a:rPr lang="ru-RU" sz="1900" b="1" dirty="0" smtClean="0">
                <a:solidFill>
                  <a:srgbClr val="002060"/>
                </a:solidFill>
                <a:effectLst>
                  <a:outerShdw blurRad="38100" dist="38100" dir="2700000" algn="tl">
                    <a:srgbClr val="000000">
                      <a:alpha val="43137"/>
                    </a:srgbClr>
                  </a:outerShdw>
                </a:effectLst>
                <a:latin typeface="Georgia" pitchFamily="18" charset="0"/>
              </a:rPr>
              <a:t> И. В. Экономика. Базовый курс: Учебник для 10,11 классов ОУ - М.: ВИТА-ПРЕСС, 2012.</a:t>
            </a:r>
          </a:p>
          <a:p>
            <a:pPr algn="just">
              <a:buNone/>
            </a:pPr>
            <a:r>
              <a:rPr lang="ru-RU" sz="1900" b="1" dirty="0" smtClean="0">
                <a:solidFill>
                  <a:srgbClr val="002060"/>
                </a:solidFill>
                <a:effectLst>
                  <a:outerShdw blurRad="38100" dist="38100" dir="2700000" algn="tl">
                    <a:srgbClr val="000000">
                      <a:alpha val="43137"/>
                    </a:srgbClr>
                  </a:outerShdw>
                </a:effectLst>
                <a:latin typeface="Georgia" pitchFamily="18" charset="0"/>
              </a:rPr>
              <a:t>6. Савицкая Е.В. рабочая тетрадь по экономике (№1-4) к учебнику И.В. </a:t>
            </a:r>
            <a:r>
              <a:rPr lang="ru-RU" sz="1900" b="1" dirty="0" err="1" smtClean="0">
                <a:solidFill>
                  <a:srgbClr val="002060"/>
                </a:solidFill>
                <a:effectLst>
                  <a:outerShdw blurRad="38100" dist="38100" dir="2700000" algn="tl">
                    <a:srgbClr val="000000">
                      <a:alpha val="43137"/>
                    </a:srgbClr>
                  </a:outerShdw>
                </a:effectLst>
                <a:latin typeface="Georgia" pitchFamily="18" charset="0"/>
              </a:rPr>
              <a:t>Липсица</a:t>
            </a:r>
            <a:r>
              <a:rPr lang="ru-RU" sz="1900" b="1" dirty="0" smtClean="0">
                <a:solidFill>
                  <a:srgbClr val="002060"/>
                </a:solidFill>
                <a:effectLst>
                  <a:outerShdw blurRad="38100" dist="38100" dir="2700000" algn="tl">
                    <a:srgbClr val="000000">
                      <a:alpha val="43137"/>
                    </a:srgbClr>
                  </a:outerShdw>
                </a:effectLst>
                <a:latin typeface="Georgia" pitchFamily="18" charset="0"/>
              </a:rPr>
              <a:t> -  М.: Вита-Пресс, 2014. </a:t>
            </a:r>
          </a:p>
          <a:p>
            <a:pPr>
              <a:buNone/>
            </a:pPr>
            <a:r>
              <a:rPr lang="ru-RU" sz="1900" b="1" dirty="0" smtClean="0">
                <a:solidFill>
                  <a:srgbClr val="002060"/>
                </a:solidFill>
                <a:effectLst>
                  <a:outerShdw blurRad="38100" dist="38100" dir="2700000" algn="tl">
                    <a:srgbClr val="000000">
                      <a:alpha val="43137"/>
                    </a:srgbClr>
                  </a:outerShdw>
                </a:effectLst>
                <a:latin typeface="Georgia" pitchFamily="18" charset="0"/>
              </a:rPr>
              <a:t>7.   УМК «Основы финансовой грамотности», </a:t>
            </a:r>
            <a:r>
              <a:rPr lang="ru-RU" sz="1900" b="1" dirty="0" smtClean="0">
                <a:solidFill>
                  <a:srgbClr val="002060"/>
                </a:solidFill>
                <a:effectLst>
                  <a:outerShdw blurRad="38100" dist="38100" dir="2700000" algn="tl">
                    <a:srgbClr val="000000">
                      <a:alpha val="43137"/>
                    </a:srgbClr>
                  </a:outerShdw>
                </a:effectLst>
                <a:latin typeface="Georgia" pitchFamily="18" charset="0"/>
                <a:hlinkClick r:id="rId2"/>
              </a:rPr>
              <a:t>А. Горяев</a:t>
            </a:r>
            <a:r>
              <a:rPr lang="ru-RU" sz="1900" b="1" dirty="0" smtClean="0">
                <a:solidFill>
                  <a:srgbClr val="002060"/>
                </a:solidFill>
                <a:effectLst>
                  <a:outerShdw blurRad="38100" dist="38100" dir="2700000" algn="tl">
                    <a:srgbClr val="000000">
                      <a:alpha val="43137"/>
                    </a:srgbClr>
                  </a:outerShdw>
                </a:effectLst>
                <a:latin typeface="Georgia" pitchFamily="18" charset="0"/>
              </a:rPr>
              <a:t>,  В.Чумаченко, Москва, Просвещение, 2016.</a:t>
            </a:r>
          </a:p>
          <a:p>
            <a:pPr algn="just">
              <a:buNone/>
            </a:pPr>
            <a:r>
              <a:rPr lang="ru-RU" sz="1900" b="1" dirty="0" smtClean="0">
                <a:solidFill>
                  <a:srgbClr val="002060"/>
                </a:solidFill>
                <a:effectLst>
                  <a:outerShdw blurRad="38100" dist="38100" dir="2700000" algn="tl">
                    <a:srgbClr val="000000">
                      <a:alpha val="43137"/>
                    </a:srgbClr>
                  </a:outerShdw>
                </a:effectLst>
                <a:latin typeface="Georgia" pitchFamily="18" charset="0"/>
              </a:rPr>
              <a:t>8. Хасбулатов Р. И.. Экономика. 10-11 классы.  Базовый и углубленный уровни», Москва, издательство «Дрофа», 2014 год.</a:t>
            </a:r>
          </a:p>
          <a:p>
            <a:pPr algn="just">
              <a:buNone/>
            </a:pPr>
            <a:r>
              <a:rPr lang="ru-RU" sz="1900" b="1" dirty="0" smtClean="0">
                <a:solidFill>
                  <a:srgbClr val="002060"/>
                </a:solidFill>
                <a:effectLst>
                  <a:outerShdw blurRad="38100" dist="38100" dir="2700000" algn="tl">
                    <a:srgbClr val="000000">
                      <a:alpha val="43137"/>
                    </a:srgbClr>
                  </a:outerShdw>
                </a:effectLst>
                <a:latin typeface="Georgia" pitchFamily="18" charset="0"/>
              </a:rPr>
              <a:t>9.   Интернет-ресурс       </a:t>
            </a:r>
            <a:r>
              <a:rPr lang="ru-RU" sz="1900" b="1" u="sng" dirty="0" smtClean="0">
                <a:solidFill>
                  <a:srgbClr val="002060"/>
                </a:solidFill>
                <a:effectLst>
                  <a:outerShdw blurRad="38100" dist="38100" dir="2700000" algn="tl">
                    <a:srgbClr val="000000">
                      <a:alpha val="43137"/>
                    </a:srgbClr>
                  </a:outerShdw>
                </a:effectLst>
                <a:latin typeface="Georgia" pitchFamily="18" charset="0"/>
                <a:hlinkClick r:id="rId3"/>
              </a:rPr>
              <a:t>http://basic.economicus.ru/igroteka/index.php</a:t>
            </a:r>
            <a:endParaRPr lang="ru-RU" sz="1900" b="1" dirty="0" smtClean="0">
              <a:solidFill>
                <a:srgbClr val="002060"/>
              </a:solidFill>
              <a:effectLst>
                <a:outerShdw blurRad="38100" dist="38100" dir="2700000" algn="tl">
                  <a:srgbClr val="000000">
                    <a:alpha val="43137"/>
                  </a:srgbClr>
                </a:outerShdw>
              </a:effectLst>
              <a:latin typeface="Georgia" pitchFamily="18" charset="0"/>
            </a:endParaRPr>
          </a:p>
          <a:p>
            <a:pPr algn="just">
              <a:buNone/>
            </a:pPr>
            <a:r>
              <a:rPr lang="ru-RU" sz="1900" b="1" dirty="0" smtClean="0">
                <a:solidFill>
                  <a:srgbClr val="002060"/>
                </a:solidFill>
                <a:effectLst>
                  <a:outerShdw blurRad="38100" dist="38100" dir="2700000" algn="tl">
                    <a:srgbClr val="000000">
                      <a:alpha val="43137"/>
                    </a:srgbClr>
                  </a:outerShdw>
                </a:effectLst>
                <a:latin typeface="Georgia" pitchFamily="18" charset="0"/>
              </a:rPr>
              <a:t>10. Оформление презентации (картинки) по материалам </a:t>
            </a:r>
            <a:r>
              <a:rPr lang="ru-RU" sz="1900" b="1" dirty="0" err="1" smtClean="0">
                <a:solidFill>
                  <a:srgbClr val="002060"/>
                </a:solidFill>
                <a:effectLst>
                  <a:outerShdw blurRad="38100" dist="38100" dir="2700000" algn="tl">
                    <a:srgbClr val="000000">
                      <a:alpha val="43137"/>
                    </a:srgbClr>
                  </a:outerShdw>
                </a:effectLst>
                <a:latin typeface="Georgia" pitchFamily="18" charset="0"/>
              </a:rPr>
              <a:t>интернет-ресурсов</a:t>
            </a:r>
            <a:r>
              <a:rPr lang="ru-RU" sz="1900" b="1" dirty="0" smtClean="0">
                <a:solidFill>
                  <a:srgbClr val="002060"/>
                </a:solidFill>
                <a:effectLst>
                  <a:outerShdw blurRad="38100" dist="38100" dir="2700000" algn="tl">
                    <a:srgbClr val="000000">
                      <a:alpha val="43137"/>
                    </a:srgbClr>
                  </a:outerShdw>
                </a:effectLst>
                <a:latin typeface="Georgia" pitchFamily="18" charset="0"/>
              </a:rPr>
              <a:t>.</a:t>
            </a:r>
          </a:p>
          <a:p>
            <a:pPr>
              <a:buNone/>
            </a:pPr>
            <a:r>
              <a:rPr lang="ru-RU" sz="1600" b="1" dirty="0" smtClean="0"/>
              <a:t> </a:t>
            </a:r>
            <a:endParaRPr lang="ru-RU" sz="1600" dirty="0" smtClean="0"/>
          </a:p>
          <a:p>
            <a:pPr>
              <a:buNone/>
            </a:pPr>
            <a:r>
              <a:rPr lang="ru-RU" sz="1600" b="1" dirty="0" smtClean="0"/>
              <a:t> </a:t>
            </a:r>
            <a:endParaRPr lang="ru-RU" sz="1600" dirty="0" smtClean="0"/>
          </a:p>
          <a:p>
            <a:pPr>
              <a:buNone/>
            </a:pPr>
            <a:r>
              <a:rPr lang="ru-RU" sz="4900" b="1" dirty="0" smtClean="0">
                <a:solidFill>
                  <a:srgbClr val="002060"/>
                </a:solidFill>
                <a:effectLst>
                  <a:outerShdw blurRad="38100" dist="38100" dir="2700000" algn="tl">
                    <a:srgbClr val="000000">
                      <a:alpha val="43137"/>
                    </a:srgbClr>
                  </a:outerShdw>
                </a:effectLst>
                <a:latin typeface="Georgia" pitchFamily="18" charset="0"/>
              </a:rPr>
              <a:t> </a:t>
            </a:r>
          </a:p>
          <a:p>
            <a:endParaRPr lang="ru-RU" dirty="0"/>
          </a:p>
        </p:txBody>
      </p:sp>
      <p:pic>
        <p:nvPicPr>
          <p:cNvPr id="7" name="Picture 5"/>
          <p:cNvPicPr>
            <a:picLocks noChangeAspect="1" noChangeArrowheads="1"/>
          </p:cNvPicPr>
          <p:nvPr/>
        </p:nvPicPr>
        <p:blipFill>
          <a:blip r:embed="rId4" cstate="print">
            <a:extLst>
              <a:ext uri="{28A0092B-C50C-407E-A947-70E740481C1C}"/>
            </a:extLst>
          </a:blip>
          <a:srcRect/>
          <a:stretch>
            <a:fillRect/>
          </a:stretch>
        </p:blipFill>
        <p:spPr bwMode="auto">
          <a:xfrm>
            <a:off x="7643834" y="214290"/>
            <a:ext cx="1214446" cy="9922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ext uri="{91240B29-F687-4F45-9708-019B960494DF}"/>
          </a:extLst>
        </p:spPr>
      </p:pic>
      <p:sp>
        <p:nvSpPr>
          <p:cNvPr id="5" name="Выгнутая вниз стрелка 4">
            <a:hlinkClick r:id="rId5" action="ppaction://hlinksldjump"/>
          </p:cNvPr>
          <p:cNvSpPr/>
          <p:nvPr/>
        </p:nvSpPr>
        <p:spPr>
          <a:xfrm>
            <a:off x="857224" y="6286520"/>
            <a:ext cx="500066" cy="357166"/>
          </a:xfrm>
          <a:prstGeom prst="curved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solidFill>
                <a:schemeClr val="tx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214563" y="180955"/>
            <a:ext cx="4572000" cy="461963"/>
          </a:xfrm>
          <a:prstGeom prst="rect">
            <a:avLst/>
          </a:prstGeom>
        </p:spPr>
        <p:txBody>
          <a:bodyPr>
            <a:spAutoFit/>
          </a:bodyPr>
          <a:lstStyle/>
          <a:p>
            <a:pPr algn="ctr">
              <a:defRPr/>
            </a:pPr>
            <a:r>
              <a:rPr lang="ru-RU" sz="2400" b="1" dirty="0">
                <a:solidFill>
                  <a:srgbClr val="C00000"/>
                </a:solidFill>
                <a:latin typeface="Georgia" pitchFamily="18" charset="0"/>
              </a:rPr>
              <a:t>Основные этапы занятия</a:t>
            </a:r>
          </a:p>
        </p:txBody>
      </p:sp>
      <p:sp>
        <p:nvSpPr>
          <p:cNvPr id="23553" name="Rectangle 1"/>
          <p:cNvSpPr>
            <a:spLocks noChangeArrowheads="1"/>
          </p:cNvSpPr>
          <p:nvPr/>
        </p:nvSpPr>
        <p:spPr bwMode="auto">
          <a:xfrm>
            <a:off x="357158" y="642918"/>
            <a:ext cx="8358187" cy="5509200"/>
          </a:xfrm>
          <a:prstGeom prst="rect">
            <a:avLst/>
          </a:prstGeom>
          <a:noFill/>
          <a:ln w="9525">
            <a:noFill/>
            <a:miter lim="800000"/>
            <a:headEnd/>
            <a:tailEnd/>
          </a:ln>
          <a:effectLst/>
        </p:spPr>
        <p:txBody>
          <a:bodyPr anchor="ctr">
            <a:spAutoFit/>
          </a:bodyPr>
          <a:lstStyle/>
          <a:p>
            <a:pPr marL="228600" indent="-228600" algn="just" eaLnBrk="0" hangingPunct="0">
              <a:buFontTx/>
              <a:buAutoNum type="arabicPeriod"/>
              <a:defRPr/>
            </a:pPr>
            <a:r>
              <a:rPr lang="ru-RU" sz="2000" b="1" dirty="0">
                <a:solidFill>
                  <a:srgbClr val="0000CC"/>
                </a:solidFill>
                <a:effectLst>
                  <a:outerShdw blurRad="38100" dist="38100" dir="2700000" algn="tl">
                    <a:srgbClr val="000000">
                      <a:alpha val="43137"/>
                    </a:srgbClr>
                  </a:outerShdw>
                </a:effectLst>
                <a:latin typeface="Georgia" pitchFamily="18" charset="0"/>
                <a:cs typeface="Times New Roman" pitchFamily="18" charset="0"/>
                <a:hlinkClick r:id="rId2" action="ppaction://hlinksldjump"/>
              </a:rPr>
              <a:t> </a:t>
            </a:r>
            <a:r>
              <a:rPr lang="ru-RU" sz="2000" b="1" dirty="0" smtClean="0">
                <a:solidFill>
                  <a:srgbClr val="0000CC"/>
                </a:solidFill>
                <a:effectLst>
                  <a:outerShdw blurRad="38100" dist="38100" dir="2700000" algn="tl">
                    <a:srgbClr val="000000">
                      <a:alpha val="43137"/>
                    </a:srgbClr>
                  </a:outerShdw>
                </a:effectLst>
                <a:latin typeface="Georgia" pitchFamily="18" charset="0"/>
              </a:rPr>
              <a:t>Актуализация опорных знаний </a:t>
            </a:r>
            <a:endParaRPr lang="ru-RU" sz="2000" b="1" dirty="0" smtClean="0">
              <a:solidFill>
                <a:srgbClr val="0000CC"/>
              </a:solidFill>
              <a:effectLst>
                <a:outerShdw blurRad="38100" dist="38100" dir="2700000" algn="tl">
                  <a:srgbClr val="000000">
                    <a:alpha val="43137"/>
                  </a:srgbClr>
                </a:outerShdw>
              </a:effectLst>
              <a:latin typeface="Georgia" pitchFamily="18" charset="0"/>
              <a:hlinkClick r:id="rId2" action="ppaction://hlinksldjump"/>
            </a:endParaRPr>
          </a:p>
          <a:p>
            <a:pPr marL="228600" indent="-228600" algn="just" eaLnBrk="0" hangingPunct="0">
              <a:buFontTx/>
              <a:buChar char="-"/>
              <a:defRPr/>
            </a:pPr>
            <a:r>
              <a:rPr lang="ru-RU" sz="2000" u="sng" dirty="0" smtClean="0">
                <a:solidFill>
                  <a:srgbClr val="0000CC"/>
                </a:solidFill>
                <a:effectLst>
                  <a:outerShdw blurRad="38100" dist="38100" dir="2700000" algn="tl">
                    <a:srgbClr val="000000">
                      <a:alpha val="43137"/>
                    </a:srgbClr>
                  </a:outerShdw>
                </a:effectLst>
                <a:latin typeface="Georgia" pitchFamily="18" charset="0"/>
                <a:hlinkClick r:id="rId2" action="ppaction://hlinksldjump"/>
              </a:rPr>
              <a:t>Мир экономики …</a:t>
            </a:r>
          </a:p>
          <a:p>
            <a:pPr marL="228600" indent="-228600" algn="just" eaLnBrk="0" hangingPunct="0">
              <a:buFontTx/>
              <a:buChar char="-"/>
              <a:defRPr/>
            </a:pPr>
            <a:r>
              <a:rPr lang="ru-RU" sz="2000" u="sng" dirty="0" smtClean="0">
                <a:solidFill>
                  <a:srgbClr val="0000CC"/>
                </a:solidFill>
                <a:effectLst>
                  <a:outerShdw blurRad="38100" dist="38100" dir="2700000" algn="tl">
                    <a:srgbClr val="000000">
                      <a:alpha val="43137"/>
                    </a:srgbClr>
                  </a:outerShdw>
                </a:effectLst>
                <a:latin typeface="Georgia" pitchFamily="18" charset="0"/>
                <a:cs typeface="Times New Roman" pitchFamily="18" charset="0"/>
                <a:hlinkClick r:id="rId3" action="ppaction://hlinksldjump"/>
              </a:rPr>
              <a:t>Выполнение заданий </a:t>
            </a:r>
            <a:endParaRPr lang="ru-RU" sz="2000" u="sng" dirty="0">
              <a:solidFill>
                <a:srgbClr val="0000CC"/>
              </a:solidFill>
              <a:effectLst>
                <a:outerShdw blurRad="38100" dist="38100" dir="2700000" algn="tl">
                  <a:srgbClr val="000000">
                    <a:alpha val="43137"/>
                  </a:srgbClr>
                </a:outerShdw>
              </a:effectLst>
              <a:latin typeface="Georgia" pitchFamily="18" charset="0"/>
              <a:cs typeface="Times New Roman" pitchFamily="18" charset="0"/>
            </a:endParaRPr>
          </a:p>
          <a:p>
            <a:pPr marL="228600" indent="-228600" algn="just" eaLnBrk="0" hangingPunct="0">
              <a:defRPr/>
            </a:pPr>
            <a:r>
              <a:rPr lang="ru-RU" sz="2000" b="1" u="sng" dirty="0" smtClean="0">
                <a:solidFill>
                  <a:srgbClr val="0000CC"/>
                </a:solidFill>
                <a:effectLst>
                  <a:outerShdw blurRad="38100" dist="38100" dir="2700000" algn="tl">
                    <a:srgbClr val="000000">
                      <a:alpha val="43137"/>
                    </a:srgbClr>
                  </a:outerShdw>
                </a:effectLst>
                <a:latin typeface="Georgia" pitchFamily="18" charset="0"/>
                <a:cs typeface="Times New Roman" pitchFamily="18" charset="0"/>
                <a:hlinkClick r:id="rId4" action="ppaction://hlinksldjump"/>
              </a:rPr>
              <a:t>2.Мотивация </a:t>
            </a:r>
            <a:r>
              <a:rPr lang="ru-RU" sz="2000" b="1" u="sng" dirty="0">
                <a:solidFill>
                  <a:srgbClr val="0000CC"/>
                </a:solidFill>
                <a:effectLst>
                  <a:outerShdw blurRad="38100" dist="38100" dir="2700000" algn="tl">
                    <a:srgbClr val="000000">
                      <a:alpha val="43137"/>
                    </a:srgbClr>
                  </a:outerShdw>
                </a:effectLst>
                <a:latin typeface="Georgia" pitchFamily="18" charset="0"/>
                <a:cs typeface="Times New Roman" pitchFamily="18" charset="0"/>
                <a:hlinkClick r:id="rId4" action="ppaction://hlinksldjump"/>
              </a:rPr>
              <a:t>учебной </a:t>
            </a:r>
            <a:r>
              <a:rPr lang="ru-RU" sz="2000" b="1" u="sng" dirty="0" smtClean="0">
                <a:solidFill>
                  <a:srgbClr val="0000CC"/>
                </a:solidFill>
                <a:effectLst>
                  <a:outerShdw blurRad="38100" dist="38100" dir="2700000" algn="tl">
                    <a:srgbClr val="000000">
                      <a:alpha val="43137"/>
                    </a:srgbClr>
                  </a:outerShdw>
                </a:effectLst>
                <a:latin typeface="Georgia" pitchFamily="18" charset="0"/>
                <a:cs typeface="Times New Roman" pitchFamily="18" charset="0"/>
                <a:hlinkClick r:id="rId4" action="ppaction://hlinksldjump"/>
              </a:rPr>
              <a:t>деятельности, о</a:t>
            </a:r>
            <a:r>
              <a:rPr lang="ru-RU" sz="2000" b="1" u="sng" dirty="0" smtClean="0">
                <a:solidFill>
                  <a:srgbClr val="0000CC"/>
                </a:solidFill>
                <a:effectLst>
                  <a:outerShdw blurRad="38100" dist="38100" dir="2700000" algn="tl">
                    <a:srgbClr val="000000">
                      <a:alpha val="43137"/>
                    </a:srgbClr>
                  </a:outerShdw>
                </a:effectLst>
                <a:latin typeface="Georgia" pitchFamily="18" charset="0"/>
                <a:hlinkClick r:id="rId4" action="ppaction://hlinksldjump"/>
              </a:rPr>
              <a:t>пределение проблемы (цели) занятия</a:t>
            </a:r>
            <a:r>
              <a:rPr lang="ru-RU" sz="2000" b="1" u="sng" dirty="0" smtClean="0">
                <a:solidFill>
                  <a:srgbClr val="0000CC"/>
                </a:solidFill>
                <a:effectLst>
                  <a:outerShdw blurRad="38100" dist="38100" dir="2700000" algn="tl">
                    <a:srgbClr val="000000">
                      <a:alpha val="43137"/>
                    </a:srgbClr>
                  </a:outerShdw>
                </a:effectLst>
                <a:latin typeface="Georgia" pitchFamily="18" charset="0"/>
              </a:rPr>
              <a:t> </a:t>
            </a:r>
            <a:r>
              <a:rPr lang="ru-RU" sz="2000" dirty="0" smtClean="0">
                <a:solidFill>
                  <a:srgbClr val="0000CC"/>
                </a:solidFill>
                <a:effectLst>
                  <a:outerShdw blurRad="38100" dist="38100" dir="2700000" algn="tl">
                    <a:srgbClr val="000000">
                      <a:alpha val="43137"/>
                    </a:srgbClr>
                  </a:outerShdw>
                </a:effectLst>
                <a:latin typeface="Georgia" pitchFamily="18" charset="0"/>
              </a:rPr>
              <a:t>(эффект анимации)</a:t>
            </a:r>
            <a:endParaRPr lang="ru-RU" sz="2000" dirty="0">
              <a:solidFill>
                <a:srgbClr val="0000CC"/>
              </a:solidFill>
              <a:effectLst>
                <a:outerShdw blurRad="38100" dist="38100" dir="2700000" algn="tl">
                  <a:srgbClr val="000000">
                    <a:alpha val="43137"/>
                  </a:srgbClr>
                </a:outerShdw>
              </a:effectLst>
              <a:latin typeface="Georgia" pitchFamily="18" charset="0"/>
              <a:cs typeface="Times New Roman" pitchFamily="18" charset="0"/>
            </a:endParaRPr>
          </a:p>
          <a:p>
            <a:pPr marL="228600" indent="-228600" eaLnBrk="0" hangingPunct="0">
              <a:defRPr/>
            </a:pPr>
            <a:r>
              <a:rPr lang="ru-RU" sz="2000" b="1" dirty="0" smtClean="0">
                <a:solidFill>
                  <a:srgbClr val="0000CC"/>
                </a:solidFill>
                <a:effectLst>
                  <a:outerShdw blurRad="38100" dist="38100" dir="2700000" algn="tl">
                    <a:srgbClr val="000000">
                      <a:alpha val="43137"/>
                    </a:srgbClr>
                  </a:outerShdw>
                </a:effectLst>
                <a:latin typeface="Georgia" pitchFamily="18" charset="0"/>
              </a:rPr>
              <a:t>3. Организация работы по достижению цели занятия </a:t>
            </a:r>
          </a:p>
          <a:p>
            <a:pPr marL="228600" indent="-228600" algn="just">
              <a:buFontTx/>
              <a:buChar char="-"/>
              <a:defRPr/>
            </a:pPr>
            <a:r>
              <a:rPr lang="ru-RU" sz="2000" u="sng" dirty="0" smtClean="0">
                <a:solidFill>
                  <a:srgbClr val="0000CC"/>
                </a:solidFill>
                <a:effectLst>
                  <a:outerShdw blurRad="38100" dist="38100" dir="2700000" algn="tl">
                    <a:srgbClr val="000000">
                      <a:alpha val="43137"/>
                    </a:srgbClr>
                  </a:outerShdw>
                </a:effectLst>
                <a:latin typeface="Georgia" pitchFamily="18" charset="0"/>
                <a:hlinkClick r:id="rId5" action="ppaction://hlinksldjump"/>
              </a:rPr>
              <a:t>Рынок как взаимодействие двух субъектов </a:t>
            </a:r>
            <a:endParaRPr lang="ru-RU" sz="2000" u="sng" dirty="0" smtClean="0">
              <a:solidFill>
                <a:srgbClr val="0000CC"/>
              </a:solidFill>
              <a:effectLst>
                <a:outerShdw blurRad="38100" dist="38100" dir="2700000" algn="tl">
                  <a:srgbClr val="000000">
                    <a:alpha val="43137"/>
                  </a:srgbClr>
                </a:outerShdw>
              </a:effectLst>
              <a:latin typeface="Georgia" pitchFamily="18" charset="0"/>
            </a:endParaRPr>
          </a:p>
          <a:p>
            <a:pPr marL="228600" indent="-228600" algn="just">
              <a:buFontTx/>
              <a:buChar char="-"/>
              <a:defRPr/>
            </a:pPr>
            <a:r>
              <a:rPr lang="ru-RU" sz="2000" u="sng" dirty="0" smtClean="0">
                <a:solidFill>
                  <a:srgbClr val="0000CC"/>
                </a:solidFill>
                <a:effectLst>
                  <a:outerShdw blurRad="38100" dist="38100" dir="2700000" algn="tl">
                    <a:srgbClr val="000000">
                      <a:alpha val="43137"/>
                    </a:srgbClr>
                  </a:outerShdw>
                </a:effectLst>
                <a:latin typeface="Georgia" pitchFamily="18" charset="0"/>
                <a:hlinkClick r:id="rId6" action="ppaction://hlinksldjump"/>
              </a:rPr>
              <a:t>Рабочий лист занятия</a:t>
            </a:r>
            <a:endParaRPr lang="ru-RU" sz="2000" u="sng" dirty="0" smtClean="0">
              <a:solidFill>
                <a:srgbClr val="0000CC"/>
              </a:solidFill>
              <a:effectLst>
                <a:outerShdw blurRad="38100" dist="38100" dir="2700000" algn="tl">
                  <a:srgbClr val="000000">
                    <a:alpha val="43137"/>
                  </a:srgbClr>
                </a:outerShdw>
              </a:effectLst>
              <a:latin typeface="Georgia" pitchFamily="18" charset="0"/>
            </a:endParaRPr>
          </a:p>
          <a:p>
            <a:r>
              <a:rPr lang="ru-RU" sz="2000" dirty="0" smtClean="0">
                <a:solidFill>
                  <a:srgbClr val="0000CC"/>
                </a:solidFill>
                <a:effectLst>
                  <a:outerShdw blurRad="38100" dist="38100" dir="2700000" algn="tl">
                    <a:srgbClr val="000000">
                      <a:alpha val="43137"/>
                    </a:srgbClr>
                  </a:outerShdw>
                </a:effectLst>
                <a:latin typeface="Georgia" pitchFamily="18" charset="0"/>
              </a:rPr>
              <a:t>-  </a:t>
            </a:r>
            <a:r>
              <a:rPr lang="ru-RU" sz="2000" u="sng" dirty="0" smtClean="0">
                <a:solidFill>
                  <a:srgbClr val="0000CC"/>
                </a:solidFill>
                <a:effectLst>
                  <a:outerShdw blurRad="38100" dist="38100" dir="2700000" algn="tl">
                    <a:srgbClr val="000000">
                      <a:alpha val="43137"/>
                    </a:srgbClr>
                  </a:outerShdw>
                </a:effectLst>
                <a:latin typeface="Georgia" pitchFamily="18" charset="0"/>
                <a:hlinkClick r:id="rId7" action="ppaction://hlinksldjump"/>
              </a:rPr>
              <a:t>Производство заготовок</a:t>
            </a:r>
            <a:endParaRPr lang="ru-RU" sz="2000" u="sng" dirty="0" smtClean="0">
              <a:solidFill>
                <a:srgbClr val="0000CC"/>
              </a:solidFill>
              <a:effectLst>
                <a:outerShdw blurRad="38100" dist="38100" dir="2700000" algn="tl">
                  <a:srgbClr val="000000">
                    <a:alpha val="43137"/>
                  </a:srgbClr>
                </a:outerShdw>
              </a:effectLst>
              <a:latin typeface="Georgia" pitchFamily="18" charset="0"/>
            </a:endParaRPr>
          </a:p>
          <a:p>
            <a:pPr marL="228600" indent="-228600" algn="just">
              <a:buFontTx/>
              <a:buChar char="-"/>
              <a:defRPr/>
            </a:pPr>
            <a:r>
              <a:rPr lang="ru-RU" sz="2000" u="sng" dirty="0" smtClean="0">
                <a:solidFill>
                  <a:srgbClr val="0000CC"/>
                </a:solidFill>
                <a:effectLst>
                  <a:outerShdw blurRad="38100" dist="38100" dir="2700000" algn="tl">
                    <a:srgbClr val="000000">
                      <a:alpha val="43137"/>
                    </a:srgbClr>
                  </a:outerShdw>
                </a:effectLst>
                <a:latin typeface="Georgia" pitchFamily="18" charset="0"/>
                <a:hlinkClick r:id="rId8" action="ppaction://hlinksldjump"/>
              </a:rPr>
              <a:t>Словарь занятия</a:t>
            </a:r>
            <a:endParaRPr lang="ru-RU" sz="2000" u="sng" dirty="0" smtClean="0">
              <a:solidFill>
                <a:srgbClr val="0000CC"/>
              </a:solidFill>
              <a:effectLst>
                <a:outerShdw blurRad="38100" dist="38100" dir="2700000" algn="tl">
                  <a:srgbClr val="000000">
                    <a:alpha val="43137"/>
                  </a:srgbClr>
                </a:outerShdw>
              </a:effectLst>
              <a:latin typeface="Georgia" pitchFamily="18" charset="0"/>
            </a:endParaRPr>
          </a:p>
          <a:p>
            <a:pPr marL="228600" indent="-228600" algn="just">
              <a:buFontTx/>
              <a:buChar char="-"/>
              <a:defRPr/>
            </a:pPr>
            <a:r>
              <a:rPr lang="ru-RU" sz="2000" u="sng" dirty="0" smtClean="0">
                <a:solidFill>
                  <a:srgbClr val="0000CC"/>
                </a:solidFill>
                <a:effectLst>
                  <a:outerShdw blurRad="38100" dist="38100" dir="2700000" algn="tl">
                    <a:srgbClr val="000000">
                      <a:alpha val="43137"/>
                    </a:srgbClr>
                  </a:outerShdw>
                </a:effectLst>
                <a:latin typeface="Georgia" pitchFamily="18" charset="0"/>
                <a:hlinkClick r:id="rId9" action="ppaction://hlinksldjump"/>
              </a:rPr>
              <a:t>Потери, допущенные в процессе производства</a:t>
            </a:r>
            <a:endParaRPr lang="ru-RU" sz="2000" u="sng" dirty="0" smtClean="0">
              <a:solidFill>
                <a:srgbClr val="0000CC"/>
              </a:solidFill>
              <a:effectLst>
                <a:outerShdw blurRad="38100" dist="38100" dir="2700000" algn="tl">
                  <a:srgbClr val="000000">
                    <a:alpha val="43137"/>
                  </a:srgbClr>
                </a:outerShdw>
              </a:effectLst>
              <a:latin typeface="Georgia" pitchFamily="18" charset="0"/>
            </a:endParaRPr>
          </a:p>
          <a:p>
            <a:pPr marL="228600" indent="-228600" algn="just">
              <a:buFontTx/>
              <a:buChar char="-"/>
              <a:defRPr/>
            </a:pPr>
            <a:r>
              <a:rPr lang="ru-RU" sz="2000" u="sng" dirty="0" smtClean="0">
                <a:solidFill>
                  <a:srgbClr val="0000CC"/>
                </a:solidFill>
                <a:effectLst>
                  <a:outerShdw blurRad="38100" dist="38100" dir="2700000" algn="tl">
                    <a:srgbClr val="000000">
                      <a:alpha val="43137"/>
                    </a:srgbClr>
                  </a:outerShdw>
                </a:effectLst>
                <a:latin typeface="Georgia" pitchFamily="18" charset="0"/>
                <a:hlinkClick r:id="rId10" action="ppaction://hlinksldjump"/>
              </a:rPr>
              <a:t>Обсуждение результатов игры</a:t>
            </a:r>
            <a:endParaRPr lang="ru-RU" sz="2000" u="sng" dirty="0">
              <a:solidFill>
                <a:srgbClr val="0000CC"/>
              </a:solidFill>
              <a:effectLst>
                <a:outerShdw blurRad="38100" dist="38100" dir="2700000" algn="tl">
                  <a:srgbClr val="000000">
                    <a:alpha val="43137"/>
                  </a:srgbClr>
                </a:outerShdw>
              </a:effectLst>
              <a:latin typeface="Georgia" pitchFamily="18" charset="0"/>
            </a:endParaRPr>
          </a:p>
          <a:p>
            <a:pPr marL="228600" indent="-228600" algn="just">
              <a:defRPr/>
            </a:pPr>
            <a:r>
              <a:rPr lang="ru-RU" sz="2000" b="1" dirty="0" smtClean="0">
                <a:solidFill>
                  <a:srgbClr val="0000CC"/>
                </a:solidFill>
                <a:latin typeface="Georgia" pitchFamily="18" charset="0"/>
              </a:rPr>
              <a:t>4. </a:t>
            </a:r>
            <a:r>
              <a:rPr lang="ru-RU" sz="2000" b="1" u="sng" dirty="0" smtClean="0">
                <a:solidFill>
                  <a:srgbClr val="0000CC"/>
                </a:solidFill>
                <a:latin typeface="Georgia" pitchFamily="18" charset="0"/>
                <a:hlinkClick r:id="rId11" action="ppaction://hlinksldjump"/>
              </a:rPr>
              <a:t>Формулирование вывода по проблеме занятия</a:t>
            </a:r>
            <a:r>
              <a:rPr lang="ru-RU" sz="2000" b="1" dirty="0" smtClean="0">
                <a:solidFill>
                  <a:srgbClr val="0000CC"/>
                </a:solidFill>
                <a:latin typeface="Georgia" pitchFamily="18" charset="0"/>
                <a:hlinkClick r:id="rId11" action="ppaction://hlinksldjump"/>
              </a:rPr>
              <a:t> </a:t>
            </a:r>
            <a:r>
              <a:rPr lang="ru-RU" sz="2000" u="sng" dirty="0" smtClean="0">
                <a:solidFill>
                  <a:srgbClr val="0000CC"/>
                </a:solidFill>
                <a:latin typeface="Georgia" pitchFamily="18" charset="0"/>
                <a:hlinkClick r:id="rId11" action="ppaction://hlinksldjump"/>
              </a:rPr>
              <a:t>(эффект анимации)</a:t>
            </a:r>
            <a:endParaRPr lang="ru-RU" sz="2000" u="sng" dirty="0" smtClean="0">
              <a:solidFill>
                <a:srgbClr val="0000CC"/>
              </a:solidFill>
              <a:latin typeface="Georgia" pitchFamily="18" charset="0"/>
            </a:endParaRPr>
          </a:p>
          <a:p>
            <a:pPr marL="228600" indent="-228600" algn="just">
              <a:defRPr/>
            </a:pPr>
            <a:r>
              <a:rPr lang="ru-RU" sz="2000" b="1" dirty="0" smtClean="0">
                <a:solidFill>
                  <a:srgbClr val="0000CC"/>
                </a:solidFill>
                <a:effectLst>
                  <a:outerShdw blurRad="38100" dist="38100" dir="2700000" algn="tl">
                    <a:srgbClr val="000000">
                      <a:alpha val="43137"/>
                    </a:srgbClr>
                  </a:outerShdw>
                </a:effectLst>
                <a:latin typeface="Georgia" pitchFamily="18" charset="0"/>
              </a:rPr>
              <a:t>5. </a:t>
            </a:r>
            <a:r>
              <a:rPr lang="ru-RU" sz="2000" b="1" u="sng" dirty="0" smtClean="0">
                <a:solidFill>
                  <a:srgbClr val="C00000"/>
                </a:solidFill>
                <a:effectLst>
                  <a:outerShdw blurRad="38100" dist="38100" dir="2700000" algn="tl">
                    <a:srgbClr val="000000">
                      <a:alpha val="43137"/>
                    </a:srgbClr>
                  </a:outerShdw>
                </a:effectLst>
                <a:latin typeface="Georgia" pitchFamily="18" charset="0"/>
                <a:hlinkClick r:id="rId12" action="ppaction://hlinksldjump"/>
              </a:rPr>
              <a:t>Рефлексия, подведение итогов занятия</a:t>
            </a:r>
            <a:endParaRPr lang="ru-RU" sz="2000" b="1" u="sng" dirty="0">
              <a:solidFill>
                <a:srgbClr val="C00000"/>
              </a:solidFill>
              <a:effectLst>
                <a:outerShdw blurRad="38100" dist="38100" dir="2700000" algn="tl">
                  <a:srgbClr val="000000">
                    <a:alpha val="43137"/>
                  </a:srgbClr>
                </a:outerShdw>
              </a:effectLst>
              <a:latin typeface="Georgia" pitchFamily="18" charset="0"/>
            </a:endParaRPr>
          </a:p>
          <a:p>
            <a:pPr marL="228600" indent="-228600" algn="just">
              <a:defRPr/>
            </a:pPr>
            <a:endParaRPr lang="ru-RU" sz="2000" b="1" dirty="0">
              <a:solidFill>
                <a:srgbClr val="C00000"/>
              </a:solidFill>
              <a:effectLst>
                <a:outerShdw blurRad="38100" dist="38100" dir="2700000" algn="tl">
                  <a:srgbClr val="000000">
                    <a:alpha val="43137"/>
                  </a:srgbClr>
                </a:outerShdw>
              </a:effectLst>
              <a:latin typeface="Georgia" pitchFamily="18" charset="0"/>
            </a:endParaRPr>
          </a:p>
          <a:p>
            <a:pPr marL="228600" indent="-228600">
              <a:buFontTx/>
              <a:buChar char="-"/>
              <a:defRPr/>
            </a:pPr>
            <a:endParaRPr lang="ru-RU" sz="1600" dirty="0">
              <a:solidFill>
                <a:srgbClr val="002060"/>
              </a:solidFill>
              <a:effectLst>
                <a:outerShdw blurRad="38100" dist="38100" dir="2700000" algn="tl">
                  <a:srgbClr val="C0C0C0"/>
                </a:outerShdw>
              </a:effectLst>
            </a:endParaRPr>
          </a:p>
          <a:p>
            <a:pPr marL="228600" indent="-228600" eaLnBrk="0" hangingPunct="0">
              <a:buFontTx/>
              <a:buAutoNum type="arabicPeriod"/>
              <a:defRPr/>
            </a:pPr>
            <a:endParaRPr lang="ru-RU" sz="1600" dirty="0">
              <a:solidFill>
                <a:srgbClr val="C00000"/>
              </a:solidFill>
              <a:effectLst>
                <a:outerShdw blurRad="38100" dist="38100" dir="2700000" algn="tl">
                  <a:srgbClr val="C0C0C0"/>
                </a:outerShdw>
              </a:effectLst>
              <a:latin typeface="Georgia" pitchFamily="18" charset="0"/>
            </a:endParaRPr>
          </a:p>
        </p:txBody>
      </p:sp>
      <p:pic>
        <p:nvPicPr>
          <p:cNvPr id="5" name="Picture 4" descr="C:\Users\USER\Desktop\4409_19022704_00YWNlLTk.jpg"/>
          <p:cNvPicPr>
            <a:picLocks noChangeAspect="1" noChangeArrowheads="1"/>
          </p:cNvPicPr>
          <p:nvPr/>
        </p:nvPicPr>
        <p:blipFill>
          <a:blip r:embed="rId13" cstate="print"/>
          <a:srcRect/>
          <a:stretch>
            <a:fillRect/>
          </a:stretch>
        </p:blipFill>
        <p:spPr bwMode="auto">
          <a:xfrm>
            <a:off x="7000892" y="5279558"/>
            <a:ext cx="1835806" cy="1292714"/>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Picture 4" descr="http://www.funlib.ru/cimg/2014/101909/3401623">
            <a:hlinkClick r:id="rId2" action="ppaction://hlinksldjump"/>
          </p:cNvPr>
          <p:cNvPicPr>
            <a:picLocks noGrp="1" noChangeAspect="1" noChangeArrowheads="1"/>
          </p:cNvPicPr>
          <p:nvPr>
            <p:ph idx="1"/>
          </p:nvPr>
        </p:nvPicPr>
        <p:blipFill>
          <a:blip r:embed="rId3" cstate="print"/>
          <a:srcRect/>
          <a:stretch>
            <a:fillRect/>
          </a:stretch>
        </p:blipFill>
        <p:spPr bwMode="auto">
          <a:xfrm>
            <a:off x="0" y="-1"/>
            <a:ext cx="9144000" cy="6858001"/>
          </a:xfrm>
          <a:prstGeom prst="rect">
            <a:avLst/>
          </a:prstGeom>
          <a:noFill/>
        </p:spPr>
      </p:pic>
      <p:pic>
        <p:nvPicPr>
          <p:cNvPr id="5" name="Picture 8" descr="http://gifanimation.ru/images/ludi_new/cook08.gif"/>
          <p:cNvPicPr>
            <a:picLocks noChangeAspect="1" noChangeArrowheads="1" noCrop="1"/>
          </p:cNvPicPr>
          <p:nvPr/>
        </p:nvPicPr>
        <p:blipFill>
          <a:blip r:embed="rId4" cstate="print"/>
          <a:srcRect/>
          <a:stretch>
            <a:fillRect/>
          </a:stretch>
        </p:blipFill>
        <p:spPr bwMode="auto">
          <a:xfrm>
            <a:off x="1454473" y="5357826"/>
            <a:ext cx="1851564" cy="1500174"/>
          </a:xfrm>
          <a:prstGeom prst="rect">
            <a:avLst/>
          </a:prstGeom>
          <a:noFill/>
        </p:spPr>
      </p:pic>
      <p:pic>
        <p:nvPicPr>
          <p:cNvPr id="6" name="Picture 4" descr="http://gifanimation.ru/images/ludi_new/g3.gif"/>
          <p:cNvPicPr>
            <a:picLocks noChangeAspect="1" noChangeArrowheads="1" noCrop="1"/>
          </p:cNvPicPr>
          <p:nvPr/>
        </p:nvPicPr>
        <p:blipFill>
          <a:blip r:embed="rId5" cstate="print"/>
          <a:srcRect/>
          <a:stretch>
            <a:fillRect/>
          </a:stretch>
        </p:blipFill>
        <p:spPr bwMode="auto">
          <a:xfrm>
            <a:off x="5857883" y="5500702"/>
            <a:ext cx="1950139" cy="1357298"/>
          </a:xfrm>
          <a:prstGeom prst="rect">
            <a:avLst/>
          </a:prstGeom>
          <a:noFill/>
        </p:spPr>
      </p:pic>
      <p:pic>
        <p:nvPicPr>
          <p:cNvPr id="8" name="Picture 2" descr="http://gifanimation.ru/images/ludi_new/librarian_shhh_quiet_please_md_wht.gif"/>
          <p:cNvPicPr>
            <a:picLocks noChangeAspect="1" noChangeArrowheads="1" noCrop="1"/>
          </p:cNvPicPr>
          <p:nvPr/>
        </p:nvPicPr>
        <p:blipFill>
          <a:blip r:embed="rId6" cstate="print"/>
          <a:srcRect/>
          <a:stretch>
            <a:fillRect/>
          </a:stretch>
        </p:blipFill>
        <p:spPr bwMode="auto">
          <a:xfrm>
            <a:off x="8191500" y="0"/>
            <a:ext cx="952500" cy="1285876"/>
          </a:xfrm>
          <a:prstGeom prst="rect">
            <a:avLst/>
          </a:prstGeom>
          <a:noFill/>
        </p:spPr>
      </p:pic>
      <p:pic>
        <p:nvPicPr>
          <p:cNvPr id="11" name="Picture 6" descr="http://gifanimation.ru/images/ludi_new/dostavka_1.gif"/>
          <p:cNvPicPr>
            <a:picLocks noChangeAspect="1" noChangeArrowheads="1" noCrop="1"/>
          </p:cNvPicPr>
          <p:nvPr/>
        </p:nvPicPr>
        <p:blipFill>
          <a:blip r:embed="rId7" cstate="print"/>
          <a:srcRect/>
          <a:stretch>
            <a:fillRect/>
          </a:stretch>
        </p:blipFill>
        <p:spPr bwMode="auto">
          <a:xfrm>
            <a:off x="2500298" y="1643050"/>
            <a:ext cx="741856" cy="1377734"/>
          </a:xfrm>
          <a:prstGeom prst="rect">
            <a:avLst/>
          </a:prstGeom>
          <a:noFill/>
        </p:spPr>
      </p:pic>
      <p:pic>
        <p:nvPicPr>
          <p:cNvPr id="13" name="Picture 23" descr="cat142"/>
          <p:cNvPicPr>
            <a:picLocks noChangeAspect="1" noChangeArrowheads="1" noCrop="1"/>
          </p:cNvPicPr>
          <p:nvPr/>
        </p:nvPicPr>
        <p:blipFill>
          <a:blip r:embed="rId8" cstate="print"/>
          <a:srcRect/>
          <a:stretch>
            <a:fillRect/>
          </a:stretch>
        </p:blipFill>
        <p:spPr>
          <a:xfrm>
            <a:off x="8072462" y="6143644"/>
            <a:ext cx="838200" cy="558800"/>
          </a:xfrm>
          <a:prstGeom prst="rect">
            <a:avLst/>
          </a:prstGeom>
          <a:noFill/>
          <a:ln/>
        </p:spPr>
      </p:pic>
      <p:sp>
        <p:nvSpPr>
          <p:cNvPr id="10" name="Выгнутая вниз стрелка 9">
            <a:hlinkClick r:id="rId2" action="ppaction://hlinksldjump"/>
          </p:cNvPr>
          <p:cNvSpPr/>
          <p:nvPr/>
        </p:nvSpPr>
        <p:spPr>
          <a:xfrm>
            <a:off x="857224" y="6286520"/>
            <a:ext cx="500066" cy="357166"/>
          </a:xfrm>
          <a:prstGeom prst="curved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solidFill>
                <a:schemeClr val="tx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142852"/>
            <a:ext cx="8929718" cy="6357982"/>
          </a:xfrm>
        </p:spPr>
        <p:txBody>
          <a:bodyPr>
            <a:normAutofit fontScale="47500" lnSpcReduction="20000"/>
          </a:bodyPr>
          <a:lstStyle/>
          <a:p>
            <a:pPr algn="just">
              <a:buNone/>
            </a:pPr>
            <a:r>
              <a:rPr lang="ru-RU" sz="3400" b="1" dirty="0" smtClean="0">
                <a:solidFill>
                  <a:srgbClr val="C00000"/>
                </a:solidFill>
                <a:latin typeface="Times New Roman" pitchFamily="18" charset="0"/>
                <a:cs typeface="Times New Roman" pitchFamily="18" charset="0"/>
              </a:rPr>
              <a:t>  1. Ты – бизнесмен «средней руки». Вложенный тобой в банк капитал составляет 300 тысяч рублей. В банке он приносит годовой доход 30 тысяч рублей. При этом ты имеешь постоянную работу с годовым доходом 10 тысяч рублей. Тебе предлагают купить малое предприятие за 300 тысяч рублей с возможным годовым доходом 40 тысяч рублей. Какое решение ты примешь?   </a:t>
            </a:r>
          </a:p>
          <a:p>
            <a:pPr>
              <a:buNone/>
            </a:pPr>
            <a:r>
              <a:rPr lang="ru-RU" sz="3400" b="1" dirty="0" smtClean="0">
                <a:solidFill>
                  <a:srgbClr val="006600"/>
                </a:solidFill>
                <a:latin typeface="Times New Roman" pitchFamily="18" charset="0"/>
                <a:cs typeface="Times New Roman" pitchFamily="18" charset="0"/>
              </a:rPr>
              <a:t>       </a:t>
            </a:r>
            <a:r>
              <a:rPr lang="ru-RU" sz="3400" u="sng" dirty="0" smtClean="0">
                <a:solidFill>
                  <a:srgbClr val="C00000"/>
                </a:solidFill>
                <a:latin typeface="Times New Roman" pitchFamily="18" charset="0"/>
                <a:cs typeface="Times New Roman" pitchFamily="18" charset="0"/>
              </a:rPr>
              <a:t>Возможные варианты решения (просчитайте все предложенные варианты и выберете один)</a:t>
            </a:r>
            <a:r>
              <a:rPr lang="ru-RU" sz="3400" b="1" dirty="0" smtClean="0">
                <a:solidFill>
                  <a:srgbClr val="C00000"/>
                </a:solidFill>
                <a:latin typeface="Times New Roman" pitchFamily="18" charset="0"/>
                <a:cs typeface="Times New Roman" pitchFamily="18" charset="0"/>
              </a:rPr>
              <a:t>:</a:t>
            </a:r>
          </a:p>
          <a:p>
            <a:pPr>
              <a:buNone/>
            </a:pPr>
            <a:r>
              <a:rPr lang="ru-RU" sz="3400" dirty="0" smtClean="0">
                <a:solidFill>
                  <a:srgbClr val="C00000"/>
                </a:solidFill>
                <a:latin typeface="Times New Roman" pitchFamily="18" charset="0"/>
                <a:cs typeface="Times New Roman" pitchFamily="18" charset="0"/>
              </a:rPr>
              <a:t>       1) Я не покупаю предприятие и мой годовой доход составляет ...</a:t>
            </a:r>
          </a:p>
          <a:p>
            <a:pPr>
              <a:buNone/>
            </a:pPr>
            <a:r>
              <a:rPr lang="ru-RU" sz="3400" dirty="0" smtClean="0">
                <a:solidFill>
                  <a:srgbClr val="C00000"/>
                </a:solidFill>
                <a:latin typeface="Times New Roman" pitchFamily="18" charset="0"/>
                <a:cs typeface="Times New Roman" pitchFamily="18" charset="0"/>
              </a:rPr>
              <a:t>       2) Я покупаю предприятие, оставляю постоянную работу и занимаюсь только бизнесом. При хорошем повороте дел мой годовой доход составляет….</a:t>
            </a:r>
          </a:p>
          <a:p>
            <a:pPr>
              <a:buNone/>
            </a:pPr>
            <a:r>
              <a:rPr lang="ru-RU" sz="3400" dirty="0" smtClean="0">
                <a:solidFill>
                  <a:srgbClr val="C00000"/>
                </a:solidFill>
                <a:latin typeface="Times New Roman" pitchFamily="18" charset="0"/>
                <a:cs typeface="Times New Roman" pitchFamily="18" charset="0"/>
              </a:rPr>
              <a:t>       3) Я покупаю предприятие и остаюсь на  постоянной работе. Мой годовой доход составляет...</a:t>
            </a:r>
          </a:p>
          <a:p>
            <a:pPr algn="just">
              <a:buNone/>
            </a:pPr>
            <a:r>
              <a:rPr lang="ru-RU" sz="3400" b="1" dirty="0" smtClean="0">
                <a:solidFill>
                  <a:srgbClr val="990000"/>
                </a:solidFill>
                <a:latin typeface="Times New Roman" pitchFamily="18" charset="0"/>
                <a:cs typeface="Times New Roman" pitchFamily="18" charset="0"/>
              </a:rPr>
              <a:t>     </a:t>
            </a:r>
          </a:p>
          <a:p>
            <a:pPr algn="just">
              <a:buNone/>
            </a:pPr>
            <a:r>
              <a:rPr lang="ru-RU" sz="3400" b="1" dirty="0" smtClean="0">
                <a:solidFill>
                  <a:srgbClr val="990000"/>
                </a:solidFill>
                <a:latin typeface="Times New Roman" pitchFamily="18" charset="0"/>
                <a:cs typeface="Times New Roman" pitchFamily="18" charset="0"/>
              </a:rPr>
              <a:t>  </a:t>
            </a:r>
            <a:r>
              <a:rPr lang="ru-RU" sz="3400" b="1" dirty="0" smtClean="0">
                <a:solidFill>
                  <a:srgbClr val="008000"/>
                </a:solidFill>
                <a:latin typeface="Times New Roman" pitchFamily="18" charset="0"/>
                <a:cs typeface="Times New Roman" pitchFamily="18" charset="0"/>
              </a:rPr>
              <a:t>2. При каком годовом темпе инфляции не стоит вкладывать свои сбережения в  банк, если известно, что вложив в банк 1000 рублей, через год можно получить 1080 рублей</a:t>
            </a:r>
            <a:r>
              <a:rPr lang="ru-RU" sz="3400" b="1" dirty="0" smtClean="0">
                <a:solidFill>
                  <a:srgbClr val="990000"/>
                </a:solidFill>
                <a:latin typeface="Times New Roman" pitchFamily="18" charset="0"/>
                <a:cs typeface="Times New Roman" pitchFamily="18" charset="0"/>
              </a:rPr>
              <a:t>?</a:t>
            </a:r>
            <a:endParaRPr lang="ru-RU" sz="3400" b="1" dirty="0" smtClean="0">
              <a:solidFill>
                <a:srgbClr val="006600"/>
              </a:solidFill>
              <a:latin typeface="Times New Roman" pitchFamily="18" charset="0"/>
              <a:cs typeface="Times New Roman" pitchFamily="18" charset="0"/>
            </a:endParaRPr>
          </a:p>
          <a:p>
            <a:pPr algn="just">
              <a:buNone/>
            </a:pPr>
            <a:r>
              <a:rPr lang="ru-RU" sz="3400" b="1" dirty="0" smtClean="0">
                <a:solidFill>
                  <a:srgbClr val="006600"/>
                </a:solidFill>
                <a:latin typeface="Times New Roman" pitchFamily="18" charset="0"/>
                <a:cs typeface="Times New Roman" pitchFamily="18" charset="0"/>
              </a:rPr>
              <a:t>     </a:t>
            </a:r>
          </a:p>
          <a:p>
            <a:pPr algn="just">
              <a:buNone/>
            </a:pPr>
            <a:r>
              <a:rPr lang="ru-RU" sz="3400" b="1" dirty="0" smtClean="0">
                <a:solidFill>
                  <a:srgbClr val="C00000"/>
                </a:solidFill>
                <a:latin typeface="Times New Roman" pitchFamily="18" charset="0"/>
                <a:cs typeface="Times New Roman" pitchFamily="18" charset="0"/>
              </a:rPr>
              <a:t>  3. Четверо друзей выиграли в лотерею по 1 тысяче рублей каждый. Ваня положил деньги в банк на текущий счет из расчета 10% годовых. Петя положил свой выигрыш на срочный депозит под 90% годовых. Маша купила пылесос. А Света зашила денежки в подушку. Годовой темп инфляции составил 90%. При этом пылесосы подорожали за год в 2,5 раза.  Удачно ли друзья распорядились своими деньгами? Объясните свой ответ. </a:t>
            </a:r>
          </a:p>
          <a:p>
            <a:pPr algn="just">
              <a:buNone/>
            </a:pPr>
            <a:r>
              <a:rPr lang="ru-RU" sz="3400" b="1" dirty="0" smtClean="0">
                <a:solidFill>
                  <a:srgbClr val="008000"/>
                </a:solidFill>
                <a:latin typeface="Times New Roman" pitchFamily="18" charset="0"/>
                <a:cs typeface="Times New Roman" pitchFamily="18" charset="0"/>
              </a:rPr>
              <a:t> </a:t>
            </a:r>
          </a:p>
          <a:p>
            <a:pPr algn="just">
              <a:buNone/>
            </a:pPr>
            <a:r>
              <a:rPr lang="ru-RU" sz="3400" b="1" dirty="0" smtClean="0">
                <a:solidFill>
                  <a:srgbClr val="008000"/>
                </a:solidFill>
                <a:latin typeface="Times New Roman" pitchFamily="18" charset="0"/>
                <a:cs typeface="Times New Roman" pitchFamily="18" charset="0"/>
              </a:rPr>
              <a:t> 4. На одном поле фермер может выращивать свеклу или морковь. Если он засеет поле свеклой, то его урожай составит 2000 кг. Если он засеет поле морковью, то его урожай составит 3000 кг. Чему равны альтернативные издержки выращивания 1 кг свеклы? Что посоветуете выращивать фермеру? Обоснуйте свой ответ.</a:t>
            </a:r>
          </a:p>
          <a:p>
            <a:endParaRPr lang="ru-RU" b="1" dirty="0" smtClean="0">
              <a:solidFill>
                <a:srgbClr val="C00000"/>
              </a:solidFill>
            </a:endParaRPr>
          </a:p>
          <a:p>
            <a:endParaRPr lang="ru-RU" dirty="0"/>
          </a:p>
        </p:txBody>
      </p:sp>
      <p:sp>
        <p:nvSpPr>
          <p:cNvPr id="4" name="Rectangle 8"/>
          <p:cNvSpPr>
            <a:spLocks noChangeArrowheads="1"/>
          </p:cNvSpPr>
          <p:nvPr/>
        </p:nvSpPr>
        <p:spPr bwMode="auto">
          <a:xfrm>
            <a:off x="3286116" y="5643578"/>
            <a:ext cx="2667000" cy="838200"/>
          </a:xfrm>
          <a:prstGeom prst="rect">
            <a:avLst/>
          </a:prstGeom>
          <a:gradFill rotWithShape="1">
            <a:gsLst>
              <a:gs pos="0">
                <a:schemeClr val="bg1"/>
              </a:gs>
              <a:gs pos="100000">
                <a:srgbClr val="FFCC99"/>
              </a:gs>
            </a:gsLst>
            <a:lin ang="5400000" scaled="1"/>
          </a:gradFill>
          <a:ln w="19050">
            <a:solidFill>
              <a:srgbClr val="8A2E4E"/>
            </a:solidFill>
            <a:miter lim="800000"/>
            <a:headEnd/>
            <a:tailEnd/>
          </a:ln>
        </p:spPr>
        <p:txBody>
          <a:bodyPr/>
          <a:lstStyle/>
          <a:p>
            <a:pPr marL="342900" indent="-342900" algn="ctr"/>
            <a:r>
              <a:rPr lang="ru-RU" sz="1600" b="1" dirty="0">
                <a:solidFill>
                  <a:srgbClr val="C00000"/>
                </a:solidFill>
                <a:latin typeface="Times New Roman" pitchFamily="18" charset="0"/>
                <a:cs typeface="Times New Roman" pitchFamily="18" charset="0"/>
              </a:rPr>
              <a:t>Учимся делать выбор </a:t>
            </a:r>
          </a:p>
          <a:p>
            <a:pPr marL="342900" indent="-342900" algn="ctr"/>
            <a:r>
              <a:rPr lang="ru-RU" sz="1600" b="1" dirty="0">
                <a:solidFill>
                  <a:srgbClr val="C00000"/>
                </a:solidFill>
                <a:latin typeface="Times New Roman" pitchFamily="18" charset="0"/>
                <a:cs typeface="Times New Roman" pitchFamily="18" charset="0"/>
              </a:rPr>
              <a:t>между  различными </a:t>
            </a:r>
          </a:p>
          <a:p>
            <a:pPr marL="342900" indent="-342900" algn="ctr"/>
            <a:r>
              <a:rPr lang="ru-RU" sz="1600" b="1" dirty="0">
                <a:solidFill>
                  <a:srgbClr val="C00000"/>
                </a:solidFill>
                <a:latin typeface="Times New Roman" pitchFamily="18" charset="0"/>
                <a:cs typeface="Times New Roman" pitchFamily="18" charset="0"/>
              </a:rPr>
              <a:t>альтернативами</a:t>
            </a:r>
          </a:p>
          <a:p>
            <a:pPr marL="342900" indent="-342900" algn="ctr" eaLnBrk="0" hangingPunct="0">
              <a:lnSpc>
                <a:spcPct val="90000"/>
              </a:lnSpc>
              <a:buClr>
                <a:schemeClr val="accent1"/>
              </a:buClr>
              <a:buSzPct val="70000"/>
              <a:buFont typeface="Wingdings 2" pitchFamily="18" charset="2"/>
              <a:buNone/>
            </a:pPr>
            <a:endParaRPr lang="ru-RU" sz="1600" b="1" dirty="0">
              <a:solidFill>
                <a:schemeClr val="hlink"/>
              </a:solidFill>
            </a:endParaRPr>
          </a:p>
        </p:txBody>
      </p:sp>
      <p:pic>
        <p:nvPicPr>
          <p:cNvPr id="6" name="Picture 5" descr="254249182"/>
          <p:cNvPicPr>
            <a:picLocks noChangeAspect="1" noChangeArrowheads="1" noCrop="1"/>
          </p:cNvPicPr>
          <p:nvPr/>
        </p:nvPicPr>
        <p:blipFill>
          <a:blip r:embed="rId2" cstate="print"/>
          <a:srcRect/>
          <a:stretch>
            <a:fillRect/>
          </a:stretch>
        </p:blipFill>
        <p:spPr bwMode="auto">
          <a:xfrm>
            <a:off x="7715272" y="5357826"/>
            <a:ext cx="991937" cy="1066800"/>
          </a:xfrm>
          <a:prstGeom prst="rect">
            <a:avLst/>
          </a:prstGeom>
          <a:noFill/>
          <a:ln w="9525">
            <a:noFill/>
            <a:miter lim="800000"/>
            <a:headEnd/>
            <a:tailEnd/>
          </a:ln>
        </p:spPr>
      </p:pic>
      <p:sp>
        <p:nvSpPr>
          <p:cNvPr id="7" name="Выгнутая вниз стрелка 6">
            <a:hlinkClick r:id="rId3" action="ppaction://hlinksldjump"/>
          </p:cNvPr>
          <p:cNvSpPr/>
          <p:nvPr/>
        </p:nvSpPr>
        <p:spPr>
          <a:xfrm>
            <a:off x="285720" y="6357958"/>
            <a:ext cx="500066" cy="357166"/>
          </a:xfrm>
          <a:prstGeom prst="curved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solidFill>
                <a:schemeClr val="tx1"/>
              </a:solidFill>
            </a:endParaRPr>
          </a:p>
        </p:txBody>
      </p:sp>
    </p:spTree>
    <p:extLst>
      <p:ext uri="{BB962C8B-B14F-4D97-AF65-F5344CB8AC3E}">
        <p14:creationId xmlns:p14="http://schemas.microsoft.com/office/powerpoint/2010/main" xmlns="" val="16644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285720" y="714356"/>
            <a:ext cx="8358278"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lang="ru-RU" sz="1600" b="1" dirty="0" smtClean="0">
                <a:solidFill>
                  <a:srgbClr val="C00000"/>
                </a:solidFill>
                <a:effectLst>
                  <a:outerShdw blurRad="38100" dist="38100" dir="2700000" algn="tl">
                    <a:srgbClr val="000000">
                      <a:alpha val="43137"/>
                    </a:srgbClr>
                  </a:outerShdw>
                </a:effectLst>
                <a:latin typeface="Georgia" pitchFamily="18" charset="0"/>
                <a:ea typeface="Times New Roman" pitchFamily="18" charset="0"/>
                <a:cs typeface="Times New Roman" pitchFamily="18" charset="0"/>
              </a:rPr>
              <a:t>Почему</a:t>
            </a:r>
            <a:r>
              <a:rPr kumimoji="0" lang="ru-RU" sz="1600" b="1" i="0" u="none" strike="noStrike" cap="none" normalizeH="0" baseline="0" dirty="0" smtClean="0">
                <a:ln>
                  <a:noFill/>
                </a:ln>
                <a:solidFill>
                  <a:srgbClr val="C00000"/>
                </a:solidFill>
                <a:effectLst>
                  <a:outerShdw blurRad="38100" dist="38100" dir="2700000" algn="tl">
                    <a:srgbClr val="000000">
                      <a:alpha val="43137"/>
                    </a:srgbClr>
                  </a:outerShdw>
                </a:effectLst>
                <a:latin typeface="Georgia" pitchFamily="18" charset="0"/>
                <a:ea typeface="Times New Roman" pitchFamily="18" charset="0"/>
                <a:cs typeface="Times New Roman" pitchFamily="18" charset="0"/>
              </a:rPr>
              <a:t> в условиях рыночной экономики</a:t>
            </a:r>
            <a:r>
              <a:rPr kumimoji="0" lang="ru-RU" sz="1600" b="1" i="0" u="none" strike="noStrike" cap="none" normalizeH="0" dirty="0" smtClean="0">
                <a:ln>
                  <a:noFill/>
                </a:ln>
                <a:solidFill>
                  <a:srgbClr val="C00000"/>
                </a:solidFill>
                <a:effectLst>
                  <a:outerShdw blurRad="38100" dist="38100" dir="2700000" algn="tl">
                    <a:srgbClr val="000000">
                      <a:alpha val="43137"/>
                    </a:srgbClr>
                  </a:outerShdw>
                </a:effectLst>
                <a:latin typeface="Georgia" pitchFamily="18" charset="0"/>
                <a:ea typeface="Times New Roman" pitchFamily="18" charset="0"/>
                <a:cs typeface="Times New Roman" pitchFamily="18" charset="0"/>
              </a:rPr>
              <a:t> </a:t>
            </a:r>
            <a:r>
              <a:rPr kumimoji="0" lang="ru-RU" sz="1600" b="1" i="0" u="none" strike="noStrike" cap="none" normalizeH="0" baseline="0" dirty="0" smtClean="0">
                <a:ln>
                  <a:noFill/>
                </a:ln>
                <a:solidFill>
                  <a:srgbClr val="C00000"/>
                </a:solidFill>
                <a:effectLst>
                  <a:outerShdw blurRad="38100" dist="38100" dir="2700000" algn="tl">
                    <a:srgbClr val="000000">
                      <a:alpha val="43137"/>
                    </a:srgbClr>
                  </a:outerShdw>
                </a:effectLst>
                <a:latin typeface="Georgia" pitchFamily="18" charset="0"/>
                <a:ea typeface="Times New Roman" pitchFamily="18" charset="0"/>
                <a:cs typeface="Times New Roman" pitchFamily="18" charset="0"/>
              </a:rPr>
              <a:t>могут и должны </a:t>
            </a:r>
          </a:p>
          <a:p>
            <a:pPr marL="0" marR="0" lvl="0" indent="0"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C00000"/>
                </a:solidFill>
                <a:effectLst>
                  <a:outerShdw blurRad="38100" dist="38100" dir="2700000" algn="tl">
                    <a:srgbClr val="000000">
                      <a:alpha val="43137"/>
                    </a:srgbClr>
                  </a:outerShdw>
                </a:effectLst>
                <a:latin typeface="Georgia" pitchFamily="18" charset="0"/>
                <a:ea typeface="Times New Roman" pitchFamily="18" charset="0"/>
                <a:cs typeface="Times New Roman" pitchFamily="18" charset="0"/>
              </a:rPr>
              <a:t>проявляться не только самостоятельность экономических субъектов, </a:t>
            </a:r>
          </a:p>
          <a:p>
            <a:pPr marL="0" marR="0" lvl="0" indent="0"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C00000"/>
                </a:solidFill>
                <a:effectLst>
                  <a:outerShdw blurRad="38100" dist="38100" dir="2700000" algn="tl">
                    <a:srgbClr val="000000">
                      <a:alpha val="43137"/>
                    </a:srgbClr>
                  </a:outerShdw>
                </a:effectLst>
                <a:latin typeface="Georgia" pitchFamily="18" charset="0"/>
                <a:ea typeface="Times New Roman" pitchFamily="18" charset="0"/>
                <a:cs typeface="Times New Roman" pitchFamily="18" charset="0"/>
              </a:rPr>
              <a:t>но и высокий уровень их</a:t>
            </a:r>
            <a:r>
              <a:rPr kumimoji="0" lang="ru-RU" sz="1600" b="1" i="0" u="none" strike="noStrike" cap="none" normalizeH="0" dirty="0" smtClean="0">
                <a:ln>
                  <a:noFill/>
                </a:ln>
                <a:solidFill>
                  <a:srgbClr val="C00000"/>
                </a:solidFill>
                <a:effectLst>
                  <a:outerShdw blurRad="38100" dist="38100" dir="2700000" algn="tl">
                    <a:srgbClr val="000000">
                      <a:alpha val="43137"/>
                    </a:srgbClr>
                  </a:outerShdw>
                </a:effectLst>
                <a:latin typeface="Georgia" pitchFamily="18" charset="0"/>
                <a:ea typeface="Times New Roman" pitchFamily="18" charset="0"/>
                <a:cs typeface="Times New Roman" pitchFamily="18" charset="0"/>
              </a:rPr>
              <a:t> </a:t>
            </a:r>
            <a:r>
              <a:rPr kumimoji="0" lang="ru-RU" sz="1600" b="1" i="0" u="none" strike="noStrike" cap="none" normalizeH="0" baseline="0" dirty="0" smtClean="0">
                <a:ln>
                  <a:noFill/>
                </a:ln>
                <a:solidFill>
                  <a:srgbClr val="C00000"/>
                </a:solidFill>
                <a:effectLst>
                  <a:outerShdw blurRad="38100" dist="38100" dir="2700000" algn="tl">
                    <a:srgbClr val="000000">
                      <a:alpha val="43137"/>
                    </a:srgbClr>
                  </a:outerShdw>
                </a:effectLst>
                <a:latin typeface="Georgia" pitchFamily="18" charset="0"/>
                <a:ea typeface="Times New Roman" pitchFamily="18" charset="0"/>
                <a:cs typeface="Times New Roman" pitchFamily="18" charset="0"/>
              </a:rPr>
              <a:t>финансовой грамотности</a:t>
            </a:r>
            <a:r>
              <a:rPr lang="ru-RU" sz="1600" b="1" dirty="0" smtClean="0">
                <a:solidFill>
                  <a:srgbClr val="C00000"/>
                </a:solidFill>
                <a:effectLst>
                  <a:outerShdw blurRad="38100" dist="38100" dir="2700000" algn="tl">
                    <a:srgbClr val="000000">
                      <a:alpha val="43137"/>
                    </a:srgbClr>
                  </a:outerShdw>
                </a:effectLst>
                <a:latin typeface="Georgia" pitchFamily="18" charset="0"/>
                <a:ea typeface="Times New Roman" pitchFamily="18" charset="0"/>
                <a:cs typeface="Times New Roman" pitchFamily="18" charset="0"/>
              </a:rPr>
              <a:t>?</a:t>
            </a:r>
            <a:endParaRPr kumimoji="0" lang="ru-RU" sz="1600" b="1" i="0" u="none" strike="noStrike" cap="none" normalizeH="0" baseline="0" dirty="0" smtClean="0">
              <a:ln>
                <a:noFill/>
              </a:ln>
              <a:solidFill>
                <a:srgbClr val="C00000"/>
              </a:solidFill>
              <a:effectLst>
                <a:outerShdw blurRad="38100" dist="38100" dir="2700000" algn="tl">
                  <a:srgbClr val="000000">
                    <a:alpha val="43137"/>
                  </a:srgbClr>
                </a:outerShdw>
              </a:effectLst>
              <a:latin typeface="Georgia" pitchFamily="18" charset="0"/>
              <a:cs typeface="Arial" pitchFamily="34" charset="0"/>
            </a:endParaRPr>
          </a:p>
        </p:txBody>
      </p:sp>
      <p:pic>
        <p:nvPicPr>
          <p:cNvPr id="4" name="Picture 5" descr="ico35"/>
          <p:cNvPicPr>
            <a:picLocks noChangeAspect="1" noChangeArrowheads="1"/>
          </p:cNvPicPr>
          <p:nvPr/>
        </p:nvPicPr>
        <p:blipFill>
          <a:blip r:embed="rId2" cstate="print"/>
          <a:srcRect/>
          <a:stretch>
            <a:fillRect/>
          </a:stretch>
        </p:blipFill>
        <p:spPr bwMode="auto">
          <a:xfrm>
            <a:off x="2214546" y="3786190"/>
            <a:ext cx="647700" cy="792163"/>
          </a:xfrm>
          <a:prstGeom prst="rect">
            <a:avLst/>
          </a:prstGeom>
          <a:noFill/>
        </p:spPr>
      </p:pic>
      <p:pic>
        <p:nvPicPr>
          <p:cNvPr id="5" name="Picture 5" descr="ico35"/>
          <p:cNvPicPr>
            <a:picLocks noChangeAspect="1" noChangeArrowheads="1"/>
          </p:cNvPicPr>
          <p:nvPr/>
        </p:nvPicPr>
        <p:blipFill>
          <a:blip r:embed="rId2" cstate="print"/>
          <a:srcRect/>
          <a:stretch>
            <a:fillRect/>
          </a:stretch>
        </p:blipFill>
        <p:spPr bwMode="auto">
          <a:xfrm>
            <a:off x="3571868" y="2928934"/>
            <a:ext cx="647700" cy="792163"/>
          </a:xfrm>
          <a:prstGeom prst="rect">
            <a:avLst/>
          </a:prstGeom>
          <a:noFill/>
        </p:spPr>
      </p:pic>
      <p:pic>
        <p:nvPicPr>
          <p:cNvPr id="6" name="Picture 5" descr="ico35"/>
          <p:cNvPicPr>
            <a:picLocks noChangeAspect="1" noChangeArrowheads="1"/>
          </p:cNvPicPr>
          <p:nvPr/>
        </p:nvPicPr>
        <p:blipFill>
          <a:blip r:embed="rId2" cstate="print"/>
          <a:srcRect/>
          <a:stretch>
            <a:fillRect/>
          </a:stretch>
        </p:blipFill>
        <p:spPr bwMode="auto">
          <a:xfrm>
            <a:off x="4929190" y="2071678"/>
            <a:ext cx="647700" cy="792163"/>
          </a:xfrm>
          <a:prstGeom prst="rect">
            <a:avLst/>
          </a:prstGeom>
          <a:noFill/>
        </p:spPr>
      </p:pic>
      <p:pic>
        <p:nvPicPr>
          <p:cNvPr id="7" name="Picture 5" descr="ico35"/>
          <p:cNvPicPr>
            <a:picLocks noChangeAspect="1" noChangeArrowheads="1"/>
          </p:cNvPicPr>
          <p:nvPr/>
        </p:nvPicPr>
        <p:blipFill>
          <a:blip r:embed="rId2" cstate="print"/>
          <a:srcRect/>
          <a:stretch>
            <a:fillRect/>
          </a:stretch>
        </p:blipFill>
        <p:spPr bwMode="auto">
          <a:xfrm>
            <a:off x="6572264" y="1285860"/>
            <a:ext cx="647700" cy="792163"/>
          </a:xfrm>
          <a:prstGeom prst="rect">
            <a:avLst/>
          </a:prstGeom>
          <a:noFill/>
        </p:spPr>
      </p:pic>
      <p:pic>
        <p:nvPicPr>
          <p:cNvPr id="8" name="Picture 5" descr="Рисунок4"/>
          <p:cNvPicPr>
            <a:picLocks noChangeAspect="1" noChangeArrowheads="1"/>
          </p:cNvPicPr>
          <p:nvPr/>
        </p:nvPicPr>
        <p:blipFill>
          <a:blip r:embed="rId3" cstate="print"/>
          <a:srcRect/>
          <a:stretch>
            <a:fillRect/>
          </a:stretch>
        </p:blipFill>
        <p:spPr bwMode="auto">
          <a:xfrm>
            <a:off x="3428992" y="3857628"/>
            <a:ext cx="1999288" cy="2479672"/>
          </a:xfrm>
          <a:prstGeom prst="rect">
            <a:avLst/>
          </a:prstGeom>
          <a:noFill/>
          <a:ln w="9525">
            <a:noFill/>
            <a:miter lim="800000"/>
            <a:headEnd/>
            <a:tailEnd/>
          </a:ln>
        </p:spPr>
      </p:pic>
      <p:pic>
        <p:nvPicPr>
          <p:cNvPr id="9" name="Picture 2" descr="C:\Users\USER\Desktop\1-kursyi-finansovaya-gramotnost.jpg"/>
          <p:cNvPicPr>
            <a:picLocks noChangeAspect="1" noChangeArrowheads="1"/>
          </p:cNvPicPr>
          <p:nvPr/>
        </p:nvPicPr>
        <p:blipFill>
          <a:blip r:embed="rId4" cstate="print"/>
          <a:srcRect/>
          <a:stretch>
            <a:fillRect/>
          </a:stretch>
        </p:blipFill>
        <p:spPr bwMode="auto">
          <a:xfrm>
            <a:off x="7643834" y="1"/>
            <a:ext cx="1500166" cy="1000892"/>
          </a:xfrm>
          <a:prstGeom prst="rect">
            <a:avLst/>
          </a:prstGeom>
          <a:noFill/>
        </p:spPr>
      </p:pic>
      <p:sp>
        <p:nvSpPr>
          <p:cNvPr id="10" name="Заголовок 1"/>
          <p:cNvSpPr txBox="1">
            <a:spLocks/>
          </p:cNvSpPr>
          <p:nvPr/>
        </p:nvSpPr>
        <p:spPr>
          <a:xfrm>
            <a:off x="642910" y="214290"/>
            <a:ext cx="8001000" cy="1714488"/>
          </a:xfrm>
          <a:prstGeom prst="rect">
            <a:avLst/>
          </a:prstGeom>
        </p:spPr>
        <p:txBody>
          <a:bodyPr vert="horz" lIns="91440" tIns="45720" rIns="91440" bIns="45720" rtlCol="0" anchor="ctr">
            <a:normAutofit fontScale="2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1600" b="0" i="0" u="none" strike="noStrike" kern="1200" cap="none" spc="0" normalizeH="0" baseline="0" noProof="0" dirty="0" smtClean="0">
                <a:ln>
                  <a:noFill/>
                </a:ln>
                <a:solidFill>
                  <a:schemeClr val="tx1"/>
                </a:solidFill>
                <a:effectLst/>
                <a:uLnTx/>
                <a:uFillTx/>
                <a:latin typeface="+mj-lt"/>
                <a:ea typeface="+mj-ea"/>
                <a:cs typeface="+mj-cs"/>
              </a:rPr>
              <a:t/>
            </a:r>
            <a:br>
              <a:rPr kumimoji="0" lang="ru-RU" sz="1600" b="0" i="0" u="none" strike="noStrike" kern="1200" cap="none" spc="0" normalizeH="0" baseline="0" noProof="0" dirty="0" smtClean="0">
                <a:ln>
                  <a:noFill/>
                </a:ln>
                <a:solidFill>
                  <a:schemeClr val="tx1"/>
                </a:solidFill>
                <a:effectLst/>
                <a:uLnTx/>
                <a:uFillTx/>
                <a:latin typeface="+mj-lt"/>
                <a:ea typeface="+mj-ea"/>
                <a:cs typeface="+mj-cs"/>
              </a:rPr>
            </a:br>
            <a:r>
              <a:rPr kumimoji="0" lang="ru-RU" sz="1600" b="1" i="0" u="none" strike="noStrike" kern="1200" cap="none" spc="0" normalizeH="0" baseline="0" noProof="0" dirty="0" smtClean="0">
                <a:ln>
                  <a:noFill/>
                </a:ln>
                <a:solidFill>
                  <a:schemeClr val="tx1"/>
                </a:solidFill>
                <a:effectLst/>
                <a:uLnTx/>
                <a:uFillTx/>
                <a:latin typeface="+mj-lt"/>
                <a:ea typeface="+mj-ea"/>
                <a:cs typeface="+mj-cs"/>
              </a:rPr>
              <a:t> </a:t>
            </a:r>
            <a:r>
              <a:rPr kumimoji="0" lang="ru-RU" sz="1600" b="0" i="0" u="none" strike="noStrike" kern="1200" cap="none" spc="0" normalizeH="0" baseline="0" noProof="0" dirty="0" smtClean="0">
                <a:ln>
                  <a:noFill/>
                </a:ln>
                <a:solidFill>
                  <a:schemeClr val="tx1"/>
                </a:solidFill>
                <a:effectLst/>
                <a:uLnTx/>
                <a:uFillTx/>
                <a:latin typeface="+mj-lt"/>
                <a:ea typeface="+mj-ea"/>
                <a:cs typeface="+mj-cs"/>
              </a:rPr>
              <a:t/>
            </a:r>
            <a:br>
              <a:rPr kumimoji="0" lang="ru-RU" sz="1600" b="0" i="0" u="none" strike="noStrike" kern="1200" cap="none" spc="0" normalizeH="0" baseline="0" noProof="0" dirty="0" smtClean="0">
                <a:ln>
                  <a:noFill/>
                </a:ln>
                <a:solidFill>
                  <a:schemeClr val="tx1"/>
                </a:solidFill>
                <a:effectLst/>
                <a:uLnTx/>
                <a:uFillTx/>
                <a:latin typeface="+mj-lt"/>
                <a:ea typeface="+mj-ea"/>
                <a:cs typeface="+mj-cs"/>
              </a:rPr>
            </a:br>
            <a:r>
              <a:rPr kumimoji="0" lang="ru-RU" sz="1600" b="0" i="0" u="none" strike="noStrike" kern="1200" cap="none" spc="0" normalizeH="0" baseline="0" noProof="0" dirty="0" smtClean="0">
                <a:ln>
                  <a:noFill/>
                </a:ln>
                <a:solidFill>
                  <a:schemeClr val="tx1"/>
                </a:solidFill>
                <a:effectLst/>
                <a:uLnTx/>
                <a:uFillTx/>
                <a:latin typeface="+mj-lt"/>
                <a:ea typeface="+mj-ea"/>
                <a:cs typeface="+mj-cs"/>
              </a:rPr>
              <a:t/>
            </a:r>
            <a:br>
              <a:rPr kumimoji="0" lang="ru-RU" sz="1600" b="0" i="0" u="none" strike="noStrike" kern="1200" cap="none" spc="0" normalizeH="0" baseline="0" noProof="0" dirty="0" smtClean="0">
                <a:ln>
                  <a:noFill/>
                </a:ln>
                <a:solidFill>
                  <a:schemeClr val="tx1"/>
                </a:solidFill>
                <a:effectLst/>
                <a:uLnTx/>
                <a:uFillTx/>
                <a:latin typeface="+mj-lt"/>
                <a:ea typeface="+mj-ea"/>
                <a:cs typeface="+mj-cs"/>
              </a:rPr>
            </a:br>
            <a:r>
              <a:rPr kumimoji="0" lang="ru-RU" sz="1600" b="0" i="0" u="none" strike="noStrike" kern="1200" cap="none" spc="0" normalizeH="0" baseline="0" noProof="0" dirty="0" smtClean="0">
                <a:ln>
                  <a:noFill/>
                </a:ln>
                <a:solidFill>
                  <a:schemeClr val="tx1"/>
                </a:solidFill>
                <a:effectLst/>
                <a:uLnTx/>
                <a:uFillTx/>
                <a:latin typeface="+mj-lt"/>
                <a:ea typeface="+mj-ea"/>
                <a:cs typeface="+mj-cs"/>
              </a:rPr>
              <a:t/>
            </a:r>
            <a:br>
              <a:rPr kumimoji="0" lang="ru-RU" sz="1600" b="0" i="0" u="none" strike="noStrike" kern="1200" cap="none" spc="0" normalizeH="0" baseline="0" noProof="0" dirty="0" smtClean="0">
                <a:ln>
                  <a:noFill/>
                </a:ln>
                <a:solidFill>
                  <a:schemeClr val="tx1"/>
                </a:solidFill>
                <a:effectLst/>
                <a:uLnTx/>
                <a:uFillTx/>
                <a:latin typeface="+mj-lt"/>
                <a:ea typeface="+mj-ea"/>
                <a:cs typeface="+mj-cs"/>
              </a:rPr>
            </a:br>
            <a:r>
              <a:rPr kumimoji="0" lang="ru-RU" sz="1600" b="0" i="0" u="none" strike="noStrike" kern="1200" cap="none" spc="0" normalizeH="0" baseline="0" noProof="0" dirty="0" smtClean="0">
                <a:ln>
                  <a:noFill/>
                </a:ln>
                <a:solidFill>
                  <a:schemeClr val="tx1"/>
                </a:solidFill>
                <a:effectLst/>
                <a:uLnTx/>
                <a:uFillTx/>
                <a:latin typeface="+mj-lt"/>
                <a:ea typeface="+mj-ea"/>
                <a:cs typeface="+mj-cs"/>
              </a:rPr>
              <a:t/>
            </a:r>
            <a:br>
              <a:rPr kumimoji="0" lang="ru-RU" sz="1600" b="0" i="0" u="none" strike="noStrike" kern="1200" cap="none" spc="0" normalizeH="0" baseline="0" noProof="0" dirty="0" smtClean="0">
                <a:ln>
                  <a:noFill/>
                </a:ln>
                <a:solidFill>
                  <a:schemeClr val="tx1"/>
                </a:solidFill>
                <a:effectLst/>
                <a:uLnTx/>
                <a:uFillTx/>
                <a:latin typeface="+mj-lt"/>
                <a:ea typeface="+mj-ea"/>
                <a:cs typeface="+mj-cs"/>
              </a:rPr>
            </a:br>
            <a:r>
              <a:rPr kumimoji="0" lang="ru-RU" sz="1600" b="0" i="0" u="none" strike="noStrike" kern="1200" cap="none" spc="0" normalizeH="0" baseline="0" noProof="0" dirty="0" smtClean="0">
                <a:ln>
                  <a:noFill/>
                </a:ln>
                <a:solidFill>
                  <a:schemeClr val="tx1"/>
                </a:solidFill>
                <a:effectLst/>
                <a:uLnTx/>
                <a:uFillTx/>
                <a:latin typeface="+mj-lt"/>
                <a:ea typeface="+mj-ea"/>
                <a:cs typeface="+mj-cs"/>
              </a:rPr>
              <a:t/>
            </a:r>
            <a:br>
              <a:rPr kumimoji="0" lang="ru-RU" sz="1600" b="0" i="0" u="none" strike="noStrike" kern="1200" cap="none" spc="0" normalizeH="0" baseline="0" noProof="0" dirty="0" smtClean="0">
                <a:ln>
                  <a:noFill/>
                </a:ln>
                <a:solidFill>
                  <a:schemeClr val="tx1"/>
                </a:solidFill>
                <a:effectLst/>
                <a:uLnTx/>
                <a:uFillTx/>
                <a:latin typeface="+mj-lt"/>
                <a:ea typeface="+mj-ea"/>
                <a:cs typeface="+mj-cs"/>
              </a:rPr>
            </a:br>
            <a:r>
              <a:rPr kumimoji="0" lang="ru-RU" sz="24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Georgia" pitchFamily="18" charset="0"/>
                <a:ea typeface="+mj-ea"/>
                <a:cs typeface="+mj-cs"/>
              </a:rPr>
              <a:t> </a:t>
            </a:r>
            <a:br>
              <a:rPr kumimoji="0" lang="ru-RU" sz="24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Georgia" pitchFamily="18" charset="0"/>
                <a:ea typeface="+mj-ea"/>
                <a:cs typeface="+mj-cs"/>
              </a:rPr>
            </a:br>
            <a:r>
              <a:rPr kumimoji="0" lang="ru-RU" sz="7200" b="1"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Georgia" pitchFamily="18" charset="0"/>
                <a:ea typeface="+mj-ea"/>
                <a:cs typeface="+mj-cs"/>
              </a:rPr>
              <a:t>Финансовая грамотность населения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7200" b="1"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Georgia" pitchFamily="18" charset="0"/>
                <a:ea typeface="+mj-ea"/>
                <a:cs typeface="+mj-cs"/>
              </a:rPr>
              <a:t>как фактор успешности общества</a:t>
            </a:r>
            <a:r>
              <a:rPr kumimoji="0" lang="ru-RU" sz="960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Georgia" pitchFamily="18" charset="0"/>
                <a:ea typeface="+mj-ea"/>
                <a:cs typeface="+mj-cs"/>
              </a:rPr>
              <a:t/>
            </a:r>
            <a:br>
              <a:rPr kumimoji="0" lang="ru-RU" sz="960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Georgia" pitchFamily="18" charset="0"/>
                <a:ea typeface="+mj-ea"/>
                <a:cs typeface="+mj-cs"/>
              </a:rPr>
            </a:br>
            <a:r>
              <a:rPr kumimoji="0" lang="ru-RU" sz="96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Georgia" pitchFamily="18" charset="0"/>
                <a:ea typeface="+mj-ea"/>
                <a:cs typeface="+mj-cs"/>
              </a:rPr>
              <a:t/>
            </a:r>
            <a:br>
              <a:rPr kumimoji="0" lang="ru-RU" sz="96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Georgia" pitchFamily="18" charset="0"/>
                <a:ea typeface="+mj-ea"/>
                <a:cs typeface="+mj-cs"/>
              </a:rPr>
            </a:br>
            <a:r>
              <a:rPr kumimoji="0" lang="ru-RU" sz="96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Georgia" pitchFamily="18" charset="0"/>
                <a:ea typeface="+mj-ea"/>
                <a:cs typeface="+mj-cs"/>
              </a:rPr>
              <a:t/>
            </a:r>
            <a:br>
              <a:rPr kumimoji="0" lang="ru-RU" sz="96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Georgia" pitchFamily="18" charset="0"/>
                <a:ea typeface="+mj-ea"/>
                <a:cs typeface="+mj-cs"/>
              </a:rPr>
            </a:br>
            <a:r>
              <a:rPr kumimoji="0" lang="ru-RU" sz="96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Georgia" pitchFamily="18" charset="0"/>
                <a:ea typeface="+mj-ea"/>
                <a:cs typeface="+mj-cs"/>
              </a:rPr>
              <a:t/>
            </a:r>
            <a:br>
              <a:rPr kumimoji="0" lang="ru-RU" sz="96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Georgia" pitchFamily="18" charset="0"/>
                <a:ea typeface="+mj-ea"/>
                <a:cs typeface="+mj-cs"/>
              </a:rPr>
            </a:br>
            <a:r>
              <a:rPr kumimoji="0" lang="ru-RU" sz="96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Georgia" pitchFamily="18" charset="0"/>
                <a:ea typeface="+mj-ea"/>
                <a:cs typeface="+mj-cs"/>
              </a:rPr>
              <a:t> </a:t>
            </a:r>
            <a:r>
              <a:rPr kumimoji="0" lang="ru-RU" sz="9600" b="0" i="0" u="none" strike="noStrike" kern="1200" cap="none" spc="0" normalizeH="0" baseline="0" noProof="0" dirty="0" smtClean="0">
                <a:ln>
                  <a:noFill/>
                </a:ln>
                <a:solidFill>
                  <a:schemeClr val="tx1"/>
                </a:solidFill>
                <a:effectLst/>
                <a:uLnTx/>
                <a:uFillTx/>
                <a:latin typeface="Georgia" pitchFamily="18" charset="0"/>
                <a:ea typeface="+mj-ea"/>
                <a:cs typeface="+mj-cs"/>
              </a:rPr>
              <a:t/>
            </a:r>
            <a:br>
              <a:rPr kumimoji="0" lang="ru-RU" sz="9600" b="0" i="0" u="none" strike="noStrike" kern="1200" cap="none" spc="0" normalizeH="0" baseline="0" noProof="0" dirty="0" smtClean="0">
                <a:ln>
                  <a:noFill/>
                </a:ln>
                <a:solidFill>
                  <a:schemeClr val="tx1"/>
                </a:solidFill>
                <a:effectLst/>
                <a:uLnTx/>
                <a:uFillTx/>
                <a:latin typeface="Georgia" pitchFamily="18" charset="0"/>
                <a:ea typeface="+mj-ea"/>
                <a:cs typeface="+mj-cs"/>
              </a:rPr>
            </a:br>
            <a:r>
              <a:rPr kumimoji="0" lang="ru-RU" sz="4400" b="0" i="0" u="none" strike="noStrike" kern="1200" cap="none" spc="0" normalizeH="0" baseline="0" noProof="0" dirty="0" smtClean="0">
                <a:ln>
                  <a:noFill/>
                </a:ln>
                <a:solidFill>
                  <a:schemeClr val="tx1"/>
                </a:solidFill>
                <a:effectLst/>
                <a:uLnTx/>
                <a:uFillTx/>
                <a:latin typeface="+mj-lt"/>
                <a:ea typeface="+mj-ea"/>
                <a:cs typeface="+mj-cs"/>
              </a:rPr>
              <a:t/>
            </a:r>
            <a:br>
              <a:rPr kumimoji="0" lang="ru-RU" sz="4400" b="0" i="0" u="none" strike="noStrike" kern="1200" cap="none" spc="0" normalizeH="0" baseline="0" noProof="0" dirty="0" smtClean="0">
                <a:ln>
                  <a:noFill/>
                </a:ln>
                <a:solidFill>
                  <a:schemeClr val="tx1"/>
                </a:solidFill>
                <a:effectLst/>
                <a:uLnTx/>
                <a:uFillTx/>
                <a:latin typeface="+mj-lt"/>
                <a:ea typeface="+mj-ea"/>
                <a:cs typeface="+mj-cs"/>
              </a:rPr>
            </a:br>
            <a:r>
              <a:rPr kumimoji="0" lang="ru-RU" sz="4400" b="1" i="0" u="none" strike="noStrike" kern="1200" cap="none" spc="0" normalizeH="0" baseline="0" noProof="0" dirty="0" smtClean="0">
                <a:ln>
                  <a:noFill/>
                </a:ln>
                <a:solidFill>
                  <a:schemeClr val="tx1"/>
                </a:solidFill>
                <a:effectLst/>
                <a:uLnTx/>
                <a:uFillTx/>
                <a:latin typeface="+mj-lt"/>
                <a:ea typeface="+mj-ea"/>
                <a:cs typeface="+mj-cs"/>
              </a:rPr>
              <a:t> </a:t>
            </a:r>
            <a:r>
              <a:rPr kumimoji="0" lang="ru-RU" sz="4400" b="0" i="0" u="none" strike="noStrike" kern="1200" cap="none" spc="0" normalizeH="0" baseline="0" noProof="0" dirty="0" smtClean="0">
                <a:ln>
                  <a:noFill/>
                </a:ln>
                <a:solidFill>
                  <a:schemeClr val="tx1"/>
                </a:solidFill>
                <a:effectLst/>
                <a:uLnTx/>
                <a:uFillTx/>
                <a:latin typeface="+mj-lt"/>
                <a:ea typeface="+mj-ea"/>
                <a:cs typeface="+mj-cs"/>
              </a:rPr>
              <a:t/>
            </a:r>
            <a:br>
              <a:rPr kumimoji="0" lang="ru-RU" sz="4400" b="0" i="0" u="none" strike="noStrike" kern="1200" cap="none" spc="0" normalizeH="0" baseline="0" noProof="0" dirty="0" smtClean="0">
                <a:ln>
                  <a:noFill/>
                </a:ln>
                <a:solidFill>
                  <a:schemeClr val="tx1"/>
                </a:solidFill>
                <a:effectLst/>
                <a:uLnTx/>
                <a:uFillTx/>
                <a:latin typeface="+mj-lt"/>
                <a:ea typeface="+mj-ea"/>
                <a:cs typeface="+mj-cs"/>
              </a:rPr>
            </a:br>
            <a:endParaRPr kumimoji="0" lang="ru-RU"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11" name="Выгнутая вниз стрелка 10">
            <a:hlinkClick r:id="rId5" action="ppaction://hlinksldjump"/>
          </p:cNvPr>
          <p:cNvSpPr/>
          <p:nvPr/>
        </p:nvSpPr>
        <p:spPr>
          <a:xfrm>
            <a:off x="857224" y="6286520"/>
            <a:ext cx="500066" cy="357166"/>
          </a:xfrm>
          <a:prstGeom prst="curved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solidFill>
                <a:schemeClr val="tx1"/>
              </a:solidFill>
            </a:endParaRPr>
          </a:p>
        </p:txBody>
      </p:sp>
    </p:spTree>
    <p:extLst>
      <p:ext uri="{BB962C8B-B14F-4D97-AF65-F5344CB8AC3E}">
        <p14:creationId xmlns:p14="http://schemas.microsoft.com/office/powerpoint/2010/main" xmlns="" val="4268512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wipe(left)">
                                      <p:cBhvr>
                                        <p:cTn id="27" dur="1000"/>
                                        <p:tgtEl>
                                          <p:spTgt spid="3">
                                            <p:txEl>
                                              <p:pRg st="0" end="0"/>
                                            </p:txEl>
                                          </p:spTgt>
                                        </p:tgtEl>
                                      </p:cBhvr>
                                    </p:animEffect>
                                  </p:childTnLst>
                                </p:cTn>
                              </p:par>
                              <p:par>
                                <p:cTn id="28" presetID="22" presetClass="entr" presetSubtype="8" fill="hold" nodeType="with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wipe(left)">
                                      <p:cBhvr>
                                        <p:cTn id="30" dur="1000"/>
                                        <p:tgtEl>
                                          <p:spTgt spid="3">
                                            <p:txEl>
                                              <p:pRg st="1" end="1"/>
                                            </p:txEl>
                                          </p:spTgt>
                                        </p:tgtEl>
                                      </p:cBhvr>
                                    </p:animEffect>
                                  </p:childTnLst>
                                </p:cTn>
                              </p:par>
                              <p:par>
                                <p:cTn id="31" presetID="22" presetClass="entr" presetSubtype="8" fill="hold" nodeType="with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wipe(left)">
                                      <p:cBhvr>
                                        <p:cTn id="3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C:\Users\USER\Desktop\3D-Characters-wallpaper-1920x1200-024.jpg"/>
          <p:cNvPicPr>
            <a:picLocks noChangeAspect="1" noChangeArrowheads="1"/>
          </p:cNvPicPr>
          <p:nvPr/>
        </p:nvPicPr>
        <p:blipFill>
          <a:blip r:embed="rId2" cstate="print"/>
          <a:srcRect/>
          <a:stretch>
            <a:fillRect/>
          </a:stretch>
        </p:blipFill>
        <p:spPr bwMode="auto">
          <a:xfrm>
            <a:off x="5786446" y="5607788"/>
            <a:ext cx="1500198" cy="1250212"/>
          </a:xfrm>
          <a:prstGeom prst="rect">
            <a:avLst/>
          </a:prstGeom>
          <a:noFill/>
        </p:spPr>
      </p:pic>
      <p:pic>
        <p:nvPicPr>
          <p:cNvPr id="38914" name="Picture 2" descr="C:\Users\USER\Desktop\rId8.png"/>
          <p:cNvPicPr>
            <a:picLocks noGrp="1" noChangeAspect="1" noChangeArrowheads="1"/>
          </p:cNvPicPr>
          <p:nvPr>
            <p:ph idx="1"/>
          </p:nvPr>
        </p:nvPicPr>
        <p:blipFill>
          <a:blip r:embed="rId3" cstate="print"/>
          <a:srcRect/>
          <a:stretch>
            <a:fillRect/>
          </a:stretch>
        </p:blipFill>
        <p:spPr bwMode="auto">
          <a:xfrm>
            <a:off x="214282" y="1000108"/>
            <a:ext cx="8741576" cy="4714908"/>
          </a:xfrm>
          <a:prstGeom prst="rect">
            <a:avLst/>
          </a:prstGeom>
          <a:noFill/>
        </p:spPr>
      </p:pic>
      <p:sp>
        <p:nvSpPr>
          <p:cNvPr id="8" name="Заголовок 1"/>
          <p:cNvSpPr>
            <a:spLocks noGrp="1"/>
          </p:cNvSpPr>
          <p:nvPr>
            <p:ph type="title"/>
          </p:nvPr>
        </p:nvSpPr>
        <p:spPr>
          <a:xfrm>
            <a:off x="500034" y="0"/>
            <a:ext cx="8229600" cy="1143000"/>
          </a:xfrm>
        </p:spPr>
        <p:txBody>
          <a:bodyPr>
            <a:normAutofit/>
          </a:bodyPr>
          <a:lstStyle/>
          <a:p>
            <a:pPr lvl="0" fontAlgn="base">
              <a:spcAft>
                <a:spcPct val="0"/>
              </a:spcAft>
            </a:pPr>
            <a:r>
              <a:rPr lang="ru-RU" sz="2000" b="1" dirty="0" smtClean="0">
                <a:solidFill>
                  <a:srgbClr val="C00000"/>
                </a:solidFill>
                <a:latin typeface="Georgia" pitchFamily="18" charset="0"/>
                <a:ea typeface="Times New Roman" pitchFamily="18" charset="0"/>
                <a:cs typeface="Times New Roman" pitchFamily="18" charset="0"/>
              </a:rPr>
              <a:t>Взаимодействие субъектов в рыночной экономике</a:t>
            </a:r>
            <a:r>
              <a:rPr lang="ru-RU" sz="2000" b="1" dirty="0" smtClean="0">
                <a:solidFill>
                  <a:srgbClr val="C00000"/>
                </a:solidFill>
                <a:latin typeface="Georgia" pitchFamily="18" charset="0"/>
                <a:cs typeface="Arial" pitchFamily="34" charset="0"/>
              </a:rPr>
              <a:t/>
            </a:r>
            <a:br>
              <a:rPr lang="ru-RU" sz="2000" b="1" dirty="0" smtClean="0">
                <a:solidFill>
                  <a:srgbClr val="C00000"/>
                </a:solidFill>
                <a:latin typeface="Georgia" pitchFamily="18" charset="0"/>
                <a:cs typeface="Arial" pitchFamily="34" charset="0"/>
              </a:rPr>
            </a:br>
            <a:endParaRPr lang="ru-RU" sz="2000" dirty="0"/>
          </a:p>
        </p:txBody>
      </p:sp>
      <p:pic>
        <p:nvPicPr>
          <p:cNvPr id="5" name="Picture 3" descr="C:\Users\USER\Desktop\pic01.jpg"/>
          <p:cNvPicPr>
            <a:picLocks noChangeAspect="1" noChangeArrowheads="1"/>
          </p:cNvPicPr>
          <p:nvPr/>
        </p:nvPicPr>
        <p:blipFill>
          <a:blip r:embed="rId4" cstate="print"/>
          <a:srcRect/>
          <a:stretch>
            <a:fillRect/>
          </a:stretch>
        </p:blipFill>
        <p:spPr bwMode="auto">
          <a:xfrm>
            <a:off x="1857356" y="2643182"/>
            <a:ext cx="3714776" cy="1359906"/>
          </a:xfrm>
          <a:prstGeom prst="rect">
            <a:avLst/>
          </a:prstGeom>
          <a:noFill/>
        </p:spPr>
      </p:pic>
      <p:pic>
        <p:nvPicPr>
          <p:cNvPr id="40966" name="Picture 6" descr="http://www.nadbugom.in.ua/images/%D1%81%D1%96%D0%BC%D0%B5%D0%B9%D0%BD%D0%B0%20%D0%BF%D0%BE%D0%BA%D1%83%D0%BF%D0%BA%D0%B0.jpg"/>
          <p:cNvPicPr>
            <a:picLocks noChangeAspect="1" noChangeArrowheads="1"/>
          </p:cNvPicPr>
          <p:nvPr/>
        </p:nvPicPr>
        <p:blipFill>
          <a:blip r:embed="rId5" cstate="print"/>
          <a:srcRect/>
          <a:stretch>
            <a:fillRect/>
          </a:stretch>
        </p:blipFill>
        <p:spPr bwMode="auto">
          <a:xfrm>
            <a:off x="5929322" y="2643182"/>
            <a:ext cx="1357290" cy="1652104"/>
          </a:xfrm>
          <a:prstGeom prst="rect">
            <a:avLst/>
          </a:prstGeom>
          <a:noFill/>
        </p:spPr>
      </p:pic>
      <p:pic>
        <p:nvPicPr>
          <p:cNvPr id="11" name="Picture 4" descr="C:\Users\USER\Desktop\3D-Characters-wallpaper-1920x1200-024.jpg"/>
          <p:cNvPicPr>
            <a:picLocks noChangeAspect="1" noChangeArrowheads="1"/>
          </p:cNvPicPr>
          <p:nvPr/>
        </p:nvPicPr>
        <p:blipFill>
          <a:blip r:embed="rId6" cstate="print"/>
          <a:srcRect/>
          <a:stretch>
            <a:fillRect/>
          </a:stretch>
        </p:blipFill>
        <p:spPr bwMode="auto">
          <a:xfrm>
            <a:off x="7772470" y="0"/>
            <a:ext cx="1371529" cy="1142984"/>
          </a:xfrm>
          <a:prstGeom prst="rect">
            <a:avLst/>
          </a:prstGeom>
          <a:noFill/>
        </p:spPr>
      </p:pic>
      <p:sp>
        <p:nvSpPr>
          <p:cNvPr id="9" name="Прямоугольник 8"/>
          <p:cNvSpPr/>
          <p:nvPr/>
        </p:nvSpPr>
        <p:spPr>
          <a:xfrm>
            <a:off x="2928938" y="6488113"/>
            <a:ext cx="3354387" cy="369887"/>
          </a:xfrm>
          <a:prstGeom prst="rect">
            <a:avLst/>
          </a:prstGeom>
        </p:spPr>
        <p:txBody>
          <a:bodyPr wrap="none">
            <a:spAutoFit/>
          </a:bodyPr>
          <a:lstStyle/>
          <a:p>
            <a:pPr algn="ctr">
              <a:defRPr/>
            </a:pPr>
            <a:r>
              <a:rPr lang="ru-RU" b="1" dirty="0">
                <a:solidFill>
                  <a:srgbClr val="002060"/>
                </a:solidFill>
                <a:effectLst>
                  <a:outerShdw blurRad="38100" dist="38100" dir="2700000" algn="tl">
                    <a:srgbClr val="000000">
                      <a:alpha val="43137"/>
                    </a:srgbClr>
                  </a:outerShdw>
                </a:effectLst>
                <a:latin typeface="Georgia" pitchFamily="18" charset="0"/>
                <a:hlinkClick r:id="rId7" action="ppaction://hlinksldjump"/>
              </a:rPr>
              <a:t>Основные этапы занятия</a:t>
            </a:r>
            <a:endParaRPr lang="ru-RU" b="1" dirty="0">
              <a:solidFill>
                <a:srgbClr val="002060"/>
              </a:solidFill>
              <a:effectLst>
                <a:outerShdw blurRad="38100" dist="38100" dir="2700000" algn="tl">
                  <a:srgbClr val="000000">
                    <a:alpha val="43137"/>
                  </a:srgbClr>
                </a:outerShdw>
              </a:effectLst>
              <a:latin typeface="Georgia" pitchFamily="18" charset="0"/>
            </a:endParaRPr>
          </a:p>
        </p:txBody>
      </p:sp>
      <p:sp>
        <p:nvSpPr>
          <p:cNvPr id="10" name="Выгнутая вниз стрелка 9">
            <a:hlinkClick r:id="rId8" action="ppaction://hlinksldjump"/>
          </p:cNvPr>
          <p:cNvSpPr/>
          <p:nvPr/>
        </p:nvSpPr>
        <p:spPr>
          <a:xfrm>
            <a:off x="857224" y="6286520"/>
            <a:ext cx="500066" cy="357166"/>
          </a:xfrm>
          <a:prstGeom prst="curved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solidFill>
                <a:schemeClr val="tx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sers\USER\Desktop\100903860_pic4_zoom_1000x_74803_12002400.jpeg"/>
          <p:cNvPicPr>
            <a:picLocks noChangeAspect="1" noChangeArrowheads="1"/>
          </p:cNvPicPr>
          <p:nvPr/>
        </p:nvPicPr>
        <p:blipFill>
          <a:blip r:embed="rId2" cstate="print"/>
          <a:srcRect/>
          <a:stretch>
            <a:fillRect/>
          </a:stretch>
        </p:blipFill>
        <p:spPr bwMode="auto">
          <a:xfrm>
            <a:off x="60287" y="5572140"/>
            <a:ext cx="1757582" cy="1214422"/>
          </a:xfrm>
          <a:prstGeom prst="rect">
            <a:avLst/>
          </a:prstGeom>
          <a:noFill/>
        </p:spPr>
      </p:pic>
      <p:pic>
        <p:nvPicPr>
          <p:cNvPr id="7" name="Picture 3" descr="C:\Users\USER\Desktop\depositphotos_12630043-3d-business-man-making-a-presentation-with-growth-red-arrow-graph-on-white-background.jpg"/>
          <p:cNvPicPr>
            <a:picLocks noChangeAspect="1" noChangeArrowheads="1"/>
          </p:cNvPicPr>
          <p:nvPr/>
        </p:nvPicPr>
        <p:blipFill>
          <a:blip r:embed="rId3" cstate="print"/>
          <a:srcRect/>
          <a:stretch>
            <a:fillRect/>
          </a:stretch>
        </p:blipFill>
        <p:spPr bwMode="auto">
          <a:xfrm>
            <a:off x="7667647" y="89298"/>
            <a:ext cx="1404914" cy="1053686"/>
          </a:xfrm>
          <a:prstGeom prst="rect">
            <a:avLst/>
          </a:prstGeom>
          <a:noFill/>
        </p:spPr>
      </p:pic>
      <p:sp>
        <p:nvSpPr>
          <p:cNvPr id="9" name="Овал 8"/>
          <p:cNvSpPr/>
          <p:nvPr/>
        </p:nvSpPr>
        <p:spPr>
          <a:xfrm>
            <a:off x="71438" y="71438"/>
            <a:ext cx="1071538" cy="1285860"/>
          </a:xfrm>
          <a:prstGeom prst="ellipse">
            <a:avLst/>
          </a:prstGeom>
          <a:blipFill rotWithShape="1">
            <a:blip r:embed="rId4" cstate="print"/>
            <a:stretch>
              <a:fillRect/>
            </a:stretch>
          </a:blipFill>
        </p:spPr>
        <p:style>
          <a:lnRef idx="2">
            <a:schemeClr val="lt1">
              <a:hueOff val="0"/>
              <a:satOff val="0"/>
              <a:lumOff val="0"/>
              <a:alphaOff val="0"/>
            </a:schemeClr>
          </a:lnRef>
          <a:fillRef idx="1">
            <a:scrgbClr r="0" g="0" b="0"/>
          </a:fillRef>
          <a:effectRef idx="0">
            <a:schemeClr val="accent2">
              <a:tint val="50000"/>
              <a:alpha val="90000"/>
              <a:hueOff val="19261"/>
              <a:satOff val="-722"/>
              <a:lumOff val="2567"/>
              <a:alphaOff val="-13333"/>
            </a:schemeClr>
          </a:effectRef>
          <a:fontRef idx="minor">
            <a:schemeClr val="lt1">
              <a:hueOff val="0"/>
              <a:satOff val="0"/>
              <a:lumOff val="0"/>
              <a:alphaOff val="0"/>
            </a:schemeClr>
          </a:fontRef>
        </p:style>
      </p:sp>
      <p:pic>
        <p:nvPicPr>
          <p:cNvPr id="21510" name="Picture 6" descr="C:\Users\USER\Desktop\Рисунок1.png"/>
          <p:cNvPicPr>
            <a:picLocks noChangeAspect="1" noChangeArrowheads="1"/>
          </p:cNvPicPr>
          <p:nvPr/>
        </p:nvPicPr>
        <p:blipFill>
          <a:blip r:embed="rId5" cstate="print"/>
          <a:srcRect/>
          <a:stretch>
            <a:fillRect/>
          </a:stretch>
        </p:blipFill>
        <p:spPr bwMode="auto">
          <a:xfrm>
            <a:off x="1071538" y="857232"/>
            <a:ext cx="7228006" cy="5189156"/>
          </a:xfrm>
          <a:prstGeom prst="rect">
            <a:avLst/>
          </a:prstGeom>
          <a:noFill/>
        </p:spPr>
      </p:pic>
      <p:pic>
        <p:nvPicPr>
          <p:cNvPr id="8" name="Picture 5" descr="E:\Мои документы\Финасы\03.10.15-4.jpg"/>
          <p:cNvPicPr>
            <a:picLocks noChangeAspect="1" noChangeArrowheads="1"/>
          </p:cNvPicPr>
          <p:nvPr/>
        </p:nvPicPr>
        <p:blipFill>
          <a:blip r:embed="rId6" cstate="print"/>
          <a:srcRect b="9507"/>
          <a:stretch>
            <a:fillRect/>
          </a:stretch>
        </p:blipFill>
        <p:spPr bwMode="auto">
          <a:xfrm>
            <a:off x="7322124" y="5572140"/>
            <a:ext cx="1714160" cy="11419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Выгнутая вниз стрелка 10">
            <a:hlinkClick r:id="rId7" action="ppaction://hlinksldjump"/>
          </p:cNvPr>
          <p:cNvSpPr/>
          <p:nvPr/>
        </p:nvSpPr>
        <p:spPr>
          <a:xfrm>
            <a:off x="0" y="6357958"/>
            <a:ext cx="500066" cy="357166"/>
          </a:xfrm>
          <a:prstGeom prst="curved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solidFill>
                <a:schemeClr val="tx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USER\Desktop\question-marks-over-man-showing-confusion-and-uncertainty_fkK_27wd.jpg"/>
          <p:cNvPicPr>
            <a:picLocks noChangeAspect="1" noChangeArrowheads="1"/>
          </p:cNvPicPr>
          <p:nvPr/>
        </p:nvPicPr>
        <p:blipFill>
          <a:blip r:embed="rId2" cstate="print"/>
          <a:srcRect/>
          <a:stretch>
            <a:fillRect/>
          </a:stretch>
        </p:blipFill>
        <p:spPr bwMode="auto">
          <a:xfrm>
            <a:off x="7413666" y="5000636"/>
            <a:ext cx="1587490" cy="1714488"/>
          </a:xfrm>
          <a:prstGeom prst="rect">
            <a:avLst/>
          </a:prstGeom>
          <a:noFill/>
        </p:spPr>
      </p:pic>
      <p:pic>
        <p:nvPicPr>
          <p:cNvPr id="7" name="Picture 3" descr="C:\Users\USER\Desktop\depositphotos_12630043-3d-business-man-making-a-presentation-with-growth-red-arrow-graph-on-white-background.jpg"/>
          <p:cNvPicPr>
            <a:picLocks noChangeAspect="1" noChangeArrowheads="1"/>
          </p:cNvPicPr>
          <p:nvPr/>
        </p:nvPicPr>
        <p:blipFill>
          <a:blip r:embed="rId3" cstate="print"/>
          <a:srcRect/>
          <a:stretch>
            <a:fillRect/>
          </a:stretch>
        </p:blipFill>
        <p:spPr bwMode="auto">
          <a:xfrm>
            <a:off x="214282" y="285728"/>
            <a:ext cx="1404914" cy="1053686"/>
          </a:xfrm>
          <a:prstGeom prst="rect">
            <a:avLst/>
          </a:prstGeom>
          <a:noFill/>
        </p:spPr>
      </p:pic>
      <p:pic>
        <p:nvPicPr>
          <p:cNvPr id="8" name="Picture 2" descr="C:\Users\USER\Desktop\notes-home.gif"/>
          <p:cNvPicPr>
            <a:picLocks noChangeAspect="1" noChangeArrowheads="1"/>
          </p:cNvPicPr>
          <p:nvPr/>
        </p:nvPicPr>
        <p:blipFill>
          <a:blip r:embed="rId4" cstate="print"/>
          <a:srcRect/>
          <a:stretch>
            <a:fillRect/>
          </a:stretch>
        </p:blipFill>
        <p:spPr bwMode="auto">
          <a:xfrm>
            <a:off x="7643858" y="214314"/>
            <a:ext cx="1357298" cy="1357298"/>
          </a:xfrm>
          <a:prstGeom prst="rect">
            <a:avLst/>
          </a:prstGeom>
          <a:noFill/>
        </p:spPr>
      </p:pic>
      <p:pic>
        <p:nvPicPr>
          <p:cNvPr id="10" name="Picture 3" descr="C:\Users\USER\Desktop\Рисунок1.png"/>
          <p:cNvPicPr>
            <a:picLocks noGrp="1" noChangeAspect="1" noChangeArrowheads="1"/>
          </p:cNvPicPr>
          <p:nvPr>
            <p:ph idx="1"/>
          </p:nvPr>
        </p:nvPicPr>
        <p:blipFill>
          <a:blip r:embed="rId5" cstate="print"/>
          <a:srcRect/>
          <a:stretch>
            <a:fillRect/>
          </a:stretch>
        </p:blipFill>
        <p:spPr bwMode="auto">
          <a:xfrm>
            <a:off x="-32" y="1428736"/>
            <a:ext cx="9146151" cy="3571900"/>
          </a:xfrm>
          <a:prstGeom prst="rect">
            <a:avLst/>
          </a:prstGeom>
          <a:noFill/>
        </p:spPr>
      </p:pic>
      <p:sp>
        <p:nvSpPr>
          <p:cNvPr id="9" name="Выгнутая вниз стрелка 8">
            <a:hlinkClick r:id="rId6" action="ppaction://hlinksldjump"/>
          </p:cNvPr>
          <p:cNvSpPr/>
          <p:nvPr/>
        </p:nvSpPr>
        <p:spPr>
          <a:xfrm>
            <a:off x="857224" y="6286520"/>
            <a:ext cx="500066" cy="357166"/>
          </a:xfrm>
          <a:prstGeom prst="curved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solidFill>
                <a:schemeClr val="tx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785918" y="214290"/>
            <a:ext cx="6072230" cy="7171194"/>
          </a:xfrm>
          <a:prstGeom prst="rect">
            <a:avLst/>
          </a:prstGeom>
        </p:spPr>
        <p:txBody>
          <a:bodyPr wrap="square">
            <a:spAutoFit/>
          </a:bodyPr>
          <a:lstStyle/>
          <a:p>
            <a:pPr algn="ctr"/>
            <a:r>
              <a:rPr lang="ru-RU" sz="2000" b="1" dirty="0" smtClean="0">
                <a:solidFill>
                  <a:srgbClr val="CC0000"/>
                </a:solidFill>
                <a:latin typeface="Times New Roman" pitchFamily="18" charset="0"/>
                <a:cs typeface="Times New Roman" pitchFamily="18" charset="0"/>
              </a:rPr>
              <a:t>СЛОВАРЬ</a:t>
            </a:r>
            <a:endParaRPr lang="ru-RU" sz="2000" b="1" dirty="0" smtClean="0">
              <a:solidFill>
                <a:srgbClr val="0000CC"/>
              </a:solidFill>
              <a:latin typeface="Times New Roman" pitchFamily="18" charset="0"/>
              <a:cs typeface="Times New Roman" pitchFamily="18" charset="0"/>
            </a:endParaRPr>
          </a:p>
          <a:p>
            <a:pPr lvl="0" algn="ctr"/>
            <a:r>
              <a:rPr lang="ru-RU" sz="2000" b="1" dirty="0" smtClean="0">
                <a:solidFill>
                  <a:srgbClr val="0000CC"/>
                </a:solidFill>
                <a:latin typeface="Times New Roman" pitchFamily="18" charset="0"/>
                <a:cs typeface="Times New Roman" pitchFamily="18" charset="0"/>
              </a:rPr>
              <a:t>ограниченность ресурсов</a:t>
            </a:r>
          </a:p>
          <a:p>
            <a:pPr lvl="0" algn="ctr"/>
            <a:r>
              <a:rPr lang="ru-RU" sz="2000" b="1" dirty="0" smtClean="0">
                <a:solidFill>
                  <a:srgbClr val="C00000"/>
                </a:solidFill>
                <a:latin typeface="Times New Roman" pitchFamily="18" charset="0"/>
                <a:cs typeface="Times New Roman" pitchFamily="18" charset="0"/>
              </a:rPr>
              <a:t>издержки производства</a:t>
            </a:r>
          </a:p>
          <a:p>
            <a:pPr lvl="0" algn="ctr"/>
            <a:r>
              <a:rPr lang="ru-RU" sz="2000" b="1" dirty="0" smtClean="0">
                <a:solidFill>
                  <a:srgbClr val="0000CC"/>
                </a:solidFill>
                <a:latin typeface="Times New Roman" pitchFamily="18" charset="0"/>
                <a:cs typeface="Times New Roman" pitchFamily="18" charset="0"/>
              </a:rPr>
              <a:t>производственные отходы</a:t>
            </a:r>
          </a:p>
          <a:p>
            <a:pPr lvl="0" algn="ctr"/>
            <a:r>
              <a:rPr lang="ru-RU" sz="2000" b="1" dirty="0" smtClean="0">
                <a:solidFill>
                  <a:srgbClr val="C00000"/>
                </a:solidFill>
                <a:latin typeface="Times New Roman" pitchFamily="18" charset="0"/>
                <a:cs typeface="Times New Roman" pitchFamily="18" charset="0"/>
              </a:rPr>
              <a:t>перепроизводство</a:t>
            </a:r>
          </a:p>
          <a:p>
            <a:pPr lvl="0" algn="ctr"/>
            <a:r>
              <a:rPr lang="ru-RU" sz="2000" b="1" dirty="0" smtClean="0">
                <a:solidFill>
                  <a:srgbClr val="0000CC"/>
                </a:solidFill>
                <a:latin typeface="Times New Roman" pitchFamily="18" charset="0"/>
                <a:cs typeface="Times New Roman" pitchFamily="18" charset="0"/>
              </a:rPr>
              <a:t>рентабельность</a:t>
            </a:r>
          </a:p>
          <a:p>
            <a:pPr lvl="0" algn="ctr"/>
            <a:r>
              <a:rPr lang="ru-RU" sz="2000" b="1" dirty="0" smtClean="0">
                <a:solidFill>
                  <a:srgbClr val="C00000"/>
                </a:solidFill>
                <a:latin typeface="Times New Roman" pitchFamily="18" charset="0"/>
                <a:cs typeface="Times New Roman" pitchFamily="18" charset="0"/>
              </a:rPr>
              <a:t>конкурентоспособность</a:t>
            </a:r>
          </a:p>
          <a:p>
            <a:pPr lvl="0" algn="ctr"/>
            <a:r>
              <a:rPr lang="ru-RU" sz="2000" b="1" dirty="0" smtClean="0">
                <a:solidFill>
                  <a:srgbClr val="0000CC"/>
                </a:solidFill>
                <a:latin typeface="Times New Roman" pitchFamily="18" charset="0"/>
                <a:cs typeface="Times New Roman" pitchFamily="18" charset="0"/>
              </a:rPr>
              <a:t>специализация</a:t>
            </a:r>
          </a:p>
          <a:p>
            <a:pPr lvl="0" algn="ctr"/>
            <a:r>
              <a:rPr lang="ru-RU" sz="2000" b="1" dirty="0" smtClean="0">
                <a:solidFill>
                  <a:srgbClr val="C00000"/>
                </a:solidFill>
                <a:latin typeface="Times New Roman" pitchFamily="18" charset="0"/>
                <a:cs typeface="Times New Roman" pitchFamily="18" charset="0"/>
              </a:rPr>
              <a:t>разделение труда</a:t>
            </a:r>
          </a:p>
          <a:p>
            <a:pPr algn="ctr"/>
            <a:r>
              <a:rPr lang="ru-RU" sz="2000" b="1" dirty="0" smtClean="0">
                <a:solidFill>
                  <a:srgbClr val="0000CC"/>
                </a:solidFill>
                <a:latin typeface="Times New Roman" pitchFamily="18" charset="0"/>
                <a:cs typeface="Times New Roman" pitchFamily="18" charset="0"/>
              </a:rPr>
              <a:t>эффективное использование ресурсов</a:t>
            </a:r>
          </a:p>
          <a:p>
            <a:pPr lvl="0" algn="ctr"/>
            <a:r>
              <a:rPr lang="ru-RU" sz="2000" b="1" dirty="0" smtClean="0">
                <a:solidFill>
                  <a:srgbClr val="C00000"/>
                </a:solidFill>
                <a:latin typeface="Times New Roman" pitchFamily="18" charset="0"/>
                <a:cs typeface="Times New Roman" pitchFamily="18" charset="0"/>
              </a:rPr>
              <a:t>производственный брак</a:t>
            </a:r>
          </a:p>
          <a:p>
            <a:pPr algn="ctr"/>
            <a:r>
              <a:rPr lang="ru-RU" sz="2000" b="1" dirty="0" smtClean="0">
                <a:solidFill>
                  <a:srgbClr val="0000CC"/>
                </a:solidFill>
                <a:latin typeface="Times New Roman" pitchFamily="18" charset="0"/>
                <a:cs typeface="Times New Roman" pitchFamily="18" charset="0"/>
              </a:rPr>
              <a:t>качество продукции</a:t>
            </a:r>
          </a:p>
          <a:p>
            <a:pPr lvl="0" algn="ctr"/>
            <a:r>
              <a:rPr lang="ru-RU" sz="2000" b="1" dirty="0" smtClean="0">
                <a:solidFill>
                  <a:srgbClr val="C00000"/>
                </a:solidFill>
                <a:latin typeface="Times New Roman" pitchFamily="18" charset="0"/>
                <a:cs typeface="Times New Roman" pitchFamily="18" charset="0"/>
              </a:rPr>
              <a:t>факторы производства</a:t>
            </a:r>
          </a:p>
          <a:p>
            <a:pPr algn="ctr"/>
            <a:r>
              <a:rPr lang="ru-RU" sz="2000" b="1" dirty="0" smtClean="0">
                <a:solidFill>
                  <a:srgbClr val="0000CC"/>
                </a:solidFill>
                <a:latin typeface="Times New Roman" pitchFamily="18" charset="0"/>
                <a:cs typeface="Times New Roman" pitchFamily="18" charset="0"/>
              </a:rPr>
              <a:t>производительность труда</a:t>
            </a:r>
          </a:p>
          <a:p>
            <a:pPr algn="ctr"/>
            <a:r>
              <a:rPr lang="ru-RU" sz="2000" b="1" dirty="0" smtClean="0">
                <a:solidFill>
                  <a:srgbClr val="C00000"/>
                </a:solidFill>
                <a:latin typeface="Times New Roman" pitchFamily="18" charset="0"/>
                <a:cs typeface="Times New Roman" pitchFamily="18" charset="0"/>
              </a:rPr>
              <a:t>финансовая грамотность/культура</a:t>
            </a:r>
          </a:p>
          <a:p>
            <a:pPr algn="ctr"/>
            <a:r>
              <a:rPr lang="ru-RU" sz="2000" b="1" dirty="0" smtClean="0">
                <a:solidFill>
                  <a:srgbClr val="0000CC"/>
                </a:solidFill>
                <a:latin typeface="Times New Roman" pitchFamily="18" charset="0"/>
                <a:cs typeface="Times New Roman" pitchFamily="18" charset="0"/>
              </a:rPr>
              <a:t>производство</a:t>
            </a:r>
          </a:p>
          <a:p>
            <a:pPr algn="ctr"/>
            <a:r>
              <a:rPr lang="ru-RU" sz="2000" b="1" dirty="0" smtClean="0">
                <a:solidFill>
                  <a:srgbClr val="C00000"/>
                </a:solidFill>
                <a:latin typeface="Times New Roman" pitchFamily="18" charset="0"/>
                <a:cs typeface="Times New Roman" pitchFamily="18" charset="0"/>
              </a:rPr>
              <a:t>бережливое производство</a:t>
            </a:r>
          </a:p>
          <a:p>
            <a:pPr algn="ctr"/>
            <a:r>
              <a:rPr lang="ru-RU" sz="2000" b="1" dirty="0" smtClean="0">
                <a:solidFill>
                  <a:srgbClr val="0000CC"/>
                </a:solidFill>
                <a:latin typeface="Times New Roman" pitchFamily="18" charset="0"/>
                <a:cs typeface="Times New Roman" pitchFamily="18" charset="0"/>
              </a:rPr>
              <a:t>спрос, закон спроса</a:t>
            </a:r>
          </a:p>
          <a:p>
            <a:pPr algn="ctr"/>
            <a:r>
              <a:rPr lang="ru-RU" sz="2000" b="1" dirty="0" smtClean="0">
                <a:solidFill>
                  <a:srgbClr val="C00000"/>
                </a:solidFill>
                <a:latin typeface="Times New Roman" pitchFamily="18" charset="0"/>
                <a:cs typeface="Times New Roman" pitchFamily="18" charset="0"/>
              </a:rPr>
              <a:t>предложение, закон предложения</a:t>
            </a:r>
          </a:p>
          <a:p>
            <a:pPr algn="ctr"/>
            <a:r>
              <a:rPr lang="ru-RU" sz="2000" b="1" dirty="0" smtClean="0">
                <a:solidFill>
                  <a:srgbClr val="0000CC"/>
                </a:solidFill>
                <a:latin typeface="Times New Roman" pitchFamily="18" charset="0"/>
                <a:cs typeface="Times New Roman" pitchFamily="18" charset="0"/>
              </a:rPr>
              <a:t>прибыль, выручка</a:t>
            </a:r>
          </a:p>
          <a:p>
            <a:pPr algn="ctr"/>
            <a:endParaRPr lang="ru-RU" sz="2000" b="1" dirty="0" smtClean="0">
              <a:solidFill>
                <a:srgbClr val="C00000"/>
              </a:solidFill>
              <a:latin typeface="Times New Roman" pitchFamily="18" charset="0"/>
              <a:cs typeface="Times New Roman" pitchFamily="18" charset="0"/>
            </a:endParaRPr>
          </a:p>
          <a:p>
            <a:pPr algn="ctr"/>
            <a:endParaRPr lang="ru-RU" sz="2000" b="1" dirty="0" smtClean="0">
              <a:solidFill>
                <a:srgbClr val="006600"/>
              </a:solidFill>
              <a:latin typeface="Times New Roman" pitchFamily="18" charset="0"/>
              <a:cs typeface="Times New Roman" pitchFamily="18" charset="0"/>
            </a:endParaRPr>
          </a:p>
          <a:p>
            <a:pPr algn="ctr"/>
            <a:endParaRPr lang="ru-RU" sz="2000" b="1" dirty="0" smtClean="0">
              <a:solidFill>
                <a:srgbClr val="006600"/>
              </a:solidFill>
              <a:latin typeface="Times New Roman" pitchFamily="18" charset="0"/>
              <a:cs typeface="Times New Roman" pitchFamily="18" charset="0"/>
            </a:endParaRPr>
          </a:p>
        </p:txBody>
      </p:sp>
      <p:pic>
        <p:nvPicPr>
          <p:cNvPr id="7" name="Picture 1" descr="C:\Users\USER\Desktop\pribilnost-nishi-ocenka.png"/>
          <p:cNvPicPr>
            <a:picLocks noChangeAspect="1" noChangeArrowheads="1"/>
          </p:cNvPicPr>
          <p:nvPr/>
        </p:nvPicPr>
        <p:blipFill>
          <a:blip r:embed="rId2" cstate="print"/>
          <a:srcRect/>
          <a:stretch>
            <a:fillRect/>
          </a:stretch>
        </p:blipFill>
        <p:spPr bwMode="auto">
          <a:xfrm>
            <a:off x="0" y="0"/>
            <a:ext cx="2000240" cy="2000240"/>
          </a:xfrm>
          <a:prstGeom prst="rect">
            <a:avLst/>
          </a:prstGeom>
          <a:noFill/>
        </p:spPr>
      </p:pic>
      <p:pic>
        <p:nvPicPr>
          <p:cNvPr id="9" name="Picture 5" descr="C:\Users\USER\Desktop\question-marks-over-man-showing-confusion-and-uncertainty_fkK_27wd.jpg"/>
          <p:cNvPicPr>
            <a:picLocks noChangeAspect="1" noChangeArrowheads="1"/>
          </p:cNvPicPr>
          <p:nvPr/>
        </p:nvPicPr>
        <p:blipFill>
          <a:blip r:embed="rId3" cstate="print"/>
          <a:srcRect/>
          <a:stretch>
            <a:fillRect/>
          </a:stretch>
        </p:blipFill>
        <p:spPr bwMode="auto">
          <a:xfrm>
            <a:off x="7143768" y="428604"/>
            <a:ext cx="1455219" cy="1571636"/>
          </a:xfrm>
          <a:prstGeom prst="rect">
            <a:avLst/>
          </a:prstGeom>
          <a:noFill/>
        </p:spPr>
      </p:pic>
      <p:pic>
        <p:nvPicPr>
          <p:cNvPr id="5" name="Picture 4" descr="C:\Users\USER\Desktop\4409_19022704_00YWNlLTk.jpg"/>
          <p:cNvPicPr>
            <a:picLocks noChangeAspect="1" noChangeArrowheads="1"/>
          </p:cNvPicPr>
          <p:nvPr/>
        </p:nvPicPr>
        <p:blipFill>
          <a:blip r:embed="rId4" cstate="print"/>
          <a:srcRect/>
          <a:stretch>
            <a:fillRect/>
          </a:stretch>
        </p:blipFill>
        <p:spPr bwMode="auto">
          <a:xfrm>
            <a:off x="7143768" y="5050940"/>
            <a:ext cx="1835806" cy="1292714"/>
          </a:xfrm>
          <a:prstGeom prst="rect">
            <a:avLst/>
          </a:prstGeom>
          <a:noFill/>
        </p:spPr>
      </p:pic>
      <p:sp>
        <p:nvSpPr>
          <p:cNvPr id="8" name="Выгнутая вниз стрелка 7">
            <a:hlinkClick r:id="rId5" action="ppaction://hlinksldjump"/>
          </p:cNvPr>
          <p:cNvSpPr/>
          <p:nvPr/>
        </p:nvSpPr>
        <p:spPr>
          <a:xfrm>
            <a:off x="857224" y="6286520"/>
            <a:ext cx="500066" cy="357166"/>
          </a:xfrm>
          <a:prstGeom prst="curved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solidFill>
                <a:schemeClr val="tx1"/>
              </a:solidFill>
            </a:endParaRPr>
          </a:p>
        </p:txBody>
      </p:sp>
    </p:spTree>
    <p:extLst>
      <p:ext uri="{BB962C8B-B14F-4D97-AF65-F5344CB8AC3E}">
        <p14:creationId xmlns:p14="http://schemas.microsoft.com/office/powerpoint/2010/main" xmlns="" val="166448088"/>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520</TotalTime>
  <Words>594</Words>
  <Application>Microsoft Office PowerPoint</Application>
  <PresentationFormat>Экран (4:3)</PresentationFormat>
  <Paragraphs>119</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Тема Office</vt:lpstr>
      <vt:lpstr>Слайд 1</vt:lpstr>
      <vt:lpstr>Слайд 2</vt:lpstr>
      <vt:lpstr>Слайд 3</vt:lpstr>
      <vt:lpstr>Слайд 4</vt:lpstr>
      <vt:lpstr>Слайд 5</vt:lpstr>
      <vt:lpstr>Взаимодействие субъектов в рыночной экономике </vt:lpstr>
      <vt:lpstr>Слайд 7</vt:lpstr>
      <vt:lpstr>Слайд 8</vt:lpstr>
      <vt:lpstr>Слайд 9</vt:lpstr>
      <vt:lpstr>Слайд 10</vt:lpstr>
      <vt:lpstr>Слайд 11</vt:lpstr>
      <vt:lpstr>Слайд 12</vt:lpstr>
      <vt:lpstr>Слайд 13</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Название презентации</dc:title>
  <dc:creator>User</dc:creator>
  <cp:lastModifiedBy>USER</cp:lastModifiedBy>
  <cp:revision>67</cp:revision>
  <dcterms:created xsi:type="dcterms:W3CDTF">2014-06-17T09:07:47Z</dcterms:created>
  <dcterms:modified xsi:type="dcterms:W3CDTF">2018-03-22T15:32:29Z</dcterms:modified>
</cp:coreProperties>
</file>