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87" r:id="rId3"/>
    <p:sldId id="288" r:id="rId4"/>
    <p:sldId id="292" r:id="rId5"/>
    <p:sldId id="286" r:id="rId6"/>
    <p:sldId id="289" r:id="rId7"/>
    <p:sldId id="290" r:id="rId8"/>
    <p:sldId id="291" r:id="rId9"/>
    <p:sldId id="293" r:id="rId10"/>
  </p:sldIdLst>
  <p:sldSz cx="10688638" cy="7562850"/>
  <p:notesSz cx="6858000" cy="9947275"/>
  <p:defaultTextStyle>
    <a:defPPr>
      <a:defRPr lang="ru-RU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y Sbitnev 2" initials="SS2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F90"/>
    <a:srgbClr val="DC7168"/>
    <a:srgbClr val="5AB8CB"/>
    <a:srgbClr val="68A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7" autoAdjust="0"/>
    <p:restoredTop sz="94194" autoAdjust="0"/>
  </p:normalViewPr>
  <p:slideViewPr>
    <p:cSldViewPr snapToGrid="0" snapToObjects="1">
      <p:cViewPr>
        <p:scale>
          <a:sx n="84" d="100"/>
          <a:sy n="84" d="100"/>
        </p:scale>
        <p:origin x="-1860" y="-462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5" y="0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/>
          <a:lstStyle>
            <a:lvl1pPr algn="r">
              <a:defRPr sz="1200"/>
            </a:lvl1pPr>
          </a:lstStyle>
          <a:p>
            <a:fld id="{1569FC51-29ED-DF40-A3A8-F8F635526D2A}" type="datetimeFigureOut">
              <a:rPr lang="ru-RU" smtClean="0"/>
              <a:pPr/>
              <a:t>17.01.2019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8185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5" y="9448185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 anchor="b"/>
          <a:lstStyle>
            <a:lvl1pPr algn="r">
              <a:defRPr sz="1200"/>
            </a:lvl1pPr>
          </a:lstStyle>
          <a:p>
            <a:fld id="{49761D3D-C6D0-9348-BFA9-3A54AC341C4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002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/>
          <a:lstStyle>
            <a:lvl1pPr algn="r">
              <a:defRPr sz="1200"/>
            </a:lvl1pPr>
          </a:lstStyle>
          <a:p>
            <a:fld id="{F9ECF44E-D23C-B14B-AE06-6FAC3F5FF1D8}" type="datetimeFigureOut">
              <a:rPr lang="ru-RU" smtClean="0"/>
              <a:pPr/>
              <a:t>17.01.2019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2163" y="746125"/>
            <a:ext cx="52736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6" rIns="91870" bIns="4593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1870" tIns="45936" rIns="91870" bIns="4593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48185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 anchor="b"/>
          <a:lstStyle>
            <a:lvl1pPr algn="r">
              <a:defRPr sz="1200"/>
            </a:lvl1pPr>
          </a:lstStyle>
          <a:p>
            <a:fld id="{4F139739-2EAF-AD40-B8A2-B67B174A01B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117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PPT_makets-09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954"/>
            <a:ext cx="10688638" cy="7556392"/>
          </a:xfrm>
          <a:prstGeom prst="rect">
            <a:avLst/>
          </a:prstGeom>
        </p:spPr>
      </p:pic>
      <p:sp>
        <p:nvSpPr>
          <p:cNvPr id="5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1292659" y="2831048"/>
            <a:ext cx="8005105" cy="87569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20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8267700" y="628650"/>
            <a:ext cx="2420938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3480" y="729615"/>
            <a:ext cx="1874520" cy="380999"/>
          </a:xfrm>
          <a:prstGeom prst="rect">
            <a:avLst/>
          </a:prstGeom>
        </p:spPr>
      </p:pic>
      <p:sp>
        <p:nvSpPr>
          <p:cNvPr id="7" name="Ромб 6"/>
          <p:cNvSpPr/>
          <p:nvPr userDrawn="1"/>
        </p:nvSpPr>
        <p:spPr>
          <a:xfrm>
            <a:off x="4979250" y="3086100"/>
            <a:ext cx="2133600" cy="1514475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04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534432" y="1115665"/>
            <a:ext cx="9619774" cy="87569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20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38991" y="1991360"/>
            <a:ext cx="6476177" cy="3924933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8" y="7009643"/>
            <a:ext cx="4591738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534433" y="1991360"/>
            <a:ext cx="3021674" cy="3924933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7305" y="434340"/>
            <a:ext cx="177927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4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534432" y="1115665"/>
            <a:ext cx="9619774" cy="87569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20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00300" y="1991360"/>
            <a:ext cx="2867025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8" y="7009643"/>
            <a:ext cx="4591738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534433" y="1991360"/>
            <a:ext cx="1684892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idx="11"/>
          </p:nvPr>
        </p:nvSpPr>
        <p:spPr>
          <a:xfrm>
            <a:off x="7287181" y="1991360"/>
            <a:ext cx="2867025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2" name="Содержимое 2"/>
          <p:cNvSpPr>
            <a:spLocks noGrp="1"/>
          </p:cNvSpPr>
          <p:nvPr>
            <p:ph idx="12"/>
          </p:nvPr>
        </p:nvSpPr>
        <p:spPr>
          <a:xfrm>
            <a:off x="5421314" y="1991360"/>
            <a:ext cx="1684892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3" name="Содержимое 2"/>
          <p:cNvSpPr>
            <a:spLocks noGrp="1"/>
          </p:cNvSpPr>
          <p:nvPr>
            <p:ph idx="13"/>
          </p:nvPr>
        </p:nvSpPr>
        <p:spPr>
          <a:xfrm>
            <a:off x="2400300" y="4277360"/>
            <a:ext cx="2867025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4" name="Содержимое 2"/>
          <p:cNvSpPr>
            <a:spLocks noGrp="1"/>
          </p:cNvSpPr>
          <p:nvPr>
            <p:ph idx="14"/>
          </p:nvPr>
        </p:nvSpPr>
        <p:spPr>
          <a:xfrm>
            <a:off x="534433" y="4277360"/>
            <a:ext cx="1684892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5" name="Содержимое 2"/>
          <p:cNvSpPr>
            <a:spLocks noGrp="1"/>
          </p:cNvSpPr>
          <p:nvPr>
            <p:ph idx="15"/>
          </p:nvPr>
        </p:nvSpPr>
        <p:spPr>
          <a:xfrm>
            <a:off x="7287181" y="4277360"/>
            <a:ext cx="2867025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6" name="Содержимое 2"/>
          <p:cNvSpPr>
            <a:spLocks noGrp="1"/>
          </p:cNvSpPr>
          <p:nvPr>
            <p:ph idx="16"/>
          </p:nvPr>
        </p:nvSpPr>
        <p:spPr>
          <a:xfrm>
            <a:off x="5421314" y="4277360"/>
            <a:ext cx="1684892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pic>
        <p:nvPicPr>
          <p:cNvPr id="17" name="Изображение 1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7305" y="434340"/>
            <a:ext cx="177927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9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534432" y="1115665"/>
            <a:ext cx="9619774" cy="87569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20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4432" y="1991360"/>
            <a:ext cx="9619774" cy="3924933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8" y="7009643"/>
            <a:ext cx="4692704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7305" y="434340"/>
            <a:ext cx="177927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67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PPT_makets-1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55059" y="3016858"/>
            <a:ext cx="9085342" cy="1502066"/>
          </a:xfrm>
          <a:prstGeom prst="rect">
            <a:avLst/>
          </a:prstGeom>
        </p:spPr>
        <p:txBody>
          <a:bodyPr lIns="99551" tIns="49775" rIns="99551" bIns="49775" anchor="t"/>
          <a:lstStyle>
            <a:lvl1pPr algn="l">
              <a:defRPr sz="4000" b="1" cap="all">
                <a:solidFill>
                  <a:srgbClr val="4CAF90"/>
                </a:solidFill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267700" y="628650"/>
            <a:ext cx="2420938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3480" y="729615"/>
            <a:ext cx="187452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1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8" y="7009643"/>
            <a:ext cx="4692704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7305" y="434340"/>
            <a:ext cx="177927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6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PPT_makets-1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4" name="Прямоугольник 3"/>
          <p:cNvSpPr/>
          <p:nvPr userDrawn="1"/>
        </p:nvSpPr>
        <p:spPr>
          <a:xfrm>
            <a:off x="8267700" y="628650"/>
            <a:ext cx="2420938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Изображение 4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3480" y="729615"/>
            <a:ext cx="187452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PPT_makets-02.jp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7" y="7009643"/>
            <a:ext cx="5027719" cy="402652"/>
          </a:xfrm>
          <a:prstGeom prst="rect">
            <a:avLst/>
          </a:prstGeom>
        </p:spPr>
        <p:txBody>
          <a:bodyPr vert="horz" lIns="99551" tIns="49775" rIns="99551" bIns="49775" rtlCol="0" anchor="t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7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50" r:id="rId4"/>
    <p:sldLayoutId id="2147483651" r:id="rId5"/>
    <p:sldLayoutId id="2147483654" r:id="rId6"/>
    <p:sldLayoutId id="214748365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Tahoma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Tahoma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Tahoma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Tahoma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Tahoma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Tahoma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860612" y="1616149"/>
            <a:ext cx="9479789" cy="375329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DC7168"/>
                </a:solidFill>
              </a:rPr>
              <a:t/>
            </a:r>
            <a:br>
              <a:rPr lang="ru-RU" dirty="0" smtClean="0">
                <a:solidFill>
                  <a:srgbClr val="DC7168"/>
                </a:solidFill>
              </a:rPr>
            </a:br>
            <a:r>
              <a:rPr lang="ru-RU" sz="4400" dirty="0" smtClean="0">
                <a:solidFill>
                  <a:srgbClr val="DC7168"/>
                </a:solidFill>
              </a:rPr>
              <a:t>как выбрать </a:t>
            </a:r>
            <a:br>
              <a:rPr lang="ru-RU" sz="4400" dirty="0" smtClean="0">
                <a:solidFill>
                  <a:srgbClr val="DC7168"/>
                </a:solidFill>
              </a:rPr>
            </a:br>
            <a:r>
              <a:rPr lang="ru-RU" sz="4400" dirty="0" smtClean="0">
                <a:solidFill>
                  <a:srgbClr val="DC7168"/>
                </a:solidFill>
              </a:rPr>
              <a:t>банковский вклад</a:t>
            </a:r>
            <a:endParaRPr lang="ru-RU" sz="4400" dirty="0">
              <a:solidFill>
                <a:srgbClr val="DC71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9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solidFill>
                  <a:srgbClr val="DC7168"/>
                </a:solidFill>
              </a:rPr>
              <a:t>ПРАКТИЧЕСКАЯ </a:t>
            </a:r>
            <a:r>
              <a:rPr lang="ru-RU" sz="3600" dirty="0" smtClean="0">
                <a:solidFill>
                  <a:srgbClr val="DC7168"/>
                </a:solidFill>
              </a:rPr>
              <a:t>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378" y="1828800"/>
            <a:ext cx="10058400" cy="540737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4CAF90"/>
                </a:solidFill>
              </a:rPr>
              <a:t>Недавно все члены семьи Ивановых посетили мероприятия Недели финансовой грамотности и поняли, что многие вопросы жизни семьи они могли бы решать с большей выгодой для себя. В частности, они обратили внимание, что: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4CAF90"/>
                </a:solidFill>
              </a:rPr>
              <a:t>1. семейные накопления (200 тыс. рублей) хранятся в домашнем сейфе;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4CAF90"/>
                </a:solidFill>
              </a:rPr>
              <a:t>2. на летний отпуск папа Владимир Петрович каждый раз берет кредит (120 тыс. руб.);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4CAF90"/>
                </a:solidFill>
              </a:rPr>
              <a:t>3. все члены семьи используют только наличные деньги, снимая их с карты при получении зарплаты.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4CAF9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4CAF90"/>
                </a:solidFill>
              </a:rPr>
              <a:t>Существуют ли более выгодные альтернативы финансовым решениям семьи Ивановых? Если да, то какие именно?</a:t>
            </a:r>
          </a:p>
          <a:p>
            <a:pPr marL="0" indent="0">
              <a:buNone/>
            </a:pPr>
            <a:endParaRPr lang="ru-RU" sz="1800" b="1" dirty="0" smtClean="0">
              <a:solidFill>
                <a:srgbClr val="4CAF9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36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DC7168"/>
                </a:solidFill>
              </a:rPr>
              <a:t>ОСНОВНЫЕ ПОНЯТИЯ</a:t>
            </a:r>
            <a:endParaRPr lang="ru-RU" sz="3600" dirty="0">
              <a:solidFill>
                <a:srgbClr val="DC716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489" y="1761067"/>
            <a:ext cx="10261599" cy="5396089"/>
          </a:xfrm>
        </p:spPr>
        <p:txBody>
          <a:bodyPr/>
          <a:lstStyle/>
          <a:p>
            <a:r>
              <a:rPr lang="ru-RU" sz="3200" b="1" dirty="0" smtClean="0">
                <a:solidFill>
                  <a:srgbClr val="4CAF90"/>
                </a:solidFill>
              </a:rPr>
              <a:t>ДЕПОЗИТ</a:t>
            </a:r>
          </a:p>
          <a:p>
            <a:pPr marL="0" indent="0">
              <a:buNone/>
            </a:pPr>
            <a:endParaRPr lang="ru-RU" sz="3200" b="1" dirty="0" smtClean="0">
              <a:solidFill>
                <a:srgbClr val="4CAF90"/>
              </a:solidFill>
            </a:endParaRPr>
          </a:p>
          <a:p>
            <a:r>
              <a:rPr lang="ru-RU" sz="3200" b="1" dirty="0" smtClean="0">
                <a:solidFill>
                  <a:srgbClr val="4CAF90"/>
                </a:solidFill>
              </a:rPr>
              <a:t>СЧЕТ</a:t>
            </a:r>
          </a:p>
          <a:p>
            <a:pPr marL="0" indent="0">
              <a:buNone/>
            </a:pPr>
            <a:endParaRPr lang="ru-RU" sz="3200" b="1" dirty="0" smtClean="0">
              <a:solidFill>
                <a:srgbClr val="4CAF90"/>
              </a:solidFill>
            </a:endParaRPr>
          </a:p>
          <a:p>
            <a:r>
              <a:rPr lang="ru-RU" sz="3200" b="1" dirty="0" smtClean="0">
                <a:solidFill>
                  <a:srgbClr val="4CAF90"/>
                </a:solidFill>
              </a:rPr>
              <a:t>ВКЛАД</a:t>
            </a:r>
          </a:p>
          <a:p>
            <a:endParaRPr lang="ru-RU" sz="3200" b="1" dirty="0" smtClean="0">
              <a:solidFill>
                <a:srgbClr val="4CAF9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4CAF90"/>
                </a:solidFill>
              </a:rPr>
              <a:t>А) СРОЧНЫЙ ВКЛАД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4CAF9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4CAF90"/>
                </a:solidFill>
              </a:rPr>
              <a:t>Б) ВКЛАД ДО ВОСТРЕБОВАНИЯ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13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DC7168"/>
                </a:solidFill>
              </a:rPr>
              <a:t>ОСНОВНЫЕ ПОНЯТИЯ</a:t>
            </a:r>
            <a:endParaRPr lang="ru-RU" sz="3600" dirty="0">
              <a:solidFill>
                <a:srgbClr val="DC716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489" y="1991360"/>
            <a:ext cx="10261599" cy="489486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4CAF90"/>
                </a:solidFill>
              </a:rPr>
              <a:t>ДЕПОЗИТ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4CAF90"/>
                </a:solidFill>
              </a:rPr>
              <a:t>любые активы, размещенные на хранение</a:t>
            </a:r>
          </a:p>
          <a:p>
            <a:r>
              <a:rPr lang="ru-RU" sz="3600" b="1" dirty="0" smtClean="0">
                <a:solidFill>
                  <a:srgbClr val="4CAF90"/>
                </a:solidFill>
              </a:rPr>
              <a:t>СЧЕТ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4CAF90"/>
                </a:solidFill>
              </a:rPr>
              <a:t>запись, используемая для учета финансовых операций</a:t>
            </a:r>
          </a:p>
          <a:p>
            <a:r>
              <a:rPr lang="ru-RU" sz="3600" b="1" dirty="0" smtClean="0">
                <a:solidFill>
                  <a:srgbClr val="4CAF90"/>
                </a:solidFill>
              </a:rPr>
              <a:t>ВКЛАД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4CAF90"/>
                </a:solidFill>
              </a:rPr>
              <a:t>д</a:t>
            </a:r>
            <a:r>
              <a:rPr lang="ru-RU" sz="2800" b="1" dirty="0" smtClean="0">
                <a:solidFill>
                  <a:srgbClr val="4CAF90"/>
                </a:solidFill>
              </a:rPr>
              <a:t>енежный депозит на счете в банке (деньги, размещенные вкладчиком на хранение в банке)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73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432" y="925690"/>
            <a:ext cx="9619774" cy="66604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DC7168"/>
                </a:solidFill>
              </a:rPr>
              <a:t>ВИДЫ ВКЛАДОВ</a:t>
            </a:r>
            <a:endParaRPr lang="ru-RU" sz="3600" dirty="0">
              <a:solidFill>
                <a:srgbClr val="DC7168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414" y="2045421"/>
            <a:ext cx="6698319" cy="5230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1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432" y="912465"/>
            <a:ext cx="9619774" cy="875695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DC7168"/>
                </a:solidFill>
              </a:rPr>
              <a:t>СРАВНЕНИЕ ВКЛАДОВ</a:t>
            </a:r>
            <a:endParaRPr lang="ru-RU" sz="3200" dirty="0">
              <a:solidFill>
                <a:srgbClr val="DC7168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807474"/>
              </p:ext>
            </p:extLst>
          </p:nvPr>
        </p:nvGraphicFramePr>
        <p:xfrm>
          <a:off x="388338" y="1519294"/>
          <a:ext cx="9792962" cy="5888496"/>
        </p:xfrm>
        <a:graphic>
          <a:graphicData uri="http://schemas.openxmlformats.org/drawingml/2006/table">
            <a:tbl>
              <a:tblPr firstRow="1" firstCol="1" bandRow="1"/>
              <a:tblGrid>
                <a:gridCol w="2334110"/>
                <a:gridCol w="2316284"/>
                <a:gridCol w="2553955"/>
                <a:gridCol w="2588613"/>
              </a:tblGrid>
              <a:tr h="901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Критерии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Вклад до востребования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Накопительный вклад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Сберегательный вклад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4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 вклада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4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Возможность пополнения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1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Возможность 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частич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снятия</a:t>
                      </a: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4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Процентная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ставка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4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вклада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528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432" y="993423"/>
            <a:ext cx="9619774" cy="99793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DC7168"/>
                </a:solidFill>
              </a:rPr>
              <a:t>КАКОЙ ВКЛАД ВЫБРАТЬ В КАЖДОЙ СИТУАЦИИ СЕМЬИ ИВАНОВЫХ?</a:t>
            </a:r>
            <a:endParaRPr lang="ru-RU" sz="3200" dirty="0">
              <a:solidFill>
                <a:srgbClr val="DC7168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731626"/>
              </p:ext>
            </p:extLst>
          </p:nvPr>
        </p:nvGraphicFramePr>
        <p:xfrm>
          <a:off x="596505" y="2386965"/>
          <a:ext cx="9618663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221"/>
                <a:gridCol w="3206221"/>
                <a:gridCol w="32062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Для хранения семейных накоплений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Для откладывания денег на летний отпуск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Для оплаты текущих  покупок 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DC7168"/>
                          </a:solidFill>
                        </a:rPr>
                        <a:t>???</a:t>
                      </a:r>
                      <a:endParaRPr lang="ru-RU" sz="6600" b="1" dirty="0">
                        <a:solidFill>
                          <a:srgbClr val="DC716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DC7168"/>
                          </a:solidFill>
                        </a:rPr>
                        <a:t>???</a:t>
                      </a:r>
                      <a:endParaRPr lang="ru-RU" sz="6600" b="1" dirty="0">
                        <a:solidFill>
                          <a:srgbClr val="DC716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DC7168"/>
                          </a:solidFill>
                        </a:rPr>
                        <a:t>???</a:t>
                      </a:r>
                      <a:endParaRPr lang="ru-RU" sz="6600" b="1" dirty="0">
                        <a:solidFill>
                          <a:srgbClr val="DC7168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09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432" y="993423"/>
            <a:ext cx="9619774" cy="99793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DC7168"/>
                </a:solidFill>
              </a:rPr>
              <a:t>КАКОЙ БАНКОВСКИЙ ПРОДУКТ ВЫБРАТЬ В КАЖДОЙ СИТУАЦИИ СЕМЬИ ИВАНОВЫХ?</a:t>
            </a:r>
            <a:endParaRPr lang="ru-RU" sz="3200" dirty="0">
              <a:solidFill>
                <a:srgbClr val="DC7168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930051"/>
              </p:ext>
            </p:extLst>
          </p:nvPr>
        </p:nvGraphicFramePr>
        <p:xfrm>
          <a:off x="596504" y="2386965"/>
          <a:ext cx="9969895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99"/>
                <a:gridCol w="3207792"/>
                <a:gridCol w="34388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Для хранения семейных накоплений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Для откладывания денег на летний отпуск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Для оплаты текущих  покупок 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DC7168"/>
                          </a:solidFill>
                        </a:rPr>
                        <a:t>СБЕРЕГАТЕЛЬНЫЙ</a:t>
                      </a:r>
                      <a:endParaRPr lang="ru-RU" sz="2800" b="1" dirty="0">
                        <a:solidFill>
                          <a:srgbClr val="DC716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DC7168"/>
                          </a:solidFill>
                        </a:rPr>
                        <a:t>НАКОПИТЕЛЬНЫЙ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DC7168"/>
                          </a:solidFill>
                        </a:rPr>
                        <a:t>ДО ВОСТРЕБОВАНИЯ</a:t>
                      </a:r>
                      <a:endParaRPr lang="ru-RU" sz="2800" b="1" dirty="0">
                        <a:solidFill>
                          <a:srgbClr val="DC7168"/>
                        </a:solidFill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4CAF90"/>
                          </a:solidFill>
                        </a:rPr>
                        <a:t>«Сохраняй»,</a:t>
                      </a:r>
                      <a:r>
                        <a:rPr lang="ru-RU" sz="4000" b="1" baseline="0" dirty="0" smtClean="0">
                          <a:solidFill>
                            <a:srgbClr val="4CAF90"/>
                          </a:solidFill>
                        </a:rPr>
                        <a:t> «Ежедневный»,</a:t>
                      </a:r>
                    </a:p>
                    <a:p>
                      <a:pPr algn="ctr"/>
                      <a:r>
                        <a:rPr lang="ru-RU" sz="4000" b="1" baseline="0" dirty="0" smtClean="0">
                          <a:solidFill>
                            <a:srgbClr val="4CAF90"/>
                          </a:solidFill>
                        </a:rPr>
                        <a:t>«Управляй», «Перспективный»,</a:t>
                      </a:r>
                    </a:p>
                    <a:p>
                      <a:pPr algn="ctr"/>
                      <a:r>
                        <a:rPr lang="ru-RU" sz="4000" b="1" baseline="0" dirty="0" smtClean="0">
                          <a:solidFill>
                            <a:srgbClr val="4CAF90"/>
                          </a:solidFill>
                        </a:rPr>
                        <a:t>«Накопительный», «Динамичный», «Удобный» и еще </a:t>
                      </a:r>
                      <a:r>
                        <a:rPr lang="ru-RU" sz="4400" b="1" u="sng" baseline="0" dirty="0" smtClean="0">
                          <a:solidFill>
                            <a:srgbClr val="4CAF90"/>
                          </a:solidFill>
                        </a:rPr>
                        <a:t>1000 предложений</a:t>
                      </a:r>
                      <a:endParaRPr lang="ru-RU" sz="4000" b="1" u="sng" baseline="0" dirty="0" smtClean="0">
                        <a:solidFill>
                          <a:srgbClr val="4CAF90"/>
                        </a:solidFill>
                      </a:endParaRPr>
                    </a:p>
                    <a:p>
                      <a:pPr algn="ctr"/>
                      <a:r>
                        <a:rPr lang="ru-RU" sz="4000" b="1" baseline="0" dirty="0" smtClean="0">
                          <a:solidFill>
                            <a:srgbClr val="4CAF90"/>
                          </a:solidFill>
                        </a:rPr>
                        <a:t>???</a:t>
                      </a:r>
                      <a:endParaRPr lang="ru-RU" sz="4000" b="1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5AB8CB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5AB8CB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93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DC7168"/>
                </a:solidFill>
              </a:rPr>
              <a:t>ПОДВЕДЕМ ИТОГ</a:t>
            </a:r>
            <a:endParaRPr lang="ru-RU" sz="2800" dirty="0">
              <a:solidFill>
                <a:srgbClr val="DC716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4CAF90"/>
                </a:solidFill>
              </a:rPr>
              <a:t>Что узнали нового?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4CAF9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4CAF90"/>
                </a:solidFill>
              </a:rPr>
              <a:t>Чтобы Вы рассказали своим родителям?</a:t>
            </a:r>
            <a:endParaRPr lang="ru-RU" sz="2400" b="1" dirty="0">
              <a:solidFill>
                <a:srgbClr val="4CAF9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791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9064</TotalTime>
  <Words>285</Words>
  <Application>Microsoft Office PowerPoint</Application>
  <PresentationFormat>Произвольный</PresentationFormat>
  <Paragraphs>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как выбрать  банковский вклад</vt:lpstr>
      <vt:lpstr>ПРАКТИЧЕСКАЯ СИТУАЦИЯ</vt:lpstr>
      <vt:lpstr>ОСНОВНЫЕ ПОНЯТИЯ</vt:lpstr>
      <vt:lpstr>ОСНОВНЫЕ ПОНЯТИЯ</vt:lpstr>
      <vt:lpstr>ВИДЫ ВКЛАДОВ</vt:lpstr>
      <vt:lpstr>СРАВНЕНИЕ ВКЛАДОВ</vt:lpstr>
      <vt:lpstr>КАКОЙ ВКЛАД ВЫБРАТЬ В КАЖДОЙ СИТУАЦИИ СЕМЬИ ИВАНОВЫХ?</vt:lpstr>
      <vt:lpstr>КАКОЙ БАНКОВСКИЙ ПРОДУКТ ВЫБРАТЬ В КАЖДОЙ СИТУАЦИИ СЕМЬИ ИВАНОВЫХ?</vt:lpstr>
      <vt:lpstr>ПОДВЕДЕМ ИТОГ</vt:lpstr>
    </vt:vector>
  </TitlesOfParts>
  <Company>spn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 trukhanenko</dc:creator>
  <cp:lastModifiedBy>123</cp:lastModifiedBy>
  <cp:revision>392</cp:revision>
  <cp:lastPrinted>2018-11-14T13:31:23Z</cp:lastPrinted>
  <dcterms:created xsi:type="dcterms:W3CDTF">2015-08-28T08:18:34Z</dcterms:created>
  <dcterms:modified xsi:type="dcterms:W3CDTF">2019-01-17T18:35:30Z</dcterms:modified>
</cp:coreProperties>
</file>