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5"/>
  </p:notesMasterIdLst>
  <p:sldIdLst>
    <p:sldId id="258" r:id="rId2"/>
    <p:sldId id="291" r:id="rId3"/>
    <p:sldId id="292" r:id="rId4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4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3D42"/>
    <a:srgbClr val="FFE2E2"/>
    <a:srgbClr val="FF8F93"/>
    <a:srgbClr val="FFD1D2"/>
    <a:srgbClr val="FFDADB"/>
    <a:srgbClr val="F1999C"/>
    <a:srgbClr val="E3B8FA"/>
    <a:srgbClr val="EFD9FA"/>
    <a:srgbClr val="000000"/>
    <a:srgbClr val="A05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22"/>
    <p:restoredTop sz="94674"/>
  </p:normalViewPr>
  <p:slideViewPr>
    <p:cSldViewPr snapToObjects="1" showGuides="1">
      <p:cViewPr varScale="1">
        <p:scale>
          <a:sx n="70" d="100"/>
          <a:sy n="70" d="100"/>
        </p:scale>
        <p:origin x="-492" y="-96"/>
      </p:cViewPr>
      <p:guideLst>
        <p:guide orient="horz" pos="184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6892E-BEE9-3B46-A537-E129E6FD3A87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57ADD-D35D-A347-A3E9-2DF3AFA81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25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57ADD-D35D-A347-A3E9-2DF3AFA8131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8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BD8F689-26C1-5047-AFDC-B669235B42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2085" y="412"/>
            <a:ext cx="12191993" cy="19684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1222" y="136525"/>
            <a:ext cx="10045874" cy="1325563"/>
          </a:xfrm>
        </p:spPr>
        <p:txBody>
          <a:bodyPr/>
          <a:lstStyle>
            <a:lvl1pPr algn="r"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825625"/>
            <a:ext cx="11437851" cy="4351338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Courier New" panose="02070309020205020404" pitchFamily="49" charset="0"/>
              <a:buChar char="o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Courier New" panose="02070309020205020404" pitchFamily="49" charset="0"/>
              <a:buChar char="o"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Courier New" panose="02070309020205020404" pitchFamily="49" charset="0"/>
              <a:buChar char="o"/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Courier New" panose="02070309020205020404" pitchFamily="49" charset="0"/>
              <a:buChar char="o"/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26496" cy="365125"/>
          </a:xfrm>
        </p:spPr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7B2E8D9C-39B9-6244-8E08-ECCDABCE43A6}"/>
              </a:ext>
            </a:extLst>
          </p:cNvPr>
          <p:cNvGrpSpPr/>
          <p:nvPr userDrawn="1"/>
        </p:nvGrpSpPr>
        <p:grpSpPr>
          <a:xfrm>
            <a:off x="4472822" y="1340630"/>
            <a:ext cx="7719178" cy="31966"/>
            <a:chOff x="2684746" y="1542137"/>
            <a:chExt cx="7719178" cy="31966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20C8FE88-4977-B540-8E13-2311953F5BC0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686834" y="1574103"/>
              <a:ext cx="7717090" cy="0"/>
            </a:xfrm>
            <a:prstGeom prst="line">
              <a:avLst/>
            </a:prstGeom>
            <a:ln w="63500">
              <a:solidFill>
                <a:srgbClr val="FF8F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DABDF781-826E-E442-8F6B-52FD8D0FE832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684746" y="1542137"/>
              <a:ext cx="7719178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401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3D98-D915-7E46-8155-AAFA2EB11D0B}" type="datetime1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02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DAE4-2B35-8D49-A51F-4E3369403A1B}" type="datetime1">
              <a:rPr lang="ru-RU" smtClean="0"/>
              <a:t>05.11.2019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50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BA3B-772E-C94F-827D-FEA65DB105D8}" type="datetime1">
              <a:rPr lang="ru-RU" smtClean="0"/>
              <a:t>05.11.2019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5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E898-E1AC-7A4E-8A22-86BC52D9FCC1}" type="datetime1">
              <a:rPr lang="ru-RU" smtClean="0"/>
              <a:t>05.11.2019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79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D43A-7A49-934B-955F-6A2CCBE62790}" type="datetime1">
              <a:rPr lang="ru-RU" smtClean="0"/>
              <a:t>05.11.2019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18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D43-658B-2449-BB2C-DF860DB9E48E}" type="datetime1">
              <a:rPr lang="ru-RU" smtClean="0"/>
              <a:t>05.11.2019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42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0036-6644-ED44-84F9-F60B1698D6DB}" type="datetime1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26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236C-0DDB-2E46-8151-986354465A3D}" type="datetime1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8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AABD6-B71E-AC48-9600-CF6EB9A89068}" type="datetime1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12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87" r:id="rId2"/>
    <p:sldLayoutId id="2147483688" r:id="rId3"/>
    <p:sldLayoutId id="2147483689" r:id="rId4"/>
    <p:sldLayoutId id="2147483690" r:id="rId5"/>
    <p:sldLayoutId id="2147483692" r:id="rId6"/>
    <p:sldLayoutId id="2147483693" r:id="rId7"/>
    <p:sldLayoutId id="2147483694" r:id="rId8"/>
    <p:sldLayoutId id="2147483695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EDAE69-7E12-DD4F-928A-3F4AAF141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222" y="116632"/>
            <a:ext cx="10045874" cy="132556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ЛОГИКА ТЕМЫ «ОТВЕТСТВЕННОЕ ФИНАНСОВОЕ ПОВЕДЕНИЕ И ЗАЩИТА ПРАВ ПОТРЕБИТЕЛЕЙ ФИНАНСОВЫХ УСЛУГ»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xmlns="" id="{F22D6B64-1AB4-2542-88CE-94D3E8F5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>
                <a:latin typeface="Futura PT Light" panose="020B0402020204020303" pitchFamily="34" charset="77"/>
              </a:rPr>
              <a:t>1</a:t>
            </a:fld>
            <a:endParaRPr lang="ru-RU" dirty="0">
              <a:latin typeface="Futura PT Light" panose="020B0402020204020303" pitchFamily="34" charset="77"/>
            </a:endParaRPr>
          </a:p>
        </p:txBody>
      </p:sp>
      <p:sp>
        <p:nvSpPr>
          <p:cNvPr id="17" name="Прямоугольник 2">
            <a:extLst>
              <a:ext uri="{FF2B5EF4-FFF2-40B4-BE49-F238E27FC236}">
                <a16:creationId xmlns:a16="http://schemas.microsoft.com/office/drawing/2014/main" xmlns="" id="{489FC9FF-43DA-C24B-8DCE-DFCE01729BB8}"/>
              </a:ext>
            </a:extLst>
          </p:cNvPr>
          <p:cNvSpPr/>
          <p:nvPr/>
        </p:nvSpPr>
        <p:spPr>
          <a:xfrm>
            <a:off x="5265114" y="2914924"/>
            <a:ext cx="359251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700" dirty="0">
              <a:latin typeface="Futura PT Light" panose="020B0402020204020303" pitchFamily="34" charset="77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33510" y="1738579"/>
            <a:ext cx="4021212" cy="40324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D8A337">
                <a:alpha val="40000"/>
              </a:srgbClr>
            </a:outerShdw>
            <a:softEdge rad="63500"/>
          </a:effectLst>
          <a:extLst/>
        </p:spPr>
        <p:txBody>
          <a:bodyPr wrap="square" lIns="144000" tIns="38400" rIns="76800" bIns="38400" anchor="ctr">
            <a:noAutofit/>
          </a:bodyPr>
          <a:lstStyle>
            <a:defPPr>
              <a:defRPr lang="en-US"/>
            </a:defPPr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000"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000"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000">
                <a:latin typeface="Calibri" pitchFamily="34" charset="0"/>
                <a:cs typeface="Arial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Calibri" pitchFamily="34" charset="0"/>
                <a:cs typeface="Arial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Calibri" pitchFamily="34" charset="0"/>
                <a:cs typeface="Arial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Calibri" pitchFamily="34" charset="0"/>
                <a:cs typeface="Arial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Calibri" pitchFamily="34" charset="0"/>
                <a:cs typeface="Arial" charset="0"/>
              </a:defRPr>
            </a:lvl9pPr>
          </a:lstStyle>
          <a:p>
            <a:pPr marL="85725" indent="95250">
              <a:spcAft>
                <a:spcPts val="600"/>
              </a:spcAft>
              <a:tabLst>
                <a:tab pos="355600" algn="l"/>
              </a:tabLst>
            </a:pPr>
            <a:r>
              <a:rPr lang="ru-RU" altLang="ru-RU" sz="2000" b="1" dirty="0" smtClean="0">
                <a:solidFill>
                  <a:srgbClr val="D43D42"/>
                </a:solidFill>
              </a:rPr>
              <a:t>Ключевая проблема </a:t>
            </a:r>
            <a:r>
              <a:rPr lang="ru-RU" altLang="ru-RU" sz="2000" b="1" dirty="0">
                <a:solidFill>
                  <a:srgbClr val="D43D42"/>
                </a:solidFill>
              </a:rPr>
              <a:t>темы</a:t>
            </a:r>
            <a:r>
              <a:rPr lang="ru-RU" altLang="ru-RU" sz="2000" b="1" dirty="0" smtClean="0">
                <a:solidFill>
                  <a:srgbClr val="D43D42"/>
                </a:solidFill>
              </a:rPr>
              <a:t>:</a:t>
            </a:r>
          </a:p>
          <a:p>
            <a:pPr marL="176213"/>
            <a:r>
              <a:rPr lang="ru-RU" dirty="0" smtClean="0"/>
              <a:t>Как взаимодействовать </a:t>
            </a:r>
            <a:r>
              <a:rPr lang="ru-RU" dirty="0"/>
              <a:t>с </a:t>
            </a:r>
            <a:r>
              <a:rPr lang="ru-RU" dirty="0" smtClean="0"/>
              <a:t>финансовыми организациями и государством для успешного решения задач управления семейными финансами?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5238245" y="2181370"/>
            <a:ext cx="6609115" cy="1008000"/>
            <a:chOff x="5238245" y="1808816"/>
            <a:chExt cx="6609115" cy="1008000"/>
          </a:xfrm>
        </p:grpSpPr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6771360" y="1808816"/>
              <a:ext cx="5076000" cy="1008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D8A337">
                  <a:alpha val="40000"/>
                </a:srgbClr>
              </a:outerShdw>
              <a:softEdge rad="63500"/>
            </a:effectLst>
            <a:extLst/>
          </p:spPr>
          <p:txBody>
            <a:bodyPr wrap="square" lIns="144000" tIns="38400" rIns="76800" bIns="38400" anchor="ctr">
              <a:no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latin typeface="Calibri" pitchFamily="34" charset="0"/>
                  <a:cs typeface="Arial" charset="0"/>
                </a:defRPr>
              </a:lvl5pPr>
              <a:lvl6pPr marL="2514600" indent="-228600" defTabSz="1004888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Calibri" pitchFamily="34" charset="0"/>
                  <a:cs typeface="Arial" charset="0"/>
                </a:defRPr>
              </a:lvl6pPr>
              <a:lvl7pPr marL="2971800" indent="-228600" defTabSz="1004888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Calibri" pitchFamily="34" charset="0"/>
                  <a:cs typeface="Arial" charset="0"/>
                </a:defRPr>
              </a:lvl7pPr>
              <a:lvl8pPr marL="3429000" indent="-228600" defTabSz="1004888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Calibri" pitchFamily="34" charset="0"/>
                  <a:cs typeface="Arial" charset="0"/>
                </a:defRPr>
              </a:lvl8pPr>
              <a:lvl9pPr marL="3886200" indent="-228600" defTabSz="1004888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Calibri" pitchFamily="34" charset="0"/>
                  <a:cs typeface="Arial" charset="0"/>
                </a:defRPr>
              </a:lvl9pPr>
            </a:lstStyle>
            <a:p>
              <a:pPr lvl="0"/>
              <a:r>
                <a:rPr lang="ru-RU" dirty="0" smtClean="0"/>
                <a:t>Как </a:t>
              </a:r>
              <a:r>
                <a:rPr lang="ru-RU" dirty="0"/>
                <a:t>избежать проблем с налогами, реализуя свои обязанности и права налогоплательщика?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238245" y="1844816"/>
              <a:ext cx="1648185" cy="972000"/>
            </a:xfrm>
            <a:prstGeom prst="rect">
              <a:avLst/>
            </a:prstGeom>
            <a:solidFill>
              <a:srgbClr val="FFE2E2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  <a:effectLst>
              <a:softEdge rad="31750"/>
            </a:effectLst>
          </p:spPr>
          <p:txBody>
            <a:bodyPr wrap="square" lIns="144000" tIns="38400" rIns="76800" bIns="38400" anchor="ctr">
              <a:noAutofit/>
            </a:bodyPr>
            <a:lstStyle/>
            <a:p>
              <a:pPr algn="ctr"/>
              <a:r>
                <a:rPr lang="ru-RU" altLang="ru-RU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Задача 1: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238245" y="3307556"/>
            <a:ext cx="6609115" cy="1008000"/>
            <a:chOff x="5238245" y="2935002"/>
            <a:chExt cx="6609115" cy="1008000"/>
          </a:xfrm>
        </p:grpSpPr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6771360" y="2935002"/>
              <a:ext cx="5076000" cy="1008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D8A337">
                  <a:alpha val="40000"/>
                </a:srgbClr>
              </a:outerShdw>
              <a:softEdge rad="63500"/>
            </a:effectLst>
            <a:extLst/>
          </p:spPr>
          <p:txBody>
            <a:bodyPr wrap="square" lIns="144000" tIns="38400" rIns="76800" bIns="38400" anchor="ctr">
              <a:no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latin typeface="Calibri" pitchFamily="34" charset="0"/>
                  <a:cs typeface="Arial" charset="0"/>
                </a:defRPr>
              </a:lvl5pPr>
              <a:lvl6pPr marL="2514600" indent="-228600" defTabSz="1004888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Calibri" pitchFamily="34" charset="0"/>
                  <a:cs typeface="Arial" charset="0"/>
                </a:defRPr>
              </a:lvl6pPr>
              <a:lvl7pPr marL="2971800" indent="-228600" defTabSz="1004888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Calibri" pitchFamily="34" charset="0"/>
                  <a:cs typeface="Arial" charset="0"/>
                </a:defRPr>
              </a:lvl7pPr>
              <a:lvl8pPr marL="3429000" indent="-228600" defTabSz="1004888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Calibri" pitchFamily="34" charset="0"/>
                  <a:cs typeface="Arial" charset="0"/>
                </a:defRPr>
              </a:lvl8pPr>
              <a:lvl9pPr marL="3886200" indent="-228600" defTabSz="1004888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Calibri" pitchFamily="34" charset="0"/>
                  <a:cs typeface="Arial" charset="0"/>
                </a:defRPr>
              </a:lvl9pPr>
            </a:lstStyle>
            <a:p>
              <a:pPr lvl="0"/>
              <a:r>
                <a:rPr lang="ru-RU" dirty="0" smtClean="0"/>
                <a:t>Как </a:t>
              </a:r>
              <a:r>
                <a:rPr lang="ru-RU" dirty="0"/>
                <a:t>обеспечить защиту своих прав потребителя финансовых услуг?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238245" y="2971002"/>
              <a:ext cx="1648185" cy="972000"/>
            </a:xfrm>
            <a:prstGeom prst="rect">
              <a:avLst/>
            </a:prstGeom>
            <a:solidFill>
              <a:srgbClr val="FFE2E2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  <a:effectLst>
              <a:softEdge rad="31750"/>
            </a:effectLst>
          </p:spPr>
          <p:txBody>
            <a:bodyPr wrap="square" lIns="144000" tIns="38400" rIns="76800" bIns="38400" anchor="ctr">
              <a:noAutofit/>
            </a:bodyPr>
            <a:lstStyle/>
            <a:p>
              <a:pPr algn="ctr"/>
              <a:r>
                <a:rPr lang="ru-RU" altLang="ru-RU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Задача 2: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238245" y="4437224"/>
            <a:ext cx="6609115" cy="1008000"/>
            <a:chOff x="5238245" y="4064670"/>
            <a:chExt cx="6609115" cy="1008000"/>
          </a:xfrm>
        </p:grpSpPr>
        <p:sp>
          <p:nvSpPr>
            <p:cNvPr id="18" name="TextBox 5"/>
            <p:cNvSpPr txBox="1">
              <a:spLocks noChangeArrowheads="1"/>
            </p:cNvSpPr>
            <p:nvPr/>
          </p:nvSpPr>
          <p:spPr bwMode="auto">
            <a:xfrm>
              <a:off x="6771360" y="4064670"/>
              <a:ext cx="5076000" cy="1008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D8A337">
                  <a:alpha val="40000"/>
                </a:srgbClr>
              </a:outerShdw>
              <a:softEdge rad="63500"/>
            </a:effectLst>
            <a:extLst/>
          </p:spPr>
          <p:txBody>
            <a:bodyPr wrap="square" lIns="144000" tIns="38400" rIns="76800" bIns="38400" anchor="ctr">
              <a:no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latin typeface="Calibri" pitchFamily="34" charset="0"/>
                  <a:cs typeface="Arial" charset="0"/>
                </a:defRPr>
              </a:lvl5pPr>
              <a:lvl6pPr marL="2514600" indent="-228600" defTabSz="1004888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Calibri" pitchFamily="34" charset="0"/>
                  <a:cs typeface="Arial" charset="0"/>
                </a:defRPr>
              </a:lvl6pPr>
              <a:lvl7pPr marL="2971800" indent="-228600" defTabSz="1004888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Calibri" pitchFamily="34" charset="0"/>
                  <a:cs typeface="Arial" charset="0"/>
                </a:defRPr>
              </a:lvl7pPr>
              <a:lvl8pPr marL="3429000" indent="-228600" defTabSz="1004888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Calibri" pitchFamily="34" charset="0"/>
                  <a:cs typeface="Arial" charset="0"/>
                </a:defRPr>
              </a:lvl8pPr>
              <a:lvl9pPr marL="3886200" indent="-228600" defTabSz="1004888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Calibri" pitchFamily="34" charset="0"/>
                  <a:cs typeface="Arial" charset="0"/>
                </a:defRPr>
              </a:lvl9pPr>
            </a:lstStyle>
            <a:p>
              <a:pPr lvl="0"/>
              <a:r>
                <a:rPr lang="ru-RU" dirty="0" smtClean="0"/>
                <a:t>Как </a:t>
              </a:r>
              <a:r>
                <a:rPr lang="ru-RU" dirty="0"/>
                <a:t>правильно читать и понимать новости о </a:t>
              </a:r>
              <a:r>
                <a:rPr lang="ru-RU" dirty="0" smtClean="0"/>
                <a:t>социально-экономической ситуации</a:t>
              </a:r>
              <a:r>
                <a:rPr lang="ru-RU" dirty="0"/>
                <a:t>?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238245" y="4136670"/>
              <a:ext cx="1648185" cy="936000"/>
            </a:xfrm>
            <a:prstGeom prst="rect">
              <a:avLst/>
            </a:prstGeom>
            <a:solidFill>
              <a:srgbClr val="FFE2E2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  <a:effectLst>
              <a:softEdge rad="31750"/>
            </a:effectLst>
          </p:spPr>
          <p:txBody>
            <a:bodyPr wrap="square" lIns="144000" tIns="38400" rIns="76800" bIns="38400" anchor="ctr">
              <a:noAutofit/>
            </a:bodyPr>
            <a:lstStyle/>
            <a:p>
              <a:pPr algn="ctr"/>
              <a:r>
                <a:rPr lang="ru-RU" altLang="ru-RU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Задача 3:</a:t>
              </a:r>
            </a:p>
          </p:txBody>
        </p:sp>
      </p:grpSp>
      <p:sp>
        <p:nvSpPr>
          <p:cNvPr id="22" name="Стрелка вправо 21"/>
          <p:cNvSpPr/>
          <p:nvPr/>
        </p:nvSpPr>
        <p:spPr>
          <a:xfrm>
            <a:off x="4462589" y="1763112"/>
            <a:ext cx="474999" cy="4057102"/>
          </a:xfrm>
          <a:prstGeom prst="rightArrow">
            <a:avLst>
              <a:gd name="adj1" fmla="val 100000"/>
              <a:gd name="adj2" fmla="val 99076"/>
            </a:avLst>
          </a:prstGeom>
          <a:solidFill>
            <a:srgbClr val="FFE2E2"/>
          </a:solidFill>
          <a:ln w="19050">
            <a:noFill/>
            <a:miter lim="800000"/>
            <a:headEnd/>
            <a:tailEnd/>
          </a:ln>
          <a:effectLst>
            <a:softEdge rad="12700"/>
          </a:effectLst>
        </p:spPr>
        <p:txBody>
          <a:bodyPr wrap="square" lIns="144000" tIns="38400" rIns="76800" bIns="38400" anchor="ctr">
            <a:noAutofit/>
          </a:bodyPr>
          <a:lstStyle/>
          <a:p>
            <a:pPr algn="ctr"/>
            <a:endParaRPr lang="ru-RU" b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407368" y="6179075"/>
            <a:ext cx="10569896" cy="35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6800" tIns="38400" rIns="76800" bIns="38400">
            <a:noAutofit/>
          </a:bodyPr>
          <a:lstStyle/>
          <a:p>
            <a:r>
              <a:rPr lang="ru-RU" altLang="ru-RU" b="1" dirty="0" smtClean="0">
                <a:solidFill>
                  <a:srgbClr val="D43D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Подробное описание логики темы представлено в Методических рекомендациях. </a:t>
            </a:r>
            <a:endParaRPr lang="ru-RU" altLang="ru-RU" b="1" dirty="0">
              <a:solidFill>
                <a:srgbClr val="D43D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462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EDAE69-7E12-DD4F-928A-3F4AAF141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222" y="116632"/>
            <a:ext cx="10045874" cy="132556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ЛОГИКА ТЕМЫ «ОТВЕТСТВЕННОЕ ФИНАНСОВОЕ ПОВЕДЕНИЕ И ЗАЩИТА ПРАВ ПОТРЕБИТЕЛЕЙ ФИНАНСОВЫХ УСЛУГ»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xmlns="" id="{F22D6B64-1AB4-2542-88CE-94D3E8F5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>
                <a:latin typeface="Futura PT Light" panose="020B0402020204020303" pitchFamily="34" charset="77"/>
              </a:rPr>
              <a:t>2</a:t>
            </a:fld>
            <a:endParaRPr lang="ru-RU" dirty="0">
              <a:latin typeface="Futura PT Light" panose="020B0402020204020303" pitchFamily="34" charset="77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43391" y="1628800"/>
            <a:ext cx="287229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altLang="ru-RU" sz="2000" b="1" dirty="0">
                <a:solidFill>
                  <a:srgbClr val="D43D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1</a:t>
            </a:r>
            <a:r>
              <a:rPr lang="ru-RU" altLang="ru-RU" sz="2000" b="1" dirty="0" smtClean="0">
                <a:solidFill>
                  <a:srgbClr val="D43D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ru-RU" alt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избежать проблем с налогами, реализуя свои обязанности и права налогоплательщика?</a:t>
            </a:r>
          </a:p>
          <a:p>
            <a:pPr lvl="0"/>
            <a:r>
              <a:rPr lang="ru-RU" altLang="ru-RU" sz="2000" b="1" dirty="0" smtClean="0">
                <a:solidFill>
                  <a:srgbClr val="D43D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rgbClr val="D43D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3800128" y="4005064"/>
            <a:ext cx="8064897" cy="242837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D8A337">
                <a:alpha val="40000"/>
              </a:srgbClr>
            </a:outerShdw>
            <a:softEdge rad="63500"/>
          </a:effectLst>
          <a:extLst/>
        </p:spPr>
        <p:txBody>
          <a:bodyPr wrap="square" lIns="144000" tIns="38400" rIns="76800" bIns="38400">
            <a:no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ru-RU" b="1" dirty="0" smtClean="0">
                <a:solidFill>
                  <a:srgbClr val="D43D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pPr eaLnBrk="1" hangingPunct="1">
              <a:spcAft>
                <a:spcPts val="600"/>
              </a:spcAf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сновная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 за защиту своих прав лежит на самом потребителе. В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ажно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понимать разницу между нарушением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собственной неосмотрительностью.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Предотвратить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нарушение часто проще, чем добиться возмещения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ущерба.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права потребителя все же нарушены, то защитить их помогут государство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общественные организации.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сбор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доказательств факта нарушения остается обязанностью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человека.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3390" y="4005064"/>
            <a:ext cx="2872291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altLang="ru-RU" sz="2000" b="1" dirty="0">
                <a:solidFill>
                  <a:srgbClr val="D43D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</a:t>
            </a:r>
            <a:r>
              <a:rPr lang="ru-RU" altLang="ru-RU" sz="2000" b="1" dirty="0" smtClean="0">
                <a:solidFill>
                  <a:srgbClr val="D43D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</a:t>
            </a:r>
          </a:p>
          <a:p>
            <a:pPr lvl="0"/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alt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защиту своих прав потребителя финансовых услуг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alt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772199" y="1628800"/>
            <a:ext cx="8064897" cy="2169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D8A337">
                <a:alpha val="40000"/>
              </a:srgbClr>
            </a:outerShdw>
            <a:softEdge rad="63500"/>
          </a:effectLst>
          <a:extLst/>
        </p:spPr>
        <p:txBody>
          <a:bodyPr wrap="square" lIns="144000" tIns="38400" rIns="76800" bIns="38400">
            <a:no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ru-RU" b="1" dirty="0">
                <a:solidFill>
                  <a:srgbClr val="D43D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ru-RU" b="1" dirty="0" smtClean="0">
                <a:solidFill>
                  <a:srgbClr val="D43D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Государство собирает налоги, чтобы выполнять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нести расходы в интересах всего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общества.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гражданин обязан вовремя платить законно установленные налоги. Если знать свои права налогоплательщика, можно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«сэкономить»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уплате налогов с помощью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вычетов, а также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избежать «переплаты», оспорив ошибочно начисленные налоги. </a:t>
            </a:r>
          </a:p>
        </p:txBody>
      </p:sp>
    </p:spTree>
    <p:extLst>
      <p:ext uri="{BB962C8B-B14F-4D97-AF65-F5344CB8AC3E}">
        <p14:creationId xmlns:p14="http://schemas.microsoft.com/office/powerpoint/2010/main" val="413485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EDAE69-7E12-DD4F-928A-3F4AAF141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222" y="116632"/>
            <a:ext cx="10045874" cy="132556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ЛОГИКА ТЕМЫ «ОТВЕТСТВЕННОЕ ФИНАНСОВОЕ ПОВЕДЕНИЕ И ЗАЩИТА ПРАВ ПОТРЕБИТЕЛЕЙ ФИНАНСОВЫХ УСЛУГ»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xmlns="" id="{F22D6B64-1AB4-2542-88CE-94D3E8F5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>
                <a:latin typeface="Futura PT Light" panose="020B0402020204020303" pitchFamily="34" charset="77"/>
              </a:rPr>
              <a:t>3</a:t>
            </a:fld>
            <a:endParaRPr lang="ru-RU" dirty="0">
              <a:latin typeface="Futura PT Light" panose="020B0402020204020303" pitchFamily="34" charset="77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800128" y="2276872"/>
            <a:ext cx="8064897" cy="345638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D8A337">
                <a:alpha val="40000"/>
              </a:srgbClr>
            </a:outerShdw>
            <a:softEdge rad="63500"/>
          </a:effectLst>
          <a:extLst/>
        </p:spPr>
        <p:txBody>
          <a:bodyPr wrap="square" lIns="144000" tIns="38400" rIns="76800" bIns="38400">
            <a:no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ru-RU" b="1" dirty="0" smtClean="0">
                <a:solidFill>
                  <a:srgbClr val="D43D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pPr eaLnBrk="1" hangingPunct="1">
              <a:spcAft>
                <a:spcPts val="600"/>
              </a:spcAf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Важные новости об изменении общей социально-экономической ситуации  нужно обязательно перепроверять в авторитетных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источниках. Даже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информация достоверна, ее интерпретация может оказаться неверной: крайне сложно спрогнозировать реальное влияние социально-экономических показателей и процессов, происходящих в экономике в целом, на жизнь конкретного человека. Не стоит делать выводы или принимать решения поспешно.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необходимости обращаться за профессиональной консультацией. Обязательно нужно следить за новостями о событиях, которые с высокой вероятностью будут иметь для вас финансовые последствия. </a:t>
            </a:r>
            <a:endParaRPr lang="ru-RU" b="1" dirty="0" smtClean="0">
              <a:solidFill>
                <a:srgbClr val="D43D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endParaRPr lang="ru-RU" b="1" dirty="0">
              <a:solidFill>
                <a:srgbClr val="D43D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3390" y="2276872"/>
            <a:ext cx="287229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altLang="ru-RU" sz="2000" b="1" dirty="0">
                <a:solidFill>
                  <a:srgbClr val="D43D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3</a:t>
            </a:r>
            <a:r>
              <a:rPr lang="ru-RU" altLang="ru-RU" sz="2000" b="1" dirty="0" smtClean="0">
                <a:solidFill>
                  <a:srgbClr val="D43D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ru-RU" alt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правильно читать и понимать новости о социально-экономической ситуации?</a:t>
            </a:r>
          </a:p>
        </p:txBody>
      </p:sp>
    </p:spTree>
    <p:extLst>
      <p:ext uri="{BB962C8B-B14F-4D97-AF65-F5344CB8AC3E}">
        <p14:creationId xmlns:p14="http://schemas.microsoft.com/office/powerpoint/2010/main" val="5160338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"/>
  <p:tag name="ISPRING_LMS_API_VERSION" val="Experience API"/>
  <p:tag name="ISPRING_ULTRA_SCORM_COURCE_TITLE" val="1 Логика темы Ответственное финансовое поведение и защита прав потребителей финансовых услуг"/>
  <p:tag name="ISPRING_ULTRA_SCORM_COURSE_ID" val="E4EDCF9B-90C4-46A6-B886-84E1534E0107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0"/>
  <p:tag name="ISPRING_SCORM_RATE_QUIZZES" val="0"/>
  <p:tag name="ISPRING_SCORM_PASSING_SCORE" val="0.000000"/>
  <p:tag name="ISPRINGCLOUDFOLDERID" val="0"/>
  <p:tag name="ISPRINGCLOUDFOLDERPATH" val="ÐÐ°ÑÐ°Ð»Ð¾Ð³"/>
  <p:tag name="ISPRINGONLINEFOLDERID" val="678"/>
  <p:tag name="ISPRINGONLINEFOLDERPATH" val="Учебные материалы/Интерактивный курс по финансовой грамотности/9 Ответственное финансовое поведение и ЗППФУ"/>
  <p:tag name="ISPRINGONLINEFOLDERDOMAIN" val="https://pacc.ispringonline.ru"/>
  <p:tag name="ISPRING_PLAYERS_CUSTOMIZATION_2" val="UEsDBBQAAgAIAOl+9EzWo37aRwMAAOEJAAAUAAAAdW5pdmVyc2FsL3BsYXllci54bWytVltP2zAUfi4S/yHyO3ELY1yUghhStYcxIXVse6vc5DTxmtiZ7RDKr9+Jcw9pN6RVapUcn+/zuXw+rnf7ksTOMyjNpZiTmTslDghfBlyEc/L0bXFySW5vjo+8NGY7UA4P5iQTvACwmDgBaF/x1CD4kZloTjoGF5mJkyouFTc75D5H7man0ytyfDRBF6HnJDImvaY0z3OXa0SIUMs4K0i068uEpgo0CAOKlmEQp8Zem7+j8ZtIQc0uBd1Bpub9G1ckDceL5j2S/MyVKqSn0+mM/nz4svQjSNgJF9ow4QNxsJITW8o187cPMshi0IVt4pVBLsGYIghrm3jmms8uhaOVPyelwyoBrVkI2o1FSGjjV3PWBCWmtq6YCFaCPfOQFbmtdOVlW9SS6Egq42emQm9ht5ZMBavG3vH36EjE3iZmOqr4dC8Xy7/lVTLWb1W8j8ZiM8rWMdcRLnUhrXU8Cdrf1Utsja1sn2rZLgom4ij4nXEFgX393pyA6YyUGzYyt3G6OvdxAZ8WzDdS7e4RhtKtZOM2SnFLpbgW1HC4ze7LloLU2W6AmUxBXaqJ98wDkF+ZUrZfN0Zl4NGBscLSPtijZcpVk9qGeJFJ4vN/6E3hN2jNL32oMxbwPxrzGYmamnARwMuCo4+BBGtqAItd2FyTxm6xZxuTztZJ5zD1TO1JwKZgIo5hKgQ8+wEzjLZ2ug8Kiml08TM1wHYW9oIjHkYxfs0ow3B1L03C1HaUobOwFxxLfzsCbcx7gWslc8xQZ2mKA+Bt8d6uNx2hw5YMdNmI0aMj49DzM21kwl+t0ntz0lxbSR84vcdHzr5PDbpLeQO5mB5CDCZBL656LmwOEeBceOaQL3s8J5XVTXGIj8z64mkw4AvTYzFj6ulcGFZpaRnOcTBZWnrV5zhLBz4BbFgWm/tuQv3Lw0IHCY/fG2NcP/CsynzJX8HJeVD8NZidYamdCAq9z8nHy7MOA2oRJ2Nve2vat+NGiroOrkvtW/lr21HfUJVWSpntk5RX9aLElPPgE8oxVDITwUAAtmEVvY5xHt8pYE4MG8xodorHQ6Zz8gEfqpyvzq/alC9mVzXWxvVYblzG8o7rqAq4lR+tDlKTiFfNNXz8A1BLAwQUAAIACACXdmVPHE4BmKQGAADUGQAAHQAAAHVuaXZlcnNhbC9jb21tb25fbWVzc2FnZXMubG5nzVlbb9RWEH5H4j9YKyG1UglQCVRVCci7e5JYOPZiewm0qqyoRChS2FSkrehbLrSkCoUUgaBAoKFVX+iDSXbJZpPd/QvHf6G/pN/MsfeWINuJovZhI9/Od2bmzHxzyfClO7dmte+nb8/PzFVGcueGzua06crXczdmKjdHcmVv9PRnOW3+26nKjanZucr0SK4yl9MuXTx5Ynh2qnLzu6mb07g+eULThm9Nz8/jdv4i3XXvtZkbI7lS3i/YEyXduu6b9pjt542x3EX5QrbklmyFS7Iu25ps4HZPtmUgm3hQ/+jTCxfunDt/4ePhMxFUGmR3QjfNRGyNwc+fTYFteY5t+thAmL4lrnnAfizXgP9EPsm22i57pmEJAGxg+Zr8DUBvs0GUHHEV69ex+il+jxNXlx1HWJ7vmkZR+IbrW7bH9jKFJ4qsym74UJPtcAEGquK3K9/LGhmJHjdx2ZLvwh/5ZR0WbEXfhot0Ey7huoa/9zU82IV1d2RVIxxl8Wb4kwySZCzaE7ph+Y5wPccoeIZtQa41uYmja4ULmtwGbFvtAxF29wmgHtTwHeTGNwE2pSOG9IEW/kIwco+FwgpSrTaULNKkZdp60ddLJX9CuK4+JgaM1WOA4EMShIua3MRVlcyohcvhIr2EBC16jOuaJt9Br0U4JoyHB/SqpuCgKm6iw8DDGfeb24hJrTQ79YPSDSBBuKLN2G6yQo4+aVhjvmfbpusLqxg/gVZPIdImpFgIV0goOkvsDqFIShUvtYz4ju4Kh4MwYJ3rsnEIBF9F8qvwHolDMCwdPGMxq0Tjxti4iZ/HYr2EWAtwUOicDaYkyDf/5JPZi3RLAYIIFA4i2HUnbYei7hEZnCJK+UCb5UHskXbVbE6WtLdhFWxwQMHr3X8dGHzkQFqVO30SJANCGZ3jNKIVGAgB43uKHNcP4oztfT6GN01lPbxqsI9skvuTTcP7n8Tavqfg0eABNYrhNn9fkzv0fRQEVYAuE9VDjy4JJUaEqZetwrif9yxc5oUZBUI7ilIWMiUGyKufJzY6p6YOuJ8H5OZBAV7vC/BE8aPN/Lx9DZzOZn8i32RZZV+m2JLPs6y5LlyV/pIWWfpVY0xnH0HSiamdM86jcFUj+5DmkfsfnFCWlD9SIqGTpy9q4c9sLvLaWs9ph6tD2SRyxZUyotLQTT6uDkwsWbM/0QXqMJlwD5RNCbgQPsQZN8LlRGmQxwuiSMRypWx84Y/qhimKA4HEhmp2DbQCMesaxww8NEpvHRPgu1NRlreK4topTQVILZ2tCQaEBOd/ABPXsxp3QJ2+ImNAqziHqkiOWCKIY5nzjeKk3oKimY5T0trmMPoQex6fMsQ6DLPS43oRzR2DVm5BWLpj2AmOp/wE3MqONyDiAZRO2gTMalv/U/fsKH5YFz2EV2Yxy2FVyeydWR3y+NVyVZWUNyib/Qps4FJxEN6lXiQ9gEA3AVYXp29NzcymXzZO0qrNN0DhC+Fqmgqgu96wRm22eQtJgcxQpbI1ue7tIlh2DLJOfq8qpLuUVjgDRU1NS3UyfXskV8PdXdxxOIjS8zWdNxPNO/aBDChXYS2bC9lOVbNfqiA93qTIu4anaqeAeC9pKfPyEcrPmFSPv9Ds6Wv7ainP8EzBJRi7Obfc9zrdHm3JNeNW2kIf+5QnRGxTVens53WyiypvaZNNKLMdnX/Uk1Jkp2ywqayNjUf+s0Wm3lN2lcGlowgc2eZ131iiR7oBYcIHSZt12PIoLUsP4x2/37hCd9BcFHSrIFQbvBTNL4KUS0EoZGPTczstzgYfM43BqpGr7URpuBkzN7lCyg3UTKooRnVsEhuTWIWmB41/Fv5KiTMo5e/oZZ7KP+QL+bd8I9fwe6sB95V8BgWey7XPM+FSf4YcKTr4X3Knt8c1R0PWv8qMRpp2wd7AZo2DC7REaE/P98vGY72X1MtB0WdplkdTxZ4jTj1b9AzEX//c7RErwRHcCh9yu0U8wU69d8BcolPmsnt/eBJX05jktrkSWaH3moIO4kEfjVSGkiUGMUR+p3ueXhifAHe47DPEO8uItcVwNQvMhO5cRgbiAQ9wnkFyGkFQzO4pPYg2ByZiyQVJ7xZ8wtGAoeN2WQC6k+NXXI0TM+3GuSIL0NHrFbKTZ5R8vVjkgTswnlN/AJRmnFaiEVaVM0uPrPRwt3cuT/Q4MJlPu39hXLeQSf8TERwhOnN5GhN356hb7DfbVPykoD+uouJcBLZW93EgR1VgZ3DUj9a5m+f/vwyf6fl3zL9QSwMEFAACAAgAl3ZlTxUeYBujAAAAfwEAAC4AAAB1bml2ZXJzYWwvcGxheWJhY2tfYW5kX25hdmlnYXRpb25fc2V0dGluZ3MueG1sdZBBCoMwEEX3nsIbCF2HQNelRagXGHGUQJIJmVHw9k1EbWnTZd77P8OMYhQxfmJd1bWCWegpEEVLnFE173e2DAtevXEghnzCgrznSiY3LFFoIzJ62ZQewXLK//BjeGthPT/iI14w5UJnHOpLqbCZXPKwmGlj3RpQjxHTgC+Yc+iht3jDtSeIw+MM7Bv/1bmbNpsd3mlAHSK5IKr5QFW613H0F1BLAwQUAAIACACXdmVPvPSc7GUEAADUEQAAJwAAAHVuaXZlcnNhbC9mbGFzaF9wdWJsaXNoaW5nX3NldHRpbmdzLnhtbOVYS2/bRhC+61csWOTWiHbiNKkhyQj0QIU6thGpRXIyVuLaWoQPgVzFcU9yjDYuHCRBEaNAi7RoDz2rsdjID6l/Yfcv9Jd0hg9ZshWBTWzDQA+0xdmZb76ZnVkOmVl4YpnkMXM97thZbTY9oxFm1x2D2+tZ7atq6fodjXiC2gY1HZtlNdvRyEIulWm2aib3GhUmBKh6BGBsb74pslpDiOa8rm9sbKS513Rx1TFbAvC9dN2x9KbLPGYL5upNk27CP7HZZJ4WISQAgMty7Mgsl0oRkgmR7jlGy2SEG8Dc5hgUNUsm9RqaHqrVaP3Ruuu0bCPvmI5L3PVaVvskXyzMFm7GOiFUgVvMxpx4ORCiWMxTw+DIgpoV/g0jDcbXG0D39pxGNrghGlntxhyigLZ+FiXADkOniJJ3IAe2iOAtJqhBBQ1vQ3+CPRFeLAhFxqZNLV6vwgrB+LNaobr6xcOV4v3F8tKXq9Xl5cVqeSUkEdjo4zgZfdxRBgg5LbfOhn4yVAhabwBvsFmjpscy+qgoVuO4g7Qu+GPICTtFc61lmpVWs+m4IifcFgtojAqH9N4Dk1lz7LHY8Z7UHBO2NiAFVWrVmLFELTay2ZVH3C6B5qxG1iBP5mZWW24ym1SoDQXGBTV5fQjgtWqe4CIorFKkfdfl1CSABx3AyL2KdkIhjKzeoK7HRqnFKx5uaz0nf1C7RH0rB+qp7MHlE/lWDuQ7uP6Uffj7FsXqOZF/qzZobclj1FXtUOCDpi/7YNhR38me7BG1Fa/8Bfa+3JcDAja+2kKlhSC1ke/3cnoDduAfackuoB4jxjvZATK+aqudiBLSRdhPTzx2IQD1DH4egwyV4ecBhkaATIfILphvIyd5AEzlEWAeyG46EavX8ki9HMJG5DoxMCD1IRG7Y8AkSMHpUNQ2aCDMDmY4ymxEM44phD1BgriuVRbLheJqealQfHDtkilPyf75MMUyRM9xne0AXPJskHCDfay0AZSBH1byqZJFMRJHGB9KYVu9UN9DgP4IstpNn2eJwko/CKINS4e4w6DQR1K4fEmFm5QrrnUAeiD3r0BL/dcumh7QxffTB7TQ+RMctlFY9bAtQRuda6ouv9nitAfnZBeuI3QLHHoonpjsKWyiPeqi2iHY9OHJ1Ume3SRBP0WO6jnCY7Wghg/R+9F5+yE5+O3EIObQHw+0EzDAA6YzmUVIpa1eQuyHajuR35nZGzfnbn12+87n82n9n/Yf16caRfPeikm5HQ98+akT3xnbkuNaMMAxY8S+vFQt3r+br5a/LlcfrlaLD6rjAAGns6NORscxbPJUhmPe1R3K3shX8ke4Xidsj1fyZ7kn95JqJ3xq7MnfE2n+In9KpPfrWP+OjJWnpkj1IqHb/eCxisfAs/A4wJbsB4dbD46+aCS9sDK/pFL96BeIsNYvplSvcuI+tsf/P3kL74Yv3WNv2Rl94mcAXLG4zS3IpskNNvx2kLs1NwPv7ROXUilAG/8Sk0v9C1BLAwQUAAIACACXdmVPd0YR+VkDAACxCwAAIQAAAHVuaXZlcnNhbC9mbGFzaF9za2luX3NldHRpbmdzLnhtbI1W0W7bOgx9Xr4i8N7jrhvWO8AJ0GUdMKzbirXou2IziVBZMiQ6Xf7+krLsyInT2EKBiDxHIqkjqpl7kXq6A+uk0fPkOllM3mV5bS1ofIKyUgJhWtUWlrVDU84TtDUkqUcZZewjIEq9cWQIlqks5kluykro/b3ZmNlK5C8ba2pdJIv33/2XpR56RNruK7BK6hfCXX25Wd7dDOOUdPgDoZytRQ4zQ8ET4e4/HmMIlQXngIP5fMfjAkeJFah2lyv/jWIctnkr5yPSTjqJnnT7gccwiUpL2H5db3icgZuqrsYfQ2XNhmPvM75d8bjAUEYUpIaxcFLXnje5kC7CPyTIp288hiGrGtHoWW40knBn2thSKOKs/TeKE054BMOrqNsi/5wXxafLhLD+F/+dO9cN9KueQ/Gh+HgGTdUD28e/FX2jmlDMj9c8hoFOyYLiMLbwEcMVjwM0/IpufsY1tEY98A69jsB6XilYcNfI0nbGHrc1r39qpOsOi7VQjtyxqYU8UJIPonY90MHYwv7Cq9RFjAmWFvBsVF3CsokzxvUdLXy5/OqPLkZ2ti42C7tgavI7Mra431TyE1xkbHGPXPc/Wu1PwMceZrS36Kvw53eodQg5Kva7DLSg30VYsp15F69/z83HRRsGgweUpoCF18STLIFPJ0u9jaNIj8LItNjJjUB6TX4xZrX3sbssPXI0OhqUTYYSFZyKyQdGL0p8KH4+eTP7rLmFIZtmMkV6a+ZJKewL2CdjlEumgTJP/BL+jTvGc0+nXgH2h16bUQxtEMatbRrlj8IKRJFvSwrlzNpZekg6SwfrmYUNT+us63IF9o7ORkIrir6NUVu52Sr6w2cJr1C0rlD/M14m4pbW0kJ2gosM/phB2HzbirGZsL2sFUoFO1DBFxk4yzP5ZI70NyymW7yHNcZyCpaLags3/SCGXnvqOU7gzxTPML7xXFAzipXz6Ryu79t9NDQhFmKMaAxeK/GS5ByoFx1KVDtRo3lEYTEcxGHukxU7uNWy9HedzNiJaMjDDGVMFYrgXW2YJ/Z2c34AuoW6rAY8wwTuY4vrIYL39NvYE924xdoCxC3MGyddY/0J+5URtvjdAXqddsDNXMqMnh7fDamLlhVmaWTyR9FVnX7TP+qLyeR/UEsDBBQAAgAIAJd2ZU+VenSITgQAAGURAAAmAAAAdW5pdmVyc2FsL2h0bWxfcHVibGlzaGluZ19zZXR0aW5ncy54bWztWM1u20YQvuspFixya8Q4cZvUoGQEkowIdWwjYovkZKzItUWUPwK5iuOc5BhtXDhIgiJGgRZp0R56VmOxkX+kvsLuK/RJOsMfWbIVgQ1sN4ccKImzM998MzuzHEqbf+TY5CHzA8tzC8pM/ppCmGt4puWuF5Sv9IWrtxQScOqa1PZcVlBcTyHzxZzWbNVtK2jUGOegGhCAcYO5Ji8oDc6bc6q6sbGRt4Kmj6ue3eKAH+QNz1GbPguYy5mvNm26CV98s8kCJUHIAACX47mJWTGXI0SLke56ZstmxDKBuWthUNS+wx1bUWOtOjW+Wfe9lmuWPNvzib9eLyiflCrlmfKNVCdGKlsOczElQRGEKOZz1DQtJEHtmvWYkQaz1hvA9uasQjYskzcKyvVZRAFt9SxKhB1HThGl5EEKXJ7AO4xTk3Ia38b+OHvEg1QQi8xNlzqWocMKwfALSllfvfNgpXJvsbr05aq+vLyoV1diEpGNOo6jqeOONCDktXyDDf1olHNqNIA32KxRO2CaOipK1SzcQGpw6yHkhJ2iuday7Vqr2fR8XuR+i0U0RoVDeu+A0dY8dyx2vCd1z4adjUhBkTp1Zi5RB3KwsuAqZA0SY28WlOUmc0mNulBQFqe2ZQwtglY94BaPCmkh0b7tW9QmUCxQ8YzcrSknPuNQjAb1AzbKJV0JcB+NovhB7hL5rRjIJ6IHV0jEGzEQb+H6U/Th8w2K5TMi/pZt0NoSx6gr27EgBM1Q9MGwI78TPdEjcitd+QvsQ7EvBgRsQrmFSvNRLhPf7+T0GuzAP9ISXUA9Roy3ogNkQtmWOwklpIuwn5547EIA8in8PAYZKsPPAwyNAJkOEV0w30ZO4gCYiiPAPBDdfCZWr8SRfDGETch1UmBA6kMidseASZSC06HIbdBAmB3McJLZhGYaUwx7ggRxXaktVsuV1epSuXL/yiVTnpL982GKZYie0zrbAbjs2SDxBodYaQMogzCu5FMli2IkjjAhlMK2fC6/hwDDEWS5mz/PEoWVfhREG5YOcYdBoY+kcPmSCjcrV1zrAPRA7H8ALfVfu2h6QBffT+/RQudPcNhGcdXDtkRtdK6puvxmS9MenZNduI7QLXDooXhisqewSfaoi2qHYNOHJ1cne3azBP0EOcpnCI/VghohRB8m5+375OC3E4OUQ3880E7EAA+YzmQWMZW2fAGxH8rtTH6vzVy/MfvZ5zdvfTGXV/9p/3F1qlEy4K3Y1HLTCa80dcQ7Y7vg+Q5MbMwcsa8u6ZV7t0t69euq/mBVr9zXxwEiTmdHHU3FuWvyGIZz3ekprP4/jmGvxUvxI1yvMjbES/Gz2BN7WbUzPif2xO+ZNH8RP2XS+3WsY0cGyVNzo3ye0e1+9CDFxn8aHwDYhP3oOOvBYZcMoRdW2JdUnBPfEayp1RnX88UU54ecqol9/DFVo3fDl+ext2VNnfg6nwP5+F8jxdy/UEsDBBQAAgAIAJd2ZU9zfmskkgEAACoGAAAfAAAAdW5pdmVyc2FsL2h0bWxfc2tpbl9zZXR0aW5ncy5qc42UQU/CMBTH73yKZV7NMoSAeDOCiQkHE70ZD936GAtd27TdZBK+u7Rz0HWd+N6F/vPj/9rX9R1GwSnCNAwegoP5bdav3bXRQGtKlHDb1cmAXmg9lCTH8J4XQHIKoYNUGtkgIuGsHy+IzzmkxjWp37SvtAxDdjazRO4ThcdX+sDKA375wL1P/G7/PbIO1hzKanVSKsVolDKqgKqIMlEgw4Q3GxP2GR2YVSCuoBuUQsc0naUYT4fIi+PChM2lrOCI1muWsShB6S4TrKS4oZ9N2PS25iBOl75rgHgxf1rNbYDkUr0oKNzCq3udwyQXICX81p2tdHphghIglm9s4g+0Y9w/kENXucxVSz+Oddo0Rxn0upQCHuNJF6Mnr1435zr7nIK9aojJnc4OQVANomfV/zA44yX/xwVywTLdkR66jHV6UcIQzml2ldOb1bZD3TNTI0qYwO3tQazTZi7NmC51hp1nxpxntvW90GJowPiGg6Mp7+uWTtm1ryzxidQn/n+mOaO03Y9yp41efwSf13bj2o2OP1BLAwQUAAIACAAhajhPaedQv4YJAAA/FgAAFwAAAHVuaXZlcnNhbC91bml2ZXJzYWwucG5n7ViLVxPnEl+sVq0Vaj0ojYRo2yBVkcaCPIJwlZcEXwERlUfUxYLhpSAEIhCutxV5RjEo8koBhSKQiC1EiCRqa2KKktIQIqQxalKQhIRHTIIkIV1Qe+7pOb3/wGXP2bM73/ebnflm5puZb/P27QlY/gHsAwAAlgfu9A0GgPeQALCgcMn70Ih2fPVy6GGREhywA6D12I5AxMKY7bu3A0AreZnx6CKIXnpy56EUALD8afa24CZ9Hw0A1n2Bvtv3p0epfmeT1whh3OdGEYVSswxeu2P/xdgLsQ7QFXvht7XYml+/K3XYuThw53jX2IZcNEGthPOnuCJRRvGr2LxtaJCP+u11+mjWjxWFjCSpOoqd3XVGqxB2eZuNKwHgWWwd6obrDXS9jOrQiGbiIIXd2hRklLpO/rjCVXUO0m04GJ6MQJLMJgLTAgDudoSSPSdbHQFg7XWivLf7ipMYDQ33tBDlWMJiaP76+Y+hOQwF4sTWLgSA8x9DpvgXxQEC1R7w4zmxjQsAYPw7GtLulgemUwwN58/N+S4FgI+QGADIccBCCN+8f/7MPHQeOg+dh85D56Hz0HnoPHQeOg/9f4b2+c2+H6FKsw0tCXm5zfkQKCdk5f/8yrOuCeNrjUTQsJdAzZzkqXmX1jOtvKZycqy8jePZlr8wpNniHmFN1J30VsNkt5N5AEfw7Imp1Jf/p7wgsdhyHQbI0d//IYY/6GedYX1eUunY+LD57oiO94cwoq/ydEqbL6Tj2KICkbL9j3xeDDWrX11QWX4pkXYZOiA9GzK9EuxVLchXYhEWiiH1Okn2Q+UQPg/SNbGanBjJdkQ8V+h8olzDgg4EBGb9+w8lnc2iD3DJCIZVdNFggKpJl/HoCggAulPX5dMdwcnozo7DtzZg1Gp1z3TGo0ECvA69Fbh7oFY+nVci7n0sLAnFBpN20NHjXwhRneB7QDwSQ6M6dMAlEY6HrJFXppqsUwvVTwAgPK9EuR6TGDAr2C+Q8GvKy+LlwM1Sh47sWnkatCj5S4cBV9bUi4I0g89p7vvAEwwlwhs7Jz75soO7/U4MIR7IadkDR0LnSw0zlK+eYTMTDgZQIjjIKCYkzT2Dkql57KpKi5tjV1Cwk8IwXFe4djSNZJzgquvIXniGMlMvIeiX3Xu95jYCGjWpDKvyIKf85K0nSCdaxHhqm2XFtFHDN8eIb/3IPur5tAOU5qgjQih9GmU1oYqcaPDpGT5dPFw/nDJSSc+KT9ESW0QqGy1R3Y72h5a2xw6p/Vx5jSC2uzFnpob8ksOyXVyWn9mrLb0ZRVqpF+z17mJ3cV7pggsejpQt3m5Sn77oDpd0xp8ghRh0aJKx4eRu7KSM7M06U2/ehp8ZEtsRvZS6LJDoxY2L9uJs1f6wRgKKG6IYglOjg1m0iibk+oKSDT+jFIuM+1KdRmatKmyslYtwpCzG4IDEKYKZYHcLieGUXp1gSk7FwQ/gWw8ZblDZ5hmDSacB4bfYwXEdKDz1uKf5tdfe5+W10Z58jzDtHa4HI3wKQfQK2NWXZlXFb6V6DD2hFW5MBr21TIFBdO6B8x08TrI1PBXy3efYLfknD+do5e3nAt+4aQUSRB0ElWtugvfccX2i2uTCEdXxnx84O3MWaNfJDmrIw7ad7IlEoirm9/axCer9Nl+eM4eTAKobho+5vcosvnm1mqnO3Fwly7Xrhmk9G8Lu6+BJBVCM28KRmqD9oSe0C7v7g7ZLWi2Ado+tmPrefXUzkgRG9CY3ZYzjgtzWIy0oCas/2AUfGWqmjS3vK8v1b3QZyCRpXPNEo0mj4HTkt9cXaVA0yDAVo4KmxdrMuEc+Rx6/th2mvTieLYY0ECuGy/hb2MHBFs5dpO64yf10Zccb+VXl37VsD54L9tR4St+C1EJHhBjGOaupQUmyNyVv/EghlSn89KcqRljcs6kzxaZy0246UCju9HvV2FxUwmQy07y5imPN1UlFxBlBgqiSPwEr32xkajrGXLZkJ3lefv3EY/3wlE2YKy6o52Nklc/mryzfLZSjfx/fx3wR1+8SAt475B23wr3w25NFI7rPPsQ/d2uHgzM2iuXPiZVtjw9uEpWxsJkvZzjWOTDBRkfJp9P7+/15jaz1zmGacBAGyjyFGmoi8+tsTtnT/ir+qfAu+w2+51BWMhvrjwQGxh17JYGjaemNfD5QW0FHrs4r8WjUfjMctlcXuftNkH2x6mZDekCGtJa1qhQsFNcf/bXo+iL5kkvE37VjLoYKsxoK5OBOky0YMWKD4ML8l+yqi4YMLO7RG/ZRRtFcCTiAj+hqRFGV4Oz+H8VuMVHjYfbaFC+Uz7sgapg6Ns5aFLMaKVPwphz6v+zK6iR3rMCCE51fk2QZ/TIYo3TOjeswHPcKb/Y0oejEkmZ36meTQ+t6q/jXUyIYorKxuJZWKsxFKth4jKsYwvP8aJRd5g1h20am9emtBDFhLlvsR2g/GbtGRj2N39Y3JxBs6XPcw/1eJjK1AbQsKwHhLhetyx2lt0d+NWRw9/fA9BeW0316Yloy4rw47dbrBapO0U+3E95sUO0ZEBHEKa1A1SNC0d9CURMxikYKvrxanCiey4VVk4bFsqpxWNsUTmOZwljiqHG4ytm72ksGNx2Wq8NB4Y70TWetJFLnry0/0ZhsZeYvoP1LhuVW89VtJedLiB8KuKH04UTmnOGOQVa+9CRBBF8DHGkK8Q90VCh++dlGQ2CHbIivb8+0jbELqPJpH3hxuPZaNY5A+kRWk1CPt8SLfRjsb07sEyrTu5XRgVDu2rwKGXpR9pvw9Glx2tsMmtxtubR4lndVnTxLCCX7Al8ea21jb4J0VthGbLIN9lPMnhooB602TfXXvMv/OA+MWxW06ub8kpTMoXhace9buMmXp3oJueCGQ8b0qxNnnoXcAP+W69+WGmLbNV0k928lIjqUQhnmU6Xs2M7FJwsHY1RMtD1wF+XL065EMuogJZrqFgLPzEV/McwWSle6l91Tx+rbduGsMOPUhCwNJ/+vIrrsiVJn0ksZGt2FIOMK+/6B6YAmqKKPR6XrRg8xz386BtVuVaWjux5x9FgVOBNbCtXRp2us7WllEVeIMaYHBatVmfAXEaRv8lKLTXWh/9xifB/ghGPFj0HNhRtDcTGAjmMnji18SyRJWQl/EUySVVgQxBDUZNl4CoF0mZlW0tN8ZpuOphmb2X+pE0OPKyRNYfRBHNRuuB3Q+qdySZxEvdPdSN5C+rawlZAIINBvjy9tx5GzfwJQSwMEFAACAAgAIWo4TzB5wj5LAAAAagAAABsAAAB1bml2ZXJzYWwvdW5pdmVyc2FsLnBuZy54bWyzsa/IzVEoSy0qzszPs1Uy1DNQsrfj5bIpKEoty0wtV6gAigEFIUBJoRLINUJwyzNTSjJslcwtkJRkpGamZ5TYKplamMEF9YFGAgBQSwECAAAUAAIACADpfvRM1qN+2kcDAADhCQAAFAAAAAAAAAABAAAAAAAAAAAAdW5pdmVyc2FsL3BsYXllci54bWxQSwECAAAUAAIACACXdmVPHE4BmKQGAADUGQAAHQAAAAAAAAABAAAAAAB5AwAAdW5pdmVyc2FsL2NvbW1vbl9tZXNzYWdlcy5sbmdQSwECAAAUAAIACACXdmVPFR5gG6MAAAB/AQAALgAAAAAAAAABAAAAAABYCgAAdW5pdmVyc2FsL3BsYXliYWNrX2FuZF9uYXZpZ2F0aW9uX3NldHRpbmdzLnhtbFBLAQIAABQAAgAIAJd2ZU+89JzsZQQAANQRAAAnAAAAAAAAAAEAAAAAAEcLAAB1bml2ZXJzYWwvZmxhc2hfcHVibGlzaGluZ19zZXR0aW5ncy54bWxQSwECAAAUAAIACACXdmVPd0YR+VkDAACxCwAAIQAAAAAAAAABAAAAAADxDwAAdW5pdmVyc2FsL2ZsYXNoX3NraW5fc2V0dGluZ3MueG1sUEsBAgAAFAACAAgAl3ZlT5V6dIhOBAAAZREAACYAAAAAAAAAAQAAAAAAiRMAAHVuaXZlcnNhbC9odG1sX3B1Ymxpc2hpbmdfc2V0dGluZ3MueG1sUEsBAgAAFAACAAgAl3ZlT3N+aySSAQAAKgYAAB8AAAAAAAAAAQAAAAAAGxgAAHVuaXZlcnNhbC9odG1sX3NraW5fc2V0dGluZ3MuanNQSwECAAAUAAIACAAhajhPaedQv4YJAAA/FgAAFwAAAAAAAAAAAAAAAADqGQAAdW5pdmVyc2FsL3VuaXZlcnNhbC5wbmdQSwECAAAUAAIACAAhajhPMHnCPksAAABqAAAAGwAAAAAAAAABAAAAAAClIwAAdW5pdmVyc2FsL3VuaXZlcnNhbC5wbmcueG1sUEsFBgAAAAAJAAkAvAIAACkkAAAAAA=="/>
  <p:tag name="ISPRING_CURRENT_PLAYER_ID" val="universal"/>
  <p:tag name="ISPRING_PRESENTATION_TITLE" val="1 Логика темы Ответственное финансовое поведение и защита прав потребителей финансовых услуг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10899</TotalTime>
  <Words>351</Words>
  <Application>Microsoft Office PowerPoint</Application>
  <PresentationFormat>Произвольный</PresentationFormat>
  <Paragraphs>29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ЛОГИКА ТЕМЫ «ОТВЕТСТВЕННОЕ ФИНАНСОВОЕ ПОВЕДЕНИЕ И ЗАЩИТА ПРАВ ПОТРЕБИТЕЛЕЙ ФИНАНСОВЫХ УСЛУГ»</vt:lpstr>
      <vt:lpstr>ЛОГИКА ТЕМЫ «ОТВЕТСТВЕННОЕ ФИНАНСОВОЕ ПОВЕДЕНИЕ И ЗАЩИТА ПРАВ ПОТРЕБИТЕЛЕЙ ФИНАНСОВЫХ УСЛУГ»</vt:lpstr>
      <vt:lpstr>ЛОГИКА ТЕМЫ «ОТВЕТСТВЕННОЕ ФИНАНСОВОЕ ПОВЕДЕНИЕ И ЗАЩИТА ПРАВ ПОТРЕБИТЕЛЕЙ ФИНАНСОВЫХ УСЛУГ»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Логика темы Ответственное финансовое поведение и защита прав потребителей финансовых услуг</dc:title>
  <dc:creator>Microsoft Office User</dc:creator>
  <cp:lastModifiedBy>Березовский Д.С.</cp:lastModifiedBy>
  <cp:revision>162</cp:revision>
  <cp:lastPrinted>2019-09-06T17:29:40Z</cp:lastPrinted>
  <dcterms:created xsi:type="dcterms:W3CDTF">2019-09-01T18:13:20Z</dcterms:created>
  <dcterms:modified xsi:type="dcterms:W3CDTF">2019-11-05T12:54:58Z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84EB9F63-0DFB-4FC7-8FA3-E9CF5AA58870</vt:lpwstr>
  </property>
  <property fmtid="{D5CDD505-2E9C-101B-9397-08002B2CF9AE}" pid="3" name="ArticulatePath">
    <vt:lpwstr>9_Логика_Отв_поведение_ЗППФУ</vt:lpwstr>
  </property>
</Properties>
</file>