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57" r:id="rId3"/>
    <p:sldId id="288" r:id="rId4"/>
    <p:sldId id="28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3" r:id="rId29"/>
    <p:sldId id="284" r:id="rId30"/>
    <p:sldId id="286" r:id="rId31"/>
    <p:sldId id="285" r:id="rId32"/>
    <p:sldId id="287" r:id="rId33"/>
    <p:sldId id="28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1C0A8-39A0-40A5-BCB0-30B8AE34FD33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BAE19-5C8C-4C5E-B4C7-D48916D52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2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BAE19-5C8C-4C5E-B4C7-D48916D52C5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3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C955-6C42-42DC-8B03-F6365EF2206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0072-7A0A-4B70-A89C-FF933B54CA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C955-6C42-42DC-8B03-F6365EF2206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0072-7A0A-4B70-A89C-FF933B54CA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C955-6C42-42DC-8B03-F6365EF2206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0072-7A0A-4B70-A89C-FF933B54CA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C955-6C42-42DC-8B03-F6365EF2206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0072-7A0A-4B70-A89C-FF933B54CA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C955-6C42-42DC-8B03-F6365EF2206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8910072-7A0A-4B70-A89C-FF933B54CA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C955-6C42-42DC-8B03-F6365EF2206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0072-7A0A-4B70-A89C-FF933B54CA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C955-6C42-42DC-8B03-F6365EF2206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0072-7A0A-4B70-A89C-FF933B54CA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C955-6C42-42DC-8B03-F6365EF2206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0072-7A0A-4B70-A89C-FF933B54CA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C955-6C42-42DC-8B03-F6365EF2206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0072-7A0A-4B70-A89C-FF933B54CA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C955-6C42-42DC-8B03-F6365EF2206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0072-7A0A-4B70-A89C-FF933B54CA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C955-6C42-42DC-8B03-F6365EF2206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0072-7A0A-4B70-A89C-FF933B54CA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66C955-6C42-42DC-8B03-F6365EF2206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910072-7A0A-4B70-A89C-FF933B54CA2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ChpKgZimsA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fingram@academy.ru" TargetMode="External"/><Relationship Id="rId2" Type="http://schemas.openxmlformats.org/officeDocument/2006/relationships/hyperlink" Target="mailto:ylevin@academy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Электронный учебник по финансовой грамотности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16632"/>
            <a:ext cx="676084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Совместный проект Минфина России и Всемирного банка «Содействие повышению уровня финансовой грамотности населения и развитию финансового образования в Российской Федерации»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494116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Контракт </a:t>
            </a:r>
            <a:r>
              <a:rPr lang="en-US" dirty="0" smtClean="0"/>
              <a:t>FEFLP/QCBS-3.2 </a:t>
            </a:r>
            <a:r>
              <a:rPr lang="ru-RU" dirty="0" smtClean="0"/>
              <a:t>«Разработка цифровых обучающих ресурсов»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Консультант - НОЧУ ДПО УЦ «Сетевая Академия»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7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Саморегистрация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92" y="1600200"/>
            <a:ext cx="7622815" cy="492514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0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Библиотека ЭУММ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3" y="1301039"/>
            <a:ext cx="8076573" cy="515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9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ЭУММ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815034" cy="5445154"/>
          </a:xfrm>
        </p:spPr>
      </p:pic>
    </p:spTree>
    <p:extLst>
      <p:ext uri="{BB962C8B-B14F-4D97-AF65-F5344CB8AC3E}">
        <p14:creationId xmlns:p14="http://schemas.microsoft.com/office/powerpoint/2010/main" val="6947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для учащихся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1" y="1600200"/>
            <a:ext cx="6817218" cy="4708525"/>
          </a:xfrm>
        </p:spPr>
      </p:pic>
    </p:spTree>
    <p:extLst>
      <p:ext uri="{BB962C8B-B14F-4D97-AF65-F5344CB8AC3E}">
        <p14:creationId xmlns:p14="http://schemas.microsoft.com/office/powerpoint/2010/main" val="40272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Примеры интерактивных элементов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835645" cy="4708525"/>
          </a:xfrm>
        </p:spPr>
      </p:pic>
      <p:sp>
        <p:nvSpPr>
          <p:cNvPr id="5" name="TextBox 4"/>
          <p:cNvSpPr txBox="1"/>
          <p:nvPr/>
        </p:nvSpPr>
        <p:spPr>
          <a:xfrm>
            <a:off x="2138235" y="6275963"/>
            <a:ext cx="5013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Интерактивное содержание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6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Примеры интерактивных элементов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467863" y="6275963"/>
            <a:ext cx="235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Упражнение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38" y="1412776"/>
            <a:ext cx="4449123" cy="4708525"/>
          </a:xfrm>
        </p:spPr>
      </p:pic>
    </p:spTree>
    <p:extLst>
      <p:ext uri="{BB962C8B-B14F-4D97-AF65-F5344CB8AC3E}">
        <p14:creationId xmlns:p14="http://schemas.microsoft.com/office/powerpoint/2010/main" val="38129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Примеры интерактивных элементов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467863" y="6275963"/>
            <a:ext cx="235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Упражнение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26" y="1384771"/>
            <a:ext cx="4601147" cy="4708525"/>
          </a:xfrm>
        </p:spPr>
      </p:pic>
    </p:spTree>
    <p:extLst>
      <p:ext uri="{BB962C8B-B14F-4D97-AF65-F5344CB8AC3E}">
        <p14:creationId xmlns:p14="http://schemas.microsoft.com/office/powerpoint/2010/main" val="6037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Примеры интерактивных элементов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467863" y="6275963"/>
            <a:ext cx="235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Упражнение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21" y="1484784"/>
            <a:ext cx="4490158" cy="4708525"/>
          </a:xfrm>
        </p:spPr>
      </p:pic>
    </p:spTree>
    <p:extLst>
      <p:ext uri="{BB962C8B-B14F-4D97-AF65-F5344CB8AC3E}">
        <p14:creationId xmlns:p14="http://schemas.microsoft.com/office/powerpoint/2010/main" val="39069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Примеры интерактивных элементов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467863" y="6275963"/>
            <a:ext cx="235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Упражнение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98" y="1456779"/>
            <a:ext cx="6776204" cy="4708525"/>
          </a:xfrm>
        </p:spPr>
      </p:pic>
    </p:spTree>
    <p:extLst>
      <p:ext uri="{BB962C8B-B14F-4D97-AF65-F5344CB8AC3E}">
        <p14:creationId xmlns:p14="http://schemas.microsoft.com/office/powerpoint/2010/main" val="9211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Примеры интерактивных элементов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41946" y="6275963"/>
            <a:ext cx="5606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Справочный текст к материалу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41" y="1384771"/>
            <a:ext cx="6882518" cy="4708525"/>
          </a:xfrm>
        </p:spPr>
      </p:pic>
    </p:spTree>
    <p:extLst>
      <p:ext uri="{BB962C8B-B14F-4D97-AF65-F5344CB8AC3E}">
        <p14:creationId xmlns:p14="http://schemas.microsoft.com/office/powerpoint/2010/main" val="2176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Консультанта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896" y="1672168"/>
            <a:ext cx="8229600" cy="47091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Актуализация учебного контента (УМК);</a:t>
            </a:r>
          </a:p>
          <a:p>
            <a:r>
              <a:rPr lang="ru-RU" dirty="0" smtClean="0"/>
              <a:t>Разработка электронной версии УМК;</a:t>
            </a:r>
          </a:p>
          <a:p>
            <a:r>
              <a:rPr lang="ru-RU" dirty="0" smtClean="0"/>
              <a:t>Разработка интерактивных элементов (ЦОР);</a:t>
            </a:r>
          </a:p>
          <a:p>
            <a:r>
              <a:rPr lang="ru-RU" dirty="0"/>
              <a:t>Разработка </a:t>
            </a:r>
            <a:r>
              <a:rPr lang="ru-RU" dirty="0" smtClean="0"/>
              <a:t>презентационных материалов;</a:t>
            </a:r>
          </a:p>
          <a:p>
            <a:r>
              <a:rPr lang="ru-RU" dirty="0"/>
              <a:t>Разработка </a:t>
            </a:r>
            <a:r>
              <a:rPr lang="ru-RU" dirty="0" smtClean="0"/>
              <a:t>сайта методической поддержки;</a:t>
            </a:r>
          </a:p>
          <a:p>
            <a:r>
              <a:rPr lang="ru-RU" dirty="0" smtClean="0"/>
              <a:t>Публикация электронных материалов в Произведение «Электронный учебник по финансовой грамотности»;</a:t>
            </a:r>
          </a:p>
          <a:p>
            <a:r>
              <a:rPr lang="ru-RU" dirty="0" smtClean="0"/>
              <a:t>Проведение апробации электронных УМК;</a:t>
            </a:r>
          </a:p>
          <a:p>
            <a:r>
              <a:rPr lang="ru-RU" dirty="0" smtClean="0"/>
              <a:t>Консультационная и методическая поддержка, поддержка актуальности;</a:t>
            </a:r>
          </a:p>
          <a:p>
            <a:r>
              <a:rPr lang="ru-RU" dirty="0" smtClean="0"/>
              <a:t>Техническая поддержка.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4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Примеры интерактивных элементов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80396" y="6275963"/>
            <a:ext cx="5729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Создание комментария к тексту</a:t>
            </a: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01" y="1412776"/>
            <a:ext cx="6851198" cy="4708525"/>
          </a:xfrm>
        </p:spPr>
      </p:pic>
    </p:spTree>
    <p:extLst>
      <p:ext uri="{BB962C8B-B14F-4D97-AF65-F5344CB8AC3E}">
        <p14:creationId xmlns:p14="http://schemas.microsoft.com/office/powerpoint/2010/main" val="13160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Итоговый тест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31" y="1600200"/>
            <a:ext cx="6877137" cy="4708525"/>
          </a:xfrm>
        </p:spPr>
      </p:pic>
    </p:spTree>
    <p:extLst>
      <p:ext uri="{BB962C8B-B14F-4D97-AF65-F5344CB8AC3E}">
        <p14:creationId xmlns:p14="http://schemas.microsoft.com/office/powerpoint/2010/main" val="30390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Итоговый тест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7" y="1916832"/>
            <a:ext cx="4848225" cy="3743325"/>
          </a:xfrm>
        </p:spPr>
      </p:pic>
      <p:sp>
        <p:nvSpPr>
          <p:cNvPr id="6" name="TextBox 5"/>
          <p:cNvSpPr txBox="1"/>
          <p:nvPr/>
        </p:nvSpPr>
        <p:spPr>
          <a:xfrm>
            <a:off x="2215034" y="6275963"/>
            <a:ext cx="4859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Пример тестового вопроса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251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Итоговый тест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15034" y="6275963"/>
            <a:ext cx="4859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Пример тестового вопроса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322" y="1412776"/>
            <a:ext cx="4185355" cy="4708525"/>
          </a:xfrm>
        </p:spPr>
      </p:pic>
    </p:spTree>
    <p:extLst>
      <p:ext uri="{BB962C8B-B14F-4D97-AF65-F5344CB8AC3E}">
        <p14:creationId xmlns:p14="http://schemas.microsoft.com/office/powerpoint/2010/main" val="21162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Итоговый тест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15034" y="6275963"/>
            <a:ext cx="4859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Пример тестового вопроса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2" y="2204864"/>
            <a:ext cx="4867275" cy="2990850"/>
          </a:xfrm>
        </p:spPr>
      </p:pic>
    </p:spTree>
    <p:extLst>
      <p:ext uri="{BB962C8B-B14F-4D97-AF65-F5344CB8AC3E}">
        <p14:creationId xmlns:p14="http://schemas.microsoft.com/office/powerpoint/2010/main" val="39588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Методический материал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93" y="1412776"/>
            <a:ext cx="6843413" cy="4708525"/>
          </a:xfrm>
        </p:spPr>
      </p:pic>
    </p:spTree>
    <p:extLst>
      <p:ext uri="{BB962C8B-B14F-4D97-AF65-F5344CB8AC3E}">
        <p14:creationId xmlns:p14="http://schemas.microsoft.com/office/powerpoint/2010/main" val="12652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Методический материал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67182" y="6275963"/>
            <a:ext cx="3955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Скачать презентацию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7" y="1412776"/>
            <a:ext cx="6869286" cy="4708525"/>
          </a:xfrm>
        </p:spPr>
      </p:pic>
    </p:spTree>
    <p:extLst>
      <p:ext uri="{BB962C8B-B14F-4D97-AF65-F5344CB8AC3E}">
        <p14:creationId xmlns:p14="http://schemas.microsoft.com/office/powerpoint/2010/main" val="33041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Методический материал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20236" y="6275963"/>
            <a:ext cx="3449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Видео-инструкция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5505501" cy="3393802"/>
          </a:xfrm>
        </p:spPr>
      </p:pic>
    </p:spTree>
    <p:extLst>
      <p:ext uri="{BB962C8B-B14F-4D97-AF65-F5344CB8AC3E}">
        <p14:creationId xmlns:p14="http://schemas.microsoft.com/office/powerpoint/2010/main" val="23887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Обсуждение ЭУММ (Форум)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0" y="1268760"/>
            <a:ext cx="7760344" cy="5111973"/>
          </a:xfrm>
        </p:spPr>
      </p:pic>
    </p:spTree>
    <p:extLst>
      <p:ext uri="{BB962C8B-B14F-4D97-AF65-F5344CB8AC3E}">
        <p14:creationId xmlns:p14="http://schemas.microsoft.com/office/powerpoint/2010/main" val="885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Апробация ЭУММ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Апробация каждого ЭУММ заключается в следующем:</a:t>
            </a:r>
          </a:p>
          <a:p>
            <a:r>
              <a:rPr lang="ru-RU" dirty="0" smtClean="0"/>
              <a:t>Согласование с Консультантом календарно-тематического графика проведения апробации;</a:t>
            </a:r>
          </a:p>
          <a:p>
            <a:r>
              <a:rPr lang="ru-RU" dirty="0" smtClean="0"/>
              <a:t>Проведение не менее 5 занятий с учащимися по не менее чем одному тематическому модулю;</a:t>
            </a:r>
          </a:p>
          <a:p>
            <a:r>
              <a:rPr lang="ru-RU" dirty="0" smtClean="0"/>
              <a:t>Документальное сопровождение апробации;</a:t>
            </a:r>
          </a:p>
          <a:p>
            <a:r>
              <a:rPr lang="ru-RU" dirty="0" smtClean="0"/>
              <a:t>Подведение итогов апробации</a:t>
            </a:r>
          </a:p>
          <a:p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4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Опубликованные ЭУММ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341" y="1628800"/>
            <a:ext cx="8160123" cy="47091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Для учащихся 5-7 классов;</a:t>
            </a:r>
          </a:p>
          <a:p>
            <a:r>
              <a:rPr lang="ru-RU" dirty="0" smtClean="0"/>
              <a:t>Для учащихся 8-9 классов;</a:t>
            </a:r>
          </a:p>
          <a:p>
            <a:r>
              <a:rPr lang="ru-RU" dirty="0"/>
              <a:t>Для </a:t>
            </a:r>
            <a:r>
              <a:rPr lang="ru-RU" dirty="0" smtClean="0"/>
              <a:t>учащихся 10-11 классов базового профиля;</a:t>
            </a:r>
            <a:endParaRPr lang="ru-RU" dirty="0"/>
          </a:p>
          <a:p>
            <a:r>
              <a:rPr lang="ru-RU" dirty="0"/>
              <a:t>Для учащихся 10-11 классов математического профиля</a:t>
            </a:r>
            <a:r>
              <a:rPr lang="ru-RU" dirty="0" smtClean="0"/>
              <a:t>;</a:t>
            </a:r>
          </a:p>
          <a:p>
            <a:r>
              <a:rPr lang="ru-RU" dirty="0"/>
              <a:t>Для учащихся 10-11 классов </a:t>
            </a:r>
            <a:r>
              <a:rPr lang="ru-RU" dirty="0" smtClean="0"/>
              <a:t>юридического </a:t>
            </a:r>
            <a:r>
              <a:rPr lang="ru-RU" dirty="0"/>
              <a:t>профиля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Для </a:t>
            </a:r>
            <a:r>
              <a:rPr lang="ru-RU" dirty="0"/>
              <a:t>учащихся 10-11 классов, СПО, Модуль </a:t>
            </a:r>
            <a:r>
              <a:rPr lang="ru-RU" dirty="0" smtClean="0"/>
              <a:t>«Финансовые риски»;</a:t>
            </a:r>
          </a:p>
          <a:p>
            <a:r>
              <a:rPr lang="ru-RU" dirty="0"/>
              <a:t>Для учащихся 10-11 классов, СПО, </a:t>
            </a:r>
            <a:r>
              <a:rPr lang="ru-RU" dirty="0" smtClean="0"/>
              <a:t>Модуль «Собственный бизнес»;</a:t>
            </a:r>
          </a:p>
          <a:p>
            <a:pPr marL="13716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4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Условия участия в Апробации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Документы, сопровождающие официальную апробацию:</a:t>
            </a:r>
          </a:p>
          <a:p>
            <a:pPr marL="137160" indent="0">
              <a:buNone/>
            </a:pPr>
            <a:r>
              <a:rPr lang="ru-RU" dirty="0" smtClean="0"/>
              <a:t>1. Календарный </a:t>
            </a:r>
            <a:r>
              <a:rPr lang="ru-RU" dirty="0"/>
              <a:t>план-график проведения </a:t>
            </a:r>
            <a:r>
              <a:rPr lang="ru-RU" dirty="0" smtClean="0"/>
              <a:t>апробации;</a:t>
            </a:r>
          </a:p>
          <a:p>
            <a:pPr marL="137160" indent="0">
              <a:buNone/>
            </a:pPr>
            <a:r>
              <a:rPr lang="ru-RU" dirty="0" smtClean="0"/>
              <a:t>2. Календарно-тематический </a:t>
            </a:r>
            <a:r>
              <a:rPr lang="ru-RU" dirty="0"/>
              <a:t>план-график апробации ЭУММ;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3. Дневник </a:t>
            </a:r>
            <a:r>
              <a:rPr lang="ru-RU" dirty="0"/>
              <a:t>апробации;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4. Экспертная карта;</a:t>
            </a:r>
          </a:p>
          <a:p>
            <a:pPr marL="137160" indent="0">
              <a:buNone/>
            </a:pPr>
            <a:r>
              <a:rPr lang="ru-RU" dirty="0" smtClean="0"/>
              <a:t>5. Итоговая </a:t>
            </a:r>
            <a:r>
              <a:rPr lang="ru-RU" dirty="0"/>
              <a:t>анкета для учеников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8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Апробация ЭУММ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8229600" cy="4511376"/>
          </a:xfrm>
        </p:spPr>
      </p:pic>
      <p:sp>
        <p:nvSpPr>
          <p:cNvPr id="10" name="Блок-схема: узел 9"/>
          <p:cNvSpPr/>
          <p:nvPr/>
        </p:nvSpPr>
        <p:spPr>
          <a:xfrm>
            <a:off x="4283968" y="4934916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203848" y="4653136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635896" y="4797152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1245776" y="4325403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115616" y="4149080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2555776" y="4541078"/>
            <a:ext cx="144016" cy="144016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1763688" y="4397411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2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Апробация ЭУММ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0" y="1340768"/>
            <a:ext cx="8188653" cy="4674700"/>
          </a:xfrm>
        </p:spPr>
      </p:pic>
      <p:sp>
        <p:nvSpPr>
          <p:cNvPr id="6" name="TextBox 5"/>
          <p:cNvSpPr txBox="1"/>
          <p:nvPr/>
        </p:nvSpPr>
        <p:spPr>
          <a:xfrm>
            <a:off x="899592" y="6237312"/>
            <a:ext cx="757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https://www.youtube.com/watch?v=YChpKgZimsA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31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92488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sz="3200" dirty="0" smtClean="0"/>
              <a:t>НОЧУ ДПО УЦ «Сетевая Академия»</a:t>
            </a:r>
          </a:p>
          <a:p>
            <a:pPr marL="137160" indent="0">
              <a:buNone/>
            </a:pPr>
            <a:r>
              <a:rPr lang="ru-RU" sz="3200" dirty="0" smtClean="0"/>
              <a:t>Заместитель директора</a:t>
            </a:r>
          </a:p>
          <a:p>
            <a:pPr marL="137160" indent="0">
              <a:buNone/>
            </a:pPr>
            <a:r>
              <a:rPr lang="ru-RU" sz="3200" dirty="0" smtClean="0"/>
              <a:t>Левин Юрий Моисеевич</a:t>
            </a:r>
          </a:p>
          <a:p>
            <a:pPr marL="137160" indent="0">
              <a:buNone/>
            </a:pPr>
            <a:r>
              <a:rPr lang="en-US" sz="3200" dirty="0"/>
              <a:t>e</a:t>
            </a:r>
            <a:r>
              <a:rPr lang="en-US" sz="3200" dirty="0" smtClean="0"/>
              <a:t>-mail</a:t>
            </a:r>
            <a:r>
              <a:rPr lang="ru-RU" sz="3200" dirty="0" smtClean="0"/>
              <a:t>:  </a:t>
            </a:r>
            <a:r>
              <a:rPr lang="en-US" sz="3200" dirty="0" smtClean="0">
                <a:hlinkClick r:id="rId2"/>
              </a:rPr>
              <a:t>ylevin@academy.ru</a:t>
            </a:r>
            <a:endParaRPr lang="en-US" sz="3200" dirty="0" smtClean="0"/>
          </a:p>
          <a:p>
            <a:pPr marL="137160" indent="0">
              <a:buNone/>
            </a:pPr>
            <a:r>
              <a:rPr lang="ru-RU" sz="3200" dirty="0"/>
              <a:t>т</a:t>
            </a:r>
            <a:r>
              <a:rPr lang="ru-RU" sz="3200" dirty="0" smtClean="0"/>
              <a:t>ел.: +7 495 967-6670</a:t>
            </a:r>
          </a:p>
          <a:p>
            <a:pPr marL="137160" indent="0">
              <a:buNone/>
            </a:pPr>
            <a:r>
              <a:rPr lang="ru-RU" sz="3200" dirty="0" smtClean="0"/>
              <a:t>Контакты для сотрудничества:</a:t>
            </a:r>
          </a:p>
          <a:p>
            <a:pPr marL="137160" indent="0">
              <a:buNone/>
            </a:pPr>
            <a:r>
              <a:rPr lang="ru-RU" sz="3200" dirty="0" smtClean="0"/>
              <a:t>Координатор проекта</a:t>
            </a:r>
          </a:p>
          <a:p>
            <a:pPr marL="137160" indent="0">
              <a:buNone/>
            </a:pPr>
            <a:r>
              <a:rPr lang="ru-RU" sz="3200" dirty="0" smtClean="0"/>
              <a:t>Колчина Анна Юрьевна</a:t>
            </a:r>
            <a:endParaRPr lang="en-US" sz="3200" dirty="0" smtClean="0"/>
          </a:p>
          <a:p>
            <a:pPr marL="137160" indent="0">
              <a:buNone/>
            </a:pPr>
            <a:r>
              <a:rPr lang="en-US" sz="3200" dirty="0"/>
              <a:t>e-mail</a:t>
            </a:r>
            <a:r>
              <a:rPr lang="ru-RU" sz="3200" dirty="0" smtClean="0"/>
              <a:t>:</a:t>
            </a:r>
            <a:r>
              <a:rPr lang="en-US" sz="3200" dirty="0" smtClean="0"/>
              <a:t>  </a:t>
            </a:r>
            <a:r>
              <a:rPr lang="en-US" sz="3200" dirty="0" smtClean="0">
                <a:hlinkClick r:id="rId3"/>
              </a:rPr>
              <a:t>fingram@academy.ru</a:t>
            </a:r>
            <a:endParaRPr lang="ru-RU" sz="3200" dirty="0" smtClean="0"/>
          </a:p>
          <a:p>
            <a:pPr marL="137160" indent="0">
              <a:buNone/>
            </a:pPr>
            <a:r>
              <a:rPr lang="ru-RU" sz="3200" dirty="0"/>
              <a:t>тел.: +7 495 </a:t>
            </a:r>
            <a:r>
              <a:rPr lang="ru-RU" sz="3200" dirty="0" smtClean="0"/>
              <a:t>967-6695</a:t>
            </a:r>
            <a:endParaRPr lang="ru-RU" sz="3200" dirty="0"/>
          </a:p>
          <a:p>
            <a:pPr marL="137160" indent="0">
              <a:buNone/>
            </a:pPr>
            <a:endParaRPr lang="en-US" sz="3200" dirty="0" smtClean="0"/>
          </a:p>
          <a:p>
            <a:pPr marL="137160" indent="0">
              <a:buNone/>
            </a:pPr>
            <a:endParaRPr lang="ru-RU" sz="3200" dirty="0" smtClean="0"/>
          </a:p>
          <a:p>
            <a:pPr marL="137160" indent="0">
              <a:buNone/>
            </a:pPr>
            <a:endParaRPr lang="ru-RU" sz="3200" dirty="0" smtClean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1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разработки ЭУММ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72168"/>
            <a:ext cx="8160123" cy="47091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учащихся 2-4 классов;</a:t>
            </a:r>
          </a:p>
          <a:p>
            <a:r>
              <a:rPr lang="ru-RU" dirty="0"/>
              <a:t>Для </a:t>
            </a:r>
            <a:r>
              <a:rPr lang="ru-RU" dirty="0" smtClean="0"/>
              <a:t>учащихся 10-11 классов социально-экономического профиля;</a:t>
            </a:r>
            <a:endParaRPr lang="ru-RU" dirty="0"/>
          </a:p>
          <a:p>
            <a:r>
              <a:rPr lang="ru-RU" dirty="0"/>
              <a:t>Для </a:t>
            </a:r>
            <a:r>
              <a:rPr lang="ru-RU" dirty="0" smtClean="0"/>
              <a:t>учащихся СПО;</a:t>
            </a:r>
            <a:endParaRPr lang="ru-RU" dirty="0"/>
          </a:p>
          <a:p>
            <a:r>
              <a:rPr lang="ru-RU" dirty="0"/>
              <a:t>Для </a:t>
            </a:r>
            <a:r>
              <a:rPr lang="ru-RU" dirty="0" smtClean="0"/>
              <a:t>детей-сирот и детей, оставшихся без попечения родителей;</a:t>
            </a:r>
          </a:p>
          <a:p>
            <a:r>
              <a:rPr lang="ru-RU" dirty="0" smtClean="0"/>
              <a:t>Для учащихся </a:t>
            </a:r>
            <a:r>
              <a:rPr lang="ru-RU" dirty="0"/>
              <a:t>10-11 </a:t>
            </a:r>
            <a:r>
              <a:rPr lang="ru-RU" dirty="0" smtClean="0"/>
              <a:t>классов, СПО, Модуль «Банки»;</a:t>
            </a:r>
          </a:p>
          <a:p>
            <a:r>
              <a:rPr lang="ru-RU" dirty="0"/>
              <a:t>Для учащихся 10-11 классов, СПО, Модуль </a:t>
            </a:r>
            <a:r>
              <a:rPr lang="ru-RU" dirty="0" smtClean="0"/>
              <a:t>«Пенсионное обеспечение»;</a:t>
            </a:r>
          </a:p>
          <a:p>
            <a:r>
              <a:rPr lang="ru-RU" dirty="0"/>
              <a:t>Для учащихся 10-11 классов, СПО, </a:t>
            </a:r>
            <a:r>
              <a:rPr lang="ru-RU" dirty="0" smtClean="0"/>
              <a:t>Модуль «Страхование»;</a:t>
            </a:r>
          </a:p>
          <a:p>
            <a:r>
              <a:rPr lang="ru-RU" dirty="0"/>
              <a:t>Для учащихся 10-11 классов, СПО, Модуль </a:t>
            </a:r>
            <a:r>
              <a:rPr lang="ru-RU" dirty="0" smtClean="0"/>
              <a:t>«Фондовый рынок»;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3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Сайт методической поддержки</a:t>
            </a:r>
            <a:br>
              <a:rPr lang="ru-RU" dirty="0" smtClean="0"/>
            </a:br>
            <a:r>
              <a:rPr lang="ru-RU" dirty="0" err="1" smtClean="0"/>
              <a:t>школа.вашифинансы.рф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57" y="1600200"/>
            <a:ext cx="6789285" cy="4708525"/>
          </a:xfrm>
        </p:spPr>
      </p:pic>
    </p:spTree>
    <p:extLst>
      <p:ext uri="{BB962C8B-B14F-4D97-AF65-F5344CB8AC3E}">
        <p14:creationId xmlns:p14="http://schemas.microsoft.com/office/powerpoint/2010/main" val="298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Гостевой вход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62" y="1600200"/>
            <a:ext cx="6958275" cy="4708525"/>
          </a:xfrm>
        </p:spPr>
      </p:pic>
    </p:spTree>
    <p:extLst>
      <p:ext uri="{BB962C8B-B14F-4D97-AF65-F5344CB8AC3E}">
        <p14:creationId xmlns:p14="http://schemas.microsoft.com/office/powerpoint/2010/main" val="30038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Гостевой вход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13" y="1600200"/>
            <a:ext cx="6933974" cy="4708525"/>
          </a:xfrm>
        </p:spPr>
      </p:pic>
    </p:spTree>
    <p:extLst>
      <p:ext uri="{BB962C8B-B14F-4D97-AF65-F5344CB8AC3E}">
        <p14:creationId xmlns:p14="http://schemas.microsoft.com/office/powerpoint/2010/main" val="7456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Сайт методической поддержки</a:t>
            </a:r>
            <a:br>
              <a:rPr lang="ru-RU" dirty="0" smtClean="0"/>
            </a:br>
            <a:r>
              <a:rPr lang="ru-RU" dirty="0" err="1" smtClean="0"/>
              <a:t>школа.вашифинансы.рф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57" y="1600200"/>
            <a:ext cx="6789285" cy="4708525"/>
          </a:xfrm>
        </p:spPr>
      </p:pic>
    </p:spTree>
    <p:extLst>
      <p:ext uri="{BB962C8B-B14F-4D97-AF65-F5344CB8AC3E}">
        <p14:creationId xmlns:p14="http://schemas.microsoft.com/office/powerpoint/2010/main" val="18655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Авторизованный вход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52" y="1600200"/>
            <a:ext cx="6827895" cy="4708525"/>
          </a:xfrm>
        </p:spPr>
      </p:pic>
    </p:spTree>
    <p:extLst>
      <p:ext uri="{BB962C8B-B14F-4D97-AF65-F5344CB8AC3E}">
        <p14:creationId xmlns:p14="http://schemas.microsoft.com/office/powerpoint/2010/main" val="31188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950</TotalTime>
  <Words>448</Words>
  <Application>Microsoft Office PowerPoint</Application>
  <PresentationFormat>Экран (4:3)</PresentationFormat>
  <Paragraphs>108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Электронный учебник по финансовой грамотности</vt:lpstr>
      <vt:lpstr>Задачи Консультанта</vt:lpstr>
      <vt:lpstr>Опубликованные ЭУММ</vt:lpstr>
      <vt:lpstr>План разработки ЭУММ</vt:lpstr>
      <vt:lpstr>Сайт методической поддержки школа.вашифинансы.рф</vt:lpstr>
      <vt:lpstr>Гостевой вход</vt:lpstr>
      <vt:lpstr>Гостевой вход</vt:lpstr>
      <vt:lpstr>Сайт методической поддержки школа.вашифинансы.рф</vt:lpstr>
      <vt:lpstr>Авторизованный вход</vt:lpstr>
      <vt:lpstr>Саморегистрация</vt:lpstr>
      <vt:lpstr>Библиотека ЭУММ</vt:lpstr>
      <vt:lpstr>Состав ЭУММ</vt:lpstr>
      <vt:lpstr>Материалы для учащихся</vt:lpstr>
      <vt:lpstr>Примеры интерактивных элементов</vt:lpstr>
      <vt:lpstr>Примеры интерактивных элементов</vt:lpstr>
      <vt:lpstr>Примеры интерактивных элементов</vt:lpstr>
      <vt:lpstr>Примеры интерактивных элементов</vt:lpstr>
      <vt:lpstr>Примеры интерактивных элементов</vt:lpstr>
      <vt:lpstr>Примеры интерактивных элементов</vt:lpstr>
      <vt:lpstr>Примеры интерактивных элементов</vt:lpstr>
      <vt:lpstr>Итоговый тест</vt:lpstr>
      <vt:lpstr>Итоговый тест</vt:lpstr>
      <vt:lpstr>Итоговый тест</vt:lpstr>
      <vt:lpstr>Итоговый тест</vt:lpstr>
      <vt:lpstr>Методический материал</vt:lpstr>
      <vt:lpstr>Методический материал</vt:lpstr>
      <vt:lpstr>Методический материал</vt:lpstr>
      <vt:lpstr>Обсуждение ЭУММ (Форум)</vt:lpstr>
      <vt:lpstr>Апробация ЭУММ</vt:lpstr>
      <vt:lpstr>Условия участия в Апробации</vt:lpstr>
      <vt:lpstr>Апробация ЭУММ</vt:lpstr>
      <vt:lpstr>Апробация ЭУММ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учебник по финансовой грамотности</dc:title>
  <dc:creator>An</dc:creator>
  <cp:lastModifiedBy>Asus</cp:lastModifiedBy>
  <cp:revision>27</cp:revision>
  <cp:lastPrinted>2019-08-29T09:25:23Z</cp:lastPrinted>
  <dcterms:created xsi:type="dcterms:W3CDTF">2019-07-02T08:45:29Z</dcterms:created>
  <dcterms:modified xsi:type="dcterms:W3CDTF">2020-02-11T18:28:33Z</dcterms:modified>
</cp:coreProperties>
</file>