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77" r:id="rId4"/>
    <p:sldId id="279" r:id="rId5"/>
    <p:sldId id="281" r:id="rId6"/>
    <p:sldId id="282" r:id="rId7"/>
    <p:sldId id="283" r:id="rId8"/>
    <p:sldId id="268" r:id="rId9"/>
    <p:sldId id="284" r:id="rId10"/>
    <p:sldId id="286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A86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49" autoAdjust="0"/>
  </p:normalViewPr>
  <p:slideViewPr>
    <p:cSldViewPr>
      <p:cViewPr>
        <p:scale>
          <a:sx n="66" d="100"/>
          <a:sy n="66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2270A-5ED0-48AC-A553-B756B46D4A5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01CA0-893B-407E-994D-9BF676F2E4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Наиболее результативными были практические занятия с использованием игровых технологий. Методистами РМЦ была проведена</a:t>
            </a:r>
            <a:r>
              <a:rPr lang="ru-RU" baseline="0" dirty="0" smtClean="0"/>
              <a:t> игра по теме «Семейный бюджет». Она была заимствована из ресурсов Проекта. Педагоги уже были разделены на группы (слайды 5 и 6), с удовольствием играли. Несколько групп, вдохновленных игровыми технологиями, реализовали их в своих проектах и представили на защите.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Вологодский РМЦ приступил к обучению педагогов с октября 2019 года. Обучение шло в 3 этапа,</a:t>
            </a:r>
            <a:r>
              <a:rPr lang="ru-RU" baseline="0" dirty="0" smtClean="0"/>
              <a:t> по 40-60 человек. Как указано в слайде педагоги обучались в основном из муниципальных общеобразовательных учреждений, сельских школ и организаций СПО. В связи с этим уже после 1 этапа наметились основные организационные и методические задачи, которые необходимо было решить в следующих этапах для более качественного обучения педагогов в рамках программы повышения квалификации.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1 этапе наметились две проблемы к решению которых возможно было подойти организационными методами. Низкий уровень финансовой грамотности педагогов за исключением 13 % учителей, преподающих в школах и организациях СПО экономические дисциплины. Преподавание разных дисциплин в школах и работа с разными возрастными категориями</a:t>
            </a:r>
            <a:r>
              <a:rPr lang="ru-RU" baseline="0" dirty="0" smtClean="0"/>
              <a:t> обучающихся создавали затруднения в проектном выполнении итоговых аттестационных работ. Возникали сложности в межличностном и групповом общении, низкая мотивация педагогов к обучению мешала выполнению задач курса.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Организационные мероприятия на 2 и 3 потоке обучения привели к экономии времени для решения методических задач.</a:t>
            </a:r>
            <a:br>
              <a:rPr lang="ru-RU" sz="1200" dirty="0" smtClean="0"/>
            </a:br>
            <a:r>
              <a:rPr lang="ru-RU" sz="1200" dirty="0" smtClean="0"/>
              <a:t>1. Использование именных табличек с первой минуты обучения (ФИО, должность, место работы).</a:t>
            </a:r>
            <a:br>
              <a:rPr lang="ru-RU" sz="1200" dirty="0" smtClean="0"/>
            </a:br>
            <a:r>
              <a:rPr lang="ru-RU" sz="1200" dirty="0" smtClean="0"/>
              <a:t>- разделение педагогов на группы в первый день обучения методистами РМЦ по принципу работы в одной параллели,</a:t>
            </a:r>
            <a:r>
              <a:rPr lang="ru-RU" sz="1200" baseline="0" dirty="0" smtClean="0"/>
              <a:t> на одном учебном предмете, с обучающимися одного возраста. Предполагалось, что в группах должны быть представители областного центра и муниципальных образований области для большего обмена опытом. Распределение было не жестким, педагоги могли перейти из группы в группу по желанию. Таких переходов было не много 4-5.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Организационные мероприятия на подготовительном этапе позволили сократить время на формировании</a:t>
            </a:r>
            <a:r>
              <a:rPr lang="ru-RU" baseline="0" dirty="0" smtClean="0"/>
              <a:t> групп, постановке целей и задач обучения, высвободить время для повышения финансовой грамотности педагогов.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этап показал, что педагоги относятся к выбору темы проекта исходя из первых лекций преподавателей курса финансовой грамотности. Поэтому выбирают в основном тему «Личные финансы», «Семейный бюджет» и т.д., оставляя без внимания другие</a:t>
            </a:r>
            <a:r>
              <a:rPr lang="ru-RU" baseline="0" dirty="0" smtClean="0"/>
              <a:t> интересные темы, которые рассматриваются последними. Методисты Вологодского РМЦ разработали список тем и предложили сформированным группам по 3 на выбор, адаптированных именно к этим группам и учитывающим особенности возраста обучающихся.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сравнения</a:t>
            </a:r>
            <a:r>
              <a:rPr lang="ru-RU" baseline="0" dirty="0" smtClean="0"/>
              <a:t> представлены темы 1 и 3 потоков. На 3 этапе темы стали более конкретными, разнообразными и охватывающими разные формы проведения занятий. Для групп, объединяющих преподавателей разных дисциплин (химия, география, технология, изобразительное искусство), были предложены темы по разработке </a:t>
            </a:r>
            <a:r>
              <a:rPr lang="ru-RU" baseline="0" dirty="0" err="1" smtClean="0"/>
              <a:t>внеучебных</a:t>
            </a:r>
            <a:r>
              <a:rPr lang="ru-RU" baseline="0" dirty="0" smtClean="0"/>
              <a:t> школьных мероприятий по финансовой грамотности)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2 и 3 потоке к концу 1 дня обучения были сформированы группы,</a:t>
            </a:r>
            <a:r>
              <a:rPr lang="ru-RU" baseline="0" dirty="0" smtClean="0"/>
              <a:t> выбраны темы проектов, определены ключевые задачи, что в 1 потоке обучения происходило только к концу 3 дня обучения.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Представленные формы работы с педагогами при освоении</a:t>
            </a:r>
            <a:r>
              <a:rPr lang="ru-RU" baseline="0" dirty="0" smtClean="0"/>
              <a:t> ими базовой программы курсов позволяли решить основные задачи: повысить уровень финансовой грамотности педагогов, показать основные методики преподавания курса «Финансовая грамотность» в различных учебных заведениях области, предоставить возможность самостоятельно разработать урок или мероприятие по данному курсу.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01CA0-893B-407E-994D-9BF676F2E4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395536" y="177281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РОССИИ И ВСЕМИРНОГО БАНКА </a:t>
            </a:r>
            <a:endParaRPr lang="ru-RU" sz="2400" dirty="0" smtClean="0">
              <a:solidFill>
                <a:srgbClr val="23AE8B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400" dirty="0" smtClean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</a:t>
            </a: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  <a:t/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83"/>
    </mc:Choice>
    <mc:Fallback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5574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Формы работы с педагогами при реализации базовой программы ПК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Лекция (с использованием электронных образовательных ресурсов проекта)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Лекция-беседа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DSC_032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4041775" cy="2678557"/>
          </a:xfrm>
        </p:spPr>
      </p:pic>
      <p:pic>
        <p:nvPicPr>
          <p:cNvPr id="8" name="Содержимое 7" descr="DSC_034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4041775" cy="26785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27183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- Практическое занятие с разделением  педагогов на группы для решения проблемных задач и ситуаций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- Практическое занятие с использованием игровых технологий</a:t>
            </a:r>
            <a:br>
              <a:rPr lang="ru-RU" sz="2600" dirty="0" smtClean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-  Самостоятельная индивидуальная и групповая работа с УМК по курсу «Финансовая грамотность» и другими ресурсами Проекта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DSC_096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643314"/>
            <a:ext cx="4039985" cy="2676698"/>
          </a:xfrm>
        </p:spPr>
      </p:pic>
      <p:pic>
        <p:nvPicPr>
          <p:cNvPr id="6" name="Содержимое 5" descr="DSC_0367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3643314"/>
            <a:ext cx="4039985" cy="267669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432298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402770" y="1700808"/>
            <a:ext cx="8338457" cy="252028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Обучение педагогов в рамках реализации базовой программы ПК в Вологодском РМЦ</a:t>
            </a:r>
          </a:p>
          <a:p>
            <a:pPr algn="ctr">
              <a:spcAft>
                <a:spcPts val="1200"/>
              </a:spcAft>
            </a:pPr>
            <a:endParaRPr lang="ru-RU" sz="14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ru-RU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Кожанова Ольга Александровна</a:t>
            </a:r>
          </a:p>
          <a:p>
            <a:pPr algn="ctr">
              <a:spcAft>
                <a:spcPts val="1200"/>
              </a:spcAft>
            </a:pPr>
            <a:r>
              <a:rPr lang="ru-RU" sz="2000" i="1" dirty="0" smtClean="0">
                <a:solidFill>
                  <a:schemeClr val="tx1"/>
                </a:solidFill>
                <a:latin typeface="Myriad Pro Semibold"/>
                <a:ea typeface="ＭＳ Ｐゴシック"/>
                <a:cs typeface="ＭＳ Ｐゴシック"/>
              </a:rPr>
              <a:t>старший методист Вологодского РМЦ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783"/>
    </mc:Choice>
    <mc:Fallback>
      <p:transition spd="slow" advTm="278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Общая характеристика контингента обучающихся педагогов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857364"/>
            <a:ext cx="3214710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152 чел. </a:t>
            </a:r>
          </a:p>
          <a:p>
            <a:pPr algn="ctr"/>
            <a:r>
              <a:rPr lang="ru-RU" sz="2000" b="1" dirty="0" smtClean="0"/>
              <a:t>обучились в 4 кв. 2019 г.</a:t>
            </a:r>
            <a:endParaRPr lang="ru-RU" sz="2000" b="1" dirty="0"/>
          </a:p>
        </p:txBody>
      </p:sp>
      <p:cxnSp>
        <p:nvCxnSpPr>
          <p:cNvPr id="6" name="Прямая со стрелкой 5"/>
          <p:cNvCxnSpPr>
            <a:endCxn id="21" idx="0"/>
          </p:cNvCxnSpPr>
          <p:nvPr/>
        </p:nvCxnSpPr>
        <p:spPr>
          <a:xfrm>
            <a:off x="6286512" y="2500306"/>
            <a:ext cx="892975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429122" y="2786058"/>
            <a:ext cx="428630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571736" y="2500306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285852" y="3000372"/>
            <a:ext cx="2143140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22% учителя начальной школы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3000372"/>
            <a:ext cx="2071702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57% педагоги</a:t>
            </a:r>
          </a:p>
          <a:p>
            <a:pPr algn="ctr"/>
            <a:r>
              <a:rPr lang="ru-RU" b="1" dirty="0" smtClean="0"/>
              <a:t> 5-10 классов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3000372"/>
            <a:ext cx="221457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21 % преподаватели СПО</a:t>
            </a:r>
            <a:endParaRPr lang="ru-RU" b="1" dirty="0"/>
          </a:p>
        </p:txBody>
      </p:sp>
      <p:sp>
        <p:nvSpPr>
          <p:cNvPr id="29" name="Выноска со стрелкой вверх 28"/>
          <p:cNvSpPr/>
          <p:nvPr/>
        </p:nvSpPr>
        <p:spPr>
          <a:xfrm>
            <a:off x="857224" y="3857628"/>
            <a:ext cx="7786742" cy="221457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Из них:</a:t>
            </a:r>
          </a:p>
          <a:p>
            <a:pPr algn="ctr"/>
            <a:r>
              <a:rPr lang="ru-RU" sz="2200" b="1" dirty="0" smtClean="0"/>
              <a:t>65% - из муниципальных образований Вологодской области</a:t>
            </a:r>
          </a:p>
          <a:p>
            <a:pPr algn="ctr"/>
            <a:r>
              <a:rPr lang="ru-RU" sz="2200" b="1" dirty="0" smtClean="0"/>
              <a:t>35% - из г.Вологды и г. Череповца</a:t>
            </a:r>
            <a:endParaRPr lang="ru-RU" sz="2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Основные проблемы организации обучения педагогов и пути их решения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Низкий уровень финансовой грамотности педагогов</a:t>
            </a:r>
          </a:p>
          <a:p>
            <a:r>
              <a:rPr lang="ru-RU" dirty="0" smtClean="0"/>
              <a:t>Направленность педагогов на работу с разными возрастными категориями обучающихся</a:t>
            </a:r>
          </a:p>
          <a:p>
            <a:r>
              <a:rPr lang="ru-RU" dirty="0" smtClean="0"/>
              <a:t>Невысокий уровень мотивации педагогов на обучение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 Организационные мероприятия</a:t>
            </a:r>
          </a:p>
          <a:p>
            <a:r>
              <a:rPr lang="ru-RU" dirty="0" smtClean="0"/>
              <a:t>2.  Использование игровых технологий в реализации базовой программы ПК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86248" y="3429000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98608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Организационные мероприятия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>1. Использование именных табличек  </a:t>
            </a:r>
            <a:r>
              <a:rPr lang="ru-RU" sz="2000" dirty="0" smtClean="0">
                <a:solidFill>
                  <a:schemeClr val="tx1"/>
                </a:solidFill>
              </a:rPr>
              <a:t>(ФИО, должность, место работы).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разделение педагогов на группы в первый день обучения методистами РМЦ (по дисциплинам, классам, параллелям);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быстрое знакомство, включение в учебный процесс и определение общих задач обучения для выполнения темы проекта;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DSC_089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4039985" cy="2676698"/>
          </a:xfrm>
        </p:spPr>
      </p:pic>
      <p:pic>
        <p:nvPicPr>
          <p:cNvPr id="6" name="Содержимое 5" descr="DSC_032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00562" y="3429000"/>
            <a:ext cx="4039985" cy="267669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287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</a:rPr>
              <a:t>личное обращение к педагогу во время обучения, при работе в группах, при защите проектов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DSC_096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8095" y="2349413"/>
            <a:ext cx="4039985" cy="2676698"/>
          </a:xfrm>
        </p:spPr>
      </p:pic>
      <p:pic>
        <p:nvPicPr>
          <p:cNvPr id="6" name="Содержимое 5" descr="DSC_0989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633220" y="2346238"/>
            <a:ext cx="4039985" cy="26766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986086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</a:rPr>
              <a:t>2. Техническое и методическое сопровождение групп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расстановка мебели для моментальной посадки в группы;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наличие в ноутбуках для групп всей информации для разработки и защиты проекта (шаблон презентации, сопроводительной записки, список необходимых ссылок на источники и сайты, используемые при обучении);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- возможность выбора темы проекта из 3-х предложенных методистами РМЦ).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DSC_003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4039985" cy="2936975"/>
          </a:xfrm>
        </p:spPr>
      </p:pic>
      <p:pic>
        <p:nvPicPr>
          <p:cNvPr id="6" name="Содержимое 5" descr="DSC_0039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4039985" cy="28910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Сравнение тем проектов разных потоков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4038600" cy="51974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           </a:t>
            </a:r>
            <a:r>
              <a:rPr lang="ru-RU" sz="1600" b="1" u="sng" dirty="0" smtClean="0"/>
              <a:t>Темы проектов – 1 поток</a:t>
            </a:r>
          </a:p>
          <a:p>
            <a:r>
              <a:rPr lang="ru-RU" sz="1600" b="1" dirty="0" smtClean="0"/>
              <a:t>Методическая разработка внеурочного занятия по теме «Семейный бюджет»</a:t>
            </a:r>
            <a:endParaRPr lang="ru-RU" sz="1600" dirty="0" smtClean="0"/>
          </a:p>
          <a:p>
            <a:r>
              <a:rPr lang="ru-RU" sz="1600" b="1" dirty="0" smtClean="0"/>
              <a:t>Методическая разработка урока по теме «Предпринимательская деятельность»</a:t>
            </a:r>
            <a:endParaRPr lang="ru-RU" sz="1600" dirty="0" smtClean="0"/>
          </a:p>
          <a:p>
            <a:r>
              <a:rPr lang="ru-RU" sz="1600" b="1" dirty="0" smtClean="0"/>
              <a:t>Методическая разработка урока по теме «Семейный бюджет», 2 класс</a:t>
            </a:r>
            <a:endParaRPr lang="ru-RU" sz="1600" dirty="0" smtClean="0"/>
          </a:p>
          <a:p>
            <a:r>
              <a:rPr lang="ru-RU" sz="1600" b="1" dirty="0" smtClean="0"/>
              <a:t>Методическая разработка внеурочного занятия по теме «Деньги любят счет»</a:t>
            </a:r>
            <a:endParaRPr lang="ru-RU" sz="1600" dirty="0" smtClean="0"/>
          </a:p>
          <a:p>
            <a:r>
              <a:rPr lang="ru-RU" sz="1600" b="1" dirty="0" smtClean="0"/>
              <a:t>Методическая разработка внеурочного занятия по теме: «Как стать грамотным заёмщиком?»</a:t>
            </a:r>
            <a:endParaRPr lang="ru-RU" sz="1600" dirty="0" smtClean="0"/>
          </a:p>
          <a:p>
            <a:r>
              <a:rPr lang="ru-RU" sz="1600" b="1" dirty="0" smtClean="0"/>
              <a:t>Методическая разработка внеурочного занятия в форме </a:t>
            </a:r>
            <a:r>
              <a:rPr lang="ru-RU" sz="1600" b="1" dirty="0" err="1" smtClean="0"/>
              <a:t>квест-игры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r>
              <a:rPr lang="ru-RU" sz="1600" b="1" dirty="0" smtClean="0"/>
              <a:t>Методическая разработка урока по теме: «Деньги и их функции»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48200" y="928670"/>
            <a:ext cx="4038600" cy="519749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sz="2900" b="1" u="sng" dirty="0" smtClean="0"/>
              <a:t>Темы проектов – 3 поток</a:t>
            </a:r>
            <a:endParaRPr lang="ru-RU" sz="2900" u="sng" dirty="0" smtClean="0"/>
          </a:p>
          <a:p>
            <a:r>
              <a:rPr lang="ru-RU" sz="2900" b="1" dirty="0" smtClean="0"/>
              <a:t>Методическая разработка внеурочного занятия по теме «</a:t>
            </a:r>
            <a:r>
              <a:rPr lang="ru-RU" sz="2900" b="1" dirty="0" err="1" smtClean="0"/>
              <a:t>Автострахование</a:t>
            </a:r>
            <a:r>
              <a:rPr lang="ru-RU" sz="2900" b="1" dirty="0" smtClean="0"/>
              <a:t>», 10 класс</a:t>
            </a:r>
            <a:endParaRPr lang="ru-RU" sz="2900" dirty="0" smtClean="0"/>
          </a:p>
          <a:p>
            <a:r>
              <a:rPr lang="ru-RU" sz="2900" b="1" dirty="0" smtClean="0"/>
              <a:t>Методическая разработка внеурочного занятия по теме «Виртуальное путешествие в банк»  6 класс</a:t>
            </a:r>
            <a:endParaRPr lang="ru-RU" sz="2900" dirty="0" smtClean="0"/>
          </a:p>
          <a:p>
            <a:r>
              <a:rPr lang="ru-RU" sz="2900" b="1" dirty="0" smtClean="0"/>
              <a:t>Методическая разработка урока по теме  «Семейный бюджет: доходы и расходы»,  9 класс</a:t>
            </a:r>
            <a:endParaRPr lang="ru-RU" sz="2900" dirty="0" smtClean="0"/>
          </a:p>
          <a:p>
            <a:r>
              <a:rPr lang="ru-RU" sz="2900" b="1" dirty="0" smtClean="0"/>
              <a:t>Методическая разработка фрагмента урока по теме «Деньги и их функции», 7 класс</a:t>
            </a:r>
            <a:endParaRPr lang="ru-RU" sz="2900" dirty="0" smtClean="0"/>
          </a:p>
          <a:p>
            <a:r>
              <a:rPr lang="ru-RU" sz="2900" b="1" dirty="0" smtClean="0"/>
              <a:t>Методическая разработка урока по теме «Формирование </a:t>
            </a:r>
            <a:r>
              <a:rPr lang="ru-RU" sz="2900" b="1" dirty="0" err="1" smtClean="0"/>
              <a:t>бизнес-идеи</a:t>
            </a:r>
            <a:r>
              <a:rPr lang="ru-RU" sz="2900" b="1" dirty="0" smtClean="0"/>
              <a:t>», III курс</a:t>
            </a:r>
            <a:endParaRPr lang="ru-RU" sz="2900" dirty="0" smtClean="0"/>
          </a:p>
          <a:p>
            <a:r>
              <a:rPr lang="ru-RU" sz="2900" b="1" dirty="0" smtClean="0"/>
              <a:t>Методическая разработка родительского собрания «Деньги портят детей?» 5 класс</a:t>
            </a:r>
            <a:endParaRPr lang="ru-RU" sz="2900" dirty="0" smtClean="0"/>
          </a:p>
          <a:p>
            <a:r>
              <a:rPr lang="ru-RU" sz="2900" b="1" dirty="0" smtClean="0"/>
              <a:t>Методическая разработка урока по теме  «Налоги и налогообложение»  в учебной дисциплине «Обществознание» в системе СПО</a:t>
            </a:r>
            <a:endParaRPr lang="ru-RU" sz="2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7283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Организационные мероприятия на подготовительном этапе позволили: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сократить время на формирование групп, постановку целей и задач обучения</a:t>
            </a:r>
          </a:p>
          <a:p>
            <a:endParaRPr lang="ru-RU" sz="2800" dirty="0" smtClean="0"/>
          </a:p>
          <a:p>
            <a:r>
              <a:rPr lang="ru-RU" sz="2800" dirty="0" smtClean="0"/>
              <a:t> высвободить время для повышения финансовой грамотности педагогов</a:t>
            </a:r>
          </a:p>
          <a:p>
            <a:endParaRPr lang="ru-RU" sz="2800" dirty="0" smtClean="0"/>
          </a:p>
          <a:p>
            <a:r>
              <a:rPr lang="ru-RU" sz="2800" dirty="0" smtClean="0"/>
              <a:t>познакомить  и заинтересовать преподавателей, создать положительную мотивацию к обучению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774</Words>
  <Application>Microsoft Office PowerPoint</Application>
  <PresentationFormat>Экран (4:3)</PresentationFormat>
  <Paragraphs>76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Слайд 2</vt:lpstr>
      <vt:lpstr>Общая характеристика контингента обучающихся педагогов</vt:lpstr>
      <vt:lpstr>Основные проблемы организации обучения педагогов и пути их решения </vt:lpstr>
      <vt:lpstr>Организационные мероприятия   1. Использование именных табличек  (ФИО, должность, место работы). - разделение педагогов на группы в первый день обучения методистами РМЦ (по дисциплинам, классам, параллелям); - быстрое знакомство, включение в учебный процесс и определение общих задач обучения для выполнения темы проекта; </vt:lpstr>
      <vt:lpstr>- личное обращение к педагогу во время обучения, при работе в группах, при защите проектов</vt:lpstr>
      <vt:lpstr>2. Техническое и методическое сопровождение групп - расстановка мебели для моментальной посадки в группы; - наличие в ноутбуках для групп всей информации для разработки и защиты проекта (шаблон презентации, сопроводительной записки, список необходимых ссылок на источники и сайты, используемые при обучении); - возможность выбора темы проекта из 3-х предложенных методистами РМЦ).</vt:lpstr>
      <vt:lpstr>Сравнение тем проектов разных потоков</vt:lpstr>
      <vt:lpstr>Слайд 9</vt:lpstr>
      <vt:lpstr>Формы работы с педагогами при реализации базовой программы ПК  - Лекция (с использованием электронных образовательных ресурсов проекта) - Лекция-беседа</vt:lpstr>
      <vt:lpstr>- Практическое занятие с разделением  педагогов на группы для решения проблемных задач и ситуаций - Практическое занятие с использованием игровых технологий -  Самостоятельная индивидуальная и групповая работа с УМК по курсу «Финансовая грамотность» и другими ресурсами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Кожанова</cp:lastModifiedBy>
  <cp:revision>35</cp:revision>
  <dcterms:created xsi:type="dcterms:W3CDTF">2017-03-28T07:09:26Z</dcterms:created>
  <dcterms:modified xsi:type="dcterms:W3CDTF">2020-03-11T08:14:36Z</dcterms:modified>
</cp:coreProperties>
</file>