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70" r:id="rId6"/>
    <p:sldId id="271" r:id="rId7"/>
    <p:sldId id="272" r:id="rId8"/>
    <p:sldId id="269" r:id="rId9"/>
    <p:sldId id="273" r:id="rId10"/>
    <p:sldId id="286" r:id="rId11"/>
    <p:sldId id="287" r:id="rId12"/>
    <p:sldId id="28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AA8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kab6\Desktop\&#1085;&#1072;&#1095;&#1072;&#1083;&#1086;%202020\&#1074;&#1099;&#1089;&#1090;&#1091;&#1087;&#1083;&#1077;&#1085;&#1080;&#1077;\&#1059;&#1084;&#1085;&#1080;&#1094;&#1099;%20&#1080;%20&#1091;&#1084;&#1085;&#1080;&#1082;&#1080;.pptx#-1,1,&#1057;&#1083;&#1072;&#1081;&#1076; 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PowerPoint_Presentation.pptx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file:///C:\Users\kab6\Desktop\&#1085;&#1072;&#1095;&#1072;&#1083;&#1086;%202020\&#1074;&#1099;&#1089;&#1090;&#1091;&#1087;&#1083;&#1077;&#1085;&#1080;&#1077;\&#1054;,%20&#1086;&#1090;&#1083;&#1080;&#1095;&#1085;&#1080;&#1082;!.ppt#-1,1, " TargetMode="Externa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85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5"/>
          <p:cNvSpPr>
            <a:spLocks noGrp="1"/>
          </p:cNvSpPr>
          <p:nvPr/>
        </p:nvSpPr>
        <p:spPr>
          <a:xfrm>
            <a:off x="395536" y="177281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/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ПРОЕКТ </a:t>
            </a:r>
          </a:p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МИНФИНА РОССИИ И ВСЕМИРНОГО БАНКА </a:t>
            </a:r>
          </a:p>
          <a:p>
            <a:pPr algn="ctr"/>
            <a:r>
              <a:rPr lang="ru-RU" sz="2400" dirty="0">
                <a:solidFill>
                  <a:srgbClr val="23AE8B"/>
                </a:solidFill>
                <a:latin typeface="Verdana" charset="0"/>
                <a:ea typeface="Verdana" charset="0"/>
                <a:cs typeface="Verdana" charset="0"/>
              </a:rPr>
              <a:t>«СОДЕЙСТВИЕ ПОВЫШЕНИЮ УРОВНЯ ФИНАНСОВОЙ ГРАМОТНОСТИ НАСЕЛЕНИЯ И РАЗВИТИЮ ФИНАНСОВОГО ОБРАЗОВАНИЯ В РОССИЙСКОЙ ФЕДЕРАЦИИ»</a:t>
            </a:r>
          </a:p>
          <a:p>
            <a:pPr algn="ctr"/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br>
              <a:rPr lang="ru-RU" sz="2800" dirty="0">
                <a:solidFill>
                  <a:schemeClr val="accent5">
                    <a:lumMod val="50000"/>
                  </a:schemeClr>
                </a:solidFill>
                <a:latin typeface="Myriad Pro Semibold"/>
                <a:ea typeface="ＭＳ Ｐゴシック"/>
                <a:cs typeface="ＭＳ Ｐゴシック"/>
              </a:rPr>
            </a:b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br>
              <a:rPr lang="ru-RU" sz="2400" dirty="0">
                <a:solidFill>
                  <a:schemeClr val="accent5">
                    <a:lumMod val="50000"/>
                  </a:schemeClr>
                </a:solidFill>
                <a:latin typeface="Myriad Pro"/>
                <a:ea typeface="ＭＳ Ｐゴシック"/>
                <a:cs typeface="ＭＳ Ｐゴシック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96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752528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endParaRPr lang="ru-RU" sz="49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Объект 1">
            <a:hlinkClick r:id="" action="ppaction://ole?verb=0"/>
            <a:extLst>
              <a:ext uri="{FF2B5EF4-FFF2-40B4-BE49-F238E27FC236}">
                <a16:creationId xmlns:a16="http://schemas.microsoft.com/office/drawing/2014/main" id="{2E7640F9-12E7-43E3-8DB7-2D64839EAE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569403"/>
              </p:ext>
            </p:extLst>
          </p:nvPr>
        </p:nvGraphicFramePr>
        <p:xfrm>
          <a:off x="107504" y="188640"/>
          <a:ext cx="9036496" cy="6394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esentation" r:id="rId3" imgW="4570353" imgH="3427642" progId="PowerPoint.Show.8">
                  <p:embed/>
                </p:oleObj>
              </mc:Choice>
              <mc:Fallback>
                <p:oleObj name="Presentation" r:id="rId3" imgW="4570353" imgH="3427642" progId="PowerPoint.Show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88640"/>
                        <a:ext cx="9036496" cy="63947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001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330224C-32B7-431F-BA65-7523C4DF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421904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любой темы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любого возраста можно использовать шаблон игры «Умники и умницы».  </a:t>
            </a:r>
          </a:p>
        </p:txBody>
      </p:sp>
      <p:graphicFrame>
        <p:nvGraphicFramePr>
          <p:cNvPr id="2" name="Объект 1">
            <a:hlinkClick r:id="" action="ppaction://ole?verb=0"/>
            <a:extLst>
              <a:ext uri="{FF2B5EF4-FFF2-40B4-BE49-F238E27FC236}">
                <a16:creationId xmlns:a16="http://schemas.microsoft.com/office/drawing/2014/main" id="{C4D07E5A-F215-43FC-8A6B-59D3F36F98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074319"/>
              </p:ext>
            </p:extLst>
          </p:nvPr>
        </p:nvGraphicFramePr>
        <p:xfrm>
          <a:off x="1619672" y="2718048"/>
          <a:ext cx="5184576" cy="3973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esentation" r:id="rId6" imgW="4762440" imgH="3571920" progId="PowerPoint.Show.12">
                  <p:embed/>
                </p:oleObj>
              </mc:Choice>
              <mc:Fallback>
                <p:oleObj name="Presentation" r:id="rId6" imgW="47624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9672" y="2718048"/>
                        <a:ext cx="5184576" cy="3973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везда: 5 точек 8">
            <a:hlinkClick r:id="rId8" action="ppaction://hlinkpres?slideindex=1&amp;slidetitle=Слайд 1"/>
            <a:extLst>
              <a:ext uri="{FF2B5EF4-FFF2-40B4-BE49-F238E27FC236}">
                <a16:creationId xmlns:a16="http://schemas.microsoft.com/office/drawing/2014/main" id="{D9CC24A0-5DC5-4413-AC8D-1E214FB944D6}"/>
              </a:ext>
            </a:extLst>
          </p:cNvPr>
          <p:cNvSpPr/>
          <p:nvPr/>
        </p:nvSpPr>
        <p:spPr>
          <a:xfrm>
            <a:off x="7844150" y="566636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61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330224C-32B7-431F-BA65-7523C4DF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44889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работе в группах учителя увлеченно адаптируют для целей освоения финансовой грамотности различными категориями обучающихся такие игры как «Своя игра», «Эрудит», «Калейдоскоп» и др. 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2B2DF6-B778-4BE1-8020-274B991F40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5801" y="2840609"/>
            <a:ext cx="4572396" cy="342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9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68" y="432298"/>
            <a:ext cx="9144000" cy="6461615"/>
          </a:xfrm>
          <a:prstGeom prst="rect">
            <a:avLst/>
          </a:prstGeom>
        </p:spPr>
      </p:pic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5"/>
          <p:cNvSpPr>
            <a:spLocks noGrp="1"/>
          </p:cNvSpPr>
          <p:nvPr/>
        </p:nvSpPr>
        <p:spPr>
          <a:xfrm>
            <a:off x="402770" y="2132856"/>
            <a:ext cx="8338457" cy="2451960"/>
          </a:xfrm>
          <a:prstGeom prst="rect">
            <a:avLst/>
          </a:prstGeom>
          <a:noFill/>
          <a:ln>
            <a:noFill/>
          </a:ln>
        </p:spPr>
        <p:txBody>
          <a:bodyPr vert="horz" lIns="80152" tIns="80152" rIns="80152" bIns="80152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sz="3500" b="1" kern="1200" cap="none">
                <a:solidFill>
                  <a:srgbClr val="4CAF90"/>
                </a:solidFill>
                <a:latin typeface="+mj-lt"/>
                <a:ea typeface="+mj-ea"/>
                <a:cs typeface="+mj-cs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pPr algn="ctr">
              <a:lnSpc>
                <a:spcPct val="150000"/>
              </a:lnSpc>
            </a:pPr>
            <a:r>
              <a:rPr lang="ru-RU" sz="28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Тема выступления</a:t>
            </a:r>
          </a:p>
          <a:p>
            <a:pPr algn="ctr">
              <a:spcAft>
                <a:spcPts val="1200"/>
              </a:spcAft>
            </a:pPr>
            <a:r>
              <a:rPr lang="ru-RU" sz="2400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Слинько О.Л.</a:t>
            </a:r>
          </a:p>
          <a:p>
            <a:pPr algn="ctr">
              <a:spcAft>
                <a:spcPts val="1200"/>
              </a:spcAft>
            </a:pPr>
            <a:r>
              <a:rPr lang="ru-RU" sz="2000" i="1" dirty="0">
                <a:solidFill>
                  <a:srgbClr val="FF0000"/>
                </a:solidFill>
                <a:latin typeface="Myriad Pro Semibold"/>
                <a:ea typeface="ＭＳ Ｐゴシック"/>
                <a:cs typeface="ＭＳ Ｐゴシック"/>
              </a:rPr>
              <a:t>Методист Воронежского ММЦ  </a:t>
            </a:r>
          </a:p>
          <a:p>
            <a:pPr algn="ctr">
              <a:spcAft>
                <a:spcPts val="1200"/>
              </a:spcAft>
            </a:pPr>
            <a:r>
              <a:rPr lang="ru-RU" sz="2000" i="1" dirty="0">
                <a:solidFill>
                  <a:srgbClr val="FF0000"/>
                </a:solidFill>
                <a:latin typeface="Myriad Pro Semibold"/>
                <a:ea typeface="ＭＳ Ｐゴシック"/>
              </a:rPr>
              <a:t>Воронежский межрегиональный методический центр по финансовой грамотности системы общего и среднего профессионального образования </a:t>
            </a:r>
          </a:p>
          <a:p>
            <a:pPr algn="ctr">
              <a:spcAft>
                <a:spcPts val="1200"/>
              </a:spcAft>
            </a:pPr>
            <a:endParaRPr lang="ru-RU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46" y="1083645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Воронежского ММЦ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08" y="1916832"/>
            <a:ext cx="8856984" cy="4577603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Самсонов Василий Сергеевич, руководитель Воронежского межрегионального методического центра, к.э.н., доцент, декан факультета ГМУ-ВШГУ; 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Пекшева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Лилия Александровна, старший методист Воронежского межрегионального методического центра,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доцент, доцент кафедры государственно-правовых дисциплин;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Головина Анжелика Андреевна, администратор Воронежского межрегионального методического центра;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Притужалова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Ольга Анатольевна, администратор Воронежского межрегионального методического центра;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Алещенко Ольга Михайловна, преподаватель Воронежского межрегионального методического центра, к.э.н., доцент кафедры экономики, финансов и менеджмента;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Сыроижко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Валентина Васильевна, преподаватель Воронежского межрегионального методического центра, д.э.н., доцент, профессор кафедры экономики, финансов и менеджмента; 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Ивашинина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Татьяна Борисовна, преподаватель Воронежского межрегионального методического центра, к.э.н., доцент, доцент кафедры экономики, финансов и менеджмента;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Глушкова Марина Викторовна, специалист по информационному продвижению Федеральной сети в Региональных центрах, специалист 1 категории кафедры экономики, финансов и менеджмента;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Лаптева Юлия Игоревна, методист Воронежского межрегионального методического центра,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к.полит.н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доцент, доцент кафедры политологии и политического процесса;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Малахова Ольга Александровна, методист Воронежского межрегионального методического центра, специалист 1 категории кафедры математики и информационных технологий в управлении;</a:t>
            </a:r>
          </a:p>
          <a:p>
            <a:pPr marL="0" indent="0" algn="just">
              <a:spcBef>
                <a:spcPts val="0"/>
              </a:spcBef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Слинько Ольга Львовна, методист Воронежского межрегионального методического центра, начальник отдела аспирантуры.</a:t>
            </a:r>
          </a:p>
        </p:txBody>
      </p:sp>
    </p:spTree>
    <p:extLst>
      <p:ext uri="{BB962C8B-B14F-4D97-AF65-F5344CB8AC3E}">
        <p14:creationId xmlns:p14="http://schemas.microsoft.com/office/powerpoint/2010/main" val="355324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046" y="1083645"/>
            <a:ext cx="8229600" cy="833188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Количество слушателей, прошедших обучение в Воронежском ММЦ </a:t>
            </a:r>
            <a:br>
              <a:rPr lang="ru-RU" altLang="ru-RU" sz="18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 2018 -2019г.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4674C369-0E2D-4ECA-905C-8B7A40ED22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0331557"/>
              </p:ext>
            </p:extLst>
          </p:nvPr>
        </p:nvGraphicFramePr>
        <p:xfrm>
          <a:off x="35496" y="1984594"/>
          <a:ext cx="8879702" cy="4707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4">
                  <a:extLst>
                    <a:ext uri="{9D8B030D-6E8A-4147-A177-3AD203B41FA5}">
                      <a16:colId xmlns:a16="http://schemas.microsoft.com/office/drawing/2014/main" val="183070067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45348940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745168952"/>
                    </a:ext>
                  </a:extLst>
                </a:gridCol>
                <a:gridCol w="1228074">
                  <a:extLst>
                    <a:ext uri="{9D8B030D-6E8A-4147-A177-3AD203B41FA5}">
                      <a16:colId xmlns:a16="http://schemas.microsoft.com/office/drawing/2014/main" val="2691695450"/>
                    </a:ext>
                  </a:extLst>
                </a:gridCol>
                <a:gridCol w="1674964">
                  <a:extLst>
                    <a:ext uri="{9D8B030D-6E8A-4147-A177-3AD203B41FA5}">
                      <a16:colId xmlns:a16="http://schemas.microsoft.com/office/drawing/2014/main" val="4229862600"/>
                    </a:ext>
                  </a:extLst>
                </a:gridCol>
              </a:tblGrid>
              <a:tr h="2768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слушателей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слушателей, прошедших обучение, чел.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9099745"/>
                  </a:ext>
                </a:extLst>
              </a:tr>
              <a:tr h="8306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Тамбовская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Липецкая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обучено Воронежским ММЦ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7249718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начальной школы (1 – 4 классы)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4987404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основной школы (5 - 9 классы)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1673388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средней школы (10 - 11 (12) классы)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729109"/>
                  </a:ext>
                </a:extLst>
              </a:tr>
              <a:tr h="1107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профессиональных образовательных организаций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090235"/>
                  </a:ext>
                </a:extLst>
              </a:tr>
              <a:tr h="5537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детских домов и школ-интернатов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376612"/>
                  </a:ext>
                </a:extLst>
              </a:tr>
              <a:tr h="276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175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44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6330" y="1289396"/>
            <a:ext cx="8229600" cy="833188"/>
          </a:xfrm>
        </p:spPr>
        <p:txBody>
          <a:bodyPr>
            <a:noAutofit/>
          </a:bodyPr>
          <a:lstStyle/>
          <a:p>
            <a:r>
              <a:rPr lang="ru-RU" altLang="ru-RU" sz="18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Количество слушателей, прошедших обучение в Воронежском ММЦ </a:t>
            </a:r>
            <a:br>
              <a:rPr lang="ru-RU" altLang="ru-RU" sz="18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</a:br>
            <a:r>
              <a:rPr lang="ru-RU" altLang="ru-RU" sz="18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в 2018 -2019г.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910C0A4-F5D7-4808-8B1B-0A72C82CA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626046" y="2211022"/>
            <a:ext cx="8289152" cy="381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3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E21E50AF-B490-4B41-ABCA-DCBC54C8CD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7492668"/>
              </p:ext>
            </p:extLst>
          </p:nvPr>
        </p:nvGraphicFramePr>
        <p:xfrm>
          <a:off x="179512" y="2857340"/>
          <a:ext cx="8735687" cy="36596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3337">
                  <a:extLst>
                    <a:ext uri="{9D8B030D-6E8A-4147-A177-3AD203B41FA5}">
                      <a16:colId xmlns:a16="http://schemas.microsoft.com/office/drawing/2014/main" val="1278879596"/>
                    </a:ext>
                  </a:extLst>
                </a:gridCol>
                <a:gridCol w="1871199">
                  <a:extLst>
                    <a:ext uri="{9D8B030D-6E8A-4147-A177-3AD203B41FA5}">
                      <a16:colId xmlns:a16="http://schemas.microsoft.com/office/drawing/2014/main" val="4143073812"/>
                    </a:ext>
                  </a:extLst>
                </a:gridCol>
                <a:gridCol w="1821124">
                  <a:extLst>
                    <a:ext uri="{9D8B030D-6E8A-4147-A177-3AD203B41FA5}">
                      <a16:colId xmlns:a16="http://schemas.microsoft.com/office/drawing/2014/main" val="414267601"/>
                    </a:ext>
                  </a:extLst>
                </a:gridCol>
                <a:gridCol w="2090027">
                  <a:extLst>
                    <a:ext uri="{9D8B030D-6E8A-4147-A177-3AD203B41FA5}">
                      <a16:colId xmlns:a16="http://schemas.microsoft.com/office/drawing/2014/main" val="990950243"/>
                    </a:ext>
                  </a:extLst>
                </a:gridCol>
              </a:tblGrid>
              <a:tr h="79911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слушателей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слушателей, согласованных с департаментами и управлениями образования, чел.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012979"/>
                  </a:ext>
                </a:extLst>
              </a:tr>
              <a:tr h="564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Воронежская область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Тамбовская область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Воронежским ММЦ обучено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5499412"/>
                  </a:ext>
                </a:extLst>
              </a:tr>
              <a:tr h="7991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по предмету обществознание 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82579454"/>
                  </a:ext>
                </a:extLst>
              </a:tr>
              <a:tr h="39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по предмету математика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1865922"/>
                  </a:ext>
                </a:extLst>
              </a:tr>
              <a:tr h="399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 по предмету география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3785660"/>
                  </a:ext>
                </a:extLst>
              </a:tr>
              <a:tr h="3995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6859931"/>
                  </a:ext>
                </a:extLst>
              </a:tr>
            </a:tbl>
          </a:graphicData>
        </a:graphic>
      </p:graphicFrame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330224C-32B7-431F-BA65-7523C4DF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latin typeface="Times New Roman" panose="02020603050405020304" pitchFamily="18" charset="0"/>
                <a:ea typeface="TimesNewRomanPSMT" charset="-128"/>
                <a:cs typeface="Times New Roman" panose="02020603050405020304" pitchFamily="18" charset="0"/>
              </a:rPr>
              <a:t>Количество слушателей - педагогов-предметников по программам финансовой грамотности с учетом использования учебных программ и материалов по финансовой грамотности в школьных предметах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7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330224C-32B7-431F-BA65-7523C4DF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268760"/>
            <a:ext cx="8229600" cy="1143000"/>
          </a:xfrm>
        </p:spPr>
        <p:txBody>
          <a:bodyPr>
            <a:normAutofit/>
          </a:bodyPr>
          <a:lstStyle/>
          <a:p>
            <a:r>
              <a:rPr lang="ru-RU" altLang="ru-RU" sz="1800" b="1" dirty="0">
                <a:latin typeface="Times New Roman" panose="02020603050405020304" pitchFamily="18" charset="0"/>
                <a:ea typeface="TimesNewRomanPSMT" charset="-128"/>
                <a:cs typeface="Times New Roman" panose="02020603050405020304" pitchFamily="18" charset="0"/>
              </a:rPr>
              <a:t>Количество слушателей - педагогов-предметников по программам финансовой грамотности с учетом использования учебных программ и материалов по финансовой грамотности в школьных предметах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2D474AE-2C0B-45C8-B624-A980FC7095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59632" y="2613390"/>
            <a:ext cx="6408712" cy="347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6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AF801-1A34-4AA8-A026-FF46B921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56FE6A-195E-4FB7-9D92-B861F7345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39723"/>
          </a:xfrm>
        </p:spPr>
        <p:txBody>
          <a:bodyPr>
            <a:no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Методисты и преподаватели центра обсуждают со слушателями проблемы, возникшие в процессе преподавания финансовой грамотности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92272CE-0FC0-4579-BF0E-14B709F065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939722"/>
          </a:xfrm>
        </p:spPr>
        <p:txBody>
          <a:bodyPr>
            <a:normAutofit/>
          </a:bodyPr>
          <a:lstStyle/>
          <a:p>
            <a:r>
              <a:rPr lang="ru-RU" sz="1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 стол на тему «Проблемы и направления совершенствования преподавания курсов финансовой грамотности»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0C7E38E2-C010-492A-9774-FA49B5B2A75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040188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Объект 9" descr="Воронежский ММЦ провел круглый стол">
            <a:extLst>
              <a:ext uri="{FF2B5EF4-FFF2-40B4-BE49-F238E27FC236}">
                <a16:creationId xmlns:a16="http://schemas.microsoft.com/office/drawing/2014/main" id="{408C39F9-48FE-40F1-BE52-C276347D05DB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434" y="3062946"/>
            <a:ext cx="4271046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 descr="https://facultet.net/images/uploads/vuz/1551263569-57YoyP7ykqI.jpg">
            <a:extLst>
              <a:ext uri="{FF2B5EF4-FFF2-40B4-BE49-F238E27FC236}">
                <a16:creationId xmlns:a16="http://schemas.microsoft.com/office/drawing/2014/main" id="{6A306D7C-FB85-4581-9483-D7D166894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fa.ru/news/PublishingImages/minfin.png">
            <a:extLst>
              <a:ext uri="{FF2B5EF4-FFF2-40B4-BE49-F238E27FC236}">
                <a16:creationId xmlns:a16="http://schemas.microsoft.com/office/drawing/2014/main" id="{5642FCA1-9BB6-463F-B2AD-DAEA643FC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36" y="220786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www.econ.msu.ru/sys/raw.php?o=55908&amp;p=Image">
            <a:extLst>
              <a:ext uri="{FF2B5EF4-FFF2-40B4-BE49-F238E27FC236}">
                <a16:creationId xmlns:a16="http://schemas.microsoft.com/office/drawing/2014/main" id="{DA875461-B1E5-4CF2-8EFF-F01372848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8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fa.ru/news/PublishingImages/minfi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428" y="166182"/>
            <a:ext cx="3409143" cy="103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econ.msu.ru/sys/raw.php?o=55908&amp;p=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85201"/>
            <a:ext cx="2398982" cy="78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facultet.net/images/uploads/vuz/1551263569-57YoyP7ykq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57" y="98381"/>
            <a:ext cx="1210461" cy="117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2330224C-32B7-431F-BA65-7523C4DFF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50" y="30689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поделиться некоторыми методическими приемами, которые можно использовать в работе, чтобы сделать процесс обучения финансовой грамотности интересным и динамичным.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мы часто используем игру для освоения азов финансовой грамотности в младших классах. Однако старшие школьники и студенты СПО тоже могут осваивать финансовую грамотность в игровой форме. Для этого можно предложить учителям и преподавателям ряд известных игр, видоизмененных под тематику финансовой грамотности.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следующая игра «Знатоки финансовой грамотности», которую можно разработать для любой темы. В данном примере мы изучаем тему «Финансовые риски».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везда: 5 точек 4">
            <a:hlinkClick r:id="rId5" action="ppaction://hlinkpres?slideindex=1&amp;slidetitle= "/>
            <a:extLst>
              <a:ext uri="{FF2B5EF4-FFF2-40B4-BE49-F238E27FC236}">
                <a16:creationId xmlns:a16="http://schemas.microsoft.com/office/drawing/2014/main" id="{BC4B2877-123A-49CF-9908-39AB7C6875B2}"/>
              </a:ext>
            </a:extLst>
          </p:cNvPr>
          <p:cNvSpPr/>
          <p:nvPr/>
        </p:nvSpPr>
        <p:spPr>
          <a:xfrm>
            <a:off x="7844150" y="5666361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29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3"/>
    </mc:Choice>
    <mc:Fallback xmlns="">
      <p:transition spd="slow" advTm="2783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662</Words>
  <Application>Microsoft Office PowerPoint</Application>
  <PresentationFormat>Экран (4:3)</PresentationFormat>
  <Paragraphs>87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Calibri</vt:lpstr>
      <vt:lpstr>Myriad Pro</vt:lpstr>
      <vt:lpstr>Myriad Pro Semibold</vt:lpstr>
      <vt:lpstr>Times New Roman</vt:lpstr>
      <vt:lpstr>Verdana</vt:lpstr>
      <vt:lpstr>Тема Office</vt:lpstr>
      <vt:lpstr>Presentation</vt:lpstr>
      <vt:lpstr>Презентация PowerPoint</vt:lpstr>
      <vt:lpstr>Презентация PowerPoint</vt:lpstr>
      <vt:lpstr>Состав Воронежского ММЦ</vt:lpstr>
      <vt:lpstr>Количество слушателей, прошедших обучение в Воронежском ММЦ  в 2018 -2019г.</vt:lpstr>
      <vt:lpstr>Количество слушателей, прошедших обучение в Воронежском ММЦ  в 2018 -2019г.</vt:lpstr>
      <vt:lpstr>Количество слушателей - педагогов-предметников по программам финансовой грамотности с учетом использования учебных программ и материалов по финансовой грамотности в школьных предметах</vt:lpstr>
      <vt:lpstr>Количество слушателей - педагогов-предметников по программам финансовой грамотности с учетом использования учебных программ и материалов по финансовой грамотности в школьных предметах</vt:lpstr>
      <vt:lpstr>Презентация PowerPoint</vt:lpstr>
      <vt:lpstr>Хочется поделиться некоторыми методическими приемами, которые можно использовать в работе, чтобы сделать процесс обучения финансовой грамотности интересным и динамичным. Например, мы часто используем игру для освоения азов финансовой грамотности в младших классах. Однако старшие школьники и студенты СПО тоже могут осваивать финансовую грамотность в игровой форме. Для этого можно предложить учителям и преподавателям ряд известных игр, видоизмененных под тематику финансовой грамотности.  Например, следующая игра «Знатоки финансовой грамотности», которую можно разработать для любой темы. В данном примере мы изучаем тему «Финансовые риски». </vt:lpstr>
      <vt:lpstr> </vt:lpstr>
      <vt:lpstr>Для  любой темы и любого возраста можно использовать шаблон игры «Умники и умницы».  </vt:lpstr>
      <vt:lpstr>При работе в группах учителя увлеченно адаптируют для целей освоения финансовой грамотности различными категориями обучающихся такие игры как «Своя игра», «Эрудит», «Калейдоскоп» и др.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Слинько Ольга Львовна</cp:lastModifiedBy>
  <cp:revision>22</cp:revision>
  <dcterms:created xsi:type="dcterms:W3CDTF">2017-03-28T07:09:26Z</dcterms:created>
  <dcterms:modified xsi:type="dcterms:W3CDTF">2020-03-11T09:07:23Z</dcterms:modified>
</cp:coreProperties>
</file>