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A8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395536" y="177281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РОССИИ И ВСЕМИРНОГО БАНКА </a:t>
            </a:r>
            <a:endParaRPr lang="ru-RU" sz="2400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432298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402770" y="213285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spcAft>
                <a:spcPts val="1200"/>
              </a:spcAft>
            </a:pPr>
            <a:endParaRPr lang="ru-RU" sz="2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Роль интеллектуальных игр в финансовом просвещении подростков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Соловьева Надежда Александровна</a:t>
            </a:r>
          </a:p>
          <a:p>
            <a:pPr algn="ctr">
              <a:spcAft>
                <a:spcPts val="1200"/>
              </a:spcAft>
            </a:pPr>
            <a:r>
              <a:rPr lang="ru-RU" sz="2000" i="1" dirty="0" err="1" smtClean="0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К.психол.н.,доцент</a:t>
            </a:r>
            <a:r>
              <a:rPr lang="ru-RU" sz="2000" i="1" dirty="0" smtClean="0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, методист, Калужский ММЦ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7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14199"/>
          <a:stretch/>
        </p:blipFill>
        <p:spPr bwMode="auto">
          <a:xfrm>
            <a:off x="5437414" y="0"/>
            <a:ext cx="3649436" cy="529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8213272" cy="5555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подхода; </a:t>
            </a:r>
          </a:p>
          <a:p>
            <a:pPr marL="514350" indent="-51435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сотрудничестве.</a:t>
            </a:r>
            <a:endParaRPr lang="ru-RU" sz="3200" dirty="0" smtClean="0"/>
          </a:p>
          <a:p>
            <a:pPr marL="514350" indent="-514350"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работы: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проблемно-поисковый;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налитический;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ловесный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(обратная связь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8" y="182881"/>
            <a:ext cx="6762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152757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6762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68" y="395107"/>
            <a:ext cx="152757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56603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>
                <a:latin typeface="Times New Roman" pitchFamily="18" charset="0"/>
                <a:cs typeface="Times New Roman" pitchFamily="18" charset="0"/>
              </a:rPr>
              <a:t>Тема мероприятия: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интеллектуальная  игра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Цели занятия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выявление уровня финансовой грамотности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обучающихся; развитие их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грамотности;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достижение не менее 85 % обучающихся  следующих образовательных  и воспитательных результатов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Личностные  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развитие навыков адаптации в мире финансовых отношений;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личной ответственности за свои поступки в процессе использования финансов;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необходимости собственной финансовой грамотности и мотивации к её развитию.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результаты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Регулятивные: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dirty="0">
                <a:latin typeface="Times New Roman" pitchFamily="18" charset="0"/>
                <a:cs typeface="Times New Roman" pitchFamily="18" charset="0"/>
              </a:rPr>
              <a:t>понимание смысла поставленной задачи;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распределение обязанностей в командной работе;</a:t>
            </a:r>
          </a:p>
          <a:p>
            <a:pPr lvl="0"/>
            <a:r>
              <a:rPr lang="x-none" dirty="0">
                <a:latin typeface="Times New Roman" pitchFamily="18" charset="0"/>
                <a:cs typeface="Times New Roman" pitchFamily="18" charset="0"/>
              </a:rPr>
              <a:t>развитие навыков самооценки и самоанализа.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Коммуникативные: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dirty="0">
                <a:latin typeface="Times New Roman" pitchFamily="18" charset="0"/>
                <a:cs typeface="Times New Roman" pitchFamily="18" charset="0"/>
              </a:rPr>
              <a:t>формирование умений ясно, точно, грамотно излагать свои мысли в устной речи;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dirty="0">
                <a:latin typeface="Times New Roman" pitchFamily="18" charset="0"/>
                <a:cs typeface="Times New Roman" pitchFamily="18" charset="0"/>
              </a:rPr>
              <a:t>умение адекватно использовать речевые средства для аргументации своей позиции;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dirty="0">
                <a:latin typeface="Times New Roman" pitchFamily="18" charset="0"/>
                <a:cs typeface="Times New Roman" pitchFamily="18" charset="0"/>
              </a:rPr>
              <a:t>овладение навыками выступлений перед аудиторией;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dirty="0">
                <a:latin typeface="Times New Roman" pitchFamily="18" charset="0"/>
                <a:cs typeface="Times New Roman" pitchFamily="18" charset="0"/>
              </a:rPr>
              <a:t>умение работать совместно в атмосфере сотрудничества</a:t>
            </a:r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  <a:p>
            <a:pPr lvl="0"/>
            <a:endParaRPr lang="ru-RU" dirty="0"/>
          </a:p>
        </p:txBody>
      </p:sp>
      <p:pic>
        <p:nvPicPr>
          <p:cNvPr id="7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38" y="228601"/>
            <a:ext cx="6762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68" y="395107"/>
            <a:ext cx="152757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149" y="2180615"/>
            <a:ext cx="85660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использовать знания различных учебных предметов на практике;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устойчивое владение экономическими понятиями;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финансовой грамотности в повседневной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результате полученной информации обучающиеся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научатся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1.Сравнивать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денежные знаки различных государств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2.Применять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по финансовой грамотности  в ситуациях повседневной жизни.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3.Обосновывать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 экономических взаимоотношений человека и государства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x-none" i="1" dirty="0">
                <a:latin typeface="Times New Roman" pitchFamily="18" charset="0"/>
                <a:cs typeface="Times New Roman" pitchFamily="18" charset="0"/>
              </a:rPr>
              <a:t>В результате полученной информации обучающиеся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получат возможность </a:t>
            </a:r>
            <a:r>
              <a:rPr lang="x-none" i="1" dirty="0">
                <a:latin typeface="Times New Roman" pitchFamily="18" charset="0"/>
                <a:cs typeface="Times New Roman" pitchFamily="18" charset="0"/>
              </a:rPr>
              <a:t> научи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x-none" i="1" dirty="0">
                <a:latin typeface="Times New Roman" pitchFamily="18" charset="0"/>
                <a:cs typeface="Times New Roman" pitchFamily="18" charset="0"/>
              </a:rPr>
              <a:t>ся: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и возможности использования финансовых инструментов в  различных жизненных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ситуациях.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4" descr="Финансы и их романсы Пресс-релиз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1297992" cy="17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18" y="19417"/>
            <a:ext cx="7886700" cy="699912"/>
          </a:xfrm>
        </p:spPr>
        <p:txBody>
          <a:bodyPr>
            <a:normAutofit fontScale="90000"/>
          </a:bodyPr>
          <a:lstStyle/>
          <a:p>
            <a:r>
              <a:rPr lang="ru-RU" dirty="0"/>
              <a:t>Описание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39" y="64362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Этапы и типы задания для </a:t>
            </a:r>
            <a:r>
              <a:rPr lang="ru-RU" dirty="0" smtClean="0"/>
              <a:t>обучающихся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51235"/>
              </p:ext>
            </p:extLst>
          </p:nvPr>
        </p:nvGraphicFramePr>
        <p:xfrm>
          <a:off x="0" y="1115303"/>
          <a:ext cx="909521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9843">
                <a:tc>
                  <a:txBody>
                    <a:bodyPr/>
                    <a:lstStyle/>
                    <a:p>
                      <a:r>
                        <a:rPr lang="ru-RU" dirty="0"/>
                        <a:t>Этап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Продолжительность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Действия </a:t>
                      </a:r>
                      <a:r>
                        <a:rPr lang="ru-RU" dirty="0" smtClean="0"/>
                        <a:t>обучающихся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862">
                <a:tc>
                  <a:txBody>
                    <a:bodyPr/>
                    <a:lstStyle/>
                    <a:p>
                      <a:pPr marL="179705" indent="635" algn="just">
                        <a:spcAft>
                          <a:spcPts val="0"/>
                        </a:spcAft>
                      </a:pPr>
                      <a:r>
                        <a:rPr lang="x-none" sz="200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Подготовительный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неделя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Знакомятся с дополнительными материалами к мероприятию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570">
                <a:tc>
                  <a:txBody>
                    <a:bodyPr/>
                    <a:lstStyle/>
                    <a:p>
                      <a:pPr marL="179705" indent="635" algn="just">
                        <a:spcAft>
                          <a:spcPts val="0"/>
                        </a:spcAft>
                      </a:pPr>
                      <a:r>
                        <a:rPr lang="x-none" sz="200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Организационный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</a:t>
                      </a:r>
                      <a:r>
                        <a:rPr lang="x-none" sz="200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1.Занимают свои места в соответствии с командами.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2.Придумывают названия команд по финансовой тематике.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Помощники вписывают названия команд в таблицу результатов на доске.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370">
                <a:tc>
                  <a:txBody>
                    <a:bodyPr/>
                    <a:lstStyle/>
                    <a:p>
                      <a:pPr marL="179705" indent="63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r>
                        <a:rPr lang="x-none" sz="200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x-none" sz="20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x-none" sz="2000" dirty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1.Выполняют задания согласно регламенту мероприятия.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Помощники собирают результаты работы команд участников после каждого этапа, подсчитывают количество баллов и записывают на доске.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Помощники следят за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таймингом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проведения этапов мероприятия.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55">
                <a:tc>
                  <a:txBody>
                    <a:bodyPr/>
                    <a:lstStyle/>
                    <a:p>
                      <a:pPr marL="179705" indent="635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Рефлексия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1590"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x-none" sz="200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 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1.Помощники подсчитывают итоговые суммы баллов для каждой команды участницы.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Определяют победителей.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Участники команд оценивают успешность выполнения своей роли  в мероприятии.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 Высказывают  свое отношение к формату мероприятия.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12776"/>
            <a:ext cx="6762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68" y="288427"/>
            <a:ext cx="152757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49" y="908720"/>
            <a:ext cx="1680951" cy="5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28735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учебного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634" y="6627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и методы оценки их достижения учащимися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26586"/>
              </p:ext>
            </p:extLst>
          </p:nvPr>
        </p:nvGraphicFramePr>
        <p:xfrm>
          <a:off x="91440" y="1493901"/>
          <a:ext cx="9052560" cy="586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275">
                  <a:extLst>
                    <a:ext uri="{9D8B030D-6E8A-4147-A177-3AD203B41FA5}">
                      <a16:colId xmlns:a16="http://schemas.microsoft.com/office/drawing/2014/main" val="1240957929"/>
                    </a:ext>
                  </a:extLst>
                </a:gridCol>
                <a:gridCol w="2388198">
                  <a:extLst>
                    <a:ext uri="{9D8B030D-6E8A-4147-A177-3AD203B41FA5}">
                      <a16:colId xmlns:a16="http://schemas.microsoft.com/office/drawing/2014/main" val="1623977520"/>
                    </a:ext>
                  </a:extLst>
                </a:gridCol>
                <a:gridCol w="5134087">
                  <a:extLst>
                    <a:ext uri="{9D8B030D-6E8A-4147-A177-3AD203B41FA5}">
                      <a16:colId xmlns:a16="http://schemas.microsoft.com/office/drawing/2014/main" val="481286908"/>
                    </a:ext>
                  </a:extLst>
                </a:gridCol>
              </a:tblGrid>
              <a:tr h="424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32" marR="50432" marT="33621" marB="3362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32" marR="50432" marT="33621" marB="3362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заданий контрольно-измерительных процедур</a:t>
                      </a:r>
                      <a:endParaRPr lang="ru-RU" sz="16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32" marR="50432" marT="33621" marB="33621"/>
                </a:tc>
                <a:extLst>
                  <a:ext uri="{0D108BD9-81ED-4DB2-BD59-A6C34878D82A}">
                    <a16:rowId xmlns:a16="http://schemas.microsoft.com/office/drawing/2014/main" val="2957748308"/>
                  </a:ext>
                </a:extLst>
              </a:tr>
              <a:tr h="1039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 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32" marR="50432" marT="33621" marB="33621"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Проблемно-поисковый, аналитический </a:t>
                      </a:r>
                      <a:endParaRPr lang="ru-RU" sz="18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Подготовлена инструкция для участников судебного заседания по 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ролям.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Подготовлены </a:t>
                      </a:r>
                      <a:r>
                        <a:rPr lang="ru-RU" sz="18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методические материалы  для обучающихся по 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ролям.</a:t>
                      </a:r>
                      <a:endParaRPr lang="ru-RU" sz="18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64778298"/>
                  </a:ext>
                </a:extLst>
              </a:tr>
              <a:tr h="47693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32" marR="50432" marT="33621" marB="33621"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Проблемный, аналитический</a:t>
                      </a:r>
                      <a:endParaRPr lang="ru-RU" sz="18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Разработана </a:t>
                      </a:r>
                      <a:r>
                        <a:rPr lang="ru-RU" sz="18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Таблица критериев оценки деятельности обучающихся (по суммированию баллов) в соответствии с возрастными особенностями 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обучающихся.</a:t>
                      </a:r>
                      <a:endParaRPr lang="ru-RU" sz="18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822604689"/>
                  </a:ext>
                </a:extLst>
              </a:tr>
              <a:tr h="87895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32" marR="50432" marT="33621" marB="33621"/>
                </a:tc>
                <a:tc>
                  <a:txBody>
                    <a:bodyPr/>
                    <a:lstStyle/>
                    <a:p>
                      <a:r>
                        <a:rPr lang="ru-RU" sz="1800" kern="120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Проблемный, аналитический Метод включенного наблюдения</a:t>
                      </a:r>
                      <a:endParaRPr lang="ru-RU" sz="1800" baseline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Подготовлена инструкция для участников судебного заседания по ролям </a:t>
                      </a:r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ru-RU" sz="180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939583001"/>
                  </a:ext>
                </a:extLst>
              </a:tr>
              <a:tr h="774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180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32" marR="50432" marT="33621" marB="33621"/>
                </a:tc>
                <a:tc>
                  <a:txBody>
                    <a:bodyPr/>
                    <a:lstStyle/>
                    <a:p>
                      <a:r>
                        <a:rPr lang="ru-RU" sz="1800" kern="1200" baseline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Словесный (обратная связь) </a:t>
                      </a:r>
                      <a:endParaRPr lang="ru-RU" sz="1800" baseline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Проводится отслеживание обратной связи с обучающимися на предмет понимания и усвоения ими тематики </a:t>
                      </a:r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мероприятия.</a:t>
                      </a:r>
                      <a:endParaRPr lang="ru-RU" sz="1800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1528142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482550" cy="56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44" y="350520"/>
            <a:ext cx="1089987" cy="37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49" y="908720"/>
            <a:ext cx="1680951" cy="5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8475"/>
            <a:ext cx="9143999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9487"/>
            <a:ext cx="7886700" cy="52251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Оценка </a:t>
            </a:r>
            <a:r>
              <a:rPr lang="x-none" b="1" dirty="0" smtClean="0"/>
              <a:t>педагогической эффективности занятия</a:t>
            </a:r>
            <a:r>
              <a:rPr lang="ru-RU" b="1" dirty="0" smtClean="0"/>
              <a:t> предполагает:</a:t>
            </a:r>
            <a:endParaRPr lang="ru-RU" dirty="0" smtClean="0"/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достижение поставленных  целей мероприятия;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практико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ориентированность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поставленных перед </a:t>
            </a:r>
            <a:r>
              <a:rPr lang="ru-RU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обучающимися </a:t>
            </a:r>
            <a:r>
              <a:rPr lang="ru-RU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85" y="1219200"/>
            <a:ext cx="499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05" y="786303"/>
            <a:ext cx="1127195" cy="40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49" y="1988840"/>
            <a:ext cx="1680951" cy="5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486</Words>
  <Application>Microsoft Office PowerPoint</Application>
  <PresentationFormat>Экран (4:3)</PresentationFormat>
  <Paragraphs>111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Myriad Pro</vt:lpstr>
      <vt:lpstr>Myriad Pro Semibold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учебного процесса</vt:lpstr>
      <vt:lpstr>Описание учебного процесса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Леушина Дарья Сергеевна</cp:lastModifiedBy>
  <cp:revision>10</cp:revision>
  <dcterms:created xsi:type="dcterms:W3CDTF">2017-03-28T07:09:26Z</dcterms:created>
  <dcterms:modified xsi:type="dcterms:W3CDTF">2020-03-11T08:40:41Z</dcterms:modified>
</cp:coreProperties>
</file>