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83" r:id="rId4"/>
    <p:sldId id="284" r:id="rId5"/>
    <p:sldId id="28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2AA8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C722E-81B1-457D-8A8F-4BFEA6EF519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A5F9EC-7948-49A5-BA01-55AACC5436AC}" type="pres">
      <dgm:prSet presAssocID="{6BAC722E-81B1-457D-8A8F-4BFEA6EF519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2C183094-B367-4B3A-8768-60AC9016AA30}" type="presOf" srcId="{6BAC722E-81B1-457D-8A8F-4BFEA6EF519D}" destId="{A0A5F9EC-7948-49A5-BA01-55AACC5436AC}" srcOrd="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B7646-DAD2-48AE-B3B4-4358589F88D4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F0112-FDBD-4510-BCED-889BF34B7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5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F0112-FDBD-4510-BCED-889BF34B76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89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6ED7CD8-AA0F-4709-9811-60F34C1ED10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27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610E3C5-0186-4E4E-A827-A349951F874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0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62C3A04-CA0C-468F-8156-8F14C0F0E5B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0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0AC09B9-063E-4F3C-A0BD-00BE7446FC9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9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55DC7D7-D626-422B-86C0-13C96F4CC72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4ED1E22-72B3-41E4-86FC-261628DA7B4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0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33D8C0D-23F0-47AC-B308-D283065A163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6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6E2B88A-D9AD-4488-AD61-B82EDBF8B2D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3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4521F39-0BC9-49FB-943C-DB0280A5D8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17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6ECC64-242F-4613-B696-D93DC656253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4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gradFill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53" y="920751"/>
            <a:ext cx="46005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4" y="847726"/>
            <a:ext cx="46005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04" y="1385889"/>
            <a:ext cx="4615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20" y="1568451"/>
            <a:ext cx="46152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4" y="401638"/>
            <a:ext cx="3047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77" y="469900"/>
            <a:ext cx="3047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99" y="115889"/>
            <a:ext cx="46152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96" y="404814"/>
            <a:ext cx="46005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57" y="239714"/>
            <a:ext cx="46005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" y="882651"/>
            <a:ext cx="46152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94" y="854076"/>
            <a:ext cx="46005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457127" y="6356351"/>
            <a:ext cx="2133258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FC3474F-AAF6-42DC-9424-D4F3CEBC638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699" y="6356351"/>
            <a:ext cx="2896602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5BDE01-246E-4BEC-A965-AC5B7C954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39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clck/jsredir?bu=djp8&amp;from=www.yandex.ru;yandsearch;web;;&amp;text=&amp;etext=1956.ljN2Wsuk49QwRvSFJVIA1pKP3FNhumxLxRHK8p1bFhI.99f60bfa8f672ee0d289b3e559d11ffe841c8f16&amp;uuid=&amp;state=PEtFfuTeVD5kpHnK9lio9T6U0-imFY5Irh75mMQnQOdJYE9EqsBebrFZM_-FHK-daQW_4mSr6KsGRwYOt72jXWpYvTM-m6SyciAj-P0RRKf1evvGExEcjy8MNA68FbWYp1oZ-jUqryU,&amp;&amp;cst=AiuY0DBWFJ4BWM_uhLTTxM3rU2gxzfbLl-jz-UKAA488dg2K88WPn4EooDtHC4EHjj7ZXiFpgF-PHKKNJvCg-W6SbitNU1hyxqesKKeTWCGeC0nCluMmS_LKMLsDVbSN1c51XZlKD2JKSIUtka1dfU9K36hqZS2IQ2wEdBwdlpffOKLWMB98phdBJwTDePohGs25LAJQWfVXlHg0S5nTzhwhQXlfb14V66kCAW3I3HNk-V6gUX-bcw,,&amp;data=UlNrNmk5WktYejY4cHFySjRXSWhXRHFleER5bzdwU0htSk1NRWJDNXhkWlowcnZfLWpNcGRnbkt4NnVaUm8zcmlQczJOV0VackUtYmt3SjQxTi1rY05pWERFeWlLTzdrVXJZT1hkY1h4di1kSXFxbWdwRUpjeGtiNTY5aDQ5NWo,&amp;sign=3e6572f364f3e27732a9761398b18ade&amp;keyno=0&amp;b64e=2&amp;ref=orjY4mGPRjlSKyJlbRuxUiMagqD7IEChNIhECNn1bzrt8V7yOb-7jPCOaj5A1X5Oyw1LS3htiB8UsfjbhOeTGPn5woCIErMp3Rt04sb5__CZvS1t56AOMA,,&amp;l10n=ru&amp;rp=1&amp;cts=1540973657784&amp;mc=4.433990357756304&amp;hdtime=19897.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11" Type="http://schemas.openxmlformats.org/officeDocument/2006/relationships/slide" Target="slide5.xml"/><Relationship Id="rId5" Type="http://schemas.openxmlformats.org/officeDocument/2006/relationships/slide" Target="slide8.xml"/><Relationship Id="rId15" Type="http://schemas.openxmlformats.org/officeDocument/2006/relationships/image" Target="../media/image5.jpeg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3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395536" y="177281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РОССИИ И ВСЕМИРНОГО БАНКА </a:t>
            </a:r>
          </a:p>
          <a:p>
            <a:pPr algn="ctr"/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Прямоугольник 3"/>
          <p:cNvSpPr>
            <a:spLocks noChangeArrowheads="1"/>
          </p:cNvSpPr>
          <p:nvPr/>
        </p:nvSpPr>
        <p:spPr bwMode="auto">
          <a:xfrm>
            <a:off x="268123" y="1900849"/>
            <a:ext cx="8757200" cy="93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основал самую «известную»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пирамиду в России в 90-е годы 20 века?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40884" y="4359371"/>
            <a:ext cx="2861617" cy="5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Мавроди</a:t>
            </a:r>
          </a:p>
        </p:txBody>
      </p:sp>
      <p:pic>
        <p:nvPicPr>
          <p:cNvPr id="11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02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Заголовок 23"/>
          <p:cNvSpPr>
            <a:spLocks noGrp="1"/>
          </p:cNvSpPr>
          <p:nvPr>
            <p:ph type="title"/>
          </p:nvPr>
        </p:nvSpPr>
        <p:spPr>
          <a:xfrm>
            <a:off x="327460" y="1214429"/>
            <a:ext cx="8489078" cy="777995"/>
          </a:xfrm>
        </p:spPr>
        <p:txBody>
          <a:bodyPr/>
          <a:lstStyle/>
          <a:p>
            <a:pPr marL="421950" indent="-421950"/>
            <a:r>
              <a:rPr lang="en-US" altLang="ru-RU" sz="44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Alias</a:t>
            </a:r>
            <a:endParaRPr lang="en-US" altLang="ru-RU" sz="4430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34824" name="TextBox 2"/>
          <p:cNvSpPr txBox="1">
            <a:spLocks noChangeArrowheads="1"/>
          </p:cNvSpPr>
          <p:nvPr/>
        </p:nvSpPr>
        <p:spPr bwMode="auto">
          <a:xfrm>
            <a:off x="509899" y="2193946"/>
            <a:ext cx="3837227" cy="937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мошенничество</a:t>
            </a:r>
          </a:p>
        </p:txBody>
      </p:sp>
      <p:sp>
        <p:nvSpPr>
          <p:cNvPr id="34825" name="TextBox 12"/>
          <p:cNvSpPr txBox="1">
            <a:spLocks noChangeArrowheads="1"/>
          </p:cNvSpPr>
          <p:nvPr/>
        </p:nvSpPr>
        <p:spPr bwMode="auto">
          <a:xfrm>
            <a:off x="4764694" y="2193947"/>
            <a:ext cx="3837227" cy="514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пирамида</a:t>
            </a: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509899" y="3379253"/>
            <a:ext cx="3837227" cy="514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вирус</a:t>
            </a:r>
          </a:p>
        </p:txBody>
      </p:sp>
      <p:sp>
        <p:nvSpPr>
          <p:cNvPr id="34827" name="TextBox 14"/>
          <p:cNvSpPr txBox="1">
            <a:spLocks noChangeArrowheads="1"/>
          </p:cNvSpPr>
          <p:nvPr/>
        </p:nvSpPr>
        <p:spPr bwMode="auto">
          <a:xfrm>
            <a:off x="4748577" y="2980732"/>
            <a:ext cx="3835762" cy="514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</a:t>
            </a:r>
          </a:p>
        </p:txBody>
      </p: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4748577" y="3642979"/>
            <a:ext cx="3835762" cy="514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Пин-код</a:t>
            </a:r>
          </a:p>
        </p:txBody>
      </p:sp>
      <p:sp>
        <p:nvSpPr>
          <p:cNvPr id="34829" name="TextBox 16"/>
          <p:cNvSpPr txBox="1">
            <a:spLocks noChangeArrowheads="1"/>
          </p:cNvSpPr>
          <p:nvPr/>
        </p:nvSpPr>
        <p:spPr bwMode="auto">
          <a:xfrm>
            <a:off x="514294" y="4193876"/>
            <a:ext cx="3835762" cy="514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Фишинг</a:t>
            </a:r>
          </a:p>
        </p:txBody>
      </p:sp>
      <p:sp>
        <p:nvSpPr>
          <p:cNvPr id="34830" name="TextBox 17"/>
          <p:cNvSpPr txBox="1">
            <a:spLocks noChangeArrowheads="1"/>
          </p:cNvSpPr>
          <p:nvPr/>
        </p:nvSpPr>
        <p:spPr bwMode="auto">
          <a:xfrm>
            <a:off x="4748577" y="4309623"/>
            <a:ext cx="3835762" cy="514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</a:t>
            </a:r>
          </a:p>
        </p:txBody>
      </p:sp>
      <p:sp>
        <p:nvSpPr>
          <p:cNvPr id="34831" name="TextBox 18"/>
          <p:cNvSpPr txBox="1">
            <a:spLocks noChangeArrowheads="1"/>
          </p:cNvSpPr>
          <p:nvPr/>
        </p:nvSpPr>
        <p:spPr bwMode="auto">
          <a:xfrm>
            <a:off x="509899" y="4952823"/>
            <a:ext cx="3837227" cy="937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-мошенничество</a:t>
            </a: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4748577" y="4963080"/>
            <a:ext cx="3835762" cy="514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Скимминг</a:t>
            </a:r>
          </a:p>
        </p:txBody>
      </p:sp>
      <p:sp>
        <p:nvSpPr>
          <p:cNvPr id="34833" name="TextBox 20"/>
          <p:cNvSpPr txBox="1">
            <a:spLocks noChangeArrowheads="1"/>
          </p:cNvSpPr>
          <p:nvPr/>
        </p:nvSpPr>
        <p:spPr bwMode="auto">
          <a:xfrm>
            <a:off x="514294" y="6199666"/>
            <a:ext cx="3835762" cy="514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</a:t>
            </a:r>
          </a:p>
        </p:txBody>
      </p:sp>
      <p:sp>
        <p:nvSpPr>
          <p:cNvPr id="34834" name="TextBox 21"/>
          <p:cNvSpPr txBox="1">
            <a:spLocks noChangeArrowheads="1"/>
          </p:cNvSpPr>
          <p:nvPr/>
        </p:nvSpPr>
        <p:spPr bwMode="auto">
          <a:xfrm>
            <a:off x="4725135" y="5776237"/>
            <a:ext cx="3837228" cy="937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53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Гарантированная доходность</a:t>
            </a:r>
          </a:p>
        </p:txBody>
      </p:sp>
      <p:pic>
        <p:nvPicPr>
          <p:cNvPr id="31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09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Заголовок 23"/>
          <p:cNvSpPr>
            <a:spLocks noGrp="1"/>
          </p:cNvSpPr>
          <p:nvPr>
            <p:ph type="title"/>
          </p:nvPr>
        </p:nvSpPr>
        <p:spPr>
          <a:xfrm>
            <a:off x="220177" y="1231702"/>
            <a:ext cx="8639989" cy="777995"/>
          </a:xfrm>
        </p:spPr>
        <p:txBody>
          <a:bodyPr/>
          <a:lstStyle/>
          <a:p>
            <a:pPr marL="331113" indent="331113"/>
            <a:r>
              <a:rPr lang="ru-RU" altLang="ru-RU" sz="332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финансового мошенничества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2737" y="2299027"/>
            <a:ext cx="8417286" cy="172887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defRPr/>
            </a:pPr>
            <a:r>
              <a:rPr lang="ru-RU" sz="2584" b="1" dirty="0">
                <a:latin typeface="Times New Roman" pitchFamily="18" charset="0"/>
                <a:cs typeface="Times New Roman" pitchFamily="18" charset="0"/>
              </a:rPr>
              <a:t>«Диверсионный» подход</a:t>
            </a:r>
          </a:p>
          <a:p>
            <a:pPr marL="0" indent="0" algn="ctr">
              <a:defRPr/>
            </a:pPr>
            <a:r>
              <a:rPr lang="ru-RU" sz="2584" b="1" dirty="0">
                <a:latin typeface="Times New Roman" pitchFamily="18" charset="0"/>
                <a:cs typeface="Times New Roman" pitchFamily="18" charset="0"/>
              </a:rPr>
              <a:t>метод прогнозирования возможных нежелательных явлений, а также выявления причин уже случившихся нежелательных явлений</a:t>
            </a:r>
          </a:p>
          <a:p>
            <a:pPr marL="0" indent="0"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5" name="TextBox 3"/>
          <p:cNvSpPr txBox="1">
            <a:spLocks noChangeArrowheads="1"/>
          </p:cNvSpPr>
          <p:nvPr/>
        </p:nvSpPr>
        <p:spPr bwMode="auto">
          <a:xfrm>
            <a:off x="231898" y="4293096"/>
            <a:ext cx="8628268" cy="231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84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штурм: «Где нас можно обмануть»?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84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 слабые места, которыми могут воспользоваться финансовые мошенники.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84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Придумываем новые формы финансового мошенничества.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84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группируем мошенничество по формам.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84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разрабатываем стратегию защиты.</a:t>
            </a:r>
          </a:p>
        </p:txBody>
      </p:sp>
      <p:pic>
        <p:nvPicPr>
          <p:cNvPr id="11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491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0892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532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432298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402770" y="2132856"/>
            <a:ext cx="8338457" cy="288032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Лучшие практики обучения педагогов</a:t>
            </a: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Черкасова Виолетта Юрьевна</a:t>
            </a:r>
          </a:p>
          <a:p>
            <a:pPr algn="ctr">
              <a:spcAft>
                <a:spcPts val="1200"/>
              </a:spcAft>
            </a:pPr>
            <a:r>
              <a:rPr lang="ru-RU" sz="2000" i="1" dirty="0" err="1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к.с.н</a:t>
            </a:r>
            <a:r>
              <a:rPr lang="ru-RU" sz="2000" i="1" dirty="0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., доцент, методист ИДПО Уральского института управления </a:t>
            </a:r>
            <a:r>
              <a:rPr lang="ru-RU" sz="2000" i="1" dirty="0" err="1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РАНХиГС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4"/>
          <p:cNvSpPr txBox="1">
            <a:spLocks noChangeArrowheads="1"/>
          </p:cNvSpPr>
          <p:nvPr/>
        </p:nvSpPr>
        <p:spPr bwMode="auto">
          <a:xfrm>
            <a:off x="8040742" y="6245019"/>
            <a:ext cx="1085676" cy="3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064" tIns="41532" rIns="83064" bIns="41532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ru-RU" altLang="ru-RU" sz="166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22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>
            <a:fillRect/>
          </a:stretch>
        </p:blipFill>
        <p:spPr bwMode="auto">
          <a:xfrm>
            <a:off x="536245" y="1497933"/>
            <a:ext cx="7963090" cy="5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4"/>
          <p:cNvSpPr txBox="1">
            <a:spLocks noChangeArrowheads="1"/>
          </p:cNvSpPr>
          <p:nvPr/>
        </p:nvSpPr>
        <p:spPr bwMode="auto">
          <a:xfrm>
            <a:off x="567014" y="5415743"/>
            <a:ext cx="1179445" cy="4331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15" b="1">
                <a:solidFill>
                  <a:srgbClr val="FF0000"/>
                </a:solidFill>
              </a:rPr>
              <a:t>СТАРТ</a:t>
            </a:r>
          </a:p>
        </p:txBody>
      </p:sp>
      <p:pic>
        <p:nvPicPr>
          <p:cNvPr id="9226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693">
            <a:off x="16118" y="5713169"/>
            <a:ext cx="1040256" cy="8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1" y="5777636"/>
            <a:ext cx="840996" cy="59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06" y="5818660"/>
            <a:ext cx="1131096" cy="6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769205" y="4801846"/>
            <a:ext cx="776529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30" name="TextBox 22"/>
          <p:cNvSpPr txBox="1">
            <a:spLocks noChangeArrowheads="1"/>
          </p:cNvSpPr>
          <p:nvPr/>
        </p:nvSpPr>
        <p:spPr bwMode="auto">
          <a:xfrm>
            <a:off x="2355961" y="4192344"/>
            <a:ext cx="776529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31" name="TextBox 23"/>
          <p:cNvSpPr txBox="1">
            <a:spLocks noChangeArrowheads="1"/>
          </p:cNvSpPr>
          <p:nvPr/>
        </p:nvSpPr>
        <p:spPr bwMode="auto">
          <a:xfrm>
            <a:off x="2783785" y="2932315"/>
            <a:ext cx="776529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32" name="TextBox 24"/>
          <p:cNvSpPr txBox="1">
            <a:spLocks noChangeArrowheads="1"/>
          </p:cNvSpPr>
          <p:nvPr/>
        </p:nvSpPr>
        <p:spPr bwMode="auto">
          <a:xfrm>
            <a:off x="1577967" y="1470095"/>
            <a:ext cx="776529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233" name="TextBox 25"/>
          <p:cNvSpPr txBox="1">
            <a:spLocks noChangeArrowheads="1"/>
          </p:cNvSpPr>
          <p:nvPr/>
        </p:nvSpPr>
        <p:spPr bwMode="auto">
          <a:xfrm>
            <a:off x="3456289" y="1436397"/>
            <a:ext cx="776529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234" name="TextBox 26"/>
          <p:cNvSpPr txBox="1">
            <a:spLocks noChangeArrowheads="1"/>
          </p:cNvSpPr>
          <p:nvPr/>
        </p:nvSpPr>
        <p:spPr bwMode="auto">
          <a:xfrm>
            <a:off x="5256958" y="2300835"/>
            <a:ext cx="776529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235" name="TextBox 27"/>
          <p:cNvSpPr txBox="1">
            <a:spLocks noChangeArrowheads="1"/>
          </p:cNvSpPr>
          <p:nvPr/>
        </p:nvSpPr>
        <p:spPr bwMode="auto">
          <a:xfrm>
            <a:off x="7280330" y="2097180"/>
            <a:ext cx="777994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236" name="TextBox 28"/>
          <p:cNvSpPr txBox="1">
            <a:spLocks noChangeArrowheads="1"/>
          </p:cNvSpPr>
          <p:nvPr/>
        </p:nvSpPr>
        <p:spPr bwMode="auto">
          <a:xfrm>
            <a:off x="7016603" y="3742543"/>
            <a:ext cx="777994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37" name="TextBox 29"/>
          <p:cNvSpPr txBox="1">
            <a:spLocks noChangeArrowheads="1"/>
          </p:cNvSpPr>
          <p:nvPr/>
        </p:nvSpPr>
        <p:spPr bwMode="auto">
          <a:xfrm>
            <a:off x="6459846" y="4864847"/>
            <a:ext cx="777994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238" name="TextBox 30"/>
          <p:cNvSpPr txBox="1">
            <a:spLocks noChangeArrowheads="1"/>
          </p:cNvSpPr>
          <p:nvPr/>
        </p:nvSpPr>
        <p:spPr bwMode="auto">
          <a:xfrm>
            <a:off x="6162421" y="5799613"/>
            <a:ext cx="776529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4780785" y="4369627"/>
            <a:ext cx="776529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40" name="TextBox 32"/>
          <p:cNvSpPr txBox="1">
            <a:spLocks noChangeArrowheads="1"/>
          </p:cNvSpPr>
          <p:nvPr/>
        </p:nvSpPr>
        <p:spPr bwMode="auto">
          <a:xfrm>
            <a:off x="2489290" y="5280950"/>
            <a:ext cx="777994" cy="660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92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241" name="TextBox 34"/>
          <p:cNvSpPr txBox="1">
            <a:spLocks noChangeArrowheads="1"/>
          </p:cNvSpPr>
          <p:nvPr/>
        </p:nvSpPr>
        <p:spPr bwMode="auto">
          <a:xfrm>
            <a:off x="2288564" y="5893382"/>
            <a:ext cx="1352334" cy="4331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15" b="1">
                <a:solidFill>
                  <a:srgbClr val="FF0000"/>
                </a:solidFill>
              </a:rPr>
              <a:t>ФИНИШ</a:t>
            </a:r>
          </a:p>
        </p:txBody>
      </p:sp>
      <p:pic>
        <p:nvPicPr>
          <p:cNvPr id="9242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r="16737"/>
          <a:stretch>
            <a:fillRect/>
          </a:stretch>
        </p:blipFill>
        <p:spPr bwMode="auto">
          <a:xfrm>
            <a:off x="1377241" y="3515445"/>
            <a:ext cx="713528" cy="106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r="16737"/>
          <a:stretch>
            <a:fillRect/>
          </a:stretch>
        </p:blipFill>
        <p:spPr bwMode="auto">
          <a:xfrm>
            <a:off x="7555778" y="5345416"/>
            <a:ext cx="713527" cy="106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44" name="Прямая со стрелкой 7181"/>
          <p:cNvCxnSpPr>
            <a:cxnSpLocks noChangeShapeType="1"/>
          </p:cNvCxnSpPr>
          <p:nvPr/>
        </p:nvCxnSpPr>
        <p:spPr bwMode="auto">
          <a:xfrm flipV="1">
            <a:off x="959674" y="4316881"/>
            <a:ext cx="564082" cy="56261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5" name="Прямая со стрелкой 52"/>
          <p:cNvCxnSpPr>
            <a:cxnSpLocks noChangeShapeType="1"/>
          </p:cNvCxnSpPr>
          <p:nvPr/>
        </p:nvCxnSpPr>
        <p:spPr bwMode="auto">
          <a:xfrm>
            <a:off x="1999930" y="3855359"/>
            <a:ext cx="710597" cy="36921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46" name="Рисунок 71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54" y="3470024"/>
            <a:ext cx="968464" cy="9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47" name="Прямая со стрелкой 60"/>
          <p:cNvCxnSpPr>
            <a:cxnSpLocks noChangeShapeType="1"/>
          </p:cNvCxnSpPr>
          <p:nvPr/>
        </p:nvCxnSpPr>
        <p:spPr bwMode="auto">
          <a:xfrm flipV="1">
            <a:off x="3005023" y="3742543"/>
            <a:ext cx="712063" cy="449801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48" name="Рисунок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02" y="3708844"/>
            <a:ext cx="968464" cy="9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8" y="2612912"/>
            <a:ext cx="969929" cy="9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Рисунок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84" y="2224647"/>
            <a:ext cx="968464" cy="9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85" y="1739683"/>
            <a:ext cx="968464" cy="96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Рисунок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97" y="2226113"/>
            <a:ext cx="968464" cy="9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Рисунок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r="16737"/>
          <a:stretch>
            <a:fillRect/>
          </a:stretch>
        </p:blipFill>
        <p:spPr bwMode="auto">
          <a:xfrm>
            <a:off x="2533245" y="1477420"/>
            <a:ext cx="712063" cy="106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Рисунок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20" y="4932244"/>
            <a:ext cx="968464" cy="9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Рисунок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23" y="5333695"/>
            <a:ext cx="968464" cy="9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56" name="Прямая со стрелкой 71"/>
          <p:cNvCxnSpPr>
            <a:cxnSpLocks noChangeShapeType="1"/>
          </p:cNvCxnSpPr>
          <p:nvPr/>
        </p:nvCxnSpPr>
        <p:spPr bwMode="auto">
          <a:xfrm flipH="1" flipV="1">
            <a:off x="3463614" y="3239996"/>
            <a:ext cx="398521" cy="38093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7" name="Прямая со стрелкой 73"/>
          <p:cNvCxnSpPr>
            <a:cxnSpLocks noChangeShapeType="1"/>
          </p:cNvCxnSpPr>
          <p:nvPr/>
        </p:nvCxnSpPr>
        <p:spPr bwMode="auto">
          <a:xfrm flipH="1" flipV="1">
            <a:off x="2288564" y="3096412"/>
            <a:ext cx="464453" cy="16995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8" name="Прямая со стрелкой 75"/>
          <p:cNvCxnSpPr>
            <a:cxnSpLocks noChangeShapeType="1"/>
          </p:cNvCxnSpPr>
          <p:nvPr/>
        </p:nvCxnSpPr>
        <p:spPr bwMode="auto">
          <a:xfrm flipV="1">
            <a:off x="1847555" y="2010736"/>
            <a:ext cx="243215" cy="596316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9" name="Прямая со стрелкой 78"/>
          <p:cNvCxnSpPr>
            <a:cxnSpLocks noChangeShapeType="1"/>
          </p:cNvCxnSpPr>
          <p:nvPr/>
        </p:nvCxnSpPr>
        <p:spPr bwMode="auto">
          <a:xfrm>
            <a:off x="2301751" y="1965316"/>
            <a:ext cx="482034" cy="43807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0" name="Прямая со стрелкой 80"/>
          <p:cNvCxnSpPr>
            <a:cxnSpLocks noChangeShapeType="1"/>
          </p:cNvCxnSpPr>
          <p:nvPr/>
        </p:nvCxnSpPr>
        <p:spPr bwMode="auto">
          <a:xfrm>
            <a:off x="3068024" y="1662030"/>
            <a:ext cx="649062" cy="303286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1" name="Прямая со стрелкой 82"/>
          <p:cNvCxnSpPr>
            <a:cxnSpLocks noChangeShapeType="1"/>
          </p:cNvCxnSpPr>
          <p:nvPr/>
        </p:nvCxnSpPr>
        <p:spPr bwMode="auto">
          <a:xfrm>
            <a:off x="4175677" y="1776311"/>
            <a:ext cx="342845" cy="524524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2" name="Прямая со стрелкой 84"/>
          <p:cNvCxnSpPr>
            <a:cxnSpLocks noChangeShapeType="1"/>
          </p:cNvCxnSpPr>
          <p:nvPr/>
        </p:nvCxnSpPr>
        <p:spPr bwMode="auto">
          <a:xfrm>
            <a:off x="4900927" y="2227577"/>
            <a:ext cx="534779" cy="48203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3" name="Прямая со стрелкой 86"/>
          <p:cNvCxnSpPr>
            <a:cxnSpLocks noChangeShapeType="1"/>
          </p:cNvCxnSpPr>
          <p:nvPr/>
        </p:nvCxnSpPr>
        <p:spPr bwMode="auto">
          <a:xfrm>
            <a:off x="5841552" y="2670053"/>
            <a:ext cx="709133" cy="24468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4" name="Прямая со стрелкой 88"/>
          <p:cNvCxnSpPr>
            <a:cxnSpLocks noChangeShapeType="1"/>
          </p:cNvCxnSpPr>
          <p:nvPr/>
        </p:nvCxnSpPr>
        <p:spPr bwMode="auto">
          <a:xfrm flipV="1">
            <a:off x="6810017" y="2309626"/>
            <a:ext cx="596316" cy="41463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5" name="Прямая со стрелкой 91"/>
          <p:cNvCxnSpPr>
            <a:cxnSpLocks noChangeShapeType="1"/>
          </p:cNvCxnSpPr>
          <p:nvPr/>
        </p:nvCxnSpPr>
        <p:spPr bwMode="auto">
          <a:xfrm>
            <a:off x="7883972" y="2451746"/>
            <a:ext cx="174352" cy="48056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6" name="Прямая со стрелкой 93"/>
          <p:cNvCxnSpPr>
            <a:cxnSpLocks noChangeShapeType="1"/>
          </p:cNvCxnSpPr>
          <p:nvPr/>
        </p:nvCxnSpPr>
        <p:spPr bwMode="auto">
          <a:xfrm flipH="1">
            <a:off x="7668594" y="3407024"/>
            <a:ext cx="357497" cy="5465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7" name="Прямая со стрелкой 96"/>
          <p:cNvCxnSpPr>
            <a:cxnSpLocks noChangeShapeType="1"/>
          </p:cNvCxnSpPr>
          <p:nvPr/>
        </p:nvCxnSpPr>
        <p:spPr bwMode="auto">
          <a:xfrm flipH="1">
            <a:off x="6681083" y="4192343"/>
            <a:ext cx="556757" cy="39119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8" name="Прямая со стрелкой 99"/>
          <p:cNvCxnSpPr>
            <a:cxnSpLocks noChangeShapeType="1"/>
          </p:cNvCxnSpPr>
          <p:nvPr/>
        </p:nvCxnSpPr>
        <p:spPr bwMode="auto">
          <a:xfrm>
            <a:off x="6401240" y="4541050"/>
            <a:ext cx="615363" cy="44247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9" name="Прямая со стрелкой 101"/>
          <p:cNvCxnSpPr>
            <a:cxnSpLocks noChangeShapeType="1"/>
          </p:cNvCxnSpPr>
          <p:nvPr/>
        </p:nvCxnSpPr>
        <p:spPr bwMode="auto">
          <a:xfrm>
            <a:off x="7141141" y="5279485"/>
            <a:ext cx="772134" cy="19779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0" name="Прямая со стрелкой 103"/>
          <p:cNvCxnSpPr>
            <a:cxnSpLocks noChangeShapeType="1"/>
          </p:cNvCxnSpPr>
          <p:nvPr/>
        </p:nvCxnSpPr>
        <p:spPr bwMode="auto">
          <a:xfrm flipH="1">
            <a:off x="6810016" y="5818660"/>
            <a:ext cx="949417" cy="259331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1" name="Прямая со стрелкой 106"/>
          <p:cNvCxnSpPr>
            <a:cxnSpLocks noChangeShapeType="1"/>
          </p:cNvCxnSpPr>
          <p:nvPr/>
        </p:nvCxnSpPr>
        <p:spPr bwMode="auto">
          <a:xfrm flipH="1" flipV="1">
            <a:off x="5645223" y="5799613"/>
            <a:ext cx="756017" cy="74723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2" name="Прямая со стрелкой 112"/>
          <p:cNvCxnSpPr>
            <a:cxnSpLocks noChangeShapeType="1"/>
          </p:cNvCxnSpPr>
          <p:nvPr/>
        </p:nvCxnSpPr>
        <p:spPr bwMode="auto">
          <a:xfrm flipH="1" flipV="1">
            <a:off x="5256957" y="4879498"/>
            <a:ext cx="271053" cy="597781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3" name="Прямая со стрелкой 116"/>
          <p:cNvCxnSpPr>
            <a:cxnSpLocks noChangeShapeType="1"/>
          </p:cNvCxnSpPr>
          <p:nvPr/>
        </p:nvCxnSpPr>
        <p:spPr bwMode="auto">
          <a:xfrm flipH="1">
            <a:off x="4347100" y="4598190"/>
            <a:ext cx="553827" cy="817554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4" name="Прямая со стрелкой 121"/>
          <p:cNvCxnSpPr>
            <a:cxnSpLocks noChangeShapeType="1"/>
          </p:cNvCxnSpPr>
          <p:nvPr/>
        </p:nvCxnSpPr>
        <p:spPr bwMode="auto">
          <a:xfrm flipH="1">
            <a:off x="3132490" y="5379115"/>
            <a:ext cx="908393" cy="23881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Заголовок 23"/>
          <p:cNvSpPr>
            <a:spLocks noGrp="1"/>
          </p:cNvSpPr>
          <p:nvPr>
            <p:ph type="title"/>
          </p:nvPr>
        </p:nvSpPr>
        <p:spPr>
          <a:xfrm>
            <a:off x="536245" y="932385"/>
            <a:ext cx="7757969" cy="537711"/>
          </a:xfrm>
        </p:spPr>
        <p:txBody>
          <a:bodyPr/>
          <a:lstStyle/>
          <a:p>
            <a:pPr marL="331113" indent="331113"/>
            <a:r>
              <a:rPr lang="ru-RU" altLang="ru-RU" sz="258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«Страхование»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771776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" y="3805544"/>
            <a:ext cx="2244610" cy="25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2" y="1327975"/>
            <a:ext cx="2489290" cy="24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965" y="2195344"/>
            <a:ext cx="1295192" cy="433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15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КАСКО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2" y="3644378"/>
            <a:ext cx="2442405" cy="347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6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Стоимость 50000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11" y="4866313"/>
            <a:ext cx="1372846" cy="433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1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ОСАГО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41" y="6165900"/>
            <a:ext cx="2440940" cy="347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6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Стоимость 10000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3599" y="1493537"/>
            <a:ext cx="3867996" cy="433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15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Карточки</a:t>
            </a:r>
            <a:r>
              <a:rPr lang="ru-RU" sz="221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215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происшествий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5121" y="1896453"/>
            <a:ext cx="1595549" cy="29037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6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Вы наехали на препятствие. Повреждён задний бампер. Стоимость ремонта 7000 руб., или страховка КАСКО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32462" y="1937478"/>
            <a:ext cx="1671736" cy="28200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Вы попали в ДТП. Вы виновник. У Вас повреждены две правые двери. Стоимость ремонта 15000 руб., или страховка КАСКО. Второй участник застрахован.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2363" y="1937478"/>
            <a:ext cx="1594083" cy="29037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6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Вы попали в ДТП. Виновен другой водитель Повреждено левое крыло. Стоимость ремонта 9000 руб., или страховка ОСАГО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1902" y="1268760"/>
            <a:ext cx="1696643" cy="28200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Вы попали в ДТП. Вы виновник. У Вас поврежден передний бампер, разбито ветровое стекло. Стоимость ремонта 90000 руб., или страховка КАСКО.</a:t>
            </a:r>
          </a:p>
        </p:txBody>
      </p:sp>
      <p:pic>
        <p:nvPicPr>
          <p:cNvPr id="10258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0" y="4785729"/>
            <a:ext cx="4013046" cy="178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296447" y="4183553"/>
            <a:ext cx="1847554" cy="25926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У вас угнали машину. Страховая подозревает Вас в сговоре с преступником и отказывается от выплат. Вы выиграли суд, но потратили на адвоката 20000 р</a:t>
            </a:r>
          </a:p>
        </p:txBody>
      </p:sp>
      <p:pic>
        <p:nvPicPr>
          <p:cNvPr id="21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16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Заголовок 8"/>
          <p:cNvSpPr>
            <a:spLocks noGrp="1"/>
          </p:cNvSpPr>
          <p:nvPr>
            <p:ph type="title"/>
          </p:nvPr>
        </p:nvSpPr>
        <p:spPr>
          <a:xfrm>
            <a:off x="518220" y="1639535"/>
            <a:ext cx="7756503" cy="901068"/>
          </a:xfrm>
        </p:spPr>
        <p:txBody>
          <a:bodyPr>
            <a:normAutofit fontScale="90000"/>
          </a:bodyPr>
          <a:lstStyle/>
          <a:p>
            <a:pPr marL="331113" indent="331113"/>
            <a:r>
              <a:rPr lang="en-GB" altLang="ru-RU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en-GB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</a:t>
            </a:r>
            <a:r>
              <a:rPr lang="en-GB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езду</a:t>
            </a:r>
            <a:r>
              <a:rPr lang="en-GB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GB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страховки</a:t>
            </a:r>
            <a:r>
              <a:rPr lang="en-GB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ОСАГО</a:t>
            </a:r>
            <a:r>
              <a:rPr lang="en-GB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20</a:t>
            </a:r>
            <a:r>
              <a:rPr lang="ru-RU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altLang="ru-RU" sz="29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AutoShape 11" descr="https://otvet.imgsmail.ru/download/19bb015830dbdb95f9297b9a49883205_i-8249.jpg"/>
          <p:cNvSpPr>
            <a:spLocks noChangeAspect="1" noChangeArrowheads="1"/>
          </p:cNvSpPr>
          <p:nvPr/>
        </p:nvSpPr>
        <p:spPr bwMode="auto">
          <a:xfrm>
            <a:off x="143584" y="141204"/>
            <a:ext cx="281309" cy="2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661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42071"/>
              </p:ext>
            </p:extLst>
          </p:nvPr>
        </p:nvGraphicFramePr>
        <p:xfrm>
          <a:off x="460055" y="3113007"/>
          <a:ext cx="8223888" cy="26129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4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801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</a:rPr>
                        <a:t>     Вид нарушения</a:t>
                      </a:r>
                      <a:endParaRPr lang="ru-RU" sz="1700" b="1" dirty="0">
                        <a:effectLst/>
                      </a:endParaRPr>
                    </a:p>
                  </a:txBody>
                  <a:tcPr marL="70327" marR="70327" marT="70312" marB="7031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</a:rPr>
                        <a:t>      Размер штрафа</a:t>
                      </a:r>
                      <a:endParaRPr lang="ru-RU" sz="1700" b="1" dirty="0">
                        <a:effectLst/>
                      </a:endParaRPr>
                    </a:p>
                  </a:txBody>
                  <a:tcPr marL="70327" marR="70327" marT="70312" marB="7031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</a:rPr>
                        <a:t>     Статья КоАП РФ</a:t>
                      </a:r>
                      <a:endParaRPr lang="ru-RU" sz="1700" b="1" dirty="0">
                        <a:effectLst/>
                      </a:endParaRPr>
                    </a:p>
                  </a:txBody>
                  <a:tcPr marL="70327" marR="70327" marT="70312" marB="703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Езда без страховки (забыл дома)</a:t>
                      </a:r>
                    </a:p>
                  </a:txBody>
                  <a:tcPr marL="17582" marR="17582" marT="17578" marB="1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Штраф 500 рублей</a:t>
                      </a:r>
                    </a:p>
                  </a:txBody>
                  <a:tcPr marL="17582" marR="17582" marT="17578" marB="1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ч.2 ст. 12.3 КоАП РФ</a:t>
                      </a:r>
                    </a:p>
                  </a:txBody>
                  <a:tcPr marL="17582" marR="17582" marT="17578" marB="1757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Езда без страховки (не оформлял)</a:t>
                      </a:r>
                    </a:p>
                  </a:txBody>
                  <a:tcPr marL="17582" marR="17582" marT="17578" marB="1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Штраф 800 рублей</a:t>
                      </a:r>
                    </a:p>
                  </a:txBody>
                  <a:tcPr marL="17582" marR="17582" marT="17578" marB="1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ч.2 ст. 12.37 КоАП РФ</a:t>
                      </a:r>
                    </a:p>
                  </a:txBody>
                  <a:tcPr marL="17582" marR="17582" marT="17578" marB="1757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Езда с просроченной страховкой</a:t>
                      </a:r>
                    </a:p>
                  </a:txBody>
                  <a:tcPr marL="17582" marR="17582" marT="17578" marB="1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Штраф 800 рублей</a:t>
                      </a:r>
                    </a:p>
                  </a:txBody>
                  <a:tcPr marL="17582" marR="17582" marT="17578" marB="1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ч.2 ст. 12.37 КоАП РФ</a:t>
                      </a:r>
                    </a:p>
                  </a:txBody>
                  <a:tcPr marL="17582" marR="17582" marT="17578" marB="1757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Водитель не вписан в страховку</a:t>
                      </a:r>
                    </a:p>
                  </a:txBody>
                  <a:tcPr marL="17582" marR="17582" marT="17578" marB="1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Штраф 500 рублей</a:t>
                      </a:r>
                    </a:p>
                  </a:txBody>
                  <a:tcPr marL="17582" marR="17582" marT="17578" marB="1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ч.1 ст. 12.37 КоАП РФ</a:t>
                      </a:r>
                    </a:p>
                  </a:txBody>
                  <a:tcPr marL="17582" marR="17582" marT="17578" marB="1757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9" name="Rectangle 5"/>
          <p:cNvSpPr>
            <a:spLocks noChangeArrowheads="1"/>
          </p:cNvSpPr>
          <p:nvPr/>
        </p:nvSpPr>
        <p:spPr bwMode="auto">
          <a:xfrm>
            <a:off x="413172" y="2090069"/>
            <a:ext cx="65" cy="383438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/>
            <a:br>
              <a:rPr lang="en-GB" altLang="ru-RU" sz="831">
                <a:solidFill>
                  <a:srgbClr val="000000"/>
                </a:solidFill>
                <a:latin typeface="Helvetica" panose="020B0604020202020204" pitchFamily="34" charset="0"/>
              </a:rPr>
            </a:br>
            <a:endParaRPr lang="en-GB" altLang="ru-RU" sz="1661"/>
          </a:p>
        </p:txBody>
      </p:sp>
      <p:pic>
        <p:nvPicPr>
          <p:cNvPr id="11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04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4"/>
          <p:cNvSpPr txBox="1">
            <a:spLocks noChangeArrowheads="1"/>
          </p:cNvSpPr>
          <p:nvPr/>
        </p:nvSpPr>
        <p:spPr bwMode="auto">
          <a:xfrm>
            <a:off x="8040742" y="6245019"/>
            <a:ext cx="1085676" cy="3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064" tIns="41532" rIns="83064" bIns="41532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ru-RU" altLang="ru-RU" sz="1661">
                <a:solidFill>
                  <a:srgbClr val="000000"/>
                </a:solidFill>
              </a:rPr>
              <a:t> </a:t>
            </a:r>
            <a:fld id="{D430551F-79FB-4181-A0F8-6F7070B18C26}" type="slidenum">
              <a:rPr lang="ru-RU" altLang="ru-RU" sz="1661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</a:pPr>
              <a:t>6</a:t>
            </a:fld>
            <a:endParaRPr lang="ru-RU" altLang="ru-RU" sz="1661">
              <a:solidFill>
                <a:srgbClr val="00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82776984"/>
              </p:ext>
            </p:extLst>
          </p:nvPr>
        </p:nvGraphicFramePr>
        <p:xfrm>
          <a:off x="-17582" y="1910580"/>
          <a:ext cx="9144000" cy="509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6" name="Заголовок 8"/>
          <p:cNvSpPr>
            <a:spLocks noGrp="1"/>
          </p:cNvSpPr>
          <p:nvPr>
            <p:ph type="title"/>
          </p:nvPr>
        </p:nvSpPr>
        <p:spPr>
          <a:xfrm>
            <a:off x="143584" y="1310378"/>
            <a:ext cx="8598965" cy="801831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marL="331113" indent="331113"/>
            <a:r>
              <a:rPr lang="ru-RU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договора страхования и страхового полиса.</a:t>
            </a:r>
          </a:p>
        </p:txBody>
      </p:sp>
      <p:sp>
        <p:nvSpPr>
          <p:cNvPr id="12297" name="AutoShape 11" descr="https://otvet.imgsmail.ru/download/19bb015830dbdb95f9297b9a49883205_i-8249.jpg"/>
          <p:cNvSpPr>
            <a:spLocks noChangeAspect="1" noChangeArrowheads="1"/>
          </p:cNvSpPr>
          <p:nvPr/>
        </p:nvSpPr>
        <p:spPr bwMode="auto">
          <a:xfrm>
            <a:off x="143584" y="141204"/>
            <a:ext cx="281309" cy="2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61"/>
          </a:p>
        </p:txBody>
      </p:sp>
      <p:sp>
        <p:nvSpPr>
          <p:cNvPr id="12298" name="Объект 2"/>
          <p:cNvSpPr>
            <a:spLocks noGrp="1"/>
          </p:cNvSpPr>
          <p:nvPr>
            <p:ph idx="1"/>
          </p:nvPr>
        </p:nvSpPr>
        <p:spPr>
          <a:xfrm>
            <a:off x="190676" y="2158584"/>
            <a:ext cx="8223886" cy="553827"/>
          </a:xfrm>
        </p:spPr>
        <p:txBody>
          <a:bodyPr>
            <a:normAutofit lnSpcReduction="10000"/>
          </a:bodyPr>
          <a:lstStyle/>
          <a:p>
            <a:pPr marL="421950" indent="-421950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ошибок в документах</a:t>
            </a:r>
          </a:p>
        </p:txBody>
      </p:sp>
      <p:pic>
        <p:nvPicPr>
          <p:cNvPr id="12299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6471"/>
          <a:stretch>
            <a:fillRect/>
          </a:stretch>
        </p:blipFill>
        <p:spPr bwMode="auto">
          <a:xfrm>
            <a:off x="4755359" y="2873745"/>
            <a:ext cx="4371059" cy="396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1"/>
          <p:cNvSpPr txBox="1">
            <a:spLocks noChangeArrowheads="1"/>
          </p:cNvSpPr>
          <p:nvPr/>
        </p:nvSpPr>
        <p:spPr bwMode="auto">
          <a:xfrm>
            <a:off x="523989" y="3108895"/>
            <a:ext cx="3437241" cy="262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Водяные знаки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Металлическая лента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бумаги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организации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 шрифтов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регистрации в базе данных РСА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Опечатки и ошибки</a:t>
            </a:r>
          </a:p>
        </p:txBody>
      </p:sp>
      <p:pic>
        <p:nvPicPr>
          <p:cNvPr id="13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847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8123" y="1571190"/>
            <a:ext cx="4717782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215">
                <a:latin typeface="Times New Roman" panose="02020603050405020304" pitchFamily="18" charset="0"/>
                <a:cs typeface="Times New Roman" panose="02020603050405020304" pitchFamily="18" charset="0"/>
              </a:rPr>
              <a:t>1. Сказка,  в  которой  мошенники обещают  герою сверхвысокую  доходность  за  короткий  срок .</a:t>
            </a:r>
          </a:p>
        </p:txBody>
      </p:sp>
      <p:pic>
        <p:nvPicPr>
          <p:cNvPr id="10" name="Содержимое 5" descr="бурати.jpg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51" y="1694712"/>
            <a:ext cx="3692178" cy="25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5121" y="2602655"/>
            <a:ext cx="4717782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215">
                <a:latin typeface="Times New Roman" panose="02020603050405020304" pitchFamily="18" charset="0"/>
                <a:cs typeface="Times New Roman" panose="02020603050405020304" pitchFamily="18" charset="0"/>
              </a:rPr>
              <a:t>2. Сказка,  в  которой  получение  выгоды одним  персонажем  обеспечивается  благодаря вовлечению  новых  участников.</a:t>
            </a:r>
          </a:p>
        </p:txBody>
      </p:sp>
      <p:pic>
        <p:nvPicPr>
          <p:cNvPr id="12" name="Содержимое 6" descr="репка.jpg"/>
          <p:cNvPicPr>
            <a:picLocks noGr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30" y="2360907"/>
            <a:ext cx="3727341" cy="21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1750" y="3935942"/>
            <a:ext cx="4571267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215">
                <a:latin typeface="Times New Roman" panose="02020603050405020304" pitchFamily="18" charset="0"/>
                <a:cs typeface="Times New Roman" panose="02020603050405020304" pitchFamily="18" charset="0"/>
              </a:rPr>
              <a:t>3. Сказка,  в которой  герой завладевает  слишком  простыми логином и  паролем,  в  результате  чего получает доступ  к  ценностям.</a:t>
            </a:r>
          </a:p>
        </p:txBody>
      </p:sp>
      <p:pic>
        <p:nvPicPr>
          <p:cNvPr id="14" name="Содержимое 5" descr="алибаба.jpg"/>
          <p:cNvPicPr>
            <a:picLocks noGr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88" y="2602656"/>
            <a:ext cx="3727341" cy="28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1750" y="5234064"/>
            <a:ext cx="4571267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215">
                <a:latin typeface="Times New Roman" panose="02020603050405020304" pitchFamily="18" charset="0"/>
                <a:cs typeface="Times New Roman" panose="02020603050405020304" pitchFamily="18" charset="0"/>
              </a:rPr>
              <a:t>4. Сказка,  в  которой персонаж   введением   в  заблуждение собирает  на  свой  проект средства   в  натуральном выражении. </a:t>
            </a:r>
          </a:p>
        </p:txBody>
      </p:sp>
      <p:pic>
        <p:nvPicPr>
          <p:cNvPr id="16" name="Содержимое 7" descr="суп из топора.png"/>
          <p:cNvPicPr>
            <a:picLocks noGr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51" y="2854661"/>
            <a:ext cx="3727341" cy="37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Заголовок 2"/>
          <p:cNvSpPr>
            <a:spLocks noGrp="1"/>
          </p:cNvSpPr>
          <p:nvPr>
            <p:ph type="title"/>
          </p:nvPr>
        </p:nvSpPr>
        <p:spPr>
          <a:xfrm>
            <a:off x="3324" y="988585"/>
            <a:ext cx="8223885" cy="738436"/>
          </a:xfrm>
        </p:spPr>
        <p:txBody>
          <a:bodyPr/>
          <a:lstStyle/>
          <a:p>
            <a:r>
              <a:rPr lang="ru-RU" altLang="ru-RU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Викторина. Деньги в мире сказок</a:t>
            </a:r>
          </a:p>
        </p:txBody>
      </p:sp>
    </p:spTree>
    <p:extLst>
      <p:ext uri="{BB962C8B-B14F-4D97-AF65-F5344CB8AC3E}">
        <p14:creationId xmlns:p14="http://schemas.microsoft.com/office/powerpoint/2010/main" val="98544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Заголовок 2"/>
          <p:cNvSpPr>
            <a:spLocks noGrp="1"/>
          </p:cNvSpPr>
          <p:nvPr>
            <p:ph type="title"/>
          </p:nvPr>
        </p:nvSpPr>
        <p:spPr>
          <a:xfrm>
            <a:off x="388266" y="1118412"/>
            <a:ext cx="8223885" cy="625665"/>
          </a:xfrm>
        </p:spPr>
        <p:txBody>
          <a:bodyPr>
            <a:normAutofit fontScale="90000"/>
          </a:bodyPr>
          <a:lstStyle/>
          <a:p>
            <a:r>
              <a:rPr lang="ru-RU" altLang="ru-RU" sz="406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</a:t>
            </a:r>
            <a:r>
              <a:rPr lang="ru-RU" altLang="ru-RU" sz="406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altLang="ru-RU" sz="406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-ринга: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127" y="1745543"/>
            <a:ext cx="8223886" cy="819018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584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Какой вид финансового мошенничества использовал Чичиков в поэме Гоголя «Мёртвые души»?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6842" y="2432698"/>
            <a:ext cx="8905181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215">
                <a:latin typeface="Times New Roman" panose="02020603050405020304" pitchFamily="18" charset="0"/>
                <a:cs typeface="Times New Roman" panose="02020603050405020304" pitchFamily="18" charset="0"/>
              </a:rPr>
              <a:t>Хитрый Чичиков надеется скупить несколько тысяч "мертвых душ", чтобы получить от Опекунского совета ссуду в размере 200 рублей за душу. На эти деньги Чичиков рассчитывает купить настоящее имение и стать настоящим помещиком, обеспечив себя до старости. Это АФЕРА, так как здесь присутствует единоличная выгода.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340" y="4114321"/>
            <a:ext cx="8755735" cy="18876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1268" algn="just">
              <a:lnSpc>
                <a:spcPct val="93000"/>
              </a:lnSpc>
              <a:spcBef>
                <a:spcPts val="277"/>
              </a:spcBef>
              <a:buClr>
                <a:srgbClr val="A04DA3"/>
              </a:buClr>
              <a:buSzPct val="100000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2.Что изначально означало слово «мошенничество» в Российском государстве по Соборному уложению 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в? </a:t>
            </a:r>
          </a:p>
          <a:p>
            <a:pPr marL="101268" algn="just">
              <a:lnSpc>
                <a:spcPct val="93000"/>
              </a:lnSpc>
              <a:spcBef>
                <a:spcPts val="277"/>
              </a:spcBef>
              <a:buClr>
                <a:srgbClr val="A04DA3"/>
              </a:buClr>
              <a:buSzPct val="100000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(обманное, ловкое хищение чужого имущества)</a:t>
            </a:r>
          </a:p>
          <a:p>
            <a:pPr marL="101268" algn="just">
              <a:lnSpc>
                <a:spcPct val="93000"/>
              </a:lnSpc>
              <a:spcBef>
                <a:spcPts val="277"/>
              </a:spcBef>
              <a:buClr>
                <a:srgbClr val="A04DA3"/>
              </a:buClr>
              <a:buSzPct val="100000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Назовите имя правителя при котором было дано близкое по смыслу определение  современному понятию «мошенничество»?  </a:t>
            </a:r>
          </a:p>
          <a:p>
            <a:pPr marL="101268" algn="just">
              <a:lnSpc>
                <a:spcPct val="93000"/>
              </a:lnSpc>
              <a:spcBef>
                <a:spcPts val="277"/>
              </a:spcBef>
              <a:buClr>
                <a:srgbClr val="A04DA3"/>
              </a:buClr>
              <a:buSzPct val="100000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1268" algn="just">
              <a:lnSpc>
                <a:spcPct val="93000"/>
              </a:lnSpc>
              <a:spcBef>
                <a:spcPts val="277"/>
              </a:spcBef>
              <a:buClr>
                <a:srgbClr val="A04DA3"/>
              </a:buClr>
              <a:buSzPct val="100000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Перечислите какие виды наказания предусмотрены государством за совершение мошенничества?</a:t>
            </a:r>
          </a:p>
          <a:p>
            <a:pPr marL="101268" algn="just">
              <a:lnSpc>
                <a:spcPct val="93000"/>
              </a:lnSpc>
              <a:spcBef>
                <a:spcPts val="277"/>
              </a:spcBef>
              <a:buClr>
                <a:srgbClr val="A04DA3"/>
              </a:buClr>
              <a:buSzPct val="100000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 ,арест, исправительные работы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Arial" charset="0"/>
            </a:endParaRPr>
          </a:p>
        </p:txBody>
      </p:sp>
      <p:pic>
        <p:nvPicPr>
          <p:cNvPr id="11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01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828299" y="234454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10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836411" y="234454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20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5844523" y="234454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30</a:t>
            </a: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852636" y="234454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40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7860747" y="234454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50</a:t>
            </a: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3828299" y="3208497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10</a:t>
            </a:r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4836411" y="3208497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20</a:t>
            </a:r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5844523" y="3208497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30</a:t>
            </a:r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6852636" y="3208497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40</a:t>
            </a:r>
          </a:p>
        </p:txBody>
      </p:sp>
      <p:sp>
        <p:nvSpPr>
          <p:cNvPr id="15" name="Прямоугольник 14">
            <a:hlinkClick r:id="rId11" action="ppaction://hlinksldjump"/>
          </p:cNvPr>
          <p:cNvSpPr/>
          <p:nvPr/>
        </p:nvSpPr>
        <p:spPr>
          <a:xfrm>
            <a:off x="7860747" y="3208497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50</a:t>
            </a:r>
          </a:p>
        </p:txBody>
      </p:sp>
      <p:sp>
        <p:nvSpPr>
          <p:cNvPr id="16" name="Прямоугольник 15">
            <a:hlinkClick r:id="" action="ppaction://noaction"/>
          </p:cNvPr>
          <p:cNvSpPr/>
          <p:nvPr/>
        </p:nvSpPr>
        <p:spPr>
          <a:xfrm>
            <a:off x="3828299" y="4072455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10</a:t>
            </a:r>
          </a:p>
        </p:txBody>
      </p:sp>
      <p:sp>
        <p:nvSpPr>
          <p:cNvPr id="17" name="Прямоугольник 16">
            <a:hlinkClick r:id="" action="ppaction://noaction"/>
          </p:cNvPr>
          <p:cNvSpPr/>
          <p:nvPr/>
        </p:nvSpPr>
        <p:spPr>
          <a:xfrm>
            <a:off x="4836411" y="4072455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20</a:t>
            </a:r>
          </a:p>
        </p:txBody>
      </p:sp>
      <p:sp>
        <p:nvSpPr>
          <p:cNvPr id="18" name="Прямоугольник 17">
            <a:hlinkClick r:id="" action="ppaction://noaction"/>
          </p:cNvPr>
          <p:cNvSpPr/>
          <p:nvPr/>
        </p:nvSpPr>
        <p:spPr>
          <a:xfrm>
            <a:off x="5844523" y="4072455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30</a:t>
            </a:r>
          </a:p>
        </p:txBody>
      </p:sp>
      <p:sp>
        <p:nvSpPr>
          <p:cNvPr id="19" name="Прямоугольник 18">
            <a:hlinkClick r:id="" action="ppaction://noaction"/>
          </p:cNvPr>
          <p:cNvSpPr/>
          <p:nvPr/>
        </p:nvSpPr>
        <p:spPr>
          <a:xfrm>
            <a:off x="6852636" y="4072455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40</a:t>
            </a:r>
          </a:p>
        </p:txBody>
      </p:sp>
      <p:sp>
        <p:nvSpPr>
          <p:cNvPr id="20" name="Прямоугольник 19">
            <a:hlinkClick r:id="" action="ppaction://noaction"/>
          </p:cNvPr>
          <p:cNvSpPr/>
          <p:nvPr/>
        </p:nvSpPr>
        <p:spPr>
          <a:xfrm>
            <a:off x="7860747" y="4072455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50</a:t>
            </a:r>
          </a:p>
        </p:txBody>
      </p:sp>
      <p:sp>
        <p:nvSpPr>
          <p:cNvPr id="21" name="Прямоугольник 20">
            <a:hlinkClick r:id="" action="ppaction://noaction"/>
          </p:cNvPr>
          <p:cNvSpPr/>
          <p:nvPr/>
        </p:nvSpPr>
        <p:spPr>
          <a:xfrm>
            <a:off x="3828299" y="4936412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10</a:t>
            </a:r>
          </a:p>
        </p:txBody>
      </p:sp>
      <p:sp>
        <p:nvSpPr>
          <p:cNvPr id="22" name="Прямоугольник 21">
            <a:hlinkClick r:id="" action="ppaction://noaction"/>
          </p:cNvPr>
          <p:cNvSpPr/>
          <p:nvPr/>
        </p:nvSpPr>
        <p:spPr>
          <a:xfrm>
            <a:off x="4836411" y="4936412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20</a:t>
            </a:r>
          </a:p>
        </p:txBody>
      </p:sp>
      <p:sp>
        <p:nvSpPr>
          <p:cNvPr id="23" name="Прямоугольник 22">
            <a:hlinkClick r:id="" action="ppaction://noaction"/>
          </p:cNvPr>
          <p:cNvSpPr/>
          <p:nvPr/>
        </p:nvSpPr>
        <p:spPr>
          <a:xfrm>
            <a:off x="5844523" y="4936412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30</a:t>
            </a:r>
          </a:p>
        </p:txBody>
      </p:sp>
      <p:sp>
        <p:nvSpPr>
          <p:cNvPr id="24" name="Прямоугольник 23">
            <a:hlinkClick r:id="" action="ppaction://noaction"/>
          </p:cNvPr>
          <p:cNvSpPr/>
          <p:nvPr/>
        </p:nvSpPr>
        <p:spPr>
          <a:xfrm>
            <a:off x="6852636" y="4936412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40</a:t>
            </a:r>
          </a:p>
        </p:txBody>
      </p:sp>
      <p:sp>
        <p:nvSpPr>
          <p:cNvPr id="25" name="Прямоугольник 24">
            <a:hlinkClick r:id="" action="ppaction://noaction"/>
          </p:cNvPr>
          <p:cNvSpPr/>
          <p:nvPr/>
        </p:nvSpPr>
        <p:spPr>
          <a:xfrm>
            <a:off x="7860747" y="4936412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50</a:t>
            </a:r>
          </a:p>
        </p:txBody>
      </p:sp>
      <p:sp>
        <p:nvSpPr>
          <p:cNvPr id="26" name="Прямоугольник 25">
            <a:hlinkClick r:id="" action="ppaction://noaction"/>
          </p:cNvPr>
          <p:cNvSpPr/>
          <p:nvPr/>
        </p:nvSpPr>
        <p:spPr>
          <a:xfrm>
            <a:off x="3828299" y="580037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10</a:t>
            </a:r>
          </a:p>
        </p:txBody>
      </p:sp>
      <p:sp>
        <p:nvSpPr>
          <p:cNvPr id="27" name="Прямоугольник 26">
            <a:hlinkClick r:id="" action="ppaction://noaction"/>
          </p:cNvPr>
          <p:cNvSpPr/>
          <p:nvPr/>
        </p:nvSpPr>
        <p:spPr>
          <a:xfrm>
            <a:off x="4836411" y="580037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20</a:t>
            </a:r>
          </a:p>
        </p:txBody>
      </p:sp>
      <p:sp>
        <p:nvSpPr>
          <p:cNvPr id="28" name="Прямоугольник 27">
            <a:hlinkClick r:id="" action="ppaction://noaction"/>
          </p:cNvPr>
          <p:cNvSpPr/>
          <p:nvPr/>
        </p:nvSpPr>
        <p:spPr>
          <a:xfrm>
            <a:off x="5844523" y="580037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30</a:t>
            </a:r>
          </a:p>
        </p:txBody>
      </p:sp>
      <p:sp>
        <p:nvSpPr>
          <p:cNvPr id="29" name="Прямоугольник 28">
            <a:hlinkClick r:id="" action="ppaction://noaction"/>
          </p:cNvPr>
          <p:cNvSpPr/>
          <p:nvPr/>
        </p:nvSpPr>
        <p:spPr>
          <a:xfrm>
            <a:off x="6852636" y="580037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40</a:t>
            </a:r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7860747" y="5800370"/>
            <a:ext cx="864096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50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9908" y="2344540"/>
            <a:ext cx="3240360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Финансовая пирамида</a:t>
            </a:r>
            <a:endParaRPr lang="ru-RU" sz="3322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9908" y="3208497"/>
            <a:ext cx="3240360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Виртуальные ловушки</a:t>
            </a:r>
            <a:endParaRPr lang="ru-RU" sz="3322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9908" y="4072455"/>
            <a:ext cx="3240360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Финансовые риски</a:t>
            </a:r>
            <a:endParaRPr lang="ru-RU" sz="3322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9908" y="4936412"/>
            <a:ext cx="3240360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Ценные бумаги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9908" y="5800370"/>
            <a:ext cx="3240360" cy="731041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22" b="1" dirty="0"/>
              <a:t>Банки</a:t>
            </a:r>
          </a:p>
        </p:txBody>
      </p:sp>
      <p:pic>
        <p:nvPicPr>
          <p:cNvPr id="3081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98" y="1333874"/>
            <a:ext cx="2454125" cy="8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646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 nodeType="clickPar">
                      <p:stCondLst>
                        <p:cond delay="0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 nodeType="clickPar">
                      <p:stCondLst>
                        <p:cond delay="0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 nodeType="clickPar">
                      <p:stCondLst>
                        <p:cond delay="0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 nodeType="clickPar">
                      <p:stCondLst>
                        <p:cond delay="0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 nodeType="clickPar">
                      <p:stCondLst>
                        <p:cond delay="0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 nodeType="clickPar">
                      <p:stCondLst>
                        <p:cond delay="0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 nodeType="clickPar">
                      <p:stCondLst>
                        <p:cond delay="0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 nodeType="clickPar">
                      <p:stCondLst>
                        <p:cond delay="0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 nodeType="clickPar">
                      <p:stCondLst>
                        <p:cond delay="0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 nodeType="clickPar">
                      <p:stCondLst>
                        <p:cond delay="0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686</Words>
  <Application>Microsoft Office PowerPoint</Application>
  <PresentationFormat>Экран (4:3)</PresentationFormat>
  <Paragraphs>140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Microsoft YaHei</vt:lpstr>
      <vt:lpstr>ＭＳ Ｐゴシック</vt:lpstr>
      <vt:lpstr>Arial</vt:lpstr>
      <vt:lpstr>Calibri</vt:lpstr>
      <vt:lpstr>Helvetica</vt:lpstr>
      <vt:lpstr>Myriad Pro</vt:lpstr>
      <vt:lpstr>Myriad Pro Semibold</vt:lpstr>
      <vt:lpstr>Times New Roman</vt:lpstr>
      <vt:lpstr>Verdana</vt:lpstr>
      <vt:lpstr>Тема Office</vt:lpstr>
      <vt:lpstr>Презентация PowerPoint</vt:lpstr>
      <vt:lpstr>Презентация PowerPoint</vt:lpstr>
      <vt:lpstr>Настольная игра «Страхование»</vt:lpstr>
      <vt:lpstr>Презентация PowerPoint</vt:lpstr>
      <vt:lpstr>Таблица штрафов за езду без страховки ОСАГО в 2020 году</vt:lpstr>
      <vt:lpstr>Правила оформления договора страхования и страхового полиса.</vt:lpstr>
      <vt:lpstr>Викторина. Деньги в мире сказок</vt:lpstr>
      <vt:lpstr>Вопросы для брейн-ринга:</vt:lpstr>
      <vt:lpstr>Презентация PowerPoint</vt:lpstr>
      <vt:lpstr>Презентация PowerPoint</vt:lpstr>
      <vt:lpstr>Alias</vt:lpstr>
      <vt:lpstr>Формы финансового мошенничества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Леушина Дарья Сергеевна</cp:lastModifiedBy>
  <cp:revision>13</cp:revision>
  <dcterms:created xsi:type="dcterms:W3CDTF">2017-03-28T07:09:26Z</dcterms:created>
  <dcterms:modified xsi:type="dcterms:W3CDTF">2020-03-18T06:24:56Z</dcterms:modified>
</cp:coreProperties>
</file>