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841" r:id="rId2"/>
    <p:sldId id="817" r:id="rId3"/>
    <p:sldId id="840" r:id="rId4"/>
    <p:sldId id="842" r:id="rId5"/>
    <p:sldId id="819" r:id="rId6"/>
    <p:sldId id="696" r:id="rId7"/>
    <p:sldId id="280" r:id="rId8"/>
    <p:sldId id="843" r:id="rId9"/>
    <p:sldId id="281" r:id="rId10"/>
    <p:sldId id="808" r:id="rId11"/>
    <p:sldId id="807" r:id="rId12"/>
    <p:sldId id="820" r:id="rId13"/>
    <p:sldId id="815" r:id="rId14"/>
    <p:sldId id="838" r:id="rId15"/>
    <p:sldId id="814" r:id="rId16"/>
    <p:sldId id="811" r:id="rId17"/>
    <p:sldId id="834" r:id="rId18"/>
    <p:sldId id="836" r:id="rId19"/>
    <p:sldId id="835" r:id="rId20"/>
    <p:sldId id="837" r:id="rId21"/>
    <p:sldId id="826" r:id="rId22"/>
    <p:sldId id="828" r:id="rId23"/>
    <p:sldId id="830" r:id="rId24"/>
    <p:sldId id="832" r:id="rId25"/>
    <p:sldId id="831" r:id="rId26"/>
    <p:sldId id="833" r:id="rId27"/>
    <p:sldId id="839" r:id="rId28"/>
    <p:sldId id="816" r:id="rId29"/>
    <p:sldId id="844" r:id="rId30"/>
    <p:sldId id="845" r:id="rId31"/>
    <p:sldId id="846" r:id="rId32"/>
    <p:sldId id="850" r:id="rId33"/>
    <p:sldId id="851" r:id="rId34"/>
    <p:sldId id="869" r:id="rId35"/>
    <p:sldId id="852" r:id="rId36"/>
    <p:sldId id="853" r:id="rId37"/>
    <p:sldId id="854" r:id="rId38"/>
    <p:sldId id="855" r:id="rId39"/>
    <p:sldId id="856" r:id="rId40"/>
    <p:sldId id="857" r:id="rId41"/>
    <p:sldId id="858" r:id="rId42"/>
    <p:sldId id="859" r:id="rId43"/>
    <p:sldId id="860" r:id="rId44"/>
    <p:sldId id="861" r:id="rId45"/>
    <p:sldId id="862" r:id="rId46"/>
    <p:sldId id="867" r:id="rId47"/>
    <p:sldId id="868" r:id="rId48"/>
    <p:sldId id="818" r:id="rId49"/>
  </p:sldIdLst>
  <p:sldSz cx="11880850" cy="7164388"/>
  <p:notesSz cx="6858000" cy="9144000"/>
  <p:defaultTextStyle>
    <a:defPPr>
      <a:defRPr lang="ru-RU"/>
    </a:defPPr>
    <a:lvl1pPr marL="0" algn="l" defTabSz="104220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102" algn="l" defTabSz="104220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203" algn="l" defTabSz="104220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3305" algn="l" defTabSz="104220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4405" algn="l" defTabSz="104220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5510" algn="l" defTabSz="104220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6610" algn="l" defTabSz="104220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47712" algn="l" defTabSz="104220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68815" algn="l" defTabSz="104220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7">
          <p15:clr>
            <a:srgbClr val="A4A3A4"/>
          </p15:clr>
        </p15:guide>
        <p15:guide id="2" pos="3743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lena" initials="E" lastIdx="3" clrIdx="0"/>
  <p:cmAuthor id="1" name="Asus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54" autoAdjust="0"/>
    <p:restoredTop sz="94683" autoAdjust="0"/>
  </p:normalViewPr>
  <p:slideViewPr>
    <p:cSldViewPr>
      <p:cViewPr varScale="1">
        <p:scale>
          <a:sx n="45" d="100"/>
          <a:sy n="45" d="100"/>
        </p:scale>
        <p:origin x="858" y="42"/>
      </p:cViewPr>
      <p:guideLst>
        <p:guide orient="horz" pos="2257"/>
        <p:guide pos="374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результаты учащихся 9 регионов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максимум</c:v>
                </c:pt>
                <c:pt idx="1">
                  <c:v>приближается к максимуму</c:v>
                </c:pt>
                <c:pt idx="2">
                  <c:v>значительно превышает средний по ОЭСР</c:v>
                </c:pt>
                <c:pt idx="3">
                  <c:v>значительно ниже среднего по ОЭСР</c:v>
                </c:pt>
                <c:pt idx="4">
                  <c:v>приближается к минимуму</c:v>
                </c:pt>
                <c:pt idx="5">
                  <c:v>на уровне среднего по ОЭСР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16</c:v>
                </c:pt>
                <c:pt idx="1">
                  <c:v>12</c:v>
                </c:pt>
                <c:pt idx="2">
                  <c:v>9</c:v>
                </c:pt>
                <c:pt idx="3">
                  <c:v>19</c:v>
                </c:pt>
                <c:pt idx="4">
                  <c:v>5</c:v>
                </c:pt>
                <c:pt idx="5">
                  <c:v>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44E-4344-8203-DCED53727F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4614030324249405"/>
          <c:y val="0.17266970910033158"/>
          <c:w val="0.33934064049616308"/>
          <c:h val="0.8273302908996684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9F6105-0683-A74F-B95A-8A31AF57E44B}" type="doc">
      <dgm:prSet loTypeId="urn:microsoft.com/office/officeart/2005/8/layout/radial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A2D8469-5BE9-E846-B011-04CD1C8D35F3}">
      <dgm:prSet phldrT="[Текст]" custT="1"/>
      <dgm:spPr/>
      <dgm:t>
        <a:bodyPr/>
        <a:lstStyle/>
        <a:p>
          <a:pPr rtl="0"/>
          <a:r>
            <a:rPr lang="ru-RU" sz="2000" dirty="0"/>
            <a:t>Развитие финансовой грамотности</a:t>
          </a:r>
        </a:p>
      </dgm:t>
    </dgm:pt>
    <dgm:pt modelId="{8DBBEBC8-08BD-514B-8BB4-014382C52FD9}" type="parTrans" cxnId="{F3BD1E6A-D93C-2A48-A57D-178E1FB70603}">
      <dgm:prSet/>
      <dgm:spPr/>
      <dgm:t>
        <a:bodyPr/>
        <a:lstStyle/>
        <a:p>
          <a:endParaRPr lang="ru-RU"/>
        </a:p>
      </dgm:t>
    </dgm:pt>
    <dgm:pt modelId="{B4F1A33B-FB58-424A-8E8A-7056B9F4980E}" type="sibTrans" cxnId="{F3BD1E6A-D93C-2A48-A57D-178E1FB70603}">
      <dgm:prSet/>
      <dgm:spPr/>
      <dgm:t>
        <a:bodyPr/>
        <a:lstStyle/>
        <a:p>
          <a:endParaRPr lang="ru-RU"/>
        </a:p>
      </dgm:t>
    </dgm:pt>
    <dgm:pt modelId="{9A53D592-49A2-2B4D-9DC4-40FF100D78C4}">
      <dgm:prSet phldrT="[Текст]" custT="1"/>
      <dgm:spPr/>
      <dgm:t>
        <a:bodyPr/>
        <a:lstStyle/>
        <a:p>
          <a:r>
            <a:rPr lang="ru-RU" sz="1800" dirty="0"/>
            <a:t>Финансовая грамотность в школьном образовании</a:t>
          </a:r>
        </a:p>
      </dgm:t>
    </dgm:pt>
    <dgm:pt modelId="{957687BE-FF0B-B946-A283-6B1C80A72BB7}" type="parTrans" cxnId="{569D931D-F4BC-B445-B4EC-6C14FC09614F}">
      <dgm:prSet/>
      <dgm:spPr/>
      <dgm:t>
        <a:bodyPr/>
        <a:lstStyle/>
        <a:p>
          <a:endParaRPr lang="ru-RU"/>
        </a:p>
      </dgm:t>
    </dgm:pt>
    <dgm:pt modelId="{200F61C0-48FB-5E44-AB12-377E04C4F6C8}" type="sibTrans" cxnId="{569D931D-F4BC-B445-B4EC-6C14FC09614F}">
      <dgm:prSet/>
      <dgm:spPr/>
      <dgm:t>
        <a:bodyPr/>
        <a:lstStyle/>
        <a:p>
          <a:endParaRPr lang="ru-RU"/>
        </a:p>
      </dgm:t>
    </dgm:pt>
    <dgm:pt modelId="{31E5DA10-1D7A-8B43-9206-335B361D6A8A}">
      <dgm:prSet phldrT="[Текст]" custT="1"/>
      <dgm:spPr/>
      <dgm:t>
        <a:bodyPr/>
        <a:lstStyle/>
        <a:p>
          <a:r>
            <a:rPr lang="ru-RU" sz="1800" dirty="0"/>
            <a:t>Опора на практический опыт</a:t>
          </a:r>
        </a:p>
      </dgm:t>
    </dgm:pt>
    <dgm:pt modelId="{978878CB-FB73-B446-9E8A-0CD96796F5FF}" type="parTrans" cxnId="{4A2B64C8-CDF2-A943-BE7C-5516D262304E}">
      <dgm:prSet/>
      <dgm:spPr/>
      <dgm:t>
        <a:bodyPr/>
        <a:lstStyle/>
        <a:p>
          <a:endParaRPr lang="ru-RU"/>
        </a:p>
      </dgm:t>
    </dgm:pt>
    <dgm:pt modelId="{BA7D680E-B90F-A94C-B2A3-1C4906867649}" type="sibTrans" cxnId="{4A2B64C8-CDF2-A943-BE7C-5516D262304E}">
      <dgm:prSet/>
      <dgm:spPr/>
      <dgm:t>
        <a:bodyPr/>
        <a:lstStyle/>
        <a:p>
          <a:endParaRPr lang="ru-RU"/>
        </a:p>
      </dgm:t>
    </dgm:pt>
    <dgm:pt modelId="{C4580D48-A75D-B941-B190-3BFDD54D4EA3}">
      <dgm:prSet phldrT="[Текст]"/>
      <dgm:spPr/>
      <dgm:t>
        <a:bodyPr/>
        <a:lstStyle/>
        <a:p>
          <a:r>
            <a:rPr lang="ru-RU" dirty="0"/>
            <a:t>Создание равных возможностей доступа к финансовому образованию для детей с разным СЭС семьи</a:t>
          </a:r>
        </a:p>
      </dgm:t>
    </dgm:pt>
    <dgm:pt modelId="{4C82742E-211F-4F49-8F08-5FBAFA2D92A9}" type="parTrans" cxnId="{11655CAD-0554-4340-80C7-763A0C3549BE}">
      <dgm:prSet/>
      <dgm:spPr/>
      <dgm:t>
        <a:bodyPr/>
        <a:lstStyle/>
        <a:p>
          <a:endParaRPr lang="ru-RU"/>
        </a:p>
      </dgm:t>
    </dgm:pt>
    <dgm:pt modelId="{B25F14E5-C6EC-8F43-AC61-7AF7E85EDAEB}" type="sibTrans" cxnId="{11655CAD-0554-4340-80C7-763A0C3549BE}">
      <dgm:prSet/>
      <dgm:spPr/>
      <dgm:t>
        <a:bodyPr/>
        <a:lstStyle/>
        <a:p>
          <a:endParaRPr lang="ru-RU"/>
        </a:p>
      </dgm:t>
    </dgm:pt>
    <dgm:pt modelId="{0F6D7817-AA8A-634D-B8DB-B7066FEACC41}">
      <dgm:prSet phldrT="[Текст]" custT="1"/>
      <dgm:spPr/>
      <dgm:t>
        <a:bodyPr/>
        <a:lstStyle/>
        <a:p>
          <a:r>
            <a:rPr lang="ru-RU" sz="1800" dirty="0"/>
            <a:t>Программы мониторинга и оценки</a:t>
          </a:r>
        </a:p>
      </dgm:t>
    </dgm:pt>
    <dgm:pt modelId="{9686C159-091D-F546-8A70-EE0D99048540}" type="parTrans" cxnId="{8657A52A-F776-1B44-A426-D9F687032EF0}">
      <dgm:prSet/>
      <dgm:spPr/>
      <dgm:t>
        <a:bodyPr/>
        <a:lstStyle/>
        <a:p>
          <a:endParaRPr lang="ru-RU"/>
        </a:p>
      </dgm:t>
    </dgm:pt>
    <dgm:pt modelId="{45814C34-2EB0-4240-B312-05098C8823E0}" type="sibTrans" cxnId="{8657A52A-F776-1B44-A426-D9F687032EF0}">
      <dgm:prSet/>
      <dgm:spPr/>
      <dgm:t>
        <a:bodyPr/>
        <a:lstStyle/>
        <a:p>
          <a:endParaRPr lang="ru-RU"/>
        </a:p>
      </dgm:t>
    </dgm:pt>
    <dgm:pt modelId="{7E97DFC9-CE60-9C46-B207-4F0F6E78C484}">
      <dgm:prSet phldrT="[Текст]"/>
      <dgm:spPr/>
      <dgm:t>
        <a:bodyPr/>
        <a:lstStyle/>
        <a:p>
          <a:r>
            <a:rPr lang="ru-RU" dirty="0"/>
            <a:t>Поддержка доступа на безопасные и соответствующие возрасту финансовые продукты (в том числе цифровые)</a:t>
          </a:r>
        </a:p>
      </dgm:t>
    </dgm:pt>
    <dgm:pt modelId="{6666E451-3CD3-664B-BDD4-6BC007CF86C6}" type="parTrans" cxnId="{9FB8A9B1-4156-F841-9504-5273C02A6E32}">
      <dgm:prSet/>
      <dgm:spPr/>
      <dgm:t>
        <a:bodyPr/>
        <a:lstStyle/>
        <a:p>
          <a:endParaRPr lang="ru-RU"/>
        </a:p>
      </dgm:t>
    </dgm:pt>
    <dgm:pt modelId="{080DC642-32DF-BF4C-89A7-601D7A82C029}" type="sibTrans" cxnId="{9FB8A9B1-4156-F841-9504-5273C02A6E32}">
      <dgm:prSet/>
      <dgm:spPr/>
      <dgm:t>
        <a:bodyPr/>
        <a:lstStyle/>
        <a:p>
          <a:endParaRPr lang="ru-RU"/>
        </a:p>
      </dgm:t>
    </dgm:pt>
    <dgm:pt modelId="{20BFC59B-115A-2842-B37A-2FA9109684A3}" type="pres">
      <dgm:prSet presAssocID="{809F6105-0683-A74F-B95A-8A31AF57E44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430C15-1037-8945-9319-1D0E6CA523A3}" type="pres">
      <dgm:prSet presAssocID="{809F6105-0683-A74F-B95A-8A31AF57E44B}" presName="radial" presStyleCnt="0">
        <dgm:presLayoutVars>
          <dgm:animLvl val="ctr"/>
        </dgm:presLayoutVars>
      </dgm:prSet>
      <dgm:spPr/>
    </dgm:pt>
    <dgm:pt modelId="{8D18697A-BDFC-224D-BD77-E1C572FEC963}" type="pres">
      <dgm:prSet presAssocID="{5A2D8469-5BE9-E846-B011-04CD1C8D35F3}" presName="centerShape" presStyleLbl="vennNode1" presStyleIdx="0" presStyleCnt="6"/>
      <dgm:spPr/>
      <dgm:t>
        <a:bodyPr/>
        <a:lstStyle/>
        <a:p>
          <a:endParaRPr lang="ru-RU"/>
        </a:p>
      </dgm:t>
    </dgm:pt>
    <dgm:pt modelId="{E9198E2A-C270-674A-8FF3-3A3FE4F33933}" type="pres">
      <dgm:prSet presAssocID="{9A53D592-49A2-2B4D-9DC4-40FF100D78C4}" presName="node" presStyleLbl="vennNode1" presStyleIdx="1" presStyleCnt="6" custScaleX="137751" custScaleY="1264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E25ADD-B53A-4D46-A714-79CD4320B4F8}" type="pres">
      <dgm:prSet presAssocID="{31E5DA10-1D7A-8B43-9206-335B361D6A8A}" presName="node" presStyleLbl="vennNode1" presStyleIdx="2" presStyleCnt="6" custScaleX="137751" custScaleY="126417" custRadScaleRad="99962" custRadScaleInc="2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F01807-1C1E-0149-AF1E-EDB149DAA989}" type="pres">
      <dgm:prSet presAssocID="{7E97DFC9-CE60-9C46-B207-4F0F6E78C484}" presName="node" presStyleLbl="vennNode1" presStyleIdx="3" presStyleCnt="6" custScaleX="137751" custScaleY="126417" custRadScaleRad="99962" custRadScaleInc="2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03D474-DBCF-614F-ACD2-6E115CE19C13}" type="pres">
      <dgm:prSet presAssocID="{C4580D48-A75D-B941-B190-3BFDD54D4EA3}" presName="node" presStyleLbl="vennNode1" presStyleIdx="4" presStyleCnt="6" custScaleX="137751" custScaleY="1264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E41E07-48BA-7A42-8818-CE101A5F7445}" type="pres">
      <dgm:prSet presAssocID="{0F6D7817-AA8A-634D-B8DB-B7066FEACC41}" presName="node" presStyleLbl="vennNode1" presStyleIdx="5" presStyleCnt="6" custScaleX="137751" custScaleY="1264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0B64D1-5AA1-5A44-B8A2-F4929DC5968C}" type="presOf" srcId="{5A2D8469-5BE9-E846-B011-04CD1C8D35F3}" destId="{8D18697A-BDFC-224D-BD77-E1C572FEC963}" srcOrd="0" destOrd="0" presId="urn:microsoft.com/office/officeart/2005/8/layout/radial3"/>
    <dgm:cxn modelId="{0407ED0C-03BA-5A46-8128-A3F2DCA473D1}" type="presOf" srcId="{7E97DFC9-CE60-9C46-B207-4F0F6E78C484}" destId="{1BF01807-1C1E-0149-AF1E-EDB149DAA989}" srcOrd="0" destOrd="0" presId="urn:microsoft.com/office/officeart/2005/8/layout/radial3"/>
    <dgm:cxn modelId="{4A2B64C8-CDF2-A943-BE7C-5516D262304E}" srcId="{5A2D8469-5BE9-E846-B011-04CD1C8D35F3}" destId="{31E5DA10-1D7A-8B43-9206-335B361D6A8A}" srcOrd="1" destOrd="0" parTransId="{978878CB-FB73-B446-9E8A-0CD96796F5FF}" sibTransId="{BA7D680E-B90F-A94C-B2A3-1C4906867649}"/>
    <dgm:cxn modelId="{5861BDEE-F616-FF4E-8782-1368F40145A4}" type="presOf" srcId="{809F6105-0683-A74F-B95A-8A31AF57E44B}" destId="{20BFC59B-115A-2842-B37A-2FA9109684A3}" srcOrd="0" destOrd="0" presId="urn:microsoft.com/office/officeart/2005/8/layout/radial3"/>
    <dgm:cxn modelId="{F3BD1E6A-D93C-2A48-A57D-178E1FB70603}" srcId="{809F6105-0683-A74F-B95A-8A31AF57E44B}" destId="{5A2D8469-5BE9-E846-B011-04CD1C8D35F3}" srcOrd="0" destOrd="0" parTransId="{8DBBEBC8-08BD-514B-8BB4-014382C52FD9}" sibTransId="{B4F1A33B-FB58-424A-8E8A-7056B9F4980E}"/>
    <dgm:cxn modelId="{569D931D-F4BC-B445-B4EC-6C14FC09614F}" srcId="{5A2D8469-5BE9-E846-B011-04CD1C8D35F3}" destId="{9A53D592-49A2-2B4D-9DC4-40FF100D78C4}" srcOrd="0" destOrd="0" parTransId="{957687BE-FF0B-B946-A283-6B1C80A72BB7}" sibTransId="{200F61C0-48FB-5E44-AB12-377E04C4F6C8}"/>
    <dgm:cxn modelId="{8657A52A-F776-1B44-A426-D9F687032EF0}" srcId="{5A2D8469-5BE9-E846-B011-04CD1C8D35F3}" destId="{0F6D7817-AA8A-634D-B8DB-B7066FEACC41}" srcOrd="4" destOrd="0" parTransId="{9686C159-091D-F546-8A70-EE0D99048540}" sibTransId="{45814C34-2EB0-4240-B312-05098C8823E0}"/>
    <dgm:cxn modelId="{80C9C82B-DF65-FC40-BD71-37D0C5676758}" type="presOf" srcId="{0F6D7817-AA8A-634D-B8DB-B7066FEACC41}" destId="{06E41E07-48BA-7A42-8818-CE101A5F7445}" srcOrd="0" destOrd="0" presId="urn:microsoft.com/office/officeart/2005/8/layout/radial3"/>
    <dgm:cxn modelId="{8E0551B9-0B3A-1440-99E8-CDABC7CFA4DA}" type="presOf" srcId="{9A53D592-49A2-2B4D-9DC4-40FF100D78C4}" destId="{E9198E2A-C270-674A-8FF3-3A3FE4F33933}" srcOrd="0" destOrd="0" presId="urn:microsoft.com/office/officeart/2005/8/layout/radial3"/>
    <dgm:cxn modelId="{BFA70884-FDF9-B442-9D06-D9D6F38BF9F4}" type="presOf" srcId="{C4580D48-A75D-B941-B190-3BFDD54D4EA3}" destId="{0E03D474-DBCF-614F-ACD2-6E115CE19C13}" srcOrd="0" destOrd="0" presId="urn:microsoft.com/office/officeart/2005/8/layout/radial3"/>
    <dgm:cxn modelId="{9FB8A9B1-4156-F841-9504-5273C02A6E32}" srcId="{5A2D8469-5BE9-E846-B011-04CD1C8D35F3}" destId="{7E97DFC9-CE60-9C46-B207-4F0F6E78C484}" srcOrd="2" destOrd="0" parTransId="{6666E451-3CD3-664B-BDD4-6BC007CF86C6}" sibTransId="{080DC642-32DF-BF4C-89A7-601D7A82C029}"/>
    <dgm:cxn modelId="{181B2C51-54F7-0E46-B70D-9C649D591D72}" type="presOf" srcId="{31E5DA10-1D7A-8B43-9206-335B361D6A8A}" destId="{99E25ADD-B53A-4D46-A714-79CD4320B4F8}" srcOrd="0" destOrd="0" presId="urn:microsoft.com/office/officeart/2005/8/layout/radial3"/>
    <dgm:cxn modelId="{11655CAD-0554-4340-80C7-763A0C3549BE}" srcId="{5A2D8469-5BE9-E846-B011-04CD1C8D35F3}" destId="{C4580D48-A75D-B941-B190-3BFDD54D4EA3}" srcOrd="3" destOrd="0" parTransId="{4C82742E-211F-4F49-8F08-5FBAFA2D92A9}" sibTransId="{B25F14E5-C6EC-8F43-AC61-7AF7E85EDAEB}"/>
    <dgm:cxn modelId="{39EA8E03-046B-9743-9651-228B62644F79}" type="presParOf" srcId="{20BFC59B-115A-2842-B37A-2FA9109684A3}" destId="{EF430C15-1037-8945-9319-1D0E6CA523A3}" srcOrd="0" destOrd="0" presId="urn:microsoft.com/office/officeart/2005/8/layout/radial3"/>
    <dgm:cxn modelId="{380967ED-A922-E04C-8EDE-F26555F27528}" type="presParOf" srcId="{EF430C15-1037-8945-9319-1D0E6CA523A3}" destId="{8D18697A-BDFC-224D-BD77-E1C572FEC963}" srcOrd="0" destOrd="0" presId="urn:microsoft.com/office/officeart/2005/8/layout/radial3"/>
    <dgm:cxn modelId="{2D73D302-AB09-694B-9986-5C6B08A7E0F3}" type="presParOf" srcId="{EF430C15-1037-8945-9319-1D0E6CA523A3}" destId="{E9198E2A-C270-674A-8FF3-3A3FE4F33933}" srcOrd="1" destOrd="0" presId="urn:microsoft.com/office/officeart/2005/8/layout/radial3"/>
    <dgm:cxn modelId="{DBAF567F-7D5C-B948-8CA1-B21E268883E1}" type="presParOf" srcId="{EF430C15-1037-8945-9319-1D0E6CA523A3}" destId="{99E25ADD-B53A-4D46-A714-79CD4320B4F8}" srcOrd="2" destOrd="0" presId="urn:microsoft.com/office/officeart/2005/8/layout/radial3"/>
    <dgm:cxn modelId="{D0ED7247-A8C5-2F46-B9CF-603C7FCEE1E0}" type="presParOf" srcId="{EF430C15-1037-8945-9319-1D0E6CA523A3}" destId="{1BF01807-1C1E-0149-AF1E-EDB149DAA989}" srcOrd="3" destOrd="0" presId="urn:microsoft.com/office/officeart/2005/8/layout/radial3"/>
    <dgm:cxn modelId="{83605661-714C-2A4A-B675-B774776E94D1}" type="presParOf" srcId="{EF430C15-1037-8945-9319-1D0E6CA523A3}" destId="{0E03D474-DBCF-614F-ACD2-6E115CE19C13}" srcOrd="4" destOrd="0" presId="urn:microsoft.com/office/officeart/2005/8/layout/radial3"/>
    <dgm:cxn modelId="{086B1AC3-5573-7F48-A0D1-8BE27C637BE2}" type="presParOf" srcId="{EF430C15-1037-8945-9319-1D0E6CA523A3}" destId="{06E41E07-48BA-7A42-8818-CE101A5F7445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039DB9-8610-B046-916E-F4DF10071DED}" type="doc">
      <dgm:prSet loTypeId="urn:microsoft.com/office/officeart/2005/8/layout/target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D8211D2-EB5C-C84D-AA43-8EF8C24EED49}">
      <dgm:prSet phldrT="[Текст]"/>
      <dgm:spPr/>
      <dgm:t>
        <a:bodyPr/>
        <a:lstStyle/>
        <a:p>
          <a:r>
            <a:rPr lang="ru-RU" b="1" dirty="0"/>
            <a:t>ШКОЛЬНЫЕ УЧЕБНЫЕ ПРЕДМЕТЫ</a:t>
          </a:r>
        </a:p>
      </dgm:t>
    </dgm:pt>
    <dgm:pt modelId="{2BA14F47-5ED4-D14B-A1AD-EE0B73744A20}" type="parTrans" cxnId="{ADE7CBB6-8890-C649-A55F-E2C1556B4920}">
      <dgm:prSet/>
      <dgm:spPr/>
      <dgm:t>
        <a:bodyPr/>
        <a:lstStyle/>
        <a:p>
          <a:endParaRPr lang="ru-RU"/>
        </a:p>
      </dgm:t>
    </dgm:pt>
    <dgm:pt modelId="{798796B7-7721-7E49-B330-8C859424C0D1}" type="sibTrans" cxnId="{ADE7CBB6-8890-C649-A55F-E2C1556B4920}">
      <dgm:prSet/>
      <dgm:spPr/>
      <dgm:t>
        <a:bodyPr/>
        <a:lstStyle/>
        <a:p>
          <a:endParaRPr lang="ru-RU"/>
        </a:p>
      </dgm:t>
    </dgm:pt>
    <dgm:pt modelId="{ECF59A60-5F52-A545-BDDD-414D0C1FB29D}">
      <dgm:prSet phldrT="[Текст]"/>
      <dgm:spPr/>
      <dgm:t>
        <a:bodyPr/>
        <a:lstStyle/>
        <a:p>
          <a:r>
            <a:rPr lang="ru-RU" b="1" dirty="0"/>
            <a:t>ВНЕУРОЧНАЯ ДЕЯТЕЛЬНОСТЬ</a:t>
          </a:r>
        </a:p>
      </dgm:t>
    </dgm:pt>
    <dgm:pt modelId="{F54E9D33-AEEE-DF45-918D-E829905A3287}" type="parTrans" cxnId="{4CCA6E42-66B5-3D41-AF37-FB92BFD8ED96}">
      <dgm:prSet/>
      <dgm:spPr/>
      <dgm:t>
        <a:bodyPr/>
        <a:lstStyle/>
        <a:p>
          <a:endParaRPr lang="ru-RU"/>
        </a:p>
      </dgm:t>
    </dgm:pt>
    <dgm:pt modelId="{4EB9A2E0-E411-B343-A0F9-BA135D982C2B}" type="sibTrans" cxnId="{4CCA6E42-66B5-3D41-AF37-FB92BFD8ED96}">
      <dgm:prSet/>
      <dgm:spPr/>
      <dgm:t>
        <a:bodyPr/>
        <a:lstStyle/>
        <a:p>
          <a:endParaRPr lang="ru-RU"/>
        </a:p>
      </dgm:t>
    </dgm:pt>
    <dgm:pt modelId="{308B9836-33B1-9242-AC2C-E68AEC1B6D5B}">
      <dgm:prSet phldrT="[Текст]"/>
      <dgm:spPr/>
      <dgm:t>
        <a:bodyPr/>
        <a:lstStyle/>
        <a:p>
          <a:r>
            <a:rPr lang="ru-RU" b="1" dirty="0"/>
            <a:t>ОРГАНИЗАЦИЯ ОБРАЗОВАТЕЛЬНОГО ПРОСТРАНСТВА ШКОЛЫ</a:t>
          </a:r>
        </a:p>
      </dgm:t>
    </dgm:pt>
    <dgm:pt modelId="{CAC3C201-5C69-374B-BDE4-53C88BB1A1E4}" type="parTrans" cxnId="{4E104793-F724-1B4F-A226-166C3691680C}">
      <dgm:prSet/>
      <dgm:spPr/>
      <dgm:t>
        <a:bodyPr/>
        <a:lstStyle/>
        <a:p>
          <a:endParaRPr lang="ru-RU"/>
        </a:p>
      </dgm:t>
    </dgm:pt>
    <dgm:pt modelId="{CA4DB556-5A2E-5F45-8A47-A738F7F0E7B7}" type="sibTrans" cxnId="{4E104793-F724-1B4F-A226-166C3691680C}">
      <dgm:prSet/>
      <dgm:spPr/>
      <dgm:t>
        <a:bodyPr/>
        <a:lstStyle/>
        <a:p>
          <a:endParaRPr lang="ru-RU"/>
        </a:p>
      </dgm:t>
    </dgm:pt>
    <dgm:pt modelId="{2C81601C-0D5E-6C4A-B485-F2478F13EFD0}">
      <dgm:prSet phldrT="[Текст]"/>
      <dgm:spPr/>
      <dgm:t>
        <a:bodyPr/>
        <a:lstStyle/>
        <a:p>
          <a:r>
            <a:rPr lang="ru-RU" b="1" dirty="0"/>
            <a:t>ВНЕШКОЛЬНОЕ ПРОСТРАНСТВО</a:t>
          </a:r>
        </a:p>
      </dgm:t>
    </dgm:pt>
    <dgm:pt modelId="{2E39D92C-A338-6D43-9CE1-56C25180A875}" type="parTrans" cxnId="{13E028CC-1CF8-1740-88FC-551E7BE6CB19}">
      <dgm:prSet/>
      <dgm:spPr/>
      <dgm:t>
        <a:bodyPr/>
        <a:lstStyle/>
        <a:p>
          <a:endParaRPr lang="ru-RU"/>
        </a:p>
      </dgm:t>
    </dgm:pt>
    <dgm:pt modelId="{D308F3AD-CA00-FA45-A43E-DC4CC20B7611}" type="sibTrans" cxnId="{13E028CC-1CF8-1740-88FC-551E7BE6CB19}">
      <dgm:prSet/>
      <dgm:spPr/>
      <dgm:t>
        <a:bodyPr/>
        <a:lstStyle/>
        <a:p>
          <a:endParaRPr lang="ru-RU"/>
        </a:p>
      </dgm:t>
    </dgm:pt>
    <dgm:pt modelId="{410597F8-9FAF-5E44-87A2-97E821C1CE06}">
      <dgm:prSet phldrT="[Текст]"/>
      <dgm:spPr/>
      <dgm:t>
        <a:bodyPr/>
        <a:lstStyle/>
        <a:p>
          <a:r>
            <a:rPr lang="ru-RU" b="1" dirty="0"/>
            <a:t>ПОВСЕДНЕВНАЯ ЖИЗНЬ</a:t>
          </a:r>
        </a:p>
      </dgm:t>
    </dgm:pt>
    <dgm:pt modelId="{95C5491F-033D-9D4F-B5D7-A9424B952CEF}" type="parTrans" cxnId="{7C33F139-D7A8-914F-8552-9E08035B88E6}">
      <dgm:prSet/>
      <dgm:spPr/>
      <dgm:t>
        <a:bodyPr/>
        <a:lstStyle/>
        <a:p>
          <a:endParaRPr lang="ru-RU"/>
        </a:p>
      </dgm:t>
    </dgm:pt>
    <dgm:pt modelId="{7F4DA747-D234-424A-9CA9-B0CB0CFA6F6A}" type="sibTrans" cxnId="{7C33F139-D7A8-914F-8552-9E08035B88E6}">
      <dgm:prSet/>
      <dgm:spPr/>
      <dgm:t>
        <a:bodyPr/>
        <a:lstStyle/>
        <a:p>
          <a:endParaRPr lang="ru-RU"/>
        </a:p>
      </dgm:t>
    </dgm:pt>
    <dgm:pt modelId="{24FA2B08-A523-DB45-A9D4-B5FF8636D8B9}">
      <dgm:prSet phldrT="[Текст]"/>
      <dgm:spPr/>
      <dgm:t>
        <a:bodyPr/>
        <a:lstStyle/>
        <a:p>
          <a:r>
            <a:rPr lang="ru-RU" b="1" dirty="0"/>
            <a:t>ШКОЛЬНЫЕ ЭЛЕКТИВНЫЕ КУРСЫ</a:t>
          </a:r>
        </a:p>
      </dgm:t>
    </dgm:pt>
    <dgm:pt modelId="{99AB65FA-F1FF-6F4E-B390-F78115336414}" type="sibTrans" cxnId="{95528950-C84D-1143-8A20-DC02A454E4DB}">
      <dgm:prSet/>
      <dgm:spPr/>
      <dgm:t>
        <a:bodyPr/>
        <a:lstStyle/>
        <a:p>
          <a:endParaRPr lang="ru-RU"/>
        </a:p>
      </dgm:t>
    </dgm:pt>
    <dgm:pt modelId="{11C98804-AFAD-F64D-BD0A-8F67663C6AA7}" type="parTrans" cxnId="{95528950-C84D-1143-8A20-DC02A454E4DB}">
      <dgm:prSet/>
      <dgm:spPr/>
      <dgm:t>
        <a:bodyPr/>
        <a:lstStyle/>
        <a:p>
          <a:endParaRPr lang="ru-RU"/>
        </a:p>
      </dgm:t>
    </dgm:pt>
    <dgm:pt modelId="{9736A2A2-6F7D-B048-B756-8A559C076B78}" type="pres">
      <dgm:prSet presAssocID="{7E039DB9-8610-B046-916E-F4DF10071DED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2AC111-09BD-F145-A8CA-129BD249B092}" type="pres">
      <dgm:prSet presAssocID="{DD8211D2-EB5C-C84D-AA43-8EF8C24EED49}" presName="circle1" presStyleLbl="node1" presStyleIdx="0" presStyleCnt="6"/>
      <dgm:spPr>
        <a:solidFill>
          <a:schemeClr val="accent1">
            <a:lumMod val="75000"/>
          </a:schemeClr>
        </a:solidFill>
      </dgm:spPr>
    </dgm:pt>
    <dgm:pt modelId="{3F524A57-A175-9049-BBDF-8BC99452297A}" type="pres">
      <dgm:prSet presAssocID="{DD8211D2-EB5C-C84D-AA43-8EF8C24EED49}" presName="space" presStyleCnt="0"/>
      <dgm:spPr/>
    </dgm:pt>
    <dgm:pt modelId="{BBA40C79-B00B-CE45-958B-20FDAB8541D4}" type="pres">
      <dgm:prSet presAssocID="{DD8211D2-EB5C-C84D-AA43-8EF8C24EED49}" presName="rect1" presStyleLbl="alignAcc1" presStyleIdx="0" presStyleCnt="6" custLinFactNeighborX="0"/>
      <dgm:spPr/>
      <dgm:t>
        <a:bodyPr/>
        <a:lstStyle/>
        <a:p>
          <a:endParaRPr lang="ru-RU"/>
        </a:p>
      </dgm:t>
    </dgm:pt>
    <dgm:pt modelId="{1E41A090-435F-7446-A4FC-EA315F2F3990}" type="pres">
      <dgm:prSet presAssocID="{24FA2B08-A523-DB45-A9D4-B5FF8636D8B9}" presName="vertSpace2" presStyleLbl="node1" presStyleIdx="0" presStyleCnt="6"/>
      <dgm:spPr/>
    </dgm:pt>
    <dgm:pt modelId="{548C2416-D64C-2147-8AED-2BF60CA004B1}" type="pres">
      <dgm:prSet presAssocID="{24FA2B08-A523-DB45-A9D4-B5FF8636D8B9}" presName="circle2" presStyleLbl="node1" presStyleIdx="1" presStyleCnt="6"/>
      <dgm:spPr>
        <a:solidFill>
          <a:schemeClr val="accent2">
            <a:lumMod val="75000"/>
          </a:schemeClr>
        </a:solidFill>
      </dgm:spPr>
    </dgm:pt>
    <dgm:pt modelId="{1A49A6D8-156E-D947-BFA9-5D787B368139}" type="pres">
      <dgm:prSet presAssocID="{24FA2B08-A523-DB45-A9D4-B5FF8636D8B9}" presName="rect2" presStyleLbl="alignAcc1" presStyleIdx="1" presStyleCnt="6"/>
      <dgm:spPr/>
      <dgm:t>
        <a:bodyPr/>
        <a:lstStyle/>
        <a:p>
          <a:endParaRPr lang="ru-RU"/>
        </a:p>
      </dgm:t>
    </dgm:pt>
    <dgm:pt modelId="{072A95F6-4E16-A948-9FCA-D13E3C239741}" type="pres">
      <dgm:prSet presAssocID="{ECF59A60-5F52-A545-BDDD-414D0C1FB29D}" presName="vertSpace3" presStyleLbl="node1" presStyleIdx="1" presStyleCnt="6"/>
      <dgm:spPr/>
    </dgm:pt>
    <dgm:pt modelId="{3C32CED1-705E-AD46-8659-A755D332ED69}" type="pres">
      <dgm:prSet presAssocID="{ECF59A60-5F52-A545-BDDD-414D0C1FB29D}" presName="circle3" presStyleLbl="node1" presStyleIdx="2" presStyleCnt="6"/>
      <dgm:spPr>
        <a:solidFill>
          <a:schemeClr val="accent3">
            <a:lumMod val="75000"/>
          </a:schemeClr>
        </a:solidFill>
      </dgm:spPr>
    </dgm:pt>
    <dgm:pt modelId="{EB15CC50-63A1-7048-A048-2B4A9AB74495}" type="pres">
      <dgm:prSet presAssocID="{ECF59A60-5F52-A545-BDDD-414D0C1FB29D}" presName="rect3" presStyleLbl="alignAcc1" presStyleIdx="2" presStyleCnt="6"/>
      <dgm:spPr/>
      <dgm:t>
        <a:bodyPr/>
        <a:lstStyle/>
        <a:p>
          <a:endParaRPr lang="ru-RU"/>
        </a:p>
      </dgm:t>
    </dgm:pt>
    <dgm:pt modelId="{440D0042-7288-6845-9572-F727E8E2A54E}" type="pres">
      <dgm:prSet presAssocID="{308B9836-33B1-9242-AC2C-E68AEC1B6D5B}" presName="vertSpace4" presStyleLbl="node1" presStyleIdx="2" presStyleCnt="6"/>
      <dgm:spPr/>
    </dgm:pt>
    <dgm:pt modelId="{B6B1595C-F83B-5246-946E-7FDDF258B10F}" type="pres">
      <dgm:prSet presAssocID="{308B9836-33B1-9242-AC2C-E68AEC1B6D5B}" presName="circle4" presStyleLbl="node1" presStyleIdx="3" presStyleCnt="6"/>
      <dgm:spPr>
        <a:solidFill>
          <a:schemeClr val="accent4">
            <a:lumMod val="75000"/>
          </a:schemeClr>
        </a:solidFill>
      </dgm:spPr>
    </dgm:pt>
    <dgm:pt modelId="{7B0EAC34-2132-7A41-8830-2152603013B7}" type="pres">
      <dgm:prSet presAssocID="{308B9836-33B1-9242-AC2C-E68AEC1B6D5B}" presName="rect4" presStyleLbl="alignAcc1" presStyleIdx="3" presStyleCnt="6"/>
      <dgm:spPr/>
      <dgm:t>
        <a:bodyPr/>
        <a:lstStyle/>
        <a:p>
          <a:endParaRPr lang="ru-RU"/>
        </a:p>
      </dgm:t>
    </dgm:pt>
    <dgm:pt modelId="{29F83655-3CF8-2643-8ADA-8F2A89E80678}" type="pres">
      <dgm:prSet presAssocID="{2C81601C-0D5E-6C4A-B485-F2478F13EFD0}" presName="vertSpace5" presStyleLbl="node1" presStyleIdx="3" presStyleCnt="6"/>
      <dgm:spPr/>
    </dgm:pt>
    <dgm:pt modelId="{61C3A349-E294-B04A-B6AC-D7AD5275F763}" type="pres">
      <dgm:prSet presAssocID="{2C81601C-0D5E-6C4A-B485-F2478F13EFD0}" presName="circle5" presStyleLbl="node1" presStyleIdx="4" presStyleCnt="6"/>
      <dgm:spPr>
        <a:solidFill>
          <a:srgbClr val="7030A0"/>
        </a:solidFill>
      </dgm:spPr>
    </dgm:pt>
    <dgm:pt modelId="{B375620B-8AA4-9344-9E59-B4E9EB5225AA}" type="pres">
      <dgm:prSet presAssocID="{2C81601C-0D5E-6C4A-B485-F2478F13EFD0}" presName="rect5" presStyleLbl="alignAcc1" presStyleIdx="4" presStyleCnt="6"/>
      <dgm:spPr/>
      <dgm:t>
        <a:bodyPr/>
        <a:lstStyle/>
        <a:p>
          <a:endParaRPr lang="ru-RU"/>
        </a:p>
      </dgm:t>
    </dgm:pt>
    <dgm:pt modelId="{690E451B-42E6-6140-B087-098A9315BFA4}" type="pres">
      <dgm:prSet presAssocID="{410597F8-9FAF-5E44-87A2-97E821C1CE06}" presName="vertSpace6" presStyleLbl="node1" presStyleIdx="4" presStyleCnt="6"/>
      <dgm:spPr/>
    </dgm:pt>
    <dgm:pt modelId="{99DC20CE-DFDB-B645-B6F1-2A075A89F985}" type="pres">
      <dgm:prSet presAssocID="{410597F8-9FAF-5E44-87A2-97E821C1CE06}" presName="circle6" presStyleLbl="node1" presStyleIdx="5" presStyleCnt="6"/>
      <dgm:spPr>
        <a:solidFill>
          <a:schemeClr val="accent6">
            <a:lumMod val="75000"/>
          </a:schemeClr>
        </a:solidFill>
      </dgm:spPr>
    </dgm:pt>
    <dgm:pt modelId="{2413E550-1148-D449-9243-31E490025765}" type="pres">
      <dgm:prSet presAssocID="{410597F8-9FAF-5E44-87A2-97E821C1CE06}" presName="rect6" presStyleLbl="alignAcc1" presStyleIdx="5" presStyleCnt="6"/>
      <dgm:spPr/>
      <dgm:t>
        <a:bodyPr/>
        <a:lstStyle/>
        <a:p>
          <a:endParaRPr lang="ru-RU"/>
        </a:p>
      </dgm:t>
    </dgm:pt>
    <dgm:pt modelId="{7A7080DC-A1AF-4353-BF78-ADC674958134}" type="pres">
      <dgm:prSet presAssocID="{DD8211D2-EB5C-C84D-AA43-8EF8C24EED49}" presName="rect1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6D628E-A715-4A9C-945E-DE0EDF978209}" type="pres">
      <dgm:prSet presAssocID="{24FA2B08-A523-DB45-A9D4-B5FF8636D8B9}" presName="rect2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6A23D7-9D2B-49FB-96FC-E219905146C4}" type="pres">
      <dgm:prSet presAssocID="{ECF59A60-5F52-A545-BDDD-414D0C1FB29D}" presName="rect3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22ED1F-F6A0-4568-807D-46FA65E27694}" type="pres">
      <dgm:prSet presAssocID="{308B9836-33B1-9242-AC2C-E68AEC1B6D5B}" presName="rect4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54EF72-579A-4D1B-BD11-ABCC65868647}" type="pres">
      <dgm:prSet presAssocID="{2C81601C-0D5E-6C4A-B485-F2478F13EFD0}" presName="rect5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B906BC-53D4-47B5-B994-6D19AB2CAE64}" type="pres">
      <dgm:prSet presAssocID="{410597F8-9FAF-5E44-87A2-97E821C1CE06}" presName="rect6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AD97AC-B61E-4328-9787-2C251701B3CE}" type="presOf" srcId="{2C81601C-0D5E-6C4A-B485-F2478F13EFD0}" destId="{B375620B-8AA4-9344-9E59-B4E9EB5225AA}" srcOrd="0" destOrd="0" presId="urn:microsoft.com/office/officeart/2005/8/layout/target3"/>
    <dgm:cxn modelId="{95FBDEA2-ADA0-429A-A04B-97E733672D87}" type="presOf" srcId="{24FA2B08-A523-DB45-A9D4-B5FF8636D8B9}" destId="{786D628E-A715-4A9C-945E-DE0EDF978209}" srcOrd="1" destOrd="0" presId="urn:microsoft.com/office/officeart/2005/8/layout/target3"/>
    <dgm:cxn modelId="{4CCA6E42-66B5-3D41-AF37-FB92BFD8ED96}" srcId="{7E039DB9-8610-B046-916E-F4DF10071DED}" destId="{ECF59A60-5F52-A545-BDDD-414D0C1FB29D}" srcOrd="2" destOrd="0" parTransId="{F54E9D33-AEEE-DF45-918D-E829905A3287}" sibTransId="{4EB9A2E0-E411-B343-A0F9-BA135D982C2B}"/>
    <dgm:cxn modelId="{4E104793-F724-1B4F-A226-166C3691680C}" srcId="{7E039DB9-8610-B046-916E-F4DF10071DED}" destId="{308B9836-33B1-9242-AC2C-E68AEC1B6D5B}" srcOrd="3" destOrd="0" parTransId="{CAC3C201-5C69-374B-BDE4-53C88BB1A1E4}" sibTransId="{CA4DB556-5A2E-5F45-8A47-A738F7F0E7B7}"/>
    <dgm:cxn modelId="{ADE7CBB6-8890-C649-A55F-E2C1556B4920}" srcId="{7E039DB9-8610-B046-916E-F4DF10071DED}" destId="{DD8211D2-EB5C-C84D-AA43-8EF8C24EED49}" srcOrd="0" destOrd="0" parTransId="{2BA14F47-5ED4-D14B-A1AD-EE0B73744A20}" sibTransId="{798796B7-7721-7E49-B330-8C859424C0D1}"/>
    <dgm:cxn modelId="{854206D8-BAD2-4768-8826-54019EC26B34}" type="presOf" srcId="{ECF59A60-5F52-A545-BDDD-414D0C1FB29D}" destId="{EB15CC50-63A1-7048-A048-2B4A9AB74495}" srcOrd="0" destOrd="0" presId="urn:microsoft.com/office/officeart/2005/8/layout/target3"/>
    <dgm:cxn modelId="{13E028CC-1CF8-1740-88FC-551E7BE6CB19}" srcId="{7E039DB9-8610-B046-916E-F4DF10071DED}" destId="{2C81601C-0D5E-6C4A-B485-F2478F13EFD0}" srcOrd="4" destOrd="0" parTransId="{2E39D92C-A338-6D43-9CE1-56C25180A875}" sibTransId="{D308F3AD-CA00-FA45-A43E-DC4CC20B7611}"/>
    <dgm:cxn modelId="{E0859B78-47E3-4E4C-BA28-4DF1E09CFA5D}" type="presOf" srcId="{410597F8-9FAF-5E44-87A2-97E821C1CE06}" destId="{54B906BC-53D4-47B5-B994-6D19AB2CAE64}" srcOrd="1" destOrd="0" presId="urn:microsoft.com/office/officeart/2005/8/layout/target3"/>
    <dgm:cxn modelId="{57535EB2-D691-409E-BFE4-44FF840C8478}" type="presOf" srcId="{308B9836-33B1-9242-AC2C-E68AEC1B6D5B}" destId="{EB22ED1F-F6A0-4568-807D-46FA65E27694}" srcOrd="1" destOrd="0" presId="urn:microsoft.com/office/officeart/2005/8/layout/target3"/>
    <dgm:cxn modelId="{9790616D-57F9-4011-AFCD-2E3A0FCF4294}" type="presOf" srcId="{ECF59A60-5F52-A545-BDDD-414D0C1FB29D}" destId="{686A23D7-9D2B-49FB-96FC-E219905146C4}" srcOrd="1" destOrd="0" presId="urn:microsoft.com/office/officeart/2005/8/layout/target3"/>
    <dgm:cxn modelId="{95528950-C84D-1143-8A20-DC02A454E4DB}" srcId="{7E039DB9-8610-B046-916E-F4DF10071DED}" destId="{24FA2B08-A523-DB45-A9D4-B5FF8636D8B9}" srcOrd="1" destOrd="0" parTransId="{11C98804-AFAD-F64D-BD0A-8F67663C6AA7}" sibTransId="{99AB65FA-F1FF-6F4E-B390-F78115336414}"/>
    <dgm:cxn modelId="{235EB61B-72E7-44F3-B251-69467F764F63}" type="presOf" srcId="{7E039DB9-8610-B046-916E-F4DF10071DED}" destId="{9736A2A2-6F7D-B048-B756-8A559C076B78}" srcOrd="0" destOrd="0" presId="urn:microsoft.com/office/officeart/2005/8/layout/target3"/>
    <dgm:cxn modelId="{4C30D353-3D40-45B1-8064-AE72A8576740}" type="presOf" srcId="{DD8211D2-EB5C-C84D-AA43-8EF8C24EED49}" destId="{7A7080DC-A1AF-4353-BF78-ADC674958134}" srcOrd="1" destOrd="0" presId="urn:microsoft.com/office/officeart/2005/8/layout/target3"/>
    <dgm:cxn modelId="{2BFBEB5B-55B6-42F6-9306-49A586B3A4CC}" type="presOf" srcId="{DD8211D2-EB5C-C84D-AA43-8EF8C24EED49}" destId="{BBA40C79-B00B-CE45-958B-20FDAB8541D4}" srcOrd="0" destOrd="0" presId="urn:microsoft.com/office/officeart/2005/8/layout/target3"/>
    <dgm:cxn modelId="{777AB7A6-972A-48C5-9DEF-4DDF2826C1B9}" type="presOf" srcId="{410597F8-9FAF-5E44-87A2-97E821C1CE06}" destId="{2413E550-1148-D449-9243-31E490025765}" srcOrd="0" destOrd="0" presId="urn:microsoft.com/office/officeart/2005/8/layout/target3"/>
    <dgm:cxn modelId="{7C33F139-D7A8-914F-8552-9E08035B88E6}" srcId="{7E039DB9-8610-B046-916E-F4DF10071DED}" destId="{410597F8-9FAF-5E44-87A2-97E821C1CE06}" srcOrd="5" destOrd="0" parTransId="{95C5491F-033D-9D4F-B5D7-A9424B952CEF}" sibTransId="{7F4DA747-D234-424A-9CA9-B0CB0CFA6F6A}"/>
    <dgm:cxn modelId="{B7036287-7702-4B04-B2AF-102F455708D7}" type="presOf" srcId="{308B9836-33B1-9242-AC2C-E68AEC1B6D5B}" destId="{7B0EAC34-2132-7A41-8830-2152603013B7}" srcOrd="0" destOrd="0" presId="urn:microsoft.com/office/officeart/2005/8/layout/target3"/>
    <dgm:cxn modelId="{5C7CCC02-1B7A-47CC-8C87-CDF0DAC76162}" type="presOf" srcId="{24FA2B08-A523-DB45-A9D4-B5FF8636D8B9}" destId="{1A49A6D8-156E-D947-BFA9-5D787B368139}" srcOrd="0" destOrd="0" presId="urn:microsoft.com/office/officeart/2005/8/layout/target3"/>
    <dgm:cxn modelId="{45CB79C4-26F2-4B9B-9783-889ACF6A5F06}" type="presOf" srcId="{2C81601C-0D5E-6C4A-B485-F2478F13EFD0}" destId="{CE54EF72-579A-4D1B-BD11-ABCC65868647}" srcOrd="1" destOrd="0" presId="urn:microsoft.com/office/officeart/2005/8/layout/target3"/>
    <dgm:cxn modelId="{209E04F3-DB30-4187-9C58-1BC261FA6129}" type="presParOf" srcId="{9736A2A2-6F7D-B048-B756-8A559C076B78}" destId="{5F2AC111-09BD-F145-A8CA-129BD249B092}" srcOrd="0" destOrd="0" presId="urn:microsoft.com/office/officeart/2005/8/layout/target3"/>
    <dgm:cxn modelId="{2A0C0791-9268-40AC-B0D3-7E9BBDAF76FE}" type="presParOf" srcId="{9736A2A2-6F7D-B048-B756-8A559C076B78}" destId="{3F524A57-A175-9049-BBDF-8BC99452297A}" srcOrd="1" destOrd="0" presId="urn:microsoft.com/office/officeart/2005/8/layout/target3"/>
    <dgm:cxn modelId="{3234FFC2-C4AA-47E8-AA02-E24DF141599C}" type="presParOf" srcId="{9736A2A2-6F7D-B048-B756-8A559C076B78}" destId="{BBA40C79-B00B-CE45-958B-20FDAB8541D4}" srcOrd="2" destOrd="0" presId="urn:microsoft.com/office/officeart/2005/8/layout/target3"/>
    <dgm:cxn modelId="{9C379085-AA47-4DE3-BCC4-E7961A87F6AB}" type="presParOf" srcId="{9736A2A2-6F7D-B048-B756-8A559C076B78}" destId="{1E41A090-435F-7446-A4FC-EA315F2F3990}" srcOrd="3" destOrd="0" presId="urn:microsoft.com/office/officeart/2005/8/layout/target3"/>
    <dgm:cxn modelId="{B8701833-0B75-471F-AFE7-AAE7A1747FFC}" type="presParOf" srcId="{9736A2A2-6F7D-B048-B756-8A559C076B78}" destId="{548C2416-D64C-2147-8AED-2BF60CA004B1}" srcOrd="4" destOrd="0" presId="urn:microsoft.com/office/officeart/2005/8/layout/target3"/>
    <dgm:cxn modelId="{5209940F-1C30-4B4A-8253-0210BC99F66B}" type="presParOf" srcId="{9736A2A2-6F7D-B048-B756-8A559C076B78}" destId="{1A49A6D8-156E-D947-BFA9-5D787B368139}" srcOrd="5" destOrd="0" presId="urn:microsoft.com/office/officeart/2005/8/layout/target3"/>
    <dgm:cxn modelId="{548555B5-7209-44E4-8031-E491D3ED35FF}" type="presParOf" srcId="{9736A2A2-6F7D-B048-B756-8A559C076B78}" destId="{072A95F6-4E16-A948-9FCA-D13E3C239741}" srcOrd="6" destOrd="0" presId="urn:microsoft.com/office/officeart/2005/8/layout/target3"/>
    <dgm:cxn modelId="{7CD09AB6-7894-4E05-AF60-D15C77E9DCEF}" type="presParOf" srcId="{9736A2A2-6F7D-B048-B756-8A559C076B78}" destId="{3C32CED1-705E-AD46-8659-A755D332ED69}" srcOrd="7" destOrd="0" presId="urn:microsoft.com/office/officeart/2005/8/layout/target3"/>
    <dgm:cxn modelId="{BAC60823-C43D-415A-BF08-92EA6DAC4147}" type="presParOf" srcId="{9736A2A2-6F7D-B048-B756-8A559C076B78}" destId="{EB15CC50-63A1-7048-A048-2B4A9AB74495}" srcOrd="8" destOrd="0" presId="urn:microsoft.com/office/officeart/2005/8/layout/target3"/>
    <dgm:cxn modelId="{C50C7083-C203-4902-8019-D1AF2B8F2707}" type="presParOf" srcId="{9736A2A2-6F7D-B048-B756-8A559C076B78}" destId="{440D0042-7288-6845-9572-F727E8E2A54E}" srcOrd="9" destOrd="0" presId="urn:microsoft.com/office/officeart/2005/8/layout/target3"/>
    <dgm:cxn modelId="{F05D2453-CECD-42B7-AEBA-38B221ACBDBE}" type="presParOf" srcId="{9736A2A2-6F7D-B048-B756-8A559C076B78}" destId="{B6B1595C-F83B-5246-946E-7FDDF258B10F}" srcOrd="10" destOrd="0" presId="urn:microsoft.com/office/officeart/2005/8/layout/target3"/>
    <dgm:cxn modelId="{F58F9379-B99E-4388-8764-88EF0046280C}" type="presParOf" srcId="{9736A2A2-6F7D-B048-B756-8A559C076B78}" destId="{7B0EAC34-2132-7A41-8830-2152603013B7}" srcOrd="11" destOrd="0" presId="urn:microsoft.com/office/officeart/2005/8/layout/target3"/>
    <dgm:cxn modelId="{387B4C8E-DEFE-4BF2-901B-06C05B689E75}" type="presParOf" srcId="{9736A2A2-6F7D-B048-B756-8A559C076B78}" destId="{29F83655-3CF8-2643-8ADA-8F2A89E80678}" srcOrd="12" destOrd="0" presId="urn:microsoft.com/office/officeart/2005/8/layout/target3"/>
    <dgm:cxn modelId="{501BE22E-AE17-40AD-8252-EB019586DF06}" type="presParOf" srcId="{9736A2A2-6F7D-B048-B756-8A559C076B78}" destId="{61C3A349-E294-B04A-B6AC-D7AD5275F763}" srcOrd="13" destOrd="0" presId="urn:microsoft.com/office/officeart/2005/8/layout/target3"/>
    <dgm:cxn modelId="{45CE974A-9908-4275-9808-6AA9D3FF1130}" type="presParOf" srcId="{9736A2A2-6F7D-B048-B756-8A559C076B78}" destId="{B375620B-8AA4-9344-9E59-B4E9EB5225AA}" srcOrd="14" destOrd="0" presId="urn:microsoft.com/office/officeart/2005/8/layout/target3"/>
    <dgm:cxn modelId="{6A37917B-71D8-4658-825B-A1BDA67F5DFB}" type="presParOf" srcId="{9736A2A2-6F7D-B048-B756-8A559C076B78}" destId="{690E451B-42E6-6140-B087-098A9315BFA4}" srcOrd="15" destOrd="0" presId="urn:microsoft.com/office/officeart/2005/8/layout/target3"/>
    <dgm:cxn modelId="{4C8D6EDE-566F-4960-83F4-154BEDB276F7}" type="presParOf" srcId="{9736A2A2-6F7D-B048-B756-8A559C076B78}" destId="{99DC20CE-DFDB-B645-B6F1-2A075A89F985}" srcOrd="16" destOrd="0" presId="urn:microsoft.com/office/officeart/2005/8/layout/target3"/>
    <dgm:cxn modelId="{64BD5E56-6542-4612-8265-5B2DD1B79EE1}" type="presParOf" srcId="{9736A2A2-6F7D-B048-B756-8A559C076B78}" destId="{2413E550-1148-D449-9243-31E490025765}" srcOrd="17" destOrd="0" presId="urn:microsoft.com/office/officeart/2005/8/layout/target3"/>
    <dgm:cxn modelId="{823FC5EB-1778-4942-AF25-E08A4D322939}" type="presParOf" srcId="{9736A2A2-6F7D-B048-B756-8A559C076B78}" destId="{7A7080DC-A1AF-4353-BF78-ADC674958134}" srcOrd="18" destOrd="0" presId="urn:microsoft.com/office/officeart/2005/8/layout/target3"/>
    <dgm:cxn modelId="{644CDEAB-BB37-4597-92B6-FDE127822907}" type="presParOf" srcId="{9736A2A2-6F7D-B048-B756-8A559C076B78}" destId="{786D628E-A715-4A9C-945E-DE0EDF978209}" srcOrd="19" destOrd="0" presId="urn:microsoft.com/office/officeart/2005/8/layout/target3"/>
    <dgm:cxn modelId="{D3AD1282-7575-4C7D-B124-36DFAFC997BA}" type="presParOf" srcId="{9736A2A2-6F7D-B048-B756-8A559C076B78}" destId="{686A23D7-9D2B-49FB-96FC-E219905146C4}" srcOrd="20" destOrd="0" presId="urn:microsoft.com/office/officeart/2005/8/layout/target3"/>
    <dgm:cxn modelId="{42432676-0694-4720-8F07-51476CFCC883}" type="presParOf" srcId="{9736A2A2-6F7D-B048-B756-8A559C076B78}" destId="{EB22ED1F-F6A0-4568-807D-46FA65E27694}" srcOrd="21" destOrd="0" presId="urn:microsoft.com/office/officeart/2005/8/layout/target3"/>
    <dgm:cxn modelId="{73FF523C-8E63-44DC-B718-F3FA99ACF4F4}" type="presParOf" srcId="{9736A2A2-6F7D-B048-B756-8A559C076B78}" destId="{CE54EF72-579A-4D1B-BD11-ABCC65868647}" srcOrd="22" destOrd="0" presId="urn:microsoft.com/office/officeart/2005/8/layout/target3"/>
    <dgm:cxn modelId="{35358D65-0D85-4A1C-8384-10900508820D}" type="presParOf" srcId="{9736A2A2-6F7D-B048-B756-8A559C076B78}" destId="{54B906BC-53D4-47B5-B994-6D19AB2CAE64}" srcOrd="2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A546F4-3602-4837-BFFD-3E3B4BA3A09D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85788" y="685800"/>
            <a:ext cx="56864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6E0C06-5FE1-4F23-A7EB-1A222EB9CE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929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9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87" algn="l" defTabSz="9139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73" algn="l" defTabSz="9139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60" algn="l" defTabSz="9139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947" algn="l" defTabSz="9139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934" algn="l" defTabSz="9139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920" algn="l" defTabSz="9139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907" algn="l" defTabSz="9139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892" algn="l" defTabSz="9139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DF7384-0EFD-E542-91D8-C78BAF89349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931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572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572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810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585788" y="685800"/>
            <a:ext cx="5686425" cy="3429000"/>
          </a:xfrm>
          <a:ln/>
        </p:spPr>
      </p:sp>
      <p:sp>
        <p:nvSpPr>
          <p:cNvPr id="7885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/>
          </a:p>
        </p:txBody>
      </p:sp>
      <p:sp>
        <p:nvSpPr>
          <p:cNvPr id="788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6606BA-0030-4ECF-A0B2-1D221DE62FE0}" type="slidenum">
              <a:rPr lang="ru-RU" smtClean="0"/>
              <a:pPr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078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1066" y="2225605"/>
            <a:ext cx="10098723" cy="15357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2130" y="4059820"/>
            <a:ext cx="8316595" cy="18308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2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3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4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5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6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77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68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613619" y="286908"/>
            <a:ext cx="2673191" cy="611294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94044" y="286908"/>
            <a:ext cx="7821560" cy="611294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5" y="286911"/>
            <a:ext cx="10692765" cy="775005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8509" y="4603786"/>
            <a:ext cx="10098723" cy="1422928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38509" y="3036577"/>
            <a:ext cx="10098723" cy="1567210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10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2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633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44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55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66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77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688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94048" y="1671693"/>
            <a:ext cx="5247375" cy="472816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39435" y="1671693"/>
            <a:ext cx="5247375" cy="472816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4049" y="1603702"/>
            <a:ext cx="5249437" cy="66834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102" indent="0">
              <a:buNone/>
              <a:defRPr sz="2300" b="1"/>
            </a:lvl2pPr>
            <a:lvl3pPr marL="1042203" indent="0">
              <a:buNone/>
              <a:defRPr sz="2100" b="1"/>
            </a:lvl3pPr>
            <a:lvl4pPr marL="1563305" indent="0">
              <a:buNone/>
              <a:defRPr sz="1900" b="1"/>
            </a:lvl4pPr>
            <a:lvl5pPr marL="2084405" indent="0">
              <a:buNone/>
              <a:defRPr sz="1900" b="1"/>
            </a:lvl5pPr>
            <a:lvl6pPr marL="2605510" indent="0">
              <a:buNone/>
              <a:defRPr sz="1900" b="1"/>
            </a:lvl6pPr>
            <a:lvl7pPr marL="3126610" indent="0">
              <a:buNone/>
              <a:defRPr sz="1900" b="1"/>
            </a:lvl7pPr>
            <a:lvl8pPr marL="3647712" indent="0">
              <a:buNone/>
              <a:defRPr sz="1900" b="1"/>
            </a:lvl8pPr>
            <a:lvl9pPr marL="4168815" indent="0">
              <a:buNone/>
              <a:defRPr sz="1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4049" y="2272043"/>
            <a:ext cx="5249437" cy="412781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035312" y="1603702"/>
            <a:ext cx="5251501" cy="66834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102" indent="0">
              <a:buNone/>
              <a:defRPr sz="2300" b="1"/>
            </a:lvl2pPr>
            <a:lvl3pPr marL="1042203" indent="0">
              <a:buNone/>
              <a:defRPr sz="2100" b="1"/>
            </a:lvl3pPr>
            <a:lvl4pPr marL="1563305" indent="0">
              <a:buNone/>
              <a:defRPr sz="1900" b="1"/>
            </a:lvl4pPr>
            <a:lvl5pPr marL="2084405" indent="0">
              <a:buNone/>
              <a:defRPr sz="1900" b="1"/>
            </a:lvl5pPr>
            <a:lvl6pPr marL="2605510" indent="0">
              <a:buNone/>
              <a:defRPr sz="1900" b="1"/>
            </a:lvl6pPr>
            <a:lvl7pPr marL="3126610" indent="0">
              <a:buNone/>
              <a:defRPr sz="1900" b="1"/>
            </a:lvl7pPr>
            <a:lvl8pPr marL="3647712" indent="0">
              <a:buNone/>
              <a:defRPr sz="1900" b="1"/>
            </a:lvl8pPr>
            <a:lvl9pPr marL="4168815" indent="0">
              <a:buNone/>
              <a:defRPr sz="1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035312" y="2272043"/>
            <a:ext cx="5251501" cy="412781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8" y="285251"/>
            <a:ext cx="3908718" cy="121396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5085" y="285251"/>
            <a:ext cx="6641725" cy="6114606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4048" y="1499221"/>
            <a:ext cx="3908718" cy="4900641"/>
          </a:xfrm>
        </p:spPr>
        <p:txBody>
          <a:bodyPr/>
          <a:lstStyle>
            <a:lvl1pPr marL="0" indent="0">
              <a:buNone/>
              <a:defRPr sz="1600"/>
            </a:lvl1pPr>
            <a:lvl2pPr marL="521102" indent="0">
              <a:buNone/>
              <a:defRPr sz="1500"/>
            </a:lvl2pPr>
            <a:lvl3pPr marL="1042203" indent="0">
              <a:buNone/>
              <a:defRPr sz="1100"/>
            </a:lvl3pPr>
            <a:lvl4pPr marL="1563305" indent="0">
              <a:buNone/>
              <a:defRPr sz="1100"/>
            </a:lvl4pPr>
            <a:lvl5pPr marL="2084405" indent="0">
              <a:buNone/>
              <a:defRPr sz="1100"/>
            </a:lvl5pPr>
            <a:lvl6pPr marL="2605510" indent="0">
              <a:buNone/>
              <a:defRPr sz="1100"/>
            </a:lvl6pPr>
            <a:lvl7pPr marL="3126610" indent="0">
              <a:buNone/>
              <a:defRPr sz="1100"/>
            </a:lvl7pPr>
            <a:lvl8pPr marL="3647712" indent="0">
              <a:buNone/>
              <a:defRPr sz="1100"/>
            </a:lvl8pPr>
            <a:lvl9pPr marL="4168815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8730" y="5015073"/>
            <a:ext cx="7128510" cy="592058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28730" y="640151"/>
            <a:ext cx="7128510" cy="4298633"/>
          </a:xfrm>
        </p:spPr>
        <p:txBody>
          <a:bodyPr/>
          <a:lstStyle>
            <a:lvl1pPr marL="0" indent="0">
              <a:buNone/>
              <a:defRPr sz="3600"/>
            </a:lvl1pPr>
            <a:lvl2pPr marL="521102" indent="0">
              <a:buNone/>
              <a:defRPr sz="3200"/>
            </a:lvl2pPr>
            <a:lvl3pPr marL="1042203" indent="0">
              <a:buNone/>
              <a:defRPr sz="2700"/>
            </a:lvl3pPr>
            <a:lvl4pPr marL="1563305" indent="0">
              <a:buNone/>
              <a:defRPr sz="2300"/>
            </a:lvl4pPr>
            <a:lvl5pPr marL="2084405" indent="0">
              <a:buNone/>
              <a:defRPr sz="2300"/>
            </a:lvl5pPr>
            <a:lvl6pPr marL="2605510" indent="0">
              <a:buNone/>
              <a:defRPr sz="2300"/>
            </a:lvl6pPr>
            <a:lvl7pPr marL="3126610" indent="0">
              <a:buNone/>
              <a:defRPr sz="2300"/>
            </a:lvl7pPr>
            <a:lvl8pPr marL="3647712" indent="0">
              <a:buNone/>
              <a:defRPr sz="2300"/>
            </a:lvl8pPr>
            <a:lvl9pPr marL="4168815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28730" y="5607131"/>
            <a:ext cx="7128510" cy="840819"/>
          </a:xfrm>
        </p:spPr>
        <p:txBody>
          <a:bodyPr/>
          <a:lstStyle>
            <a:lvl1pPr marL="0" indent="0">
              <a:buNone/>
              <a:defRPr sz="1600"/>
            </a:lvl1pPr>
            <a:lvl2pPr marL="521102" indent="0">
              <a:buNone/>
              <a:defRPr sz="1500"/>
            </a:lvl2pPr>
            <a:lvl3pPr marL="1042203" indent="0">
              <a:buNone/>
              <a:defRPr sz="1100"/>
            </a:lvl3pPr>
            <a:lvl4pPr marL="1563305" indent="0">
              <a:buNone/>
              <a:defRPr sz="1100"/>
            </a:lvl4pPr>
            <a:lvl5pPr marL="2084405" indent="0">
              <a:buNone/>
              <a:defRPr sz="1100"/>
            </a:lvl5pPr>
            <a:lvl6pPr marL="2605510" indent="0">
              <a:buNone/>
              <a:defRPr sz="1100"/>
            </a:lvl6pPr>
            <a:lvl7pPr marL="3126610" indent="0">
              <a:buNone/>
              <a:defRPr sz="1100"/>
            </a:lvl7pPr>
            <a:lvl8pPr marL="3647712" indent="0">
              <a:buNone/>
              <a:defRPr sz="1100"/>
            </a:lvl8pPr>
            <a:lvl9pPr marL="4168815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5" y="286911"/>
            <a:ext cx="10692765" cy="1194065"/>
          </a:xfrm>
          <a:prstGeom prst="rect">
            <a:avLst/>
          </a:prstGeom>
        </p:spPr>
        <p:txBody>
          <a:bodyPr vert="horz" lIns="104221" tIns="52110" rIns="104221" bIns="5211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4045" y="1671693"/>
            <a:ext cx="10692765" cy="4728165"/>
          </a:xfrm>
          <a:prstGeom prst="rect">
            <a:avLst/>
          </a:prstGeom>
        </p:spPr>
        <p:txBody>
          <a:bodyPr vert="horz" lIns="104221" tIns="52110" rIns="104221" bIns="5211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94043" y="6640325"/>
            <a:ext cx="2772198" cy="381438"/>
          </a:xfrm>
          <a:prstGeom prst="rect">
            <a:avLst/>
          </a:prstGeom>
        </p:spPr>
        <p:txBody>
          <a:bodyPr vert="horz" lIns="104221" tIns="52110" rIns="104221" bIns="5211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BE020-E3D2-4B40-A05B-7CD782450F67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59293" y="6640325"/>
            <a:ext cx="3762269" cy="381438"/>
          </a:xfrm>
          <a:prstGeom prst="rect">
            <a:avLst/>
          </a:prstGeom>
        </p:spPr>
        <p:txBody>
          <a:bodyPr vert="horz" lIns="104221" tIns="52110" rIns="104221" bIns="5211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514611" y="6640325"/>
            <a:ext cx="2772198" cy="381438"/>
          </a:xfrm>
          <a:prstGeom prst="rect">
            <a:avLst/>
          </a:prstGeom>
        </p:spPr>
        <p:txBody>
          <a:bodyPr vert="horz" lIns="104221" tIns="52110" rIns="104221" bIns="5211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2203" rtl="0" eaLnBrk="1" latinLnBrk="0" hangingPunct="1">
        <a:spcBef>
          <a:spcPct val="0"/>
        </a:spcBef>
        <a:buNone/>
        <a:defRPr sz="5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0828" indent="-390828" algn="l" defTabSz="1042203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6791" indent="-325689" algn="l" defTabSz="1042203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2756" indent="-260552" algn="l" defTabSz="104220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3855" indent="-260552" algn="l" defTabSz="1042203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4958" indent="-260552" algn="l" defTabSz="1042203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6059" indent="-260552" algn="l" defTabSz="104220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7162" indent="-260552" algn="l" defTabSz="104220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8265" indent="-260552" algn="l" defTabSz="104220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9366" indent="-260552" algn="l" defTabSz="104220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20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102" algn="l" defTabSz="104220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203" algn="l" defTabSz="104220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305" algn="l" defTabSz="104220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4405" algn="l" defTabSz="104220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5510" algn="l" defTabSz="104220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6610" algn="l" defTabSz="104220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7712" algn="l" defTabSz="104220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8815" algn="l" defTabSz="104220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://skiv.instrao.ru/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skiv.instrao.ru/" TargetMode="External"/><Relationship Id="rId2" Type="http://schemas.openxmlformats.org/officeDocument/2006/relationships/hyperlink" Target="http://www.finance.instrao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4094"/>
            <a:ext cx="11880850" cy="6750294"/>
          </a:xfrm>
          <a:prstGeom prst="rect">
            <a:avLst/>
          </a:prstGeom>
        </p:spPr>
      </p:pic>
      <p:pic>
        <p:nvPicPr>
          <p:cNvPr id="1028" name="Picture 4" descr="http://www.fa.ru/news/PublishingImages/minfi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608" y="74851"/>
            <a:ext cx="4429518" cy="108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5"/>
          <p:cNvSpPr>
            <a:spLocks noGrp="1"/>
          </p:cNvSpPr>
          <p:nvPr/>
        </p:nvSpPr>
        <p:spPr>
          <a:xfrm>
            <a:off x="513923" y="1852018"/>
            <a:ext cx="10834204" cy="2561504"/>
          </a:xfrm>
          <a:prstGeom prst="rect">
            <a:avLst/>
          </a:prstGeom>
          <a:noFill/>
          <a:ln>
            <a:noFill/>
          </a:ln>
        </p:spPr>
        <p:txBody>
          <a:bodyPr vert="horz" lIns="95389" tIns="95389" rIns="95389" bIns="95389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buNone/>
              <a:defRPr sz="3500" b="1" kern="1200" cap="none">
                <a:solidFill>
                  <a:srgbClr val="4CAF90"/>
                </a:solidFill>
                <a:latin typeface="+mj-lt"/>
                <a:ea typeface="+mj-ea"/>
                <a:cs typeface="+mj-cs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pPr algn="ctr"/>
            <a:r>
              <a:rPr lang="ru-RU" sz="2900" dirty="0">
                <a:solidFill>
                  <a:srgbClr val="23AE8B"/>
                </a:solidFill>
                <a:latin typeface="Verdana" charset="0"/>
                <a:ea typeface="Verdana" charset="0"/>
                <a:cs typeface="Verdana" charset="0"/>
              </a:rPr>
              <a:t>ПРОЕКТ </a:t>
            </a:r>
          </a:p>
          <a:p>
            <a:pPr algn="ctr">
              <a:spcAft>
                <a:spcPts val="1428"/>
              </a:spcAft>
            </a:pPr>
            <a:r>
              <a:rPr lang="ru-RU" sz="2900" dirty="0">
                <a:solidFill>
                  <a:srgbClr val="23AE8B"/>
                </a:solidFill>
                <a:latin typeface="Verdana" charset="0"/>
                <a:ea typeface="Verdana" charset="0"/>
                <a:cs typeface="Verdana" charset="0"/>
              </a:rPr>
              <a:t>МИНФИНА РОССИИ И ВСЕМИРНОГО БАНКА </a:t>
            </a:r>
          </a:p>
          <a:p>
            <a:pPr algn="ctr"/>
            <a:r>
              <a:rPr lang="ru-RU" sz="2900" dirty="0">
                <a:solidFill>
                  <a:srgbClr val="23AE8B"/>
                </a:solidFill>
                <a:latin typeface="Verdana" charset="0"/>
                <a:ea typeface="Verdana" charset="0"/>
                <a:cs typeface="Verdana" charset="0"/>
              </a:rPr>
              <a:t>«СОДЕЙСТВИЕ ПОВЫШЕНИЮ УРОВНЯ ФИНАНСОВОЙ ГРАМОТНОСТИ НАСЕЛЕНИЯ И РАЗВИТИЮ ФИНАНСОВОГО ОБРАЗОВАНИЯ В РОССИЙСКОЙ ФЕДЕРАЦИИ»</a:t>
            </a:r>
          </a:p>
          <a:p>
            <a:pPr algn="ctr"/>
            <a:r>
              <a:rPr lang="ru-RU" sz="3300" dirty="0">
                <a:solidFill>
                  <a:schemeClr val="accent5">
                    <a:lumMod val="50000"/>
                  </a:schemeClr>
                </a:solidFill>
                <a:latin typeface="Myriad Pro Semibold"/>
                <a:ea typeface="ＭＳ Ｐゴシック"/>
                <a:cs typeface="ＭＳ Ｐゴシック"/>
              </a:rPr>
              <a:t/>
            </a:r>
            <a:br>
              <a:rPr lang="ru-RU" sz="3300" dirty="0">
                <a:solidFill>
                  <a:schemeClr val="accent5">
                    <a:lumMod val="50000"/>
                  </a:schemeClr>
                </a:solidFill>
                <a:latin typeface="Myriad Pro Semibold"/>
                <a:ea typeface="ＭＳ Ｐゴシック"/>
                <a:cs typeface="ＭＳ Ｐゴシック"/>
              </a:rPr>
            </a:br>
            <a:r>
              <a:rPr lang="ru-RU" sz="3300" dirty="0">
                <a:solidFill>
                  <a:schemeClr val="accent5">
                    <a:lumMod val="50000"/>
                  </a:schemeClr>
                </a:solidFill>
                <a:latin typeface="Myriad Pro Semibold"/>
                <a:ea typeface="ＭＳ Ｐゴシック"/>
                <a:cs typeface="ＭＳ Ｐゴシック"/>
              </a:rPr>
              <a:t/>
            </a:r>
            <a:br>
              <a:rPr lang="ru-RU" sz="3300" dirty="0">
                <a:solidFill>
                  <a:schemeClr val="accent5">
                    <a:lumMod val="50000"/>
                  </a:schemeClr>
                </a:solidFill>
                <a:latin typeface="Myriad Pro Semibold"/>
                <a:ea typeface="ＭＳ Ｐゴシック"/>
                <a:cs typeface="ＭＳ Ｐゴシック"/>
              </a:rPr>
            </a:br>
            <a:r>
              <a:rPr lang="ru-RU" sz="2900" dirty="0">
                <a:solidFill>
                  <a:schemeClr val="accent5">
                    <a:lumMod val="50000"/>
                  </a:schemeClr>
                </a:solidFill>
                <a:latin typeface="Myriad Pro"/>
                <a:ea typeface="ＭＳ Ｐゴシック"/>
                <a:cs typeface="ＭＳ Ｐゴシック"/>
              </a:rPr>
              <a:t/>
            </a:r>
            <a:br>
              <a:rPr lang="ru-RU" sz="2900" dirty="0">
                <a:solidFill>
                  <a:schemeClr val="accent5">
                    <a:lumMod val="50000"/>
                  </a:schemeClr>
                </a:solidFill>
                <a:latin typeface="Myriad Pro"/>
                <a:ea typeface="ＭＳ Ｐゴシック"/>
                <a:cs typeface="ＭＳ Ｐゴシック"/>
              </a:rPr>
            </a:br>
            <a:r>
              <a:rPr lang="ru-RU" sz="2900" dirty="0">
                <a:solidFill>
                  <a:schemeClr val="accent5">
                    <a:lumMod val="50000"/>
                  </a:schemeClr>
                </a:solidFill>
                <a:latin typeface="Myriad Pro"/>
                <a:ea typeface="ＭＳ Ｐゴシック"/>
                <a:cs typeface="ＭＳ Ｐゴシック"/>
              </a:rPr>
              <a:t/>
            </a:r>
            <a:br>
              <a:rPr lang="ru-RU" sz="2900" dirty="0">
                <a:solidFill>
                  <a:schemeClr val="accent5">
                    <a:lumMod val="50000"/>
                  </a:schemeClr>
                </a:solidFill>
                <a:latin typeface="Myriad Pro"/>
                <a:ea typeface="ＭＳ Ｐゴシック"/>
                <a:cs typeface="ＭＳ Ｐゴシック"/>
              </a:rPr>
            </a:br>
            <a:endParaRPr lang="ru-RU" sz="21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050" name="Picture 2" descr="https://facultet.net/images/uploads/vuz/1551263569-57YoyP7ykq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49" y="102777"/>
            <a:ext cx="1572759" cy="122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60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3"/>
    </mc:Choice>
    <mc:Fallback xmlns="">
      <p:transition spd="slow" advTm="2783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9437391-0FA4-4C4F-B30A-59A4757DC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76" y="0"/>
            <a:ext cx="11773074" cy="1194065"/>
          </a:xfrm>
        </p:spPr>
        <p:txBody>
          <a:bodyPr>
            <a:normAutofit fontScale="90000"/>
          </a:bodyPr>
          <a:lstStyle/>
          <a:p>
            <a:r>
              <a:rPr lang="ru-RU" sz="4400" b="1" dirty="0">
                <a:solidFill>
                  <a:schemeClr val="tx2"/>
                </a:solidFill>
              </a:rPr>
              <a:t>Примеры заданий международного исследования</a:t>
            </a:r>
            <a:r>
              <a:rPr lang="ru-RU" sz="5400" b="1" dirty="0">
                <a:solidFill>
                  <a:srgbClr val="222268"/>
                </a:solidFill>
                <a:latin typeface="Calibri" pitchFamily="34" charset="0"/>
              </a:rPr>
              <a:t/>
            </a:r>
            <a:br>
              <a:rPr lang="ru-RU" sz="5400" b="1" dirty="0">
                <a:solidFill>
                  <a:srgbClr val="222268"/>
                </a:solidFill>
                <a:latin typeface="Calibri" pitchFamily="34" charset="0"/>
              </a:rPr>
            </a:br>
            <a:endParaRPr lang="ru-RU" dirty="0"/>
          </a:p>
        </p:txBody>
      </p:sp>
      <p:pic>
        <p:nvPicPr>
          <p:cNvPr id="5" name="Объект 4" descr="CF028Q02_ТарифныеПланыТарифныхУслуг.png">
            <a:extLst>
              <a:ext uri="{FF2B5EF4-FFF2-40B4-BE49-F238E27FC236}">
                <a16:creationId xmlns:a16="http://schemas.microsoft.com/office/drawing/2014/main" xmlns="" id="{C028B1EC-692E-DD48-9425-C3E04B865633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7776" y="485850"/>
            <a:ext cx="12241359" cy="6678538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6ECFAADC-C3E5-244C-A1C7-6F0F8E9337A1}"/>
              </a:ext>
            </a:extLst>
          </p:cNvPr>
          <p:cNvSpPr/>
          <p:nvPr/>
        </p:nvSpPr>
        <p:spPr>
          <a:xfrm>
            <a:off x="2340025" y="5454402"/>
            <a:ext cx="15127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  <a:latin typeface="Calibri" pitchFamily="34" charset="0"/>
              </a:rPr>
              <a:t>Уровень 3</a:t>
            </a:r>
            <a:endParaRPr lang="ru-RU" sz="2400" b="1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43881" y="6263039"/>
            <a:ext cx="9793088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2000" b="1" i="1" dirty="0">
                <a:solidFill>
                  <a:srgbClr val="FF0000"/>
                </a:solidFill>
              </a:rPr>
              <a:t>Вариативность</a:t>
            </a:r>
            <a:r>
              <a:rPr lang="ru-RU" sz="2000" i="1" dirty="0">
                <a:solidFill>
                  <a:srgbClr val="FF0000"/>
                </a:solidFill>
              </a:rPr>
              <a:t>. Сравнение разных продуктов. </a:t>
            </a:r>
            <a:r>
              <a:rPr lang="ru-RU" sz="2000" i="1" dirty="0"/>
              <a:t>В данном случае - тарифных планов. Вопрос касается плана 2 – одного из его возможных финансовых преимуществ.  </a:t>
            </a:r>
          </a:p>
        </p:txBody>
      </p:sp>
    </p:spTree>
    <p:extLst>
      <p:ext uri="{BB962C8B-B14F-4D97-AF65-F5344CB8AC3E}">
        <p14:creationId xmlns:p14="http://schemas.microsoft.com/office/powerpoint/2010/main" val="492589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71C3BC-C0D3-7F4C-9E58-74F192BA2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880849" cy="1194065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chemeClr val="tx2"/>
                </a:solidFill>
              </a:rPr>
              <a:t>Примеры заданий международного исследования</a:t>
            </a:r>
            <a:r>
              <a:rPr lang="ru-RU" sz="4000" b="1" dirty="0">
                <a:solidFill>
                  <a:srgbClr val="222268"/>
                </a:solidFill>
                <a:latin typeface="Calibri" pitchFamily="34" charset="0"/>
              </a:rPr>
              <a:t/>
            </a:r>
            <a:br>
              <a:rPr lang="ru-RU" sz="4000" b="1" dirty="0">
                <a:solidFill>
                  <a:srgbClr val="222268"/>
                </a:solidFill>
                <a:latin typeface="Calibri" pitchFamily="34" charset="0"/>
              </a:rPr>
            </a:br>
            <a:endParaRPr lang="ru-RU" sz="4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67CBE03-7C63-6148-B201-8AB8D996CA2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810CD18-9069-9344-A3E7-86A9FB3268E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CF028Q03_ТарифныеПланыТарифныхУслуг.png">
            <a:extLst>
              <a:ext uri="{FF2B5EF4-FFF2-40B4-BE49-F238E27FC236}">
                <a16:creationId xmlns:a16="http://schemas.microsoft.com/office/drawing/2014/main" xmlns="" id="{5C33E59B-34DB-F948-AAD8-B603F835390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7817" y="557858"/>
            <a:ext cx="10831028" cy="660653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EBE68BF0-F5CF-0F4A-AC76-6823713D70C2}"/>
              </a:ext>
            </a:extLst>
          </p:cNvPr>
          <p:cNvSpPr/>
          <p:nvPr/>
        </p:nvSpPr>
        <p:spPr>
          <a:xfrm>
            <a:off x="2700065" y="5526410"/>
            <a:ext cx="15167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  <a:latin typeface="Calibri" pitchFamily="34" charset="0"/>
              </a:rPr>
              <a:t>Уровень 3</a:t>
            </a:r>
            <a:endParaRPr lang="ru-RU" sz="2400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2348" y="6057896"/>
            <a:ext cx="10657184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2000" b="1" i="1" dirty="0">
                <a:solidFill>
                  <a:srgbClr val="FF0000"/>
                </a:solidFill>
              </a:rPr>
              <a:t>Вариативность. Выявление элементов и связей между ними. </a:t>
            </a:r>
            <a:r>
              <a:rPr lang="ru-RU" sz="2000" i="1" dirty="0"/>
              <a:t>Сравнение финансовых продуктов и возможных решений: четырёх вариантов предложения выбранного тарифного плана с целью выбора лучшего для себя (необходимость учёта цены минуты, цены текстового сообщения, количества бесплатных минут и сообщений).</a:t>
            </a:r>
          </a:p>
        </p:txBody>
      </p:sp>
    </p:spTree>
    <p:extLst>
      <p:ext uri="{BB962C8B-B14F-4D97-AF65-F5344CB8AC3E}">
        <p14:creationId xmlns:p14="http://schemas.microsoft.com/office/powerpoint/2010/main" val="2166948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2E3549-FC57-BC47-9C2F-7F220407F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913" y="1493962"/>
            <a:ext cx="9289031" cy="36004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400" b="1" dirty="0">
                <a:solidFill>
                  <a:srgbClr val="0070C0"/>
                </a:solidFill>
              </a:rPr>
              <a:t>Выполнение заданий теста российскими учащимися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4000" b="1" dirty="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43653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5B870C-AEEF-0042-892A-BA485F3CE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825" y="197818"/>
            <a:ext cx="10692765" cy="1194065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chemeClr val="tx2"/>
                </a:solidFill>
              </a:rPr>
              <a:t>Финансовая грамотность: результаты исследования </a:t>
            </a:r>
            <a:r>
              <a:rPr lang="en-US" sz="4000" b="1" dirty="0">
                <a:solidFill>
                  <a:schemeClr val="tx2"/>
                </a:solidFill>
              </a:rPr>
              <a:t>PISA-2018</a:t>
            </a:r>
            <a:r>
              <a:rPr lang="ru-RU" sz="4000" b="1" dirty="0">
                <a:solidFill>
                  <a:schemeClr val="tx2"/>
                </a:solidFill>
              </a:rPr>
              <a:t> в сравнении с результатами 2015 года</a:t>
            </a:r>
            <a:endParaRPr lang="ru-RU" sz="4000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B46C56A3-B0B1-C641-B851-AB28646FBB6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9986"/>
            <a:ext cx="7884641" cy="4949943"/>
          </a:xfrm>
        </p:spPr>
      </p:pic>
      <p:sp>
        <p:nvSpPr>
          <p:cNvPr id="8" name="Объект 7">
            <a:extLst>
              <a:ext uri="{FF2B5EF4-FFF2-40B4-BE49-F238E27FC236}">
                <a16:creationId xmlns:a16="http://schemas.microsoft.com/office/drawing/2014/main" xmlns="" id="{9B625F7C-9874-844D-84C4-13751FFFDF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56649" y="1709986"/>
            <a:ext cx="3924201" cy="5047505"/>
          </a:xfrm>
          <a:prstGeom prst="rect">
            <a:avLst/>
          </a:prstGeom>
        </p:spPr>
        <p:txBody>
          <a:bodyPr wrap="square" lIns="121890" tIns="60945" rIns="121890" bIns="60945">
            <a:spAutoFit/>
          </a:bodyPr>
          <a:lstStyle/>
          <a:p>
            <a:pPr marL="228543" indent="-228543">
              <a:lnSpc>
                <a:spcPct val="110000"/>
              </a:lnSpc>
              <a:buClr>
                <a:srgbClr val="23AE8B"/>
              </a:buClr>
              <a:buFont typeface="Wingdings" charset="2"/>
              <a:buChar char="§"/>
              <a:defRPr/>
            </a:pPr>
            <a:r>
              <a:rPr lang="ru-RU" sz="2000" b="1" dirty="0">
                <a:solidFill>
                  <a:srgbClr val="002060"/>
                </a:solidFill>
                <a:ea typeface="Verdana" charset="0"/>
                <a:cs typeface="Verdana" charset="0"/>
              </a:rPr>
              <a:t>Результаты в диапазоне от 41% до 61% в разных областях оценки </a:t>
            </a:r>
          </a:p>
          <a:p>
            <a:pPr marL="228543" indent="-228543">
              <a:lnSpc>
                <a:spcPct val="110000"/>
              </a:lnSpc>
              <a:buClr>
                <a:srgbClr val="23AE8B"/>
              </a:buClr>
              <a:buFont typeface="Wingdings" charset="2"/>
              <a:buChar char="§"/>
              <a:defRPr/>
            </a:pPr>
            <a:r>
              <a:rPr lang="ru-RU" sz="2000" b="1" dirty="0">
                <a:solidFill>
                  <a:srgbClr val="002060"/>
                </a:solidFill>
                <a:ea typeface="Verdana" charset="0"/>
                <a:cs typeface="Verdana" charset="0"/>
              </a:rPr>
              <a:t>Из областей содержания только по одной из четырёх («Деньги и операции с ними») выраженный рост (на 8%)</a:t>
            </a:r>
          </a:p>
          <a:p>
            <a:pPr marL="228543" indent="-228543">
              <a:lnSpc>
                <a:spcPct val="110000"/>
              </a:lnSpc>
              <a:buClr>
                <a:srgbClr val="23AE8B"/>
              </a:buClr>
              <a:buFont typeface="Wingdings" charset="2"/>
              <a:buChar char="§"/>
              <a:defRPr/>
            </a:pPr>
            <a:r>
              <a:rPr lang="ru-RU" sz="2000" b="1" dirty="0">
                <a:solidFill>
                  <a:srgbClr val="002060"/>
                </a:solidFill>
                <a:ea typeface="Verdana" charset="0"/>
                <a:cs typeface="Verdana" charset="0"/>
              </a:rPr>
              <a:t>Из процессов познавательной деятельности рост по двум из четырёх: анализ (на 5%) и оценка (на 3%)</a:t>
            </a:r>
          </a:p>
          <a:p>
            <a:pPr marL="228543" indent="-228543">
              <a:lnSpc>
                <a:spcPct val="110000"/>
              </a:lnSpc>
              <a:buClr>
                <a:srgbClr val="23AE8B"/>
              </a:buClr>
              <a:buFont typeface="Wingdings" charset="2"/>
              <a:buChar char="§"/>
              <a:defRPr/>
            </a:pPr>
            <a:r>
              <a:rPr lang="ru-RU" sz="2000" b="1" dirty="0">
                <a:solidFill>
                  <a:srgbClr val="002060"/>
                </a:solidFill>
                <a:ea typeface="Verdana" charset="0"/>
                <a:cs typeface="Verdana" charset="0"/>
              </a:rPr>
              <a:t>Значительные возможности улучшения результатов российских школьников</a:t>
            </a:r>
          </a:p>
        </p:txBody>
      </p:sp>
    </p:spTree>
    <p:extLst>
      <p:ext uri="{BB962C8B-B14F-4D97-AF65-F5344CB8AC3E}">
        <p14:creationId xmlns:p14="http://schemas.microsoft.com/office/powerpoint/2010/main" val="3215872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833" y="0"/>
            <a:ext cx="9378827" cy="119406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Роль опыта использования </a:t>
            </a:r>
            <a:br>
              <a:rPr lang="ru-RU" b="1" dirty="0">
                <a:solidFill>
                  <a:schemeClr val="tx2"/>
                </a:solidFill>
              </a:rPr>
            </a:br>
            <a:r>
              <a:rPr lang="ru-RU" b="1" dirty="0">
                <a:solidFill>
                  <a:schemeClr val="tx2"/>
                </a:solidFill>
              </a:rPr>
              <a:t>финансовых инструментов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785" y="1115716"/>
            <a:ext cx="5112568" cy="604867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endParaRPr lang="ru-RU" sz="2000" dirty="0"/>
          </a:p>
          <a:p>
            <a:pPr lvl="0">
              <a:buNone/>
            </a:pPr>
            <a:r>
              <a:rPr lang="ru-RU" sz="2000" dirty="0"/>
              <a:t>На результаты российских учащихся по финансовой грамотности оказывают влияние следующие факторы:</a:t>
            </a:r>
          </a:p>
          <a:p>
            <a:pPr>
              <a:buNone/>
            </a:pPr>
            <a:r>
              <a:rPr lang="ru-RU" sz="2000" dirty="0"/>
              <a:t>–  наличие у 15-летних подростков таких финансовых инструментов, как </a:t>
            </a:r>
            <a:r>
              <a:rPr lang="ru-RU" sz="2000" dirty="0">
                <a:solidFill>
                  <a:srgbClr val="FF0000"/>
                </a:solidFill>
              </a:rPr>
              <a:t>личный банковский счет</a:t>
            </a:r>
            <a:r>
              <a:rPr lang="ru-RU" sz="2000" dirty="0"/>
              <a:t> и </a:t>
            </a:r>
            <a:r>
              <a:rPr lang="ru-RU" sz="2000" dirty="0">
                <a:solidFill>
                  <a:srgbClr val="FF0000"/>
                </a:solidFill>
              </a:rPr>
              <a:t>собственная дебетовая карта</a:t>
            </a:r>
            <a:r>
              <a:rPr lang="ru-RU" sz="2000" dirty="0"/>
              <a:t>;</a:t>
            </a:r>
          </a:p>
          <a:p>
            <a:pPr>
              <a:buNone/>
            </a:pPr>
            <a:r>
              <a:rPr lang="ru-RU" sz="2000" dirty="0"/>
              <a:t>– практический </a:t>
            </a:r>
            <a:r>
              <a:rPr lang="ru-RU" sz="2000" dirty="0">
                <a:solidFill>
                  <a:srgbClr val="FF0000"/>
                </a:solidFill>
              </a:rPr>
              <a:t>опыт использования </a:t>
            </a:r>
            <a:r>
              <a:rPr lang="ru-RU" sz="2000" dirty="0"/>
              <a:t>различных </a:t>
            </a:r>
            <a:r>
              <a:rPr lang="ru-RU" sz="2000" dirty="0">
                <a:solidFill>
                  <a:srgbClr val="FF0000"/>
                </a:solidFill>
              </a:rPr>
              <a:t>финансовых инструментов </a:t>
            </a:r>
            <a:r>
              <a:rPr lang="ru-RU" sz="2000" dirty="0"/>
              <a:t>– например, </a:t>
            </a:r>
            <a:r>
              <a:rPr lang="ru-RU" sz="2000" dirty="0">
                <a:solidFill>
                  <a:srgbClr val="FF0000"/>
                </a:solidFill>
              </a:rPr>
              <a:t>опыт покупок через Инте</a:t>
            </a:r>
            <a:r>
              <a:rPr lang="ru-RU" sz="2000" dirty="0"/>
              <a:t>рнет или </a:t>
            </a:r>
            <a:r>
              <a:rPr lang="ru-RU" sz="2000" dirty="0">
                <a:solidFill>
                  <a:srgbClr val="FF0000"/>
                </a:solidFill>
              </a:rPr>
              <a:t>опыт оплаты </a:t>
            </a:r>
            <a:r>
              <a:rPr lang="ru-RU" sz="2000" dirty="0"/>
              <a:t>чего-либо </a:t>
            </a:r>
            <a:r>
              <a:rPr lang="ru-RU" sz="2000" dirty="0">
                <a:solidFill>
                  <a:srgbClr val="FF0000"/>
                </a:solidFill>
              </a:rPr>
              <a:t>с помощью мобильного телефона;</a:t>
            </a:r>
          </a:p>
          <a:p>
            <a:pPr>
              <a:buNone/>
            </a:pPr>
            <a:r>
              <a:rPr lang="ru-RU" sz="2000" dirty="0"/>
              <a:t>– интерес 15-летних подростков к деньгам и их </a:t>
            </a:r>
            <a:r>
              <a:rPr lang="ru-RU" sz="2000" dirty="0">
                <a:solidFill>
                  <a:srgbClr val="FF0000"/>
                </a:solidFill>
              </a:rPr>
              <a:t>позитивное отношение к обсуждению тем, касающихся денег</a:t>
            </a:r>
            <a:r>
              <a:rPr lang="ru-RU" sz="2000" dirty="0"/>
              <a:t>.</a:t>
            </a:r>
          </a:p>
          <a:p>
            <a:endParaRPr lang="ru-RU" sz="2000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361" y="1781994"/>
            <a:ext cx="6280573" cy="496855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978EA5C-C2F9-0E4E-9EEB-0DAEB635B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793" y="485850"/>
            <a:ext cx="11233248" cy="1194065"/>
          </a:xfrm>
        </p:spPr>
        <p:txBody>
          <a:bodyPr>
            <a:normAutofit fontScale="90000"/>
          </a:bodyPr>
          <a:lstStyle/>
          <a:p>
            <a:r>
              <a:rPr lang="ru-RU" sz="4800" b="1" dirty="0">
                <a:solidFill>
                  <a:schemeClr val="tx2"/>
                </a:solidFill>
              </a:rPr>
              <a:t>Роль информации, необходимой для решения финансовых вопросов, получаемой от преподавателей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FEBFB3D-41BF-3949-AE83-747E075982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825" y="2430066"/>
            <a:ext cx="10818985" cy="4286765"/>
          </a:xfrm>
        </p:spPr>
        <p:txBody>
          <a:bodyPr>
            <a:normAutofit fontScale="85000" lnSpcReduction="10000"/>
          </a:bodyPr>
          <a:lstStyle/>
          <a:p>
            <a:pPr indent="0">
              <a:buNone/>
            </a:pPr>
            <a:r>
              <a:rPr lang="ru-RU" dirty="0"/>
              <a:t>На результаты российских пятнадцатилетних учащихся в значительно большей степени, чем на результаты их зарубежных сверстников, влияет </a:t>
            </a:r>
            <a:r>
              <a:rPr lang="ru-RU" b="1" dirty="0">
                <a:solidFill>
                  <a:srgbClr val="FF0000"/>
                </a:solidFill>
              </a:rPr>
              <a:t>информация, получаемая от преподавателей</a:t>
            </a:r>
            <a:r>
              <a:rPr lang="ru-RU" b="1" dirty="0"/>
              <a:t>.</a:t>
            </a:r>
            <a:r>
              <a:rPr lang="ru-RU" dirty="0"/>
              <a:t> Этот источник финансовой информации отметили 61% российских участников исследования – </a:t>
            </a:r>
            <a:r>
              <a:rPr lang="ru-RU" dirty="0">
                <a:solidFill>
                  <a:srgbClr val="FF0000"/>
                </a:solidFill>
              </a:rPr>
              <a:t>на 11% выше, чем в среднем по странам ОЭСР </a:t>
            </a:r>
            <a:r>
              <a:rPr lang="ru-RU" dirty="0"/>
              <a:t>(50%). Результат этих учащихся в России – 498 баллов – </a:t>
            </a:r>
            <a:r>
              <a:rPr lang="ru-RU" dirty="0">
                <a:solidFill>
                  <a:srgbClr val="FF0000"/>
                </a:solidFill>
              </a:rPr>
              <a:t>на 15 баллов выше, чем в среднем по странам ОЭСР</a:t>
            </a:r>
            <a:r>
              <a:rPr lang="ru-RU" dirty="0"/>
              <a:t> (483 балла). </a:t>
            </a:r>
          </a:p>
          <a:p>
            <a:pPr indent="0">
              <a:buNone/>
            </a:pPr>
            <a:r>
              <a:rPr lang="ru-RU" dirty="0"/>
              <a:t>Это третий по популярности среди российских учащихся источник информации, необходимой для решения финансовых вопросов, – после информации от родителей и взрослых родственников (90% отметивших этот источник) и Интернета (83% отметивших).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18792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2E3549-FC57-BC47-9C2F-7F220407F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913" y="1493962"/>
            <a:ext cx="9289031" cy="36004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400" b="1" dirty="0">
                <a:solidFill>
                  <a:srgbClr val="0070C0"/>
                </a:solidFill>
              </a:rPr>
              <a:t>Результаты 9 регионов – участников Проекта: показательные особенности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4000" b="1" dirty="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436539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01" y="0"/>
            <a:ext cx="11305256" cy="1194065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chemeClr val="tx2"/>
                </a:solidFill>
              </a:rPr>
              <a:t>Общие результаты исследования</a:t>
            </a:r>
            <a:endParaRPr lang="ru-RU" sz="4000" dirty="0"/>
          </a:p>
        </p:txBody>
      </p:sp>
      <p:pic>
        <p:nvPicPr>
          <p:cNvPr id="7" name="Содержимое 6" descr="Снимок экрана 2020-08-19 в 9.17.09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825" y="947085"/>
            <a:ext cx="5472608" cy="6047897"/>
          </a:xfrm>
        </p:spPr>
      </p:pic>
      <p:sp>
        <p:nvSpPr>
          <p:cNvPr id="8" name="Стрелка влево 7"/>
          <p:cNvSpPr/>
          <p:nvPr/>
        </p:nvSpPr>
        <p:spPr>
          <a:xfrm>
            <a:off x="6012433" y="3942234"/>
            <a:ext cx="648072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516489" y="2142034"/>
            <a:ext cx="521598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Средний балл </a:t>
            </a:r>
            <a:r>
              <a:rPr lang="ru-RU" b="1" dirty="0"/>
              <a:t>по финансовой грамотности</a:t>
            </a:r>
            <a:endParaRPr lang="ru-RU" dirty="0"/>
          </a:p>
        </p:txBody>
      </p:sp>
      <p:graphicFrame>
        <p:nvGraphicFramePr>
          <p:cNvPr id="10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6732513" y="2574082"/>
          <a:ext cx="4816228" cy="8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81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081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err="1">
                          <a:latin typeface="Times New Roman"/>
                          <a:ea typeface="Times New Roman"/>
                        </a:rPr>
                        <a:t>Россия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latin typeface="Times New Roman"/>
                          <a:ea typeface="Times New Roman"/>
                        </a:rPr>
                        <a:t>9 </a:t>
                      </a:r>
                      <a:r>
                        <a:rPr lang="en-GB" sz="2000" b="1" dirty="0" err="1">
                          <a:latin typeface="Times New Roman"/>
                          <a:ea typeface="Times New Roman"/>
                        </a:rPr>
                        <a:t>регионов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latin typeface="Times New Roman"/>
                          <a:ea typeface="Times New Roman"/>
                        </a:rPr>
                        <a:t>49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5</a:t>
                      </a:r>
                      <a:r>
                        <a:rPr lang="en-GB" sz="2000" b="1" dirty="0">
                          <a:latin typeface="Times New Roman"/>
                          <a:ea typeface="Times New Roman"/>
                        </a:rPr>
                        <a:t> 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latin typeface="Times New Roman"/>
                          <a:ea typeface="Times New Roman"/>
                        </a:rPr>
                        <a:t>49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6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Результаты учащихся 9 регионов Проекта и российской выборки </a:t>
            </a:r>
            <a:r>
              <a:rPr lang="ru-RU" b="1" dirty="0">
                <a:solidFill>
                  <a:srgbClr val="FF0000"/>
                </a:solidFill>
              </a:rPr>
              <a:t>по уровням финансовой грамотности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" name="Содержимое 7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854002"/>
            <a:ext cx="5688632" cy="4752528"/>
          </a:xfrm>
          <a:prstGeom prst="rect">
            <a:avLst/>
          </a:prstGeom>
          <a:noFill/>
          <a:ln>
            <a:noFill/>
          </a:ln>
        </p:spPr>
      </p:pic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755849" y="2799978"/>
            <a:ext cx="460851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just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b="1" dirty="0">
                <a:ea typeface="Times New Roman" pitchFamily="18" charset="0"/>
                <a:cs typeface="Arial" pitchFamily="34" charset="0"/>
              </a:rPr>
              <a:t>Число учащихся, не достигших порогового (второго) уровня, в регионах Проекта ниже (на 4%).</a:t>
            </a: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Число учащихся, достигших самые высокие уровни финансовой грамотности (4 и 5 уровни) одинаково – 27%.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Можно предположить, что в школах 9 регионов Проекта уделялось больше внимания работе с учащимися с низкими результатами.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17" y="989906"/>
            <a:ext cx="10531276" cy="496855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Стрелка влево 5"/>
          <p:cNvSpPr/>
          <p:nvPr/>
        </p:nvSpPr>
        <p:spPr>
          <a:xfrm>
            <a:off x="10404921" y="2286050"/>
            <a:ext cx="690376" cy="3406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51793" y="0"/>
            <a:ext cx="11629057" cy="1194065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chemeClr val="tx2"/>
                </a:solidFill>
              </a:rPr>
              <a:t>Распределение учащихся </a:t>
            </a:r>
            <a:r>
              <a:rPr lang="ru-RU" sz="4000" b="1" dirty="0">
                <a:solidFill>
                  <a:srgbClr val="FF0000"/>
                </a:solidFill>
              </a:rPr>
              <a:t>стран по уровням </a:t>
            </a:r>
            <a:r>
              <a:rPr lang="ru-RU" sz="4000" b="1" dirty="0">
                <a:solidFill>
                  <a:schemeClr val="tx2"/>
                </a:solidFill>
              </a:rPr>
              <a:t>финансовой грамотности</a:t>
            </a:r>
          </a:p>
        </p:txBody>
      </p:sp>
      <p:sp>
        <p:nvSpPr>
          <p:cNvPr id="9" name="Объект 7">
            <a:extLst>
              <a:ext uri="{FF2B5EF4-FFF2-40B4-BE49-F238E27FC236}">
                <a16:creationId xmlns:a16="http://schemas.microsoft.com/office/drawing/2014/main" xmlns="" id="{9B625F7C-9874-844D-84C4-13751FFFDF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5809" y="5886450"/>
            <a:ext cx="11485041" cy="1521925"/>
          </a:xfrm>
          <a:prstGeom prst="rect">
            <a:avLst/>
          </a:prstGeom>
        </p:spPr>
        <p:txBody>
          <a:bodyPr wrap="square" lIns="121890" tIns="60945" rIns="121890" bIns="60945">
            <a:spAutoFit/>
          </a:bodyPr>
          <a:lstStyle/>
          <a:p>
            <a:pPr marL="228543" indent="-228543">
              <a:lnSpc>
                <a:spcPct val="110000"/>
              </a:lnSpc>
              <a:buClr>
                <a:srgbClr val="23AE8B"/>
              </a:buClr>
              <a:buFont typeface="Wingdings" charset="2"/>
              <a:buChar char="§"/>
              <a:defRPr/>
            </a:pPr>
            <a:r>
              <a:rPr lang="ru-RU" sz="2000" b="1" dirty="0"/>
              <a:t>90% учащихся</a:t>
            </a:r>
            <a:r>
              <a:rPr lang="ru-RU" sz="2000" dirty="0"/>
              <a:t> 15-летнего возраста в 9 регионах-участниках Проекта </a:t>
            </a:r>
            <a:r>
              <a:rPr lang="ru-RU" sz="2000" b="1" dirty="0"/>
              <a:t>достигли или превысили пороговый (второй) уровень</a:t>
            </a:r>
            <a:r>
              <a:rPr lang="ru-RU" sz="2000" dirty="0"/>
              <a:t> финансовой грамотности. Это число выше, чем по </a:t>
            </a:r>
            <a:r>
              <a:rPr lang="ru-RU" sz="2000" dirty="0">
                <a:ea typeface="Times New Roman" pitchFamily="18" charset="0"/>
                <a:cs typeface="Arial" pitchFamily="34" charset="0"/>
              </a:rPr>
              <a:t>российской выборке (86%) и </a:t>
            </a:r>
            <a:r>
              <a:rPr lang="ru-RU" sz="2000" dirty="0"/>
              <a:t>в среднем по ОЭСР (85,3%). </a:t>
            </a:r>
            <a:r>
              <a:rPr lang="ru-RU" sz="2000" b="1" dirty="0">
                <a:solidFill>
                  <a:srgbClr val="FF0000"/>
                </a:solidFill>
              </a:rPr>
              <a:t>Выборка 9 регионов заняла позицию после Финляндии </a:t>
            </a:r>
          </a:p>
          <a:p>
            <a:pPr marL="228543" indent="-228543">
              <a:lnSpc>
                <a:spcPct val="110000"/>
              </a:lnSpc>
              <a:buClr>
                <a:srgbClr val="23AE8B"/>
              </a:buClr>
              <a:buFont typeface="Wingdings" charset="2"/>
              <a:buChar char="§"/>
              <a:defRPr/>
            </a:pPr>
            <a:endParaRPr lang="ru-RU" sz="2000" b="1" dirty="0">
              <a:solidFill>
                <a:srgbClr val="002060"/>
              </a:solidFill>
              <a:ea typeface="Verdana" charset="0"/>
              <a:cs typeface="Verdana" charset="0"/>
            </a:endParaRPr>
          </a:p>
        </p:txBody>
      </p:sp>
      <p:sp>
        <p:nvSpPr>
          <p:cNvPr id="8" name="Стрелка влево 7"/>
          <p:cNvSpPr/>
          <p:nvPr/>
        </p:nvSpPr>
        <p:spPr>
          <a:xfrm>
            <a:off x="10188897" y="3078138"/>
            <a:ext cx="690376" cy="3406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1D6F007-5158-9140-8001-78547779B1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1873" y="2358058"/>
            <a:ext cx="9937104" cy="2735155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3200" b="1" dirty="0">
                <a:solidFill>
                  <a:srgbClr val="FF0000"/>
                </a:solidFill>
              </a:rPr>
              <a:t/>
            </a:r>
            <a:br>
              <a:rPr lang="ru-RU" sz="3200" b="1" dirty="0">
                <a:solidFill>
                  <a:srgbClr val="FF0000"/>
                </a:solidFill>
              </a:rPr>
            </a:br>
            <a:r>
              <a:rPr lang="ru-RU" sz="3200" b="1" dirty="0">
                <a:solidFill>
                  <a:srgbClr val="FF0000"/>
                </a:solidFill>
              </a:rPr>
              <a:t>Использование методологии и результатов исследования PISA-2018 по финансовой грамотности в системе общего и дополнительного образования </a:t>
            </a: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i="1" dirty="0"/>
              <a:t> </a:t>
            </a:r>
            <a:r>
              <a:rPr lang="ru-RU" sz="2400" i="1" dirty="0"/>
              <a:t>Рутковская Елена Лазаревна , к.п.н., старший научный сотрудник лаборатории социально-гуманитарного общего образования </a:t>
            </a:r>
            <a:br>
              <a:rPr lang="ru-RU" sz="2400" i="1" dirty="0"/>
            </a:br>
            <a:r>
              <a:rPr lang="ru-RU" sz="2400" i="1" dirty="0"/>
              <a:t>Института стратегии развития образования </a:t>
            </a:r>
            <a:br>
              <a:rPr lang="ru-RU" sz="2400" i="1" dirty="0"/>
            </a:br>
            <a:r>
              <a:rPr lang="ru-RU" sz="2400" i="1" dirty="0"/>
              <a:t>Российской академии образования</a:t>
            </a:r>
            <a:r>
              <a:rPr lang="ru-RU" sz="3200" i="1" dirty="0"/>
              <a:t/>
            </a:r>
            <a:br>
              <a:rPr lang="ru-RU" sz="3200" i="1" dirty="0"/>
            </a:br>
            <a:endParaRPr lang="ru-RU" sz="3200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C87E20E-8286-4D91-BD85-ED577A7925E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094362"/>
            <a:ext cx="11909138" cy="20700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45C6C7D-E461-4991-9C97-EB01216A3BC3}"/>
              </a:ext>
            </a:extLst>
          </p:cNvPr>
          <p:cNvSpPr txBox="1"/>
          <p:nvPr/>
        </p:nvSpPr>
        <p:spPr>
          <a:xfrm>
            <a:off x="4144288" y="6283766"/>
            <a:ext cx="29651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г. Москва</a:t>
            </a:r>
          </a:p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8 сентября 2020 г.</a:t>
            </a:r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1033" y="125811"/>
            <a:ext cx="3183488" cy="9361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7" y="125810"/>
            <a:ext cx="2880320" cy="1024358"/>
          </a:xfrm>
          <a:prstGeom prst="rect">
            <a:avLst/>
          </a:prstGeom>
        </p:spPr>
      </p:pic>
      <p:pic>
        <p:nvPicPr>
          <p:cNvPr id="9" name="Picture 4" descr="http://www.fa.ru/news/PublishingImages/minfi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577" y="125810"/>
            <a:ext cx="4429518" cy="108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8318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825" y="0"/>
            <a:ext cx="10692765" cy="1194065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chemeClr val="tx2"/>
                </a:solidFill>
              </a:rPr>
              <a:t>Распределение </a:t>
            </a:r>
            <a:r>
              <a:rPr lang="ru-RU" sz="4000" b="1" dirty="0">
                <a:solidFill>
                  <a:srgbClr val="FF0000"/>
                </a:solidFill>
              </a:rPr>
              <a:t>образовательных организаций </a:t>
            </a:r>
            <a:r>
              <a:rPr lang="ru-RU" sz="4000" b="1" dirty="0">
                <a:solidFill>
                  <a:schemeClr val="tx2"/>
                </a:solidFill>
              </a:rPr>
              <a:t>по уровням финансовой грамотности</a:t>
            </a:r>
            <a:r>
              <a:rPr lang="en-US" sz="4000" b="1" dirty="0">
                <a:solidFill>
                  <a:schemeClr val="tx2"/>
                </a:solidFill>
              </a:rPr>
              <a:t> (</a:t>
            </a:r>
            <a:r>
              <a:rPr lang="ru-RU" sz="4000" b="1" dirty="0">
                <a:solidFill>
                  <a:schemeClr val="tx2"/>
                </a:solidFill>
              </a:rPr>
              <a:t>регионы Проекта и Россия)</a:t>
            </a:r>
            <a:endParaRPr lang="ru-RU" sz="4000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794" y="1671693"/>
            <a:ext cx="4176464" cy="5870941"/>
          </a:xfrm>
        </p:spPr>
        <p:txBody>
          <a:bodyPr>
            <a:normAutofit fontScale="47500" lnSpcReduction="20000"/>
          </a:bodyPr>
          <a:lstStyle/>
          <a:p>
            <a:pPr marL="0" lvl="0">
              <a:spcBef>
                <a:spcPts val="0"/>
              </a:spcBef>
              <a:buNone/>
            </a:pPr>
            <a:r>
              <a:rPr lang="ru-RU" sz="4400" b="1" dirty="0"/>
              <a:t>Достижение </a:t>
            </a:r>
            <a:r>
              <a:rPr lang="ru-RU" sz="4400" b="1" dirty="0">
                <a:solidFill>
                  <a:srgbClr val="FF0000"/>
                </a:solidFill>
              </a:rPr>
              <a:t>порогового</a:t>
            </a:r>
            <a:r>
              <a:rPr lang="ru-RU" sz="4400" b="1" dirty="0"/>
              <a:t> уровня финансовой грамотности обеспечивают </a:t>
            </a:r>
            <a:r>
              <a:rPr lang="ru-RU" sz="4400" b="1" dirty="0">
                <a:solidFill>
                  <a:srgbClr val="FF0000"/>
                </a:solidFill>
              </a:rPr>
              <a:t>большее </a:t>
            </a:r>
            <a:r>
              <a:rPr lang="ru-RU" sz="4400" b="1" dirty="0"/>
              <a:t>число</a:t>
            </a:r>
            <a:r>
              <a:rPr lang="ru-RU" sz="4400" b="1" dirty="0">
                <a:solidFill>
                  <a:srgbClr val="FF0000"/>
                </a:solidFill>
              </a:rPr>
              <a:t> </a:t>
            </a:r>
            <a:r>
              <a:rPr lang="ru-RU" sz="4400" b="1" dirty="0"/>
              <a:t>образовательных организаций 9 регионов - 98%, чем  в среднем по России - 94%. </a:t>
            </a:r>
          </a:p>
          <a:p>
            <a:pPr marL="0" lvl="0">
              <a:spcBef>
                <a:spcPts val="0"/>
              </a:spcBef>
              <a:buNone/>
            </a:pPr>
            <a:endParaRPr lang="ru-RU" sz="4400" b="1" dirty="0"/>
          </a:p>
          <a:p>
            <a:pPr marL="0" lvl="0">
              <a:spcBef>
                <a:spcPts val="0"/>
              </a:spcBef>
              <a:buNone/>
            </a:pPr>
            <a:r>
              <a:rPr lang="ru-RU" sz="4400" b="1" dirty="0">
                <a:solidFill>
                  <a:srgbClr val="FF0000"/>
                </a:solidFill>
              </a:rPr>
              <a:t>Повышенный</a:t>
            </a:r>
            <a:r>
              <a:rPr lang="ru-RU" sz="4400" b="1" dirty="0"/>
              <a:t> уровень финансовой грамотности учащихся обеспечивает также </a:t>
            </a:r>
            <a:r>
              <a:rPr lang="ru-RU" sz="4400" b="1" dirty="0">
                <a:solidFill>
                  <a:srgbClr val="FF0000"/>
                </a:solidFill>
              </a:rPr>
              <a:t>большее</a:t>
            </a:r>
            <a:r>
              <a:rPr lang="ru-RU" sz="4400" b="1" dirty="0"/>
              <a:t> число образовательных организаций 9 регионов Проекта - 13%, чем в среднем по России - 8 %. </a:t>
            </a:r>
          </a:p>
          <a:p>
            <a:pPr marL="0" lvl="0">
              <a:spcBef>
                <a:spcPts val="0"/>
              </a:spcBef>
              <a:buNone/>
            </a:pPr>
            <a:endParaRPr lang="ru-RU" sz="4400" b="1" dirty="0"/>
          </a:p>
          <a:p>
            <a:pPr marL="0" lvl="0">
              <a:spcBef>
                <a:spcPts val="0"/>
              </a:spcBef>
              <a:buNone/>
            </a:pPr>
            <a:r>
              <a:rPr lang="ru-RU" sz="4400" b="1" dirty="0"/>
              <a:t>Полученные данные дают основание предположить о большей дифференциации усилий педагогов 9 регионов в работе с учащимися разного уровня финансовой грамотности. </a:t>
            </a:r>
          </a:p>
          <a:p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35002245"/>
              </p:ext>
            </p:extLst>
          </p:nvPr>
        </p:nvGraphicFramePr>
        <p:xfrm>
          <a:off x="4428257" y="2502074"/>
          <a:ext cx="7128792" cy="3504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81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881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881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8813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8813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8813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921611">
                <a:tc>
                  <a:txBody>
                    <a:bodyPr/>
                    <a:lstStyle/>
                    <a:p>
                      <a:endParaRPr lang="ru-RU" sz="2000" dirty="0">
                        <a:latin typeface="+mn-lt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1-й уровень</a:t>
                      </a:r>
                      <a:endParaRPr lang="ru-RU" sz="20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2-й уровень 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</a:rPr>
                        <a:t>пороговый</a:t>
                      </a:r>
                      <a:endParaRPr lang="ru-RU" sz="2000" dirty="0">
                        <a:solidFill>
                          <a:srgbClr val="FF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3-й уровень</a:t>
                      </a:r>
                      <a:endParaRPr lang="ru-RU" sz="20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4-й уровень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</a:rPr>
                        <a:t> повышенный</a:t>
                      </a:r>
                      <a:endParaRPr lang="ru-RU" sz="20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5-й уровень</a:t>
                      </a:r>
                      <a:endParaRPr lang="ru-RU" sz="20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634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9 </a:t>
                      </a:r>
                      <a:r>
                        <a:rPr lang="ru-RU" sz="2000" b="1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регионовПроекта</a:t>
                      </a:r>
                      <a:endParaRPr lang="ru-RU" sz="20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0000"/>
                        </a:solidFill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2</a:t>
                      </a:r>
                      <a:r>
                        <a:rPr lang="en-GB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,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2</a:t>
                      </a:r>
                      <a:r>
                        <a:rPr lang="en-GB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%</a:t>
                      </a:r>
                      <a:endParaRPr lang="ru-RU" sz="20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0000"/>
                        </a:solidFill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29,7</a:t>
                      </a:r>
                      <a:r>
                        <a:rPr lang="en-GB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%</a:t>
                      </a:r>
                      <a:endParaRPr lang="ru-RU" sz="20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0000"/>
                        </a:solidFill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5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4</a:t>
                      </a:r>
                      <a:r>
                        <a:rPr lang="en-GB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,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9</a:t>
                      </a:r>
                      <a:r>
                        <a:rPr lang="en-GB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%</a:t>
                      </a:r>
                      <a:endParaRPr lang="ru-RU" sz="20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0000"/>
                        </a:solidFill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13</a:t>
                      </a:r>
                      <a:r>
                        <a:rPr lang="en-GB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,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2</a:t>
                      </a:r>
                      <a:r>
                        <a:rPr lang="en-GB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%</a:t>
                      </a:r>
                      <a:endParaRPr lang="ru-RU" sz="20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0000"/>
                        </a:solidFill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0%</a:t>
                      </a:r>
                      <a:endParaRPr lang="ru-RU" sz="20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216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Россия</a:t>
                      </a:r>
                      <a:endParaRPr lang="ru-RU" sz="20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6</a:t>
                      </a:r>
                      <a:r>
                        <a:rPr lang="en-GB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,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3</a:t>
                      </a:r>
                      <a:r>
                        <a:rPr lang="en-GB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%</a:t>
                      </a:r>
                      <a:endParaRPr lang="ru-RU" sz="20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31</a:t>
                      </a:r>
                      <a:r>
                        <a:rPr lang="en-GB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,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8</a:t>
                      </a:r>
                      <a:r>
                        <a:rPr lang="en-GB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%</a:t>
                      </a:r>
                      <a:endParaRPr lang="ru-RU" sz="20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53</a:t>
                      </a:r>
                      <a:r>
                        <a:rPr lang="en-GB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,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8</a:t>
                      </a:r>
                      <a:r>
                        <a:rPr lang="en-GB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%</a:t>
                      </a:r>
                      <a:endParaRPr lang="ru-RU" sz="20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8</a:t>
                      </a:r>
                      <a:r>
                        <a:rPr lang="en-GB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,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1</a:t>
                      </a:r>
                      <a:r>
                        <a:rPr lang="en-GB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%</a:t>
                      </a:r>
                      <a:endParaRPr lang="ru-RU" sz="20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0%</a:t>
                      </a:r>
                      <a:endParaRPr lang="ru-RU" sz="20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833" y="629866"/>
            <a:ext cx="10692765" cy="1194065"/>
          </a:xfrm>
        </p:spPr>
        <p:txBody>
          <a:bodyPr>
            <a:normAutofit fontScale="90000"/>
          </a:bodyPr>
          <a:lstStyle/>
          <a:p>
            <a:r>
              <a:rPr lang="ru-RU" sz="4400" b="1" dirty="0">
                <a:solidFill>
                  <a:schemeClr val="tx2"/>
                </a:solidFill>
              </a:rPr>
              <a:t>Задания, по которым продемонстрированы результаты, </a:t>
            </a:r>
            <a:r>
              <a:rPr lang="ru-RU" sz="4400" b="1" dirty="0">
                <a:solidFill>
                  <a:srgbClr val="FF0000"/>
                </a:solidFill>
              </a:rPr>
              <a:t>превышающие максимум стран-участниц </a:t>
            </a:r>
            <a:r>
              <a:rPr lang="ru-RU" sz="4400" b="1" dirty="0">
                <a:solidFill>
                  <a:schemeClr val="tx2"/>
                </a:solidFill>
              </a:rPr>
              <a:t>(% выполнения)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413470" y="1819723"/>
          <a:ext cx="11467380" cy="53446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34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219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988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4261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2622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8608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Название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Россия 2018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9 регионов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min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страна min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max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страна max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Разница страна  </a:t>
                      </a:r>
                      <a:r>
                        <a:rPr lang="ru-RU" sz="1600" dirty="0" err="1">
                          <a:latin typeface="Times New Roman"/>
                          <a:ea typeface="Calibri"/>
                          <a:cs typeface="Times New Roman"/>
                        </a:rPr>
                        <a:t>max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 - 9 регионов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109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Проценты по вкладу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(содержательная область «Риски и вознаграждения», познавательная деятельность «Анализ информации в финансовом контексте», контекст «Личные траты, досуг и отдых»)</a:t>
                      </a:r>
                      <a:endParaRPr lang="ru-RU" sz="2000" i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48,44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55,3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35,08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Индонезия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50,71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Испания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-4,59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583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Значение показателя кредитоспособности </a:t>
                      </a:r>
                      <a:r>
                        <a:rPr lang="ru-RU" sz="20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(содержательная область «Деньги и операции с ними», познавательная деятельность «Анализ информации в финансовом контексте», контекст «Личные траты, досуг и отдых»)</a:t>
                      </a:r>
                      <a:endParaRPr lang="ru-RU" sz="2000" i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63,92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71,3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22,49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Перу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67,46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Эстония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-3,84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833" y="629866"/>
            <a:ext cx="10692765" cy="1194065"/>
          </a:xfrm>
        </p:spPr>
        <p:txBody>
          <a:bodyPr>
            <a:normAutofit fontScale="90000"/>
          </a:bodyPr>
          <a:lstStyle/>
          <a:p>
            <a:r>
              <a:rPr lang="ru-RU" sz="4400" b="1" dirty="0">
                <a:solidFill>
                  <a:schemeClr val="tx2"/>
                </a:solidFill>
              </a:rPr>
              <a:t>Задания, по которым продемонстрированы результаты,</a:t>
            </a:r>
            <a:r>
              <a:rPr lang="ru-RU" sz="4400" b="1" dirty="0">
                <a:solidFill>
                  <a:srgbClr val="FF0000"/>
                </a:solidFill>
              </a:rPr>
              <a:t> тождественные максимальным </a:t>
            </a:r>
            <a:br>
              <a:rPr lang="ru-RU" sz="4400" b="1" dirty="0">
                <a:solidFill>
                  <a:srgbClr val="FF0000"/>
                </a:solidFill>
              </a:rPr>
            </a:br>
            <a:r>
              <a:rPr lang="ru-RU" sz="4400" b="1" dirty="0">
                <a:solidFill>
                  <a:schemeClr val="tx2"/>
                </a:solidFill>
              </a:rPr>
              <a:t>(% выполнения)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413470" y="1819723"/>
          <a:ext cx="11467380" cy="53446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34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219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988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4261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2622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8608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Название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Россия 2018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9 регионов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min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страна min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max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страна max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Разница страна  </a:t>
                      </a:r>
                      <a:r>
                        <a:rPr lang="ru-RU" sz="1600" dirty="0" err="1">
                          <a:latin typeface="Times New Roman"/>
                          <a:ea typeface="Calibri"/>
                          <a:cs typeface="Times New Roman"/>
                        </a:rPr>
                        <a:t>max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 - 9 регионов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109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Электронное сообщение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i="1" dirty="0">
                          <a:latin typeface="Times New Roman"/>
                          <a:ea typeface="Calibri"/>
                          <a:cs typeface="Times New Roman"/>
                        </a:rPr>
                        <a:t>(содержательная область «Финансовая среда», познавательная деятельность «Оценка финансовой проблемы»», контекст «Общество и гражданин в сообществе»)</a:t>
                      </a:r>
                      <a:endParaRPr lang="ru-RU" sz="20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62,26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71,5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21,69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Грузия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71,89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Литва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0,39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583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Покупка планшета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i="1" dirty="0">
                          <a:latin typeface="Times New Roman"/>
                          <a:ea typeface="Calibri"/>
                          <a:cs typeface="Times New Roman"/>
                        </a:rPr>
                        <a:t>(содержательная область «Деньги и операции с ними», познавательная деятельность «Анализ информации в финансовом контексте», контекст «Личные траты, досуг и отдых»)</a:t>
                      </a:r>
                      <a:endParaRPr lang="ru-RU" sz="20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72,98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80,5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33,52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Индонезия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80,96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Эстония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0,46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825" y="269826"/>
            <a:ext cx="10692765" cy="1194065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chemeClr val="tx2"/>
                </a:solidFill>
              </a:rPr>
              <a:t>Задания, по которым продемонстрированы результаты,</a:t>
            </a:r>
            <a:r>
              <a:rPr lang="ru-RU" sz="4000" b="1" dirty="0">
                <a:solidFill>
                  <a:srgbClr val="FF0000"/>
                </a:solidFill>
              </a:rPr>
              <a:t> практически не отличающиеся от максимальных </a:t>
            </a:r>
            <a:r>
              <a:rPr lang="ru-RU" sz="4000" b="1" dirty="0">
                <a:solidFill>
                  <a:schemeClr val="tx2"/>
                </a:solidFill>
              </a:rPr>
              <a:t>(% выполнения)</a:t>
            </a:r>
            <a:endParaRPr lang="ru-RU" sz="40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467817" y="3006130"/>
          <a:ext cx="11034712" cy="2447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465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793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793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7933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7933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7933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37933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Название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Россия 2018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9 регионов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min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страна min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max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страна </a:t>
                      </a:r>
                      <a:r>
                        <a:rPr lang="ru-RU" sz="1600" dirty="0" err="1">
                          <a:latin typeface="Times New Roman"/>
                          <a:ea typeface="Calibri"/>
                          <a:cs typeface="Times New Roman"/>
                        </a:rPr>
                        <a:t>max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Разница страна  </a:t>
                      </a:r>
                      <a:r>
                        <a:rPr lang="ru-RU" sz="1600" dirty="0" err="1">
                          <a:latin typeface="Times New Roman"/>
                          <a:ea typeface="Calibri"/>
                          <a:cs typeface="Times New Roman"/>
                        </a:rPr>
                        <a:t>max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 - 9 регионов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latin typeface="Arial Narrow"/>
                          <a:ea typeface="Times New Roman"/>
                          <a:cs typeface="Arial"/>
                        </a:rPr>
                        <a:t>Меняющаяся стоимость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latin typeface="Arial Narrow"/>
                          <a:ea typeface="Times New Roman"/>
                          <a:cs typeface="Arial"/>
                        </a:rPr>
                        <a:t>54,3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57,2</a:t>
                      </a:r>
                      <a:endParaRPr lang="ru-RU" sz="2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latin typeface="Arial Narrow"/>
                          <a:ea typeface="Times New Roman"/>
                          <a:cs typeface="Arial"/>
                        </a:rPr>
                        <a:t>2,9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latin typeface="Arial Narrow"/>
                          <a:ea typeface="Times New Roman"/>
                          <a:cs typeface="Arial"/>
                        </a:rPr>
                        <a:t>13,63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latin typeface="Arial Narrow"/>
                          <a:ea typeface="Times New Roman"/>
                          <a:cs typeface="Arial"/>
                        </a:rPr>
                        <a:t>Перу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57,77</a:t>
                      </a:r>
                      <a:endParaRPr lang="ru-RU" sz="2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latin typeface="Arial Narrow"/>
                          <a:ea typeface="Times New Roman"/>
                          <a:cs typeface="Arial"/>
                        </a:rPr>
                        <a:t>Канада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latin typeface="Arial Narrow"/>
                          <a:ea typeface="Times New Roman"/>
                          <a:cs typeface="Arial"/>
                        </a:rPr>
                        <a:t>Гантия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latin typeface="Arial Narrow"/>
                          <a:ea typeface="Times New Roman"/>
                          <a:cs typeface="Arial"/>
                        </a:rPr>
                        <a:t>85,16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88,6</a:t>
                      </a:r>
                      <a:endParaRPr lang="ru-RU" sz="2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latin typeface="Arial Narrow"/>
                          <a:ea typeface="Times New Roman"/>
                          <a:cs typeface="Arial"/>
                        </a:rPr>
                        <a:t>3,4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latin typeface="Arial Narrow"/>
                          <a:ea typeface="Times New Roman"/>
                          <a:cs typeface="Arial"/>
                        </a:rPr>
                        <a:t>47,58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latin typeface="Arial Narrow"/>
                          <a:ea typeface="Times New Roman"/>
                          <a:cs typeface="Arial"/>
                        </a:rPr>
                        <a:t>Индонезия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89,62</a:t>
                      </a:r>
                      <a:endParaRPr lang="ru-RU" sz="2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latin typeface="Arial Narrow"/>
                          <a:ea typeface="Times New Roman"/>
                          <a:cs typeface="Arial"/>
                        </a:rPr>
                        <a:t>Эстония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latin typeface="Arial Narrow"/>
                          <a:ea typeface="Times New Roman"/>
                          <a:cs typeface="Arial"/>
                        </a:rPr>
                        <a:t>Проценты по вкладу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latin typeface="Arial Narrow"/>
                          <a:ea typeface="Times New Roman"/>
                          <a:cs typeface="Arial"/>
                        </a:rPr>
                        <a:t>57,64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61,6</a:t>
                      </a:r>
                      <a:endParaRPr lang="ru-RU" sz="2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latin typeface="Arial Narrow"/>
                          <a:ea typeface="Times New Roman"/>
                          <a:cs typeface="Arial"/>
                        </a:rPr>
                        <a:t>4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latin typeface="Arial Narrow"/>
                          <a:ea typeface="Times New Roman"/>
                          <a:cs typeface="Arial"/>
                        </a:rPr>
                        <a:t>28,06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latin typeface="Arial Narrow"/>
                          <a:ea typeface="Times New Roman"/>
                          <a:cs typeface="Arial"/>
                        </a:rPr>
                        <a:t>Индонезия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62,89</a:t>
                      </a:r>
                      <a:endParaRPr lang="ru-RU" sz="2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latin typeface="Arial Narrow"/>
                          <a:ea typeface="Times New Roman"/>
                          <a:cs typeface="Arial"/>
                        </a:rPr>
                        <a:t>Эстония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825" y="0"/>
            <a:ext cx="10692765" cy="1194065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chemeClr val="tx2"/>
                </a:solidFill>
              </a:rPr>
              <a:t>Результаты учащихся 9 регионов Проекта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989906"/>
            <a:ext cx="11629057" cy="5094362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По </a:t>
            </a:r>
            <a:r>
              <a:rPr lang="ru-RU" dirty="0">
                <a:solidFill>
                  <a:srgbClr val="FF0000"/>
                </a:solidFill>
              </a:rPr>
              <a:t>семи</a:t>
            </a:r>
            <a:r>
              <a:rPr lang="ru-RU" dirty="0"/>
              <a:t> заданиям из 43 заданий исследования (</a:t>
            </a:r>
            <a:r>
              <a:rPr lang="ru-RU" dirty="0">
                <a:solidFill>
                  <a:srgbClr val="FF0000"/>
                </a:solidFill>
              </a:rPr>
              <a:t>16% заданий теста</a:t>
            </a:r>
            <a:r>
              <a:rPr lang="ru-RU" dirty="0"/>
              <a:t>) результаты 9 регионов, фактически, представляют собой </a:t>
            </a:r>
            <a:r>
              <a:rPr lang="ru-RU" dirty="0">
                <a:solidFill>
                  <a:srgbClr val="FF0000"/>
                </a:solidFill>
              </a:rPr>
              <a:t>максимальные результаты, - в двух случаях превышающие результаты лидирующих стран (Испании и Эстонии), по трём заданиям – сравнимы с результатами Эстонии, ещё по двум – сравнимы с результатами Литвы и Канады. </a:t>
            </a:r>
          </a:p>
          <a:p>
            <a:r>
              <a:rPr lang="ru-RU" dirty="0"/>
              <a:t>По </a:t>
            </a:r>
            <a:r>
              <a:rPr lang="ru-RU" dirty="0">
                <a:solidFill>
                  <a:srgbClr val="FF0000"/>
                </a:solidFill>
              </a:rPr>
              <a:t>пяти</a:t>
            </a:r>
            <a:r>
              <a:rPr lang="ru-RU" dirty="0"/>
              <a:t> заданиям результаты учащихся 9 регионов оказались в диапазоне 5% до максимума (ещё 12% заданий теста).</a:t>
            </a:r>
          </a:p>
          <a:p>
            <a:r>
              <a:rPr lang="ru-RU" dirty="0"/>
              <a:t>По </a:t>
            </a:r>
            <a:r>
              <a:rPr lang="ru-RU" dirty="0">
                <a:solidFill>
                  <a:srgbClr val="FF0000"/>
                </a:solidFill>
              </a:rPr>
              <a:t>четырём</a:t>
            </a:r>
            <a:r>
              <a:rPr lang="ru-RU" dirty="0"/>
              <a:t> заданиям результаты 9 регионов, не приближаясь к максимальным, значительно превысили средние результаты ОЭСР (на 5% и более).</a:t>
            </a:r>
          </a:p>
          <a:p>
            <a:r>
              <a:rPr lang="ru-RU" dirty="0"/>
              <a:t>Ниже средних по ОЭСР результаты всего 8 заданий теста, но при этом только по 2 заданиям отрыв от минимальных результатов менее 5%. </a:t>
            </a: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833" y="0"/>
            <a:ext cx="10692765" cy="1194065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chemeClr val="tx2"/>
                </a:solidFill>
              </a:rPr>
              <a:t>Результаты учащихся 9 регионов Проекта</a:t>
            </a:r>
            <a:br>
              <a:rPr lang="ru-RU" sz="4000" b="1" dirty="0">
                <a:solidFill>
                  <a:schemeClr val="tx2"/>
                </a:solidFill>
              </a:rPr>
            </a:br>
            <a:r>
              <a:rPr lang="ru-RU" sz="4000" b="1" dirty="0">
                <a:solidFill>
                  <a:schemeClr val="tx2"/>
                </a:solidFill>
              </a:rPr>
              <a:t>(по заданиям теста)</a:t>
            </a:r>
            <a:endParaRPr lang="ru-RU" sz="40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539825" y="1854002"/>
          <a:ext cx="10369152" cy="4727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833" y="0"/>
            <a:ext cx="10692765" cy="1194065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tx2"/>
                </a:solidFill>
              </a:rPr>
              <a:t>Результаты учащихся 9 регионов Проекта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817" y="1277938"/>
            <a:ext cx="10890993" cy="5886450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Из </a:t>
            </a:r>
            <a:r>
              <a:rPr lang="ru-RU" dirty="0">
                <a:solidFill>
                  <a:srgbClr val="FF0000"/>
                </a:solidFill>
              </a:rPr>
              <a:t>областей содержания </a:t>
            </a:r>
            <a:r>
              <a:rPr lang="ru-RU" dirty="0"/>
              <a:t>более успешно освоены области «</a:t>
            </a:r>
            <a:r>
              <a:rPr lang="ru-RU" dirty="0">
                <a:solidFill>
                  <a:srgbClr val="FF0000"/>
                </a:solidFill>
              </a:rPr>
              <a:t>Деньги и операции с ними</a:t>
            </a:r>
            <a:r>
              <a:rPr lang="ru-RU" dirty="0"/>
              <a:t>» и «</a:t>
            </a:r>
            <a:r>
              <a:rPr lang="ru-RU" dirty="0">
                <a:solidFill>
                  <a:srgbClr val="FF0000"/>
                </a:solidFill>
              </a:rPr>
              <a:t>Риски и вознаграждения</a:t>
            </a:r>
            <a:r>
              <a:rPr lang="ru-RU" dirty="0"/>
              <a:t>» (по России ещё и «Планирование и управление финансами»). Менее успешно освоены области содержания «</a:t>
            </a:r>
            <a:r>
              <a:rPr lang="ru-RU" b="1" dirty="0"/>
              <a:t>Планирование и управление финансами</a:t>
            </a:r>
            <a:r>
              <a:rPr lang="ru-RU" dirty="0"/>
              <a:t>» и «</a:t>
            </a:r>
            <a:r>
              <a:rPr lang="ru-RU" b="1" dirty="0"/>
              <a:t>Финансовая среда</a:t>
            </a:r>
            <a:r>
              <a:rPr lang="ru-RU" dirty="0"/>
              <a:t>».</a:t>
            </a:r>
          </a:p>
          <a:p>
            <a:pPr>
              <a:buNone/>
            </a:pPr>
            <a:endParaRPr lang="ru-RU" dirty="0"/>
          </a:p>
          <a:p>
            <a:r>
              <a:rPr lang="ru-RU" dirty="0"/>
              <a:t>Из </a:t>
            </a:r>
            <a:r>
              <a:rPr lang="ru-RU" dirty="0">
                <a:solidFill>
                  <a:srgbClr val="FF0000"/>
                </a:solidFill>
              </a:rPr>
              <a:t>процессов познавательной деятельности </a:t>
            </a:r>
            <a:r>
              <a:rPr lang="ru-RU" dirty="0"/>
              <a:t>менее успешно освоены «</a:t>
            </a:r>
            <a:r>
              <a:rPr lang="ru-RU" b="1" dirty="0"/>
              <a:t>Выявление финансовой информации</a:t>
            </a:r>
            <a:r>
              <a:rPr lang="ru-RU" dirty="0"/>
              <a:t>» и «Оценка финансовой проблемы» (с более выраженным дефицитом выявления финансовой информации, в отличие от среднего по России).</a:t>
            </a:r>
          </a:p>
          <a:p>
            <a:pPr>
              <a:buNone/>
            </a:pPr>
            <a:endParaRPr lang="ru-RU" dirty="0"/>
          </a:p>
          <a:p>
            <a:r>
              <a:rPr lang="ru-RU" dirty="0"/>
              <a:t>Освоенными </a:t>
            </a:r>
            <a:r>
              <a:rPr lang="ru-RU" dirty="0">
                <a:solidFill>
                  <a:srgbClr val="FF0000"/>
                </a:solidFill>
              </a:rPr>
              <a:t>контекстами</a:t>
            </a:r>
            <a:r>
              <a:rPr lang="ru-RU" dirty="0"/>
              <a:t> можно считать «</a:t>
            </a:r>
            <a:r>
              <a:rPr lang="ru-RU" b="1" dirty="0">
                <a:solidFill>
                  <a:srgbClr val="FF0000"/>
                </a:solidFill>
              </a:rPr>
              <a:t>Дом и семья</a:t>
            </a:r>
            <a:r>
              <a:rPr lang="ru-RU" dirty="0"/>
              <a:t>» и «</a:t>
            </a:r>
            <a:r>
              <a:rPr lang="ru-RU" b="1" dirty="0">
                <a:solidFill>
                  <a:srgbClr val="FF0000"/>
                </a:solidFill>
              </a:rPr>
              <a:t>Личные траты, досуг и отдых</a:t>
            </a:r>
            <a:r>
              <a:rPr lang="ru-RU" dirty="0"/>
              <a:t>», а, практически, не освоенными, - контексты «</a:t>
            </a:r>
            <a:r>
              <a:rPr lang="ru-RU" b="1" dirty="0"/>
              <a:t>Образование и работа</a:t>
            </a:r>
            <a:r>
              <a:rPr lang="ru-RU" dirty="0"/>
              <a:t>» и «</a:t>
            </a:r>
            <a:r>
              <a:rPr lang="ru-RU" b="1" dirty="0"/>
              <a:t>Общество и гражданин в сообществе</a:t>
            </a:r>
            <a:r>
              <a:rPr lang="ru-RU" dirty="0"/>
              <a:t>» (в отличие от среднего по России – по «Личные  траты, досуг и отдых – в среднем по России самый низкий результат из всех контекстов).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2E3549-FC57-BC47-9C2F-7F220407F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913" y="1493962"/>
            <a:ext cx="9289031" cy="36004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400" b="1" dirty="0">
                <a:solidFill>
                  <a:srgbClr val="0070C0"/>
                </a:solidFill>
              </a:rPr>
              <a:t>Актуальные ориентиры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4000" b="1" dirty="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436539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7574298-C6FE-B844-9D11-174F18F8A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01" y="125810"/>
            <a:ext cx="11035017" cy="1194065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chemeClr val="tx2"/>
                </a:solidFill>
              </a:rPr>
              <a:t>Обеспечение развития финансовой грамотности молодежи: рекомендации ОЭСР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xmlns="" id="{B9214FA6-C117-EC4D-BECE-AEA22BEB197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30322495"/>
              </p:ext>
            </p:extLst>
          </p:nvPr>
        </p:nvGraphicFramePr>
        <p:xfrm>
          <a:off x="2186955" y="1480976"/>
          <a:ext cx="7506940" cy="5557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16051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Формирование финансовой грамотности как педагогическая задача: по состоявшимся образовательным практикам</a:t>
            </a:r>
            <a:endParaRPr lang="ru-RU" dirty="0">
              <a:solidFill>
                <a:schemeClr val="tx2"/>
              </a:solidFill>
            </a:endParaRPr>
          </a:p>
        </p:txBody>
      </p:sp>
      <p:graphicFrame>
        <p:nvGraphicFramePr>
          <p:cNvPr id="6" name="Объект 3">
            <a:extLst>
              <a:ext uri="{FF2B5EF4-FFF2-40B4-BE49-F238E27FC236}">
                <a16:creationId xmlns:a16="http://schemas.microsoft.com/office/drawing/2014/main" xmlns="" id="{28F278EE-8515-9A47-AD61-8260167ACA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2621631"/>
              </p:ext>
            </p:extLst>
          </p:nvPr>
        </p:nvGraphicFramePr>
        <p:xfrm>
          <a:off x="1202096" y="2105108"/>
          <a:ext cx="7674917" cy="4284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6641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C5640A3-78A9-2142-B881-39309A4C7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024" y="77865"/>
            <a:ext cx="11242466" cy="1291734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tx2"/>
                </a:solidFill>
              </a:rPr>
              <a:t>PISA-2018</a:t>
            </a:r>
            <a:r>
              <a:rPr lang="ru-RU" sz="4000" b="1" dirty="0">
                <a:solidFill>
                  <a:schemeClr val="tx2"/>
                </a:solidFill>
              </a:rPr>
              <a:t>: участники исследования </a:t>
            </a:r>
            <a:br>
              <a:rPr lang="ru-RU" sz="4000" b="1" dirty="0">
                <a:solidFill>
                  <a:schemeClr val="tx2"/>
                </a:solidFill>
              </a:rPr>
            </a:br>
            <a:r>
              <a:rPr lang="ru-RU" sz="4000" b="1" dirty="0">
                <a:solidFill>
                  <a:schemeClr val="tx2"/>
                </a:solidFill>
              </a:rPr>
              <a:t>финансовой грамотности</a:t>
            </a: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xmlns="" id="{01DD76C5-E686-2445-A6C8-271E4990D5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1709986"/>
            <a:ext cx="10009112" cy="5629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9100" tIns="44549" rIns="89100" bIns="44549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Оценка  финансовой грамотности в рамках исследования </a:t>
            </a:r>
            <a:r>
              <a:rPr lang="en-US" sz="2400" b="1" dirty="0">
                <a:solidFill>
                  <a:srgbClr val="0070C0"/>
                </a:solidFill>
              </a:rPr>
              <a:t>PISA </a:t>
            </a:r>
            <a:r>
              <a:rPr lang="ru-RU" sz="2400" b="1" dirty="0">
                <a:solidFill>
                  <a:srgbClr val="0070C0"/>
                </a:solidFill>
              </a:rPr>
              <a:t>в 2018 году проводилась в третий раз, в ней приняли участие 20 стран.</a:t>
            </a:r>
          </a:p>
          <a:p>
            <a:endParaRPr lang="ru-RU" sz="2400" b="1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70C0"/>
                </a:solidFill>
              </a:rPr>
              <a:t>13 стран и экономик ОЭСР: Австралия, Испания, Италия, семь провинций Канады, Латвия, Литва, Польша, Португалия, Словакия, США, Финляндия, Чили, Эстония (из этих стран результат ниже, чем российские 495 баллов, у Испании, Словакии, Италии, Чили)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70C0"/>
                </a:solidFill>
              </a:rPr>
              <a:t>7 стран-партнёров, не входящих в ОЭСР: Болгария, Бразилия, Грузия, Индонезия, Перу, Россия, Сербия  (у всех этих стран, кроме России, результат ниже 450 баллов)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b="1" dirty="0">
              <a:solidFill>
                <a:srgbClr val="0070C0"/>
              </a:solidFill>
            </a:endParaRPr>
          </a:p>
          <a:p>
            <a:r>
              <a:rPr lang="ru-RU" sz="2400" b="1" dirty="0">
                <a:solidFill>
                  <a:srgbClr val="0070C0"/>
                </a:solidFill>
              </a:rPr>
              <a:t>Во всех трёх циклах оценки финансовой грамотности (2012, 2015 и 2018 годов)  приняли участие 7 стран: Австралия, Испания, Италия, Польша, Россия, Словакия и США</a:t>
            </a:r>
          </a:p>
          <a:p>
            <a:endParaRPr lang="ru-RU" sz="1800" b="1" dirty="0">
              <a:solidFill>
                <a:srgbClr val="0070C0"/>
              </a:solidFill>
              <a:latin typeface="Calibri" pitchFamily="34" charset="0"/>
            </a:endParaRPr>
          </a:p>
          <a:p>
            <a:endParaRPr lang="ru-RU" sz="1800" b="1" dirty="0">
              <a:solidFill>
                <a:srgbClr val="0070C0"/>
              </a:solidFill>
              <a:latin typeface="Calibri" pitchFamily="34" charset="0"/>
            </a:endParaRPr>
          </a:p>
          <a:p>
            <a:endParaRPr lang="ru-RU" sz="1800" b="1" dirty="0">
              <a:solidFill>
                <a:srgbClr val="0070C0"/>
              </a:solidFill>
              <a:latin typeface="Calibri" pitchFamily="34" charset="0"/>
            </a:endParaRPr>
          </a:p>
          <a:p>
            <a:endParaRPr lang="en-GB" sz="1800" b="1" dirty="0">
              <a:solidFill>
                <a:srgbClr val="0070C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1412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Основной инструмент учителя– </a:t>
            </a:r>
            <a:br>
              <a:rPr lang="ru-RU" dirty="0">
                <a:solidFill>
                  <a:schemeClr val="tx2"/>
                </a:solidFill>
              </a:rPr>
            </a:br>
            <a:r>
              <a:rPr lang="ru-RU" dirty="0">
                <a:solidFill>
                  <a:schemeClr val="tx2"/>
                </a:solidFill>
              </a:rPr>
              <a:t>задания по финансовой грамотности</a:t>
            </a: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4127476" y="2279989"/>
            <a:ext cx="6060913" cy="4073338"/>
          </a:xfrm>
        </p:spPr>
        <p:txBody>
          <a:bodyPr>
            <a:normAutofit fontScale="70000" lnSpcReduction="20000"/>
          </a:bodyPr>
          <a:lstStyle/>
          <a:p>
            <a:pPr>
              <a:buFontTx/>
              <a:buChar char="-"/>
            </a:pPr>
            <a:r>
              <a:rPr lang="ru-RU" sz="5100" dirty="0">
                <a:ea typeface="Verdana" panose="020B0604030504040204" pitchFamily="34" charset="0"/>
                <a:cs typeface="Verdana" panose="020B0604030504040204" pitchFamily="34" charset="0"/>
              </a:rPr>
              <a:t>как инструмент </a:t>
            </a:r>
            <a:r>
              <a:rPr lang="ru-RU" sz="5100" dirty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оценки для формирования </a:t>
            </a:r>
            <a:r>
              <a:rPr lang="ru-RU" sz="5100" dirty="0">
                <a:ea typeface="Verdana" panose="020B0604030504040204" pitchFamily="34" charset="0"/>
                <a:cs typeface="Verdana" panose="020B0604030504040204" pitchFamily="34" charset="0"/>
              </a:rPr>
              <a:t>финансовой грамотности</a:t>
            </a:r>
          </a:p>
          <a:p>
            <a:pPr>
              <a:buFontTx/>
              <a:buChar char="-"/>
            </a:pPr>
            <a:endParaRPr lang="ru-RU" sz="51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Tx/>
              <a:buChar char="-"/>
            </a:pPr>
            <a:r>
              <a:rPr lang="ru-RU" sz="5100" dirty="0">
                <a:ea typeface="Verdana" panose="020B0604030504040204" pitchFamily="34" charset="0"/>
                <a:cs typeface="Verdana" panose="020B0604030504040204" pitchFamily="34" charset="0"/>
              </a:rPr>
              <a:t>как </a:t>
            </a:r>
            <a:r>
              <a:rPr lang="ru-RU" sz="5100" dirty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обучающий</a:t>
            </a:r>
            <a:r>
              <a:rPr lang="ru-RU" sz="5100" dirty="0">
                <a:ea typeface="Verdana" panose="020B0604030504040204" pitchFamily="34" charset="0"/>
                <a:cs typeface="Verdana" panose="020B0604030504040204" pitchFamily="34" charset="0"/>
              </a:rPr>
              <a:t> инструмент</a:t>
            </a:r>
          </a:p>
          <a:p>
            <a:pPr>
              <a:buFontTx/>
              <a:buChar char="-"/>
            </a:pPr>
            <a:endParaRPr lang="ru-RU" sz="51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Tx/>
              <a:buChar char="-"/>
            </a:pPr>
            <a:r>
              <a:rPr lang="ru-RU" sz="5100" dirty="0">
                <a:ea typeface="Verdana" panose="020B0604030504040204" pitchFamily="34" charset="0"/>
                <a:cs typeface="Verdana" panose="020B0604030504040204" pitchFamily="34" charset="0"/>
              </a:rPr>
              <a:t>как инструмент </a:t>
            </a:r>
            <a:r>
              <a:rPr lang="ru-RU" sz="5100" dirty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самооценки</a:t>
            </a:r>
            <a:r>
              <a:rPr lang="ru-RU" sz="5100" dirty="0">
                <a:ea typeface="Verdana" panose="020B0604030504040204" pitchFamily="34" charset="0"/>
                <a:cs typeface="Verdana" panose="020B0604030504040204" pitchFamily="34" charset="0"/>
              </a:rPr>
              <a:t> учащихся</a:t>
            </a:r>
          </a:p>
          <a:p>
            <a:pPr marL="0" indent="0">
              <a:lnSpc>
                <a:spcPct val="120000"/>
              </a:lnSpc>
              <a:buNone/>
            </a:pPr>
            <a:endParaRPr lang="ru-RU" i="1" dirty="0"/>
          </a:p>
        </p:txBody>
      </p:sp>
      <p:pic>
        <p:nvPicPr>
          <p:cNvPr id="50178" name="Picture 2" descr="https://c7.hotpng.com/preview/605/943/580/hand-tool-stock-photography-business-mechan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190102"/>
            <a:ext cx="2484040" cy="22202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466413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813" y="-162222"/>
            <a:ext cx="11017224" cy="1384784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Дефициты, с которыми важно работать учителю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256452" y="2930360"/>
            <a:ext cx="10811854" cy="158607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b="1" dirty="0">
                <a:solidFill>
                  <a:srgbClr val="0070C0"/>
                </a:solidFill>
                <a:ea typeface="Verdana" panose="020B0604030504040204" pitchFamily="34" charset="0"/>
              </a:rPr>
              <a:t>Дефициты, связанные с вопросами организации познавательных процессов: </a:t>
            </a:r>
          </a:p>
          <a:p>
            <a:pPr>
              <a:buFontTx/>
              <a:buChar char="-"/>
            </a:pPr>
            <a:r>
              <a:rPr lang="ru-RU" sz="2800" dirty="0">
                <a:solidFill>
                  <a:srgbClr val="FF0000"/>
                </a:solidFill>
                <a:ea typeface="Verdana" panose="020B0604030504040204" pitchFamily="34" charset="0"/>
              </a:rPr>
              <a:t>касаются организации работы с учащимися разных уровней подготовки,</a:t>
            </a:r>
          </a:p>
          <a:p>
            <a:pPr>
              <a:buFontTx/>
              <a:buChar char="-"/>
            </a:pPr>
            <a:r>
              <a:rPr lang="ru-RU" sz="2800" dirty="0">
                <a:solidFill>
                  <a:srgbClr val="FF0000"/>
                </a:solidFill>
                <a:ea typeface="Verdana" panose="020B0604030504040204" pitchFamily="34" charset="0"/>
              </a:rPr>
              <a:t>касаются мотивации учащихся на получение финансового образования,</a:t>
            </a:r>
          </a:p>
          <a:p>
            <a:pPr>
              <a:buNone/>
            </a:pPr>
            <a:r>
              <a:rPr lang="ru-RU" sz="2800" dirty="0">
                <a:solidFill>
                  <a:srgbClr val="FF0000"/>
                </a:solidFill>
                <a:ea typeface="Verdana" panose="020B0604030504040204" pitchFamily="34" charset="0"/>
              </a:rPr>
              <a:t>-    связаны с  включением  в учебные практики заданий, содержащих серию  </a:t>
            </a:r>
            <a:r>
              <a:rPr lang="ru-RU" sz="2800" dirty="0" err="1">
                <a:solidFill>
                  <a:srgbClr val="FF0000"/>
                </a:solidFill>
                <a:ea typeface="Verdana" panose="020B0604030504040204" pitchFamily="34" charset="0"/>
              </a:rPr>
              <a:t>разноуровневых</a:t>
            </a:r>
            <a:r>
              <a:rPr lang="ru-RU" sz="2800" dirty="0">
                <a:solidFill>
                  <a:srgbClr val="FF0000"/>
                </a:solidFill>
                <a:ea typeface="Verdana" panose="020B0604030504040204" pitchFamily="34" charset="0"/>
              </a:rPr>
              <a:t> вопросов,</a:t>
            </a:r>
          </a:p>
          <a:p>
            <a:pPr>
              <a:buNone/>
            </a:pPr>
            <a:r>
              <a:rPr lang="ru-RU" sz="2800" dirty="0">
                <a:solidFill>
                  <a:srgbClr val="FF0000"/>
                </a:solidFill>
                <a:ea typeface="Verdana" panose="020B0604030504040204" pitchFamily="34" charset="0"/>
              </a:rPr>
              <a:t> -   связаны с применением новых финансовых инструментов.</a:t>
            </a:r>
            <a:endParaRPr lang="en-US" sz="2800" i="1" dirty="0">
              <a:solidFill>
                <a:srgbClr val="FF0000"/>
              </a:solidFill>
              <a:ea typeface="Verdana" pitchFamily="34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256452" y="1061914"/>
            <a:ext cx="10146358" cy="186844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800" b="1" dirty="0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Дефициты в результатах: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800" dirty="0">
                <a:ea typeface="Verdana" panose="020B0604030504040204" pitchFamily="34" charset="0"/>
                <a:cs typeface="Verdana" panose="020B0604030504040204" pitchFamily="34" charset="0"/>
              </a:rPr>
              <a:t> - в освоении отдельных аспектов содержания, 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800" dirty="0">
                <a:ea typeface="Verdana" panose="020B0604030504040204" pitchFamily="34" charset="0"/>
                <a:cs typeface="Verdana" panose="020B0604030504040204" pitchFamily="34" charset="0"/>
              </a:rPr>
              <a:t> - в освоении отдельных когнитивных процессов, 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800" dirty="0">
                <a:ea typeface="Verdana" panose="020B0604030504040204" pitchFamily="34" charset="0"/>
                <a:cs typeface="Verdana" panose="020B0604030504040204" pitchFamily="34" charset="0"/>
              </a:rPr>
              <a:t> - в освоении отдельных контекстов.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Verdana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66413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>
            <a:extLst>
              <a:ext uri="{FF2B5EF4-FFF2-40B4-BE49-F238E27FC236}">
                <a16:creationId xmlns:a16="http://schemas.microsoft.com/office/drawing/2014/main" xmlns="" id="{EF7F0D0E-7EF5-0644-A643-68B32E449909}"/>
              </a:ext>
            </a:extLst>
          </p:cNvPr>
          <p:cNvSpPr/>
          <p:nvPr/>
        </p:nvSpPr>
        <p:spPr>
          <a:xfrm>
            <a:off x="1278147" y="773882"/>
            <a:ext cx="9295018" cy="6317277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800" dirty="0">
                <a:solidFill>
                  <a:srgbClr val="0070C0"/>
                </a:solidFill>
              </a:rPr>
              <a:t>Важно уделять более пристальное внимание </a:t>
            </a:r>
            <a:r>
              <a:rPr lang="ru-RU" sz="2800" u="sng" dirty="0">
                <a:solidFill>
                  <a:srgbClr val="0070C0"/>
                </a:solidFill>
              </a:rPr>
              <a:t>обучению выявлять информацию </a:t>
            </a:r>
            <a:r>
              <a:rPr lang="ru-RU" sz="2800" dirty="0">
                <a:solidFill>
                  <a:srgbClr val="0070C0"/>
                </a:solidFill>
              </a:rPr>
              <a:t>(не только в сплошном тексте, но и представленную в разных формах, включая графики, таблицы, в виде финансовых документов и т.п.). При этом важно в рамках одного задания, одной задачи </a:t>
            </a:r>
            <a:r>
              <a:rPr lang="ru-RU" sz="2800" u="sng" dirty="0">
                <a:solidFill>
                  <a:srgbClr val="0070C0"/>
                </a:solidFill>
              </a:rPr>
              <a:t>задействовать разные источники информации</a:t>
            </a:r>
            <a:r>
              <a:rPr lang="ru-RU" sz="2800" dirty="0">
                <a:solidFill>
                  <a:srgbClr val="0070C0"/>
                </a:solidFill>
              </a:rPr>
              <a:t> (работа с разными по жанру и форме представления данными вызывала значительные затруднения при выполнении заданий PISA).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1639AFAD-13C3-164A-8D4E-681AB5851CDE}"/>
              </a:ext>
            </a:extLst>
          </p:cNvPr>
          <p:cNvSpPr txBox="1">
            <a:spLocks/>
          </p:cNvSpPr>
          <p:nvPr/>
        </p:nvSpPr>
        <p:spPr>
          <a:xfrm>
            <a:off x="417044" y="-162222"/>
            <a:ext cx="11017224" cy="1384784"/>
          </a:xfrm>
          <a:prstGeom prst="rect">
            <a:avLst/>
          </a:prstGeom>
        </p:spPr>
        <p:txBody>
          <a:bodyPr vert="horz" lIns="104221" tIns="52110" rIns="104221" bIns="52110" rtlCol="0" anchor="ctr">
            <a:normAutofit/>
          </a:bodyPr>
          <a:lstStyle>
            <a:lvl1pPr algn="ctr" defTabSz="1042203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chemeClr val="tx2"/>
                </a:solidFill>
              </a:rPr>
              <a:t>Дефициты, с которыми важно работать учителю</a:t>
            </a:r>
          </a:p>
        </p:txBody>
      </p:sp>
    </p:spTree>
    <p:extLst>
      <p:ext uri="{BB962C8B-B14F-4D97-AF65-F5344CB8AC3E}">
        <p14:creationId xmlns:p14="http://schemas.microsoft.com/office/powerpoint/2010/main" val="39466413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C5640A3-78A9-2142-B881-39309A4C7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90214"/>
            <a:ext cx="11485041" cy="138478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tx2"/>
                </a:solidFill>
              </a:rPr>
              <a:t>Примеры заданий международного исследования </a:t>
            </a:r>
            <a:r>
              <a:rPr lang="en-US" sz="3600" b="1" dirty="0">
                <a:solidFill>
                  <a:schemeClr val="tx2"/>
                </a:solidFill>
              </a:rPr>
              <a:t>PISA</a:t>
            </a:r>
            <a:endParaRPr lang="ru-RU" sz="3600" b="1" dirty="0">
              <a:solidFill>
                <a:schemeClr val="tx2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751390" y="1926010"/>
            <a:ext cx="3901648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/>
              <a:t>Тип задания:</a:t>
            </a:r>
            <a:r>
              <a:rPr lang="ru-RU" sz="1400" b="1" dirty="0"/>
              <a:t> </a:t>
            </a:r>
            <a:r>
              <a:rPr lang="ru-RU" sz="1400" dirty="0"/>
              <a:t>задание с развернутым ответом (компьютерная проверка)</a:t>
            </a:r>
          </a:p>
          <a:p>
            <a:r>
              <a:rPr lang="ru-RU" sz="1400" b="1" i="1" dirty="0"/>
              <a:t>Содержание:</a:t>
            </a:r>
            <a:r>
              <a:rPr lang="ru-RU" sz="1400" dirty="0"/>
              <a:t> Деньги и операции с ними</a:t>
            </a:r>
          </a:p>
          <a:p>
            <a:r>
              <a:rPr lang="ru-RU" sz="1400" b="1" i="1" dirty="0"/>
              <a:t>Вид деятельности (Процесс):</a:t>
            </a:r>
            <a:r>
              <a:rPr lang="ru-RU" sz="1400" dirty="0"/>
              <a:t> </a:t>
            </a:r>
            <a:r>
              <a:rPr lang="ru-RU" sz="1400" dirty="0">
                <a:solidFill>
                  <a:srgbClr val="FF0000"/>
                </a:solidFill>
              </a:rPr>
              <a:t>выявление финансовой информации</a:t>
            </a:r>
          </a:p>
          <a:p>
            <a:r>
              <a:rPr lang="ru-RU" sz="1400" b="1" i="1" dirty="0"/>
              <a:t>Контекст:</a:t>
            </a:r>
            <a:r>
              <a:rPr lang="ru-RU" sz="1400" dirty="0"/>
              <a:t> Дом и семья</a:t>
            </a:r>
          </a:p>
          <a:p>
            <a:r>
              <a:rPr lang="ru-RU" sz="1400" b="1" i="1" dirty="0"/>
              <a:t>Уровень</a:t>
            </a:r>
            <a:r>
              <a:rPr lang="ru-RU" sz="1400" i="1" dirty="0"/>
              <a:t> – 4 уровень</a:t>
            </a:r>
          </a:p>
          <a:p>
            <a:endParaRPr lang="ru-RU" sz="1400" i="1" dirty="0"/>
          </a:p>
          <a:p>
            <a:r>
              <a:rPr lang="ru-RU" sz="1400" dirty="0"/>
              <a:t>Задание построено на интерпретации финансового документа- банковской выписки. Учащимся необходимо определить суммы, удержанные банком,  выбрав их из выписки и выполнив простое вычисление.  Обратим внимание, что  необходимая информация представлена  в выписке не как единая сумма, а как набор отдельных операций, сумму которых необходимо посчитать. </a:t>
            </a:r>
          </a:p>
          <a:p>
            <a:endParaRPr lang="ru-RU" sz="1400" dirty="0"/>
          </a:p>
          <a:p>
            <a:endParaRPr lang="ru-RU" sz="14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909A254-3646-4532-B7EB-415A37AF31C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83392"/>
            <a:ext cx="7323430" cy="611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9534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7751390" y="1293813"/>
            <a:ext cx="3901648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/>
              <a:t>Тип задания:</a:t>
            </a:r>
            <a:r>
              <a:rPr lang="ru-RU" sz="1400" b="1" dirty="0"/>
              <a:t> </a:t>
            </a:r>
            <a:r>
              <a:rPr lang="ru-RU" sz="1400" dirty="0"/>
              <a:t>задание с развернутым ответом (компьютерная проверка)</a:t>
            </a:r>
          </a:p>
          <a:p>
            <a:r>
              <a:rPr lang="ru-RU" sz="1400" b="1" i="1" dirty="0"/>
              <a:t>Содержание:</a:t>
            </a:r>
            <a:r>
              <a:rPr lang="ru-RU" sz="1400" dirty="0"/>
              <a:t> Деньги и операции с ними</a:t>
            </a:r>
          </a:p>
          <a:p>
            <a:r>
              <a:rPr lang="ru-RU" sz="1400" b="1" i="1" dirty="0"/>
              <a:t>Вид деятельности (Процесс):</a:t>
            </a:r>
            <a:r>
              <a:rPr lang="ru-RU" sz="1400" dirty="0"/>
              <a:t> </a:t>
            </a:r>
            <a:r>
              <a:rPr lang="ru-RU" sz="1400" dirty="0">
                <a:solidFill>
                  <a:srgbClr val="FF0000"/>
                </a:solidFill>
              </a:rPr>
              <a:t>выявление финансовой информации</a:t>
            </a:r>
          </a:p>
          <a:p>
            <a:r>
              <a:rPr lang="ru-RU" sz="1400" b="1" i="1" dirty="0"/>
              <a:t>Контекст:</a:t>
            </a:r>
            <a:r>
              <a:rPr lang="ru-RU" sz="1400" dirty="0"/>
              <a:t> Дом и семья</a:t>
            </a:r>
          </a:p>
          <a:p>
            <a:r>
              <a:rPr lang="ru-RU" sz="1400" b="1" i="1" dirty="0"/>
              <a:t>Уровень</a:t>
            </a:r>
            <a:r>
              <a:rPr lang="ru-RU" sz="1400" i="1" dirty="0"/>
              <a:t> – 4 уровень</a:t>
            </a:r>
          </a:p>
          <a:p>
            <a:endParaRPr lang="ru-RU" sz="1400" i="1" dirty="0"/>
          </a:p>
          <a:p>
            <a:r>
              <a:rPr lang="ru-RU" sz="1400" dirty="0"/>
              <a:t>Задание построено на интерпретации финансового документа- банковской выписки. Учащимся необходимо определить суммы, удержанные банком,  выбрав их из выписки и выполнив простое вычисление.  Обратим внимание, что  необходимая информация представлена  в выписке не как единая сумма, а как набор отдельных операций, сумму которых необходимо посчитать. </a:t>
            </a:r>
          </a:p>
          <a:p>
            <a:endParaRPr lang="ru-RU" sz="1400" dirty="0"/>
          </a:p>
          <a:p>
            <a:endParaRPr lang="ru-RU" sz="1400" dirty="0"/>
          </a:p>
          <a:p>
            <a:r>
              <a:rPr lang="ru-RU" sz="4000" dirty="0">
                <a:solidFill>
                  <a:srgbClr val="FF0000"/>
                </a:solidFill>
              </a:rPr>
              <a:t>Выполнение – 49%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909A254-3646-4532-B7EB-415A37AF31C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83392"/>
            <a:ext cx="7323430" cy="6119581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3B983093-09C0-9A4B-A831-608F4DD6C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90488"/>
            <a:ext cx="11653038" cy="138430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tx2"/>
                </a:solidFill>
              </a:rPr>
              <a:t>Примеры заданий международного исследования </a:t>
            </a:r>
            <a:r>
              <a:rPr lang="en-US" sz="3600" b="1" dirty="0">
                <a:solidFill>
                  <a:schemeClr val="tx2"/>
                </a:solidFill>
              </a:rPr>
              <a:t>PISA</a:t>
            </a:r>
            <a:endParaRPr lang="ru-RU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6173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 idx="4294967295"/>
          </p:nvPr>
        </p:nvSpPr>
        <p:spPr>
          <a:xfrm>
            <a:off x="378282" y="238859"/>
            <a:ext cx="11497198" cy="1384784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tx2"/>
                </a:solidFill>
                <a:ea typeface="Verdana" charset="0"/>
                <a:cs typeface="Verdana" charset="0"/>
              </a:rPr>
              <a:t>Примеры заданий для основной школы (программа «Дружи с финансами», разработанная в Институте стратегии развития          </a:t>
            </a:r>
            <a:br>
              <a:rPr lang="ru-RU" sz="3200" b="1" dirty="0">
                <a:solidFill>
                  <a:schemeClr val="tx2"/>
                </a:solidFill>
                <a:ea typeface="Verdana" charset="0"/>
                <a:cs typeface="Verdana" charset="0"/>
              </a:rPr>
            </a:br>
            <a:r>
              <a:rPr lang="ru-RU" sz="3200" b="1" dirty="0">
                <a:solidFill>
                  <a:schemeClr val="tx2"/>
                </a:solidFill>
                <a:ea typeface="Verdana" charset="0"/>
                <a:cs typeface="Verdana" charset="0"/>
              </a:rPr>
              <a:t>                                                                              образования)</a:t>
            </a:r>
            <a:endParaRPr lang="en-US" sz="3200" b="1" dirty="0">
              <a:solidFill>
                <a:schemeClr val="tx2"/>
              </a:solidFill>
              <a:ea typeface="Verdana" charset="0"/>
              <a:cs typeface="Verdana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2522"/>
            <a:ext cx="7992838" cy="4863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3125" y="2559354"/>
            <a:ext cx="6077727" cy="4082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86456" y="6041538"/>
            <a:ext cx="594042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«Дружи с финансами»: тесты для оценки уровня финансовой грамотности </a:t>
            </a:r>
            <a:br>
              <a:rPr lang="ru-RU" sz="2400" b="1" dirty="0">
                <a:solidFill>
                  <a:srgbClr val="0070C0"/>
                </a:solidFill>
              </a:rPr>
            </a:br>
            <a:r>
              <a:rPr lang="arn-CL" sz="2400" b="1" dirty="0">
                <a:solidFill>
                  <a:srgbClr val="0070C0"/>
                </a:solidFill>
              </a:rPr>
              <a:t>http://finance.instrao.ru/fin/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0600731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>
            <a:extLst>
              <a:ext uri="{FF2B5EF4-FFF2-40B4-BE49-F238E27FC236}">
                <a16:creationId xmlns:a16="http://schemas.microsoft.com/office/drawing/2014/main" xmlns="" id="{EF7F0D0E-7EF5-0644-A643-68B32E449909}"/>
              </a:ext>
            </a:extLst>
          </p:cNvPr>
          <p:cNvSpPr/>
          <p:nvPr/>
        </p:nvSpPr>
        <p:spPr>
          <a:xfrm>
            <a:off x="1278147" y="1205931"/>
            <a:ext cx="9295018" cy="4958146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i="1" dirty="0">
                <a:solidFill>
                  <a:srgbClr val="0070C0"/>
                </a:solidFill>
              </a:rPr>
              <a:t>Наибольшие затруднения и самые низкие показатели  российских школьников связаны с выполнением заданий, нацеленных </a:t>
            </a:r>
            <a:r>
              <a:rPr lang="ru-RU" sz="2800" i="1" u="sng" dirty="0">
                <a:solidFill>
                  <a:srgbClr val="0070C0"/>
                </a:solidFill>
              </a:rPr>
              <a:t>на оценку финансовых проблем </a:t>
            </a:r>
            <a:r>
              <a:rPr lang="ru-RU" sz="2800" i="1" dirty="0">
                <a:solidFill>
                  <a:srgbClr val="0070C0"/>
                </a:solidFill>
              </a:rPr>
              <a:t>в </a:t>
            </a:r>
            <a:r>
              <a:rPr lang="ru-RU" sz="2800" i="1" u="sng" dirty="0">
                <a:solidFill>
                  <a:srgbClr val="0070C0"/>
                </a:solidFill>
              </a:rPr>
              <a:t>формате развернутых ответов</a:t>
            </a:r>
            <a:r>
              <a:rPr lang="ru-RU" sz="2800" i="1" dirty="0">
                <a:solidFill>
                  <a:srgbClr val="0070C0"/>
                </a:solidFill>
              </a:rPr>
              <a:t>. Учащиеся не фокусируются на оценке проблемы, хотя достаточно часто высказывают некие оценочные суждения, не могут выстроить аргументацию своей позиции. 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6BE791EE-832C-7142-A87C-EC8C4E65BE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17563" y="381000"/>
            <a:ext cx="10245725" cy="825500"/>
          </a:xfrm>
          <a:prstGeom prst="rect">
            <a:avLst/>
          </a:prstGeom>
        </p:spPr>
        <p:txBody>
          <a:bodyPr vert="horz" lIns="104221" tIns="52110" rIns="104221" bIns="52110" rtlCol="0" anchor="ctr">
            <a:normAutofit fontScale="90000"/>
          </a:bodyPr>
          <a:lstStyle>
            <a:lvl1pPr algn="ctr" defTabSz="1042203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chemeClr val="tx2"/>
                </a:solidFill>
              </a:rPr>
              <a:t>Дефициты, с которыми важно работать учителю</a:t>
            </a:r>
          </a:p>
        </p:txBody>
      </p:sp>
    </p:spTree>
    <p:extLst>
      <p:ext uri="{BB962C8B-B14F-4D97-AF65-F5344CB8AC3E}">
        <p14:creationId xmlns:p14="http://schemas.microsoft.com/office/powerpoint/2010/main" val="39466413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72343" y="631895"/>
            <a:ext cx="10682665" cy="6979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676729" y="519912"/>
            <a:ext cx="3112045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/>
              <a:t>Тип задания:</a:t>
            </a:r>
            <a:r>
              <a:rPr lang="ru-RU" sz="1400" b="1" dirty="0"/>
              <a:t> </a:t>
            </a:r>
            <a:r>
              <a:rPr lang="ru-RU" sz="1400" b="1" dirty="0">
                <a:solidFill>
                  <a:srgbClr val="FF0000"/>
                </a:solidFill>
              </a:rPr>
              <a:t>задание с развернутым ответом (экспертная проверка)</a:t>
            </a:r>
          </a:p>
          <a:p>
            <a:r>
              <a:rPr lang="ru-RU" sz="1400" b="1" i="1" dirty="0"/>
              <a:t>Содержание:</a:t>
            </a:r>
            <a:r>
              <a:rPr lang="ru-RU" sz="1400" dirty="0"/>
              <a:t> Финансовая среда</a:t>
            </a:r>
          </a:p>
          <a:p>
            <a:r>
              <a:rPr lang="ru-RU" sz="1400" b="1" i="1" dirty="0"/>
              <a:t>Вид деятельности </a:t>
            </a:r>
            <a:r>
              <a:rPr lang="ru-RU" sz="1400" b="1" dirty="0">
                <a:solidFill>
                  <a:srgbClr val="FF0000"/>
                </a:solidFill>
              </a:rPr>
              <a:t>оценка финансовых проблем </a:t>
            </a:r>
            <a:r>
              <a:rPr lang="ru-RU" sz="1400" b="1" i="1" dirty="0"/>
              <a:t>(Процесс):</a:t>
            </a:r>
            <a:endParaRPr lang="ru-RU" sz="1400" b="1" dirty="0">
              <a:solidFill>
                <a:srgbClr val="FF0000"/>
              </a:solidFill>
            </a:endParaRPr>
          </a:p>
          <a:p>
            <a:r>
              <a:rPr lang="ru-RU" sz="1400" b="1" i="1" dirty="0"/>
              <a:t>Контекст:</a:t>
            </a:r>
            <a:r>
              <a:rPr lang="ru-RU" sz="1400" dirty="0"/>
              <a:t>  Общество и гражданин</a:t>
            </a:r>
          </a:p>
          <a:p>
            <a:r>
              <a:rPr lang="ru-RU" sz="1400" b="1" i="1" dirty="0"/>
              <a:t>Уровень</a:t>
            </a:r>
            <a:r>
              <a:rPr lang="ru-RU" sz="1400" i="1" dirty="0"/>
              <a:t> – </a:t>
            </a:r>
            <a:r>
              <a:rPr lang="ru-RU" sz="1400" b="1" i="1" dirty="0">
                <a:solidFill>
                  <a:srgbClr val="FF0000"/>
                </a:solidFill>
              </a:rPr>
              <a:t>4 уровень</a:t>
            </a:r>
          </a:p>
          <a:p>
            <a:pPr algn="just"/>
            <a:endParaRPr lang="ru-RU" sz="1400" i="1" dirty="0"/>
          </a:p>
          <a:p>
            <a:pPr algn="just"/>
            <a:r>
              <a:rPr lang="ru-RU" sz="1400" dirty="0"/>
              <a:t>Задание требует от учащихся представить потенциальные риски проведения финансовых сделок в Интернете с общедоступных компьютеров и оценить эти риски. Сейчас интернет-кафе в развитых странах менее популярны, чем когда они только появились, но молодые люди могут делиться компьютерами с друзьями, имеют возможность совершать платежи онлайн в общественных местах или использовать общедоступный </a:t>
            </a:r>
            <a:r>
              <a:rPr lang="ru-RU" sz="1400" dirty="0" err="1"/>
              <a:t>Wi-Fi</a:t>
            </a:r>
            <a:r>
              <a:rPr lang="ru-RU" sz="1400" dirty="0"/>
              <a:t>. В данном задании вся необходимая информация предоставлена в вопросе, но учащимся необходимо обратить внимание на эту информацию и предложить варианты решения. </a:t>
            </a:r>
          </a:p>
          <a:p>
            <a:endParaRPr lang="ru-RU" sz="1400" dirty="0"/>
          </a:p>
          <a:p>
            <a:r>
              <a:rPr lang="ru-RU" sz="2000" b="1" dirty="0">
                <a:solidFill>
                  <a:srgbClr val="FF0000"/>
                </a:solidFill>
              </a:rPr>
              <a:t>Выполнение  - 40%</a:t>
            </a:r>
            <a:r>
              <a:rPr lang="ru-RU" sz="1400" dirty="0"/>
              <a:t>	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3EECEDE8-43CE-5D46-B646-7792ECDB0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77" y="0"/>
            <a:ext cx="11469687" cy="63189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chemeClr val="tx2"/>
                </a:solidFill>
              </a:rPr>
              <a:t>Примеры заданий международного исследования </a:t>
            </a:r>
            <a:r>
              <a:rPr lang="en-US" sz="3600" b="1" dirty="0">
                <a:solidFill>
                  <a:schemeClr val="tx2"/>
                </a:solidFill>
              </a:rPr>
              <a:t>PISA</a:t>
            </a:r>
            <a:endParaRPr lang="ru-RU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9534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49" y="989906"/>
            <a:ext cx="7083454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549" y="2745778"/>
            <a:ext cx="7701508" cy="340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79785" y="6135821"/>
            <a:ext cx="11510272" cy="1213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>
                <a:solidFill>
                  <a:srgbClr val="0070C0"/>
                </a:solidFill>
              </a:rPr>
              <a:t>Финансовая грамотность. Сборник эталонных заданий. Выпуск 1: </a:t>
            </a:r>
            <a:r>
              <a:rPr lang="ru-RU" sz="2400" dirty="0" err="1">
                <a:solidFill>
                  <a:srgbClr val="0070C0"/>
                </a:solidFill>
              </a:rPr>
              <a:t>учеб.пособие</a:t>
            </a:r>
            <a:r>
              <a:rPr lang="ru-RU" sz="2400" dirty="0">
                <a:solidFill>
                  <a:srgbClr val="0070C0"/>
                </a:solidFill>
              </a:rPr>
              <a:t> для </a:t>
            </a:r>
            <a:r>
              <a:rPr lang="ru-RU" sz="2400" dirty="0" err="1">
                <a:solidFill>
                  <a:srgbClr val="0070C0"/>
                </a:solidFill>
              </a:rPr>
              <a:t>общеобразоват</a:t>
            </a:r>
            <a:r>
              <a:rPr lang="ru-RU" sz="2400" dirty="0">
                <a:solidFill>
                  <a:srgbClr val="0070C0"/>
                </a:solidFill>
              </a:rPr>
              <a:t>. организаций /под. </a:t>
            </a:r>
            <a:r>
              <a:rPr lang="ru-RU" sz="2400" dirty="0" err="1">
                <a:solidFill>
                  <a:srgbClr val="0070C0"/>
                </a:solidFill>
              </a:rPr>
              <a:t>ред</a:t>
            </a:r>
            <a:r>
              <a:rPr lang="ru-RU" sz="2400" dirty="0">
                <a:solidFill>
                  <a:srgbClr val="0070C0"/>
                </a:solidFill>
              </a:rPr>
              <a:t> Г.С. Ковалевой, Е.Л. Рутковской.-М., СПб.: Просвещение, 2020. 94 с.</a:t>
            </a:r>
            <a:endParaRPr lang="ru-RU" sz="2400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C67F9012-4793-CA4F-9B05-0BF6B5DD0F5F}"/>
              </a:ext>
            </a:extLst>
          </p:cNvPr>
          <p:cNvSpPr txBox="1">
            <a:spLocks/>
          </p:cNvSpPr>
          <p:nvPr/>
        </p:nvSpPr>
        <p:spPr>
          <a:xfrm>
            <a:off x="0" y="197818"/>
            <a:ext cx="11880850" cy="1213233"/>
          </a:xfrm>
          <a:prstGeom prst="rect">
            <a:avLst/>
          </a:prstGeom>
        </p:spPr>
        <p:txBody>
          <a:bodyPr vert="horz" lIns="104221" tIns="52110" rIns="104221" bIns="52110" rtlCol="0" anchor="ctr">
            <a:normAutofit fontScale="90000"/>
          </a:bodyPr>
          <a:lstStyle>
            <a:lvl1pPr algn="ctr" defTabSz="1042203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chemeClr val="tx2"/>
                </a:solidFill>
              </a:rPr>
              <a:t>Примеры заданий для основной школы (сборники заданий, разработанные </a:t>
            </a:r>
            <a:r>
              <a:rPr lang="ru-RU" sz="3600" dirty="0">
                <a:solidFill>
                  <a:schemeClr val="tx2"/>
                </a:solidFill>
                <a:ea typeface="Verdana" charset="0"/>
                <a:cs typeface="Verdana" charset="0"/>
              </a:rPr>
              <a:t>в Институте стратегии развития образования)</a:t>
            </a:r>
            <a:endParaRPr lang="ru-RU" sz="3600" dirty="0">
              <a:solidFill>
                <a:schemeClr val="tx2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C639D49E-4D9F-B148-B3D7-ADC437504952}"/>
              </a:ext>
            </a:extLst>
          </p:cNvPr>
          <p:cNvSpPr/>
          <p:nvPr/>
        </p:nvSpPr>
        <p:spPr>
          <a:xfrm>
            <a:off x="9116608" y="1926010"/>
            <a:ext cx="12961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tx2"/>
                </a:solidFill>
              </a:rPr>
              <a:t>5 класс </a:t>
            </a:r>
          </a:p>
        </p:txBody>
      </p:sp>
    </p:spTree>
    <p:extLst>
      <p:ext uri="{BB962C8B-B14F-4D97-AF65-F5344CB8AC3E}">
        <p14:creationId xmlns:p14="http://schemas.microsoft.com/office/powerpoint/2010/main" val="38261253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>
            <a:extLst>
              <a:ext uri="{FF2B5EF4-FFF2-40B4-BE49-F238E27FC236}">
                <a16:creationId xmlns:a16="http://schemas.microsoft.com/office/drawing/2014/main" xmlns="" id="{EF7F0D0E-7EF5-0644-A643-68B32E449909}"/>
              </a:ext>
            </a:extLst>
          </p:cNvPr>
          <p:cNvSpPr/>
          <p:nvPr/>
        </p:nvSpPr>
        <p:spPr>
          <a:xfrm>
            <a:off x="1278147" y="865134"/>
            <a:ext cx="9785140" cy="6173444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i="1" dirty="0">
                <a:solidFill>
                  <a:srgbClr val="0070C0"/>
                </a:solidFill>
              </a:rPr>
              <a:t>В связи с решением задач формирования функциональной грамотности важным становится </a:t>
            </a:r>
            <a:r>
              <a:rPr lang="ru-RU" sz="2800" i="1" dirty="0">
                <a:solidFill>
                  <a:srgbClr val="0070C0"/>
                </a:solidFill>
                <a:ea typeface="Verdana" panose="020B0604030504040204" pitchFamily="34" charset="0"/>
              </a:rPr>
              <a:t>включение  в учебные практики заданий, содержащих серию вопросов. П</a:t>
            </a:r>
            <a:r>
              <a:rPr lang="ru-RU" sz="2800" i="1" dirty="0">
                <a:solidFill>
                  <a:srgbClr val="0070C0"/>
                </a:solidFill>
              </a:rPr>
              <a:t>ереход к </a:t>
            </a:r>
            <a:r>
              <a:rPr lang="ru-RU" sz="2800" i="1" u="sng" dirty="0">
                <a:solidFill>
                  <a:srgbClr val="0070C0"/>
                </a:solidFill>
              </a:rPr>
              <a:t>комплексным заданиям, позволяющим отразить спектр познавательных процессов и включать когнитивные операции разного уровня сложности</a:t>
            </a:r>
            <a:r>
              <a:rPr lang="ru-RU" sz="2800" i="1" dirty="0">
                <a:solidFill>
                  <a:srgbClr val="0070C0"/>
                </a:solidFill>
              </a:rPr>
              <a:t>. Комплексная оценка и комплексное формирование функциональной грамотности должны оказаться в зоне приоритетов финансового образования. </a:t>
            </a:r>
          </a:p>
          <a:p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2474FEBA-A737-2E46-8DB9-185A0E0BA16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17563" y="381000"/>
            <a:ext cx="10245725" cy="825500"/>
          </a:xfrm>
          <a:prstGeom prst="rect">
            <a:avLst/>
          </a:prstGeom>
        </p:spPr>
        <p:txBody>
          <a:bodyPr vert="horz" lIns="104221" tIns="52110" rIns="104221" bIns="52110" rtlCol="0" anchor="ctr">
            <a:normAutofit fontScale="90000"/>
          </a:bodyPr>
          <a:lstStyle>
            <a:lvl1pPr algn="ctr" defTabSz="1042203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chemeClr val="tx2"/>
                </a:solidFill>
              </a:rPr>
              <a:t>Дефициты, с которыми важно работать учителю</a:t>
            </a:r>
          </a:p>
        </p:txBody>
      </p:sp>
    </p:spTree>
    <p:extLst>
      <p:ext uri="{BB962C8B-B14F-4D97-AF65-F5344CB8AC3E}">
        <p14:creationId xmlns:p14="http://schemas.microsoft.com/office/powerpoint/2010/main" val="3946641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C5640A3-78A9-2142-B881-39309A4C7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024" y="77865"/>
            <a:ext cx="11242466" cy="1291734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chemeClr val="tx2"/>
                </a:solidFill>
              </a:rPr>
              <a:t>Особенность исследования финансовой грамотности российских учащихся 2018 года</a:t>
            </a: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xmlns="" id="{01DD76C5-E686-2445-A6C8-271E4990D5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865" y="1565970"/>
            <a:ext cx="9721080" cy="6122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9100" tIns="44549" rIns="89100" bIns="44549">
            <a:spAutoFit/>
          </a:bodyPr>
          <a:lstStyle/>
          <a:p>
            <a:pPr>
              <a:spcAft>
                <a:spcPts val="1428"/>
              </a:spcAft>
            </a:pPr>
            <a:r>
              <a:rPr lang="ru-RU" sz="2400" b="1" dirty="0">
                <a:solidFill>
                  <a:srgbClr val="FF0000"/>
                </a:solidFill>
              </a:rPr>
              <a:t>Наличие двух выборок </a:t>
            </a:r>
            <a:r>
              <a:rPr lang="ru-RU" sz="2400" b="1" dirty="0">
                <a:solidFill>
                  <a:srgbClr val="0070C0"/>
                </a:solidFill>
              </a:rPr>
              <a:t>исследования </a:t>
            </a:r>
            <a:r>
              <a:rPr lang="ru-RU" sz="2400" b="1" dirty="0">
                <a:solidFill>
                  <a:srgbClr val="FF0000"/>
                </a:solidFill>
              </a:rPr>
              <a:t>и двух групп результатов </a:t>
            </a:r>
            <a:r>
              <a:rPr lang="ru-RU" sz="2400" b="1" dirty="0">
                <a:solidFill>
                  <a:srgbClr val="0070C0"/>
                </a:solidFill>
              </a:rPr>
              <a:t>: </a:t>
            </a:r>
            <a:r>
              <a:rPr lang="ru-RU" sz="2400" b="1" dirty="0">
                <a:solidFill>
                  <a:srgbClr val="FF0000"/>
                </a:solidFill>
              </a:rPr>
              <a:t>наряду с общероссийскими </a:t>
            </a:r>
            <a:r>
              <a:rPr lang="ru-RU" sz="2400" b="1" dirty="0">
                <a:solidFill>
                  <a:srgbClr val="0070C0"/>
                </a:solidFill>
              </a:rPr>
              <a:t>– </a:t>
            </a:r>
            <a:r>
              <a:rPr lang="ru-RU" sz="2400" b="1" dirty="0">
                <a:solidFill>
                  <a:srgbClr val="FF0000"/>
                </a:solidFill>
              </a:rPr>
              <a:t>результаты регионов Проекта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>
                <a:solidFill>
                  <a:srgbClr val="0070C0"/>
                </a:solidFill>
                <a:ea typeface="Verdana" charset="0"/>
                <a:cs typeface="Verdana" charset="0"/>
              </a:rPr>
              <a:t>«Содействие повышению уровня финансовой грамотности населения и развитию финансового образования в Российской Федерации».</a:t>
            </a:r>
          </a:p>
          <a:p>
            <a:pPr>
              <a:spcAft>
                <a:spcPts val="1428"/>
              </a:spcAft>
            </a:pPr>
            <a:endParaRPr lang="ru-RU" sz="800" b="1" dirty="0">
              <a:solidFill>
                <a:srgbClr val="0070C0"/>
              </a:solidFill>
              <a:ea typeface="Verdana" charset="0"/>
              <a:cs typeface="Verdana" charset="0"/>
            </a:endParaRPr>
          </a:p>
          <a:p>
            <a:pPr>
              <a:spcAft>
                <a:spcPts val="1428"/>
              </a:spcAft>
            </a:pPr>
            <a:r>
              <a:rPr lang="ru-RU" sz="2000" b="1" dirty="0">
                <a:solidFill>
                  <a:srgbClr val="0070C0"/>
                </a:solidFill>
                <a:ea typeface="Verdana" charset="0"/>
                <a:cs typeface="Verdana" charset="0"/>
              </a:rPr>
              <a:t>			</a:t>
            </a:r>
          </a:p>
          <a:p>
            <a:pPr>
              <a:spcAft>
                <a:spcPts val="1428"/>
              </a:spcAft>
            </a:pPr>
            <a:endParaRPr lang="ru-RU" sz="2400" b="1" dirty="0">
              <a:solidFill>
                <a:srgbClr val="0070C0"/>
              </a:solidFill>
              <a:ea typeface="Verdana" charset="0"/>
              <a:cs typeface="Verdana" charset="0"/>
            </a:endParaRPr>
          </a:p>
          <a:p>
            <a:pPr>
              <a:spcAft>
                <a:spcPts val="1428"/>
              </a:spcAft>
            </a:pPr>
            <a:endParaRPr lang="ru-RU" sz="2400" b="1" dirty="0">
              <a:solidFill>
                <a:srgbClr val="0070C0"/>
              </a:solidFill>
              <a:ea typeface="Verdana" charset="0"/>
              <a:cs typeface="Verdana" charset="0"/>
            </a:endParaRPr>
          </a:p>
          <a:p>
            <a:pPr>
              <a:spcAft>
                <a:spcPts val="1428"/>
              </a:spcAft>
            </a:pPr>
            <a:r>
              <a:rPr lang="ru-RU" sz="2400" b="1" dirty="0">
                <a:solidFill>
                  <a:srgbClr val="0070C0"/>
                </a:solidFill>
                <a:ea typeface="Verdana" charset="0"/>
                <a:cs typeface="Verdana" charset="0"/>
              </a:rPr>
              <a:t>Результаты по выборке 9 регионов Проекта и их сравнение с общероссийскими даёт возможность зафиксировать определённые различия, связанные, в том числе, и с проводимой там работой в рамках Проекта.</a:t>
            </a:r>
          </a:p>
          <a:p>
            <a:endParaRPr lang="ru-RU" sz="1800" b="1" dirty="0">
              <a:solidFill>
                <a:srgbClr val="002060"/>
              </a:solidFill>
              <a:latin typeface="Calibri" pitchFamily="34" charset="0"/>
            </a:endParaRPr>
          </a:p>
          <a:p>
            <a:endParaRPr lang="ru-RU" sz="1800" b="1" dirty="0">
              <a:solidFill>
                <a:srgbClr val="002060"/>
              </a:solidFill>
              <a:latin typeface="Calibri" pitchFamily="34" charset="0"/>
            </a:endParaRPr>
          </a:p>
          <a:p>
            <a:endParaRPr lang="en-GB" sz="18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D8571CC-4ACF-A642-A34B-872E44BE83A2}"/>
              </a:ext>
            </a:extLst>
          </p:cNvPr>
          <p:cNvSpPr/>
          <p:nvPr/>
        </p:nvSpPr>
        <p:spPr>
          <a:xfrm>
            <a:off x="4860305" y="3006130"/>
            <a:ext cx="6660505" cy="184665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i="1" dirty="0">
                <a:solidFill>
                  <a:srgbClr val="FF0000"/>
                </a:solidFill>
              </a:rPr>
              <a:t> </a:t>
            </a:r>
            <a:r>
              <a:rPr lang="ru-RU" sz="1800" b="1" dirty="0">
                <a:solidFill>
                  <a:srgbClr val="0070C0"/>
                </a:solidFill>
                <a:ea typeface="Verdana" charset="0"/>
                <a:cs typeface="Verdana" charset="0"/>
              </a:rPr>
              <a:t>В 2012 году (старт исследования финансовой грамотности) в Росси было 2 региона-участника Проекта. Через два года их число увеличилось до 5. К 2018 году участниками Проекта были 9 регионов РФ. </a:t>
            </a:r>
            <a:r>
              <a:rPr lang="ru-RU" sz="1800" b="1" dirty="0">
                <a:solidFill>
                  <a:srgbClr val="FF0000"/>
                </a:solidFill>
                <a:ea typeface="Verdana" charset="0"/>
                <a:cs typeface="Verdana" charset="0"/>
              </a:rPr>
              <a:t>В них проводилась разносторонняя работа по развитию 	финансовой грамотности и осуществлялись принципиальные преобразования в  финансовом образовании.</a:t>
            </a:r>
            <a:endParaRPr lang="ru-RU" sz="1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1412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8748737" y="1195981"/>
            <a:ext cx="3051473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В этом задании учащиеся сначала знакомятся с текстом, объясняющим, как работает программа проката велосипедов и как плату за участие в программе можно рассчитать с помощью приложения для смартфона. </a:t>
            </a:r>
          </a:p>
          <a:p>
            <a:pPr algn="just"/>
            <a:r>
              <a:rPr lang="ru-RU" sz="1400" dirty="0"/>
              <a:t>Потенциальные пользователи должны понимать, что существует плата за участие в программе за год или плата за участие в программе за месяц и что им может потребоваться оплатить дополнительные расходы за каждую поездку в зависимости от ее продолжительности. Это пример относительно распространенной схемы оплаты, объединяющей постоянные и переменные расходы, с которыми учащиеся могут столкнуться не только при использовании проката велосипедов.</a:t>
            </a:r>
          </a:p>
          <a:p>
            <a:pPr algn="just"/>
            <a:r>
              <a:rPr lang="ru-RU" sz="1400" dirty="0"/>
              <a:t>Учащиеся </a:t>
            </a:r>
            <a:r>
              <a:rPr lang="ru-RU" sz="1400" dirty="0">
                <a:solidFill>
                  <a:srgbClr val="FF0000"/>
                </a:solidFill>
              </a:rPr>
              <a:t>имеют возможность протестировать приложение</a:t>
            </a:r>
            <a:r>
              <a:rPr lang="ru-RU" sz="1400" dirty="0"/>
              <a:t>, чтобы увидеть, как различные варианты использования программы проката велосипедов повлияют на конечную стоимость. </a:t>
            </a:r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1907" y="1222571"/>
            <a:ext cx="8768325" cy="6386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B147D4B6-1958-4B46-BF33-E200017A9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162" y="0"/>
            <a:ext cx="11389047" cy="84589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tx2"/>
                </a:solidFill>
              </a:rPr>
              <a:t>Примеры заданий международного исследования </a:t>
            </a:r>
            <a:r>
              <a:rPr lang="en-US" sz="3600" b="1" dirty="0">
                <a:solidFill>
                  <a:schemeClr val="tx2"/>
                </a:solidFill>
              </a:rPr>
              <a:t>PISA</a:t>
            </a:r>
            <a:endParaRPr lang="ru-RU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9534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8229730" y="1177514"/>
            <a:ext cx="352222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/>
              <a:t>Тип задания:</a:t>
            </a:r>
            <a:r>
              <a:rPr lang="ru-RU" sz="1400" b="1" dirty="0"/>
              <a:t> </a:t>
            </a:r>
            <a:r>
              <a:rPr lang="ru-RU" sz="1400" dirty="0"/>
              <a:t>задание с развернутым ответом (компьютерная проверка)</a:t>
            </a:r>
          </a:p>
          <a:p>
            <a:r>
              <a:rPr lang="ru-RU" sz="1400" b="1" i="1" dirty="0"/>
              <a:t>Содержание:</a:t>
            </a:r>
            <a:r>
              <a:rPr lang="ru-RU" sz="1400" dirty="0"/>
              <a:t> </a:t>
            </a:r>
            <a:r>
              <a:rPr lang="ru-RU" sz="1400" dirty="0">
                <a:solidFill>
                  <a:srgbClr val="FF0000"/>
                </a:solidFill>
              </a:rPr>
              <a:t>Планирование и управление финансами</a:t>
            </a:r>
          </a:p>
          <a:p>
            <a:r>
              <a:rPr lang="ru-RU" sz="1400" b="1" i="1" dirty="0"/>
              <a:t>Вид деятельности (Процесс):</a:t>
            </a:r>
            <a:r>
              <a:rPr lang="ru-RU" sz="1400" dirty="0"/>
              <a:t> применение финансовых знаний</a:t>
            </a:r>
          </a:p>
          <a:p>
            <a:r>
              <a:rPr lang="ru-RU" sz="1400" b="1" i="1" dirty="0"/>
              <a:t>Контекст:</a:t>
            </a:r>
            <a:r>
              <a:rPr lang="ru-RU" sz="1400" dirty="0"/>
              <a:t> Личные траты, досуг и отдых</a:t>
            </a:r>
          </a:p>
          <a:p>
            <a:r>
              <a:rPr lang="ru-RU" sz="1400" b="1" i="1" dirty="0"/>
              <a:t>Уровень</a:t>
            </a:r>
            <a:r>
              <a:rPr lang="ru-RU" sz="1400" i="1" dirty="0"/>
              <a:t> – 4 уровень</a:t>
            </a:r>
          </a:p>
          <a:p>
            <a:endParaRPr lang="ru-RU" sz="1400" i="1" dirty="0"/>
          </a:p>
          <a:p>
            <a:pPr algn="just"/>
            <a:r>
              <a:rPr lang="ru-RU" sz="1400" dirty="0"/>
              <a:t>От учащихся требуется </a:t>
            </a:r>
            <a:r>
              <a:rPr lang="ru-RU" sz="1400" dirty="0">
                <a:solidFill>
                  <a:srgbClr val="FF0000"/>
                </a:solidFill>
              </a:rPr>
              <a:t>использовать приложение, чтобы вычислить</a:t>
            </a:r>
            <a:r>
              <a:rPr lang="ru-RU" sz="1400" dirty="0"/>
              <a:t>, сколько будет стоить участие в программе проката велосипедов, учитывая, что Юлия хотела бы использовать велосипед для относительно коротких поездок в течение недели и двух более длинных поездок в выходные дни. </a:t>
            </a:r>
          </a:p>
          <a:p>
            <a:pPr algn="just"/>
            <a:r>
              <a:rPr lang="ru-RU" sz="1400" dirty="0"/>
              <a:t>Учащиеся должны продемонстрировать способность сопоставить различную информацию о сборах, чтобы сделать выбор из разных опций и тарифных планов. </a:t>
            </a:r>
          </a:p>
          <a:p>
            <a:pPr algn="just"/>
            <a:endParaRPr lang="ru-RU" sz="1400" dirty="0"/>
          </a:p>
          <a:p>
            <a:pPr algn="just"/>
            <a:r>
              <a:rPr lang="ru-RU" sz="1400" dirty="0"/>
              <a:t>Выполнение – 25 %</a:t>
            </a:r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70" y="1036358"/>
            <a:ext cx="8233700" cy="694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C5F86A53-B74F-7D44-A434-B4B0CC707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162" y="-207963"/>
            <a:ext cx="11340791" cy="138588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tx2"/>
                </a:solidFill>
              </a:rPr>
              <a:t>Примеры заданий международного исследования </a:t>
            </a:r>
            <a:r>
              <a:rPr lang="en-US" sz="3600" b="1" dirty="0">
                <a:solidFill>
                  <a:schemeClr val="tx2"/>
                </a:solidFill>
              </a:rPr>
              <a:t>PISA</a:t>
            </a:r>
            <a:endParaRPr lang="ru-RU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9534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8619220" y="1241235"/>
            <a:ext cx="326163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/>
              <a:t>Тип задания:</a:t>
            </a:r>
            <a:r>
              <a:rPr lang="ru-RU" sz="1400" b="1" dirty="0"/>
              <a:t> </a:t>
            </a:r>
            <a:r>
              <a:rPr lang="ru-RU" sz="1400" dirty="0"/>
              <a:t>задание с развернутым ответом (компьютерная проверка)</a:t>
            </a:r>
          </a:p>
          <a:p>
            <a:r>
              <a:rPr lang="ru-RU" sz="1400" b="1" i="1" dirty="0"/>
              <a:t>Содержание:</a:t>
            </a:r>
            <a:r>
              <a:rPr lang="ru-RU" sz="1400" dirty="0"/>
              <a:t> Деньги и операции с ними</a:t>
            </a:r>
          </a:p>
          <a:p>
            <a:r>
              <a:rPr lang="ru-RU" sz="1400" b="1" i="1" dirty="0"/>
              <a:t>Вид деятельности (Процесс):</a:t>
            </a:r>
            <a:r>
              <a:rPr lang="ru-RU" sz="1400" dirty="0"/>
              <a:t> анализ информации в финансовом контексте</a:t>
            </a:r>
          </a:p>
          <a:p>
            <a:r>
              <a:rPr lang="ru-RU" sz="1400" b="1" i="1" dirty="0"/>
              <a:t>Контекст:</a:t>
            </a:r>
            <a:r>
              <a:rPr lang="ru-RU" sz="1400" dirty="0"/>
              <a:t> Личные траты, досуг и отдых</a:t>
            </a:r>
          </a:p>
          <a:p>
            <a:r>
              <a:rPr lang="ru-RU" sz="1400" b="1" i="1" dirty="0"/>
              <a:t>Уровень</a:t>
            </a:r>
            <a:r>
              <a:rPr lang="ru-RU" sz="1400" i="1" dirty="0"/>
              <a:t> – 5 уровень</a:t>
            </a:r>
          </a:p>
          <a:p>
            <a:endParaRPr lang="ru-RU" sz="1400" i="1" dirty="0"/>
          </a:p>
          <a:p>
            <a:pPr algn="just"/>
            <a:r>
              <a:rPr lang="ru-RU" sz="1400" dirty="0"/>
              <a:t>Учащимся предлагается </a:t>
            </a:r>
            <a:r>
              <a:rPr lang="ru-RU" sz="1400" dirty="0">
                <a:solidFill>
                  <a:srgbClr val="FF0000"/>
                </a:solidFill>
              </a:rPr>
              <a:t>использовать приложение,</a:t>
            </a:r>
            <a:r>
              <a:rPr lang="ru-RU" sz="1400" dirty="0"/>
              <a:t> чтобы сравнить стоимость использования проката велосипедов в течение шести месяцев или одного года, учитывая то, как Юлия хотела бы использовать велосипеды (так же, как в первом вопросе – относительно короткие поездки на неделе и две более длительные поездки в выходные дни). Годовое участие стоит 180 </a:t>
            </a:r>
            <a:r>
              <a:rPr lang="ru-RU" sz="1400" dirty="0" err="1"/>
              <a:t>зед</a:t>
            </a:r>
            <a:r>
              <a:rPr lang="ru-RU" sz="1400" dirty="0"/>
              <a:t>., включая короткие и длинные поездки. Учащиеся должны прийти к выводу, что это дешевле, чем шестимесячное участие. </a:t>
            </a:r>
          </a:p>
          <a:p>
            <a:pPr algn="just"/>
            <a:endParaRPr lang="ru-RU" sz="1400" dirty="0"/>
          </a:p>
          <a:p>
            <a:pPr algn="just"/>
            <a:r>
              <a:rPr lang="ru-RU" sz="1400" dirty="0"/>
              <a:t>Выполнение – 21 %</a:t>
            </a:r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094" y="1263261"/>
            <a:ext cx="8381043" cy="681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9861EBEB-BEE1-7C43-98FB-02439123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628" y="125810"/>
            <a:ext cx="11343593" cy="82644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tx2"/>
                </a:solidFill>
              </a:rPr>
              <a:t>Примеры заданий международного исследования </a:t>
            </a:r>
            <a:r>
              <a:rPr lang="en-US" sz="3600" b="1" dirty="0">
                <a:solidFill>
                  <a:schemeClr val="tx2"/>
                </a:solidFill>
              </a:rPr>
              <a:t>PISA</a:t>
            </a:r>
            <a:endParaRPr lang="ru-RU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9534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8244681" y="1998018"/>
            <a:ext cx="335409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/>
              <a:t>Тип задания:</a:t>
            </a:r>
            <a:r>
              <a:rPr lang="ru-RU" sz="1400" b="1" dirty="0"/>
              <a:t> </a:t>
            </a:r>
            <a:r>
              <a:rPr lang="ru-RU" sz="1400" dirty="0"/>
              <a:t>задание с развернутым ответом (компьютерная проверка)</a:t>
            </a:r>
          </a:p>
          <a:p>
            <a:r>
              <a:rPr lang="ru-RU" sz="1400" b="1" i="1" dirty="0"/>
              <a:t>Содержание:</a:t>
            </a:r>
            <a:r>
              <a:rPr lang="ru-RU" sz="1400" dirty="0"/>
              <a:t> Деньги и операции с ними</a:t>
            </a:r>
          </a:p>
          <a:p>
            <a:r>
              <a:rPr lang="ru-RU" sz="1400" b="1" i="1" dirty="0"/>
              <a:t>Вид деятельности (Процесс):</a:t>
            </a:r>
            <a:r>
              <a:rPr lang="ru-RU" sz="1400" dirty="0"/>
              <a:t> выявление финансовой информации</a:t>
            </a:r>
          </a:p>
          <a:p>
            <a:r>
              <a:rPr lang="ru-RU" sz="1400" b="1" i="1" dirty="0"/>
              <a:t>Контекст:</a:t>
            </a:r>
            <a:r>
              <a:rPr lang="ru-RU" sz="1400" dirty="0"/>
              <a:t> Личные траты, досуг и отдых</a:t>
            </a:r>
          </a:p>
          <a:p>
            <a:r>
              <a:rPr lang="ru-RU" sz="1400" b="1" i="1" dirty="0"/>
              <a:t>Уровень</a:t>
            </a:r>
            <a:r>
              <a:rPr lang="ru-RU" sz="1400" i="1" dirty="0"/>
              <a:t> – 4 уровень</a:t>
            </a:r>
          </a:p>
          <a:p>
            <a:endParaRPr lang="ru-RU" sz="1400" i="1" dirty="0"/>
          </a:p>
          <a:p>
            <a:pPr algn="just"/>
            <a:r>
              <a:rPr lang="ru-RU" sz="1400" dirty="0"/>
              <a:t>Требуется, чтобы учащиеся нашли ошибку в счете, выставленном приложением для проката велосипеда. Учащиеся должны учесть, что до 60 минут поездки бесплатны, а затем рассчитать правильную общую сумму. </a:t>
            </a:r>
          </a:p>
          <a:p>
            <a:pPr algn="just"/>
            <a:endParaRPr lang="ru-RU" sz="1400" dirty="0"/>
          </a:p>
          <a:p>
            <a:pPr algn="just"/>
            <a:r>
              <a:rPr lang="ru-RU" sz="1400" dirty="0"/>
              <a:t>Выполнение – 34%</a:t>
            </a:r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07583"/>
            <a:ext cx="7950808" cy="6312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48F9AE2B-7945-4145-A67A-54BBF312D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77" y="0"/>
            <a:ext cx="11377786" cy="84589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tx2"/>
                </a:solidFill>
              </a:rPr>
              <a:t>Примеры заданий международного исследования </a:t>
            </a:r>
            <a:r>
              <a:rPr lang="en-US" sz="3600" b="1" dirty="0">
                <a:solidFill>
                  <a:schemeClr val="tx2"/>
                </a:solidFill>
              </a:rPr>
              <a:t>PISA</a:t>
            </a:r>
            <a:endParaRPr lang="ru-RU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9534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8526752" y="1689463"/>
            <a:ext cx="3211192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/>
              <a:t>Тип задания:</a:t>
            </a:r>
            <a:r>
              <a:rPr lang="ru-RU" sz="1400" b="1" dirty="0"/>
              <a:t> </a:t>
            </a:r>
            <a:r>
              <a:rPr lang="ru-RU" sz="1400" dirty="0">
                <a:solidFill>
                  <a:srgbClr val="FF0000"/>
                </a:solidFill>
              </a:rPr>
              <a:t>задание с развернутым ответом (экспертная проверка)</a:t>
            </a:r>
          </a:p>
          <a:p>
            <a:r>
              <a:rPr lang="ru-RU" sz="1400" i="1" dirty="0"/>
              <a:t>Содержание:</a:t>
            </a:r>
            <a:r>
              <a:rPr lang="ru-RU" sz="1400" dirty="0"/>
              <a:t> Планирование и управление финансами</a:t>
            </a:r>
          </a:p>
          <a:p>
            <a:r>
              <a:rPr lang="ru-RU" sz="1400" i="1" dirty="0"/>
              <a:t>Вид деятельности (Процесс):</a:t>
            </a:r>
            <a:r>
              <a:rPr lang="ru-RU" sz="1400" dirty="0">
                <a:solidFill>
                  <a:srgbClr val="FF0000"/>
                </a:solidFill>
              </a:rPr>
              <a:t>оценка финансовых проблем</a:t>
            </a:r>
          </a:p>
          <a:p>
            <a:r>
              <a:rPr lang="ru-RU" sz="1400" b="1" i="1" dirty="0"/>
              <a:t>Контекст:</a:t>
            </a:r>
            <a:r>
              <a:rPr lang="ru-RU" sz="1400" dirty="0"/>
              <a:t> Личные траты, досуг и отдых</a:t>
            </a:r>
          </a:p>
          <a:p>
            <a:r>
              <a:rPr lang="ru-RU" sz="1400" b="1" i="1" dirty="0"/>
              <a:t>Уровень</a:t>
            </a:r>
            <a:r>
              <a:rPr lang="ru-RU" sz="1400" i="1" dirty="0"/>
              <a:t> – 5 уровень</a:t>
            </a:r>
          </a:p>
          <a:p>
            <a:endParaRPr lang="ru-RU" sz="1400" i="1" dirty="0"/>
          </a:p>
          <a:p>
            <a:pPr algn="just"/>
            <a:r>
              <a:rPr lang="ru-RU" sz="1400" dirty="0"/>
              <a:t>Предлагается оценить действие Андрея, который выбрал годовое участие в программе проката велосипедов.</a:t>
            </a:r>
          </a:p>
          <a:p>
            <a:pPr algn="just"/>
            <a:r>
              <a:rPr lang="ru-RU" sz="1400" dirty="0"/>
              <a:t>В данном случае нет правильного или неправильного ответа. Учащиеся могут выбрать ответ «ДА» или «НЕТ». И дать комментарий, в котором будет учтена  как плата за участие в программе, так и возможные расходы, связанные с поездками длиннее 60 минут. </a:t>
            </a:r>
          </a:p>
          <a:p>
            <a:pPr algn="just"/>
            <a:endParaRPr lang="ru-RU" sz="1400" dirty="0"/>
          </a:p>
          <a:p>
            <a:pPr algn="just"/>
            <a:r>
              <a:rPr lang="ru-RU" sz="1400" dirty="0"/>
              <a:t>Выполнение – 15%</a:t>
            </a:r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906" y="1384785"/>
            <a:ext cx="8154074" cy="6955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5F1CE35F-6B85-4649-8544-F97635BEC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06" y="0"/>
            <a:ext cx="11595069" cy="98990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tx2"/>
                </a:solidFill>
              </a:rPr>
              <a:t>Примеры заданий международного исследования </a:t>
            </a:r>
            <a:r>
              <a:rPr lang="en-US" sz="3600" b="1" dirty="0">
                <a:solidFill>
                  <a:schemeClr val="tx2"/>
                </a:solidFill>
              </a:rPr>
              <a:t>PISA</a:t>
            </a:r>
            <a:endParaRPr lang="ru-RU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9534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8481" y="306403"/>
            <a:ext cx="10692765" cy="1325081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altLang="ru-RU" sz="3600" b="1" dirty="0">
                <a:solidFill>
                  <a:schemeClr val="tx2">
                    <a:lumMod val="75000"/>
                  </a:schemeClr>
                </a:solidFill>
              </a:rPr>
              <a:t>Примеры комплексных заданий, размещенных  на ресурсе </a:t>
            </a:r>
            <a:r>
              <a:rPr lang="en-US" sz="3600" u="sng" dirty="0">
                <a:solidFill>
                  <a:srgbClr val="0070C0"/>
                </a:solidFill>
                <a:hlinkClick r:id="rId2"/>
              </a:rPr>
              <a:t>http://skiv.instrao.ru</a:t>
            </a:r>
            <a:r>
              <a:rPr lang="ru-RU" altLang="ru-RU" sz="3600" b="1" dirty="0">
                <a:solidFill>
                  <a:schemeClr val="tx2">
                    <a:lumMod val="75000"/>
                  </a:schemeClr>
                </a:solidFill>
              </a:rPr>
              <a:t> и представленных в  публикациях издательства «Просвещение»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9562926"/>
              </p:ext>
            </p:extLst>
          </p:nvPr>
        </p:nvGraphicFramePr>
        <p:xfrm>
          <a:off x="755849" y="1709987"/>
          <a:ext cx="10081120" cy="545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27026">
                <a:tc>
                  <a:txBody>
                    <a:bodyPr/>
                    <a:lstStyle/>
                    <a:p>
                      <a:r>
                        <a:rPr lang="ru-RU" sz="2200" dirty="0"/>
                        <a:t>5 класс</a:t>
                      </a:r>
                    </a:p>
                    <a:p>
                      <a:r>
                        <a:rPr lang="ru-RU" sz="2200" dirty="0"/>
                        <a:t> (4 вопроса)</a:t>
                      </a:r>
                    </a:p>
                  </a:txBody>
                  <a:tcPr marL="89106" marR="89106" marT="47763" marB="47763"/>
                </a:tc>
                <a:tc>
                  <a:txBody>
                    <a:bodyPr/>
                    <a:lstStyle/>
                    <a:p>
                      <a:r>
                        <a:rPr lang="ru-RU" sz="2200" dirty="0"/>
                        <a:t>6 класс</a:t>
                      </a:r>
                    </a:p>
                    <a:p>
                      <a:r>
                        <a:rPr lang="ru-RU" sz="2200" dirty="0"/>
                        <a:t>(4 вопроса)</a:t>
                      </a:r>
                    </a:p>
                  </a:txBody>
                  <a:tcPr marL="89106" marR="89106" marT="47763" marB="47763"/>
                </a:tc>
                <a:tc>
                  <a:txBody>
                    <a:bodyPr/>
                    <a:lstStyle/>
                    <a:p>
                      <a:r>
                        <a:rPr lang="ru-RU" sz="2200" dirty="0"/>
                        <a:t>7 класс</a:t>
                      </a:r>
                    </a:p>
                    <a:p>
                      <a:r>
                        <a:rPr lang="ru-RU" sz="2200" dirty="0"/>
                        <a:t>(4 вопроса)</a:t>
                      </a:r>
                    </a:p>
                  </a:txBody>
                  <a:tcPr marL="89106" marR="89106" marT="47763" marB="47763"/>
                </a:tc>
                <a:tc>
                  <a:txBody>
                    <a:bodyPr/>
                    <a:lstStyle/>
                    <a:p>
                      <a:r>
                        <a:rPr lang="ru-RU" sz="2200" dirty="0"/>
                        <a:t>8 класс</a:t>
                      </a:r>
                    </a:p>
                    <a:p>
                      <a:r>
                        <a:rPr lang="ru-RU" sz="2200" dirty="0"/>
                        <a:t>(5 вопросов)</a:t>
                      </a:r>
                    </a:p>
                  </a:txBody>
                  <a:tcPr marL="89106" marR="89106" marT="47763" marB="47763"/>
                </a:tc>
                <a:tc>
                  <a:txBody>
                    <a:bodyPr/>
                    <a:lstStyle/>
                    <a:p>
                      <a:r>
                        <a:rPr lang="ru-RU" sz="2200" dirty="0"/>
                        <a:t>9 класс</a:t>
                      </a:r>
                    </a:p>
                    <a:p>
                      <a:r>
                        <a:rPr lang="ru-RU" sz="2200" dirty="0"/>
                        <a:t>(6 вопросов)</a:t>
                      </a:r>
                    </a:p>
                  </a:txBody>
                  <a:tcPr marL="89106" marR="89106" marT="47763" marB="47763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35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Calibri"/>
                          <a:cs typeface="Times New Roman"/>
                        </a:rPr>
                        <a:t>Траты Димы</a:t>
                      </a:r>
                    </a:p>
                  </a:txBody>
                  <a:tcPr marL="66830" marR="6683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Calibri"/>
                          <a:cs typeface="Arial"/>
                        </a:rPr>
                        <a:t>Продавцы в интернете</a:t>
                      </a:r>
                    </a:p>
                  </a:txBody>
                  <a:tcPr marL="66830" marR="6683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Calibri"/>
                          <a:cs typeface="Times New Roman"/>
                        </a:rPr>
                        <a:t>У банкоматов в торговом центре</a:t>
                      </a:r>
                    </a:p>
                  </a:txBody>
                  <a:tcPr marL="66830" marR="6683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Calibri"/>
                          <a:cs typeface="Arial"/>
                        </a:rPr>
                        <a:t>Мошенники и жертвы</a:t>
                      </a:r>
                    </a:p>
                  </a:txBody>
                  <a:tcPr marL="66830" marR="6683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Calibri"/>
                          <a:cs typeface="Arial"/>
                        </a:rPr>
                        <a:t>Как взять кредит и не разориться? </a:t>
                      </a:r>
                    </a:p>
                  </a:txBody>
                  <a:tcPr marL="66830" marR="6683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35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Calibri"/>
                          <a:cs typeface="Times New Roman"/>
                        </a:rPr>
                        <a:t>Конкурс эрудитов</a:t>
                      </a:r>
                    </a:p>
                  </a:txBody>
                  <a:tcPr marL="66830" marR="6683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Calibri"/>
                          <a:cs typeface="Arial"/>
                        </a:rPr>
                        <a:t>Поход в кино</a:t>
                      </a:r>
                    </a:p>
                  </a:txBody>
                  <a:tcPr marL="66830" marR="6683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latin typeface="Times New Roman"/>
                          <a:ea typeface="Calibri"/>
                          <a:cs typeface="Times New Roman"/>
                        </a:rPr>
                        <a:t>Накопить на компьютер</a:t>
                      </a:r>
                    </a:p>
                  </a:txBody>
                  <a:tcPr marL="66830" marR="6683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Calibri"/>
                          <a:cs typeface="Arial"/>
                        </a:rPr>
                        <a:t>Защита прав потребителей</a:t>
                      </a:r>
                    </a:p>
                  </a:txBody>
                  <a:tcPr marL="66830" marR="6683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Calibri"/>
                          <a:cs typeface="Arial"/>
                        </a:rPr>
                        <a:t>Акция или облигация</a:t>
                      </a:r>
                    </a:p>
                  </a:txBody>
                  <a:tcPr marL="66830" marR="6683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20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latin typeface="Times New Roman"/>
                          <a:ea typeface="Calibri"/>
                          <a:cs typeface="Times New Roman"/>
                        </a:rPr>
                        <a:t>Две семьи</a:t>
                      </a:r>
                    </a:p>
                  </a:txBody>
                  <a:tcPr marL="66830" marR="6683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Calibri"/>
                          <a:cs typeface="Times New Roman"/>
                        </a:rPr>
                        <a:t>Занятия после уроков</a:t>
                      </a:r>
                      <a:endParaRPr lang="ru-RU" sz="1500" dirty="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6830" marR="6683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Calibri"/>
                          <a:cs typeface="Times New Roman"/>
                        </a:rPr>
                        <a:t>Если банк закрылся</a:t>
                      </a:r>
                    </a:p>
                  </a:txBody>
                  <a:tcPr marL="66830" marR="6683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Calibri"/>
                          <a:cs typeface="Arial"/>
                        </a:rPr>
                        <a:t>Велосипед</a:t>
                      </a:r>
                    </a:p>
                  </a:txBody>
                  <a:tcPr marL="66830" marR="6683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latin typeface="Times New Roman"/>
                          <a:ea typeface="Calibri"/>
                          <a:cs typeface="Arial"/>
                        </a:rPr>
                        <a:t>Зарплатная карта</a:t>
                      </a:r>
                    </a:p>
                  </a:txBody>
                  <a:tcPr marL="66830" marR="6683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35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latin typeface="Times New Roman"/>
                          <a:ea typeface="Calibri"/>
                          <a:cs typeface="Times New Roman"/>
                        </a:rPr>
                        <a:t>Акция в магазине</a:t>
                      </a:r>
                    </a:p>
                  </a:txBody>
                  <a:tcPr marL="66830" marR="6683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Calibri"/>
                          <a:cs typeface="Times New Roman"/>
                        </a:rPr>
                        <a:t>Идём в музей</a:t>
                      </a:r>
                      <a:endParaRPr lang="ru-RU" sz="1500" dirty="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6830" marR="6683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Calibri"/>
                          <a:cs typeface="Times New Roman"/>
                        </a:rPr>
                        <a:t>Благотворительный фонд</a:t>
                      </a:r>
                    </a:p>
                  </a:txBody>
                  <a:tcPr marL="66830" marR="6683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Calibri"/>
                          <a:cs typeface="Times New Roman"/>
                        </a:rPr>
                        <a:t>Вымогатели в социальных сетях</a:t>
                      </a:r>
                      <a:endParaRPr lang="ru-RU" sz="1500" dirty="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6830" marR="6683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latin typeface="Times New Roman"/>
                          <a:ea typeface="Calibri"/>
                          <a:cs typeface="Times New Roman"/>
                        </a:rPr>
                        <a:t>Подарок бабушке</a:t>
                      </a:r>
                      <a:endParaRPr lang="ru-RU" sz="15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6830" marR="6683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35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latin typeface="Times New Roman"/>
                          <a:ea typeface="Calibri"/>
                          <a:cs typeface="Times New Roman"/>
                        </a:rPr>
                        <a:t>Выгодный обмен</a:t>
                      </a:r>
                    </a:p>
                  </a:txBody>
                  <a:tcPr marL="66830" marR="6683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Calibri"/>
                          <a:cs typeface="Times New Roman"/>
                        </a:rPr>
                        <a:t>Как накопить деньги?</a:t>
                      </a:r>
                      <a:endParaRPr lang="ru-RU" sz="1500" dirty="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6830" marR="6683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latin typeface="Times New Roman"/>
                          <a:ea typeface="Calibri"/>
                          <a:cs typeface="Times New Roman"/>
                        </a:rPr>
                        <a:t>Обмен валюты</a:t>
                      </a:r>
                    </a:p>
                  </a:txBody>
                  <a:tcPr marL="66830" marR="6683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Медицинская  страховка</a:t>
                      </a:r>
                      <a:endParaRPr lang="ru-RU" sz="1500" dirty="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6830" marR="6683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>
                          <a:latin typeface="Times New Roman"/>
                          <a:ea typeface="Calibri"/>
                          <a:cs typeface="Times New Roman"/>
                        </a:rPr>
                        <a:t>Как выбрать банковскую карту</a:t>
                      </a:r>
                      <a:endParaRPr lang="ru-RU" sz="15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6830" marR="6683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935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latin typeface="Times New Roman"/>
                          <a:ea typeface="Calibri"/>
                          <a:cs typeface="Times New Roman"/>
                        </a:rPr>
                        <a:t>Фальшивые деньги</a:t>
                      </a:r>
                    </a:p>
                  </a:txBody>
                  <a:tcPr marL="66830" marR="6683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Calibri"/>
                          <a:cs typeface="Times New Roman"/>
                        </a:rPr>
                        <a:t>Нужен ли семье автомобиль?</a:t>
                      </a:r>
                      <a:endParaRPr lang="ru-RU" sz="1500" dirty="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6830" marR="6683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latin typeface="Times New Roman"/>
                          <a:ea typeface="Calibri"/>
                          <a:cs typeface="Times New Roman"/>
                        </a:rPr>
                        <a:t>Зарплата мамы и ее траты</a:t>
                      </a:r>
                    </a:p>
                  </a:txBody>
                  <a:tcPr marL="66830" marR="6683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02310" algn="l"/>
                        </a:tabLs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Работа для Миши</a:t>
                      </a:r>
                      <a:endParaRPr lang="ru-RU" sz="1500" dirty="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6830" marR="6683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>
                          <a:latin typeface="Times New Roman"/>
                          <a:ea typeface="Calibri"/>
                          <a:cs typeface="Times New Roman"/>
                        </a:rPr>
                        <a:t>Как грамотно приобрести товар</a:t>
                      </a:r>
                      <a:endParaRPr lang="ru-RU" sz="15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6830" marR="6683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935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Calibri"/>
                          <a:cs typeface="Times New Roman"/>
                        </a:rPr>
                        <a:t>Новые джинсы</a:t>
                      </a:r>
                    </a:p>
                  </a:txBody>
                  <a:tcPr marL="66830" marR="6683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Calibri"/>
                          <a:cs typeface="Times New Roman"/>
                        </a:rPr>
                        <a:t>Оплата поездки в метро</a:t>
                      </a:r>
                      <a:endParaRPr lang="ru-RU" sz="1500" dirty="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6830" marR="6683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 err="1">
                          <a:latin typeface="Times New Roman"/>
                          <a:ea typeface="Calibri"/>
                          <a:cs typeface="Times New Roman"/>
                        </a:rPr>
                        <a:t>ПИН-код</a:t>
                      </a:r>
                      <a:endParaRPr lang="ru-RU" sz="15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830" marR="6683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Резервный фонд семьи</a:t>
                      </a:r>
                      <a:endParaRPr lang="ru-RU" sz="1500" dirty="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6830" marR="6683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Как приумножить накопления</a:t>
                      </a:r>
                      <a:endParaRPr lang="ru-RU" sz="1500" dirty="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6830" marR="6683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935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latin typeface="Times New Roman"/>
                          <a:ea typeface="Calibri"/>
                          <a:cs typeface="Times New Roman"/>
                        </a:rPr>
                        <a:t>Как составляли семейный бюджет</a:t>
                      </a:r>
                    </a:p>
                  </a:txBody>
                  <a:tcPr marL="66830" marR="6683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Calibri"/>
                          <a:cs typeface="Times New Roman"/>
                        </a:rPr>
                        <a:t>Предложения от </a:t>
                      </a:r>
                      <a:r>
                        <a:rPr lang="ru-RU" sz="1500" dirty="0" err="1">
                          <a:latin typeface="Times New Roman"/>
                          <a:ea typeface="Calibri"/>
                          <a:cs typeface="Times New Roman"/>
                        </a:rPr>
                        <a:t>блогера</a:t>
                      </a:r>
                      <a:endParaRPr lang="ru-RU" sz="1500" dirty="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6830" marR="6683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latin typeface="Times New Roman"/>
                          <a:ea typeface="Calibri"/>
                          <a:cs typeface="Times New Roman"/>
                        </a:rPr>
                        <a:t>Банковская карта Артема</a:t>
                      </a:r>
                    </a:p>
                  </a:txBody>
                  <a:tcPr marL="66830" marR="6683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Calibri"/>
                          <a:cs typeface="Times New Roman"/>
                        </a:rPr>
                        <a:t>Транспортный налог</a:t>
                      </a:r>
                      <a:endParaRPr lang="ru-RU" sz="1500" dirty="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6830" marR="6683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797560" algn="l"/>
                        </a:tabLs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Первая работа</a:t>
                      </a:r>
                      <a:endParaRPr lang="ru-RU" sz="1500" dirty="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6830" marR="6683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7403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latin typeface="Times New Roman"/>
                          <a:ea typeface="Calibri"/>
                          <a:cs typeface="Times New Roman"/>
                        </a:rPr>
                        <a:t>Прогулка по магазину</a:t>
                      </a:r>
                    </a:p>
                  </a:txBody>
                  <a:tcPr marL="66830" marR="6683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Calibri"/>
                          <a:cs typeface="Times New Roman"/>
                        </a:rPr>
                        <a:t>Черная пятница</a:t>
                      </a:r>
                      <a:endParaRPr lang="ru-RU" sz="1500" dirty="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6830" marR="6683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latin typeface="Times New Roman"/>
                          <a:ea typeface="Calibri"/>
                          <a:cs typeface="Times New Roman"/>
                        </a:rPr>
                        <a:t>Финансовая подушка безопасности</a:t>
                      </a:r>
                    </a:p>
                  </a:txBody>
                  <a:tcPr marL="66830" marR="6683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Calibri"/>
                          <a:cs typeface="Times New Roman"/>
                        </a:rPr>
                        <a:t>Что делать с некачественным товаром?</a:t>
                      </a:r>
                      <a:endParaRPr lang="ru-RU" sz="1500" dirty="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6830" marR="6683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50875" algn="l"/>
                        </a:tabLst>
                      </a:pPr>
                      <a:r>
                        <a:rPr lang="ru-RU" sz="1500" dirty="0">
                          <a:latin typeface="Times New Roman"/>
                          <a:ea typeface="Calibri"/>
                          <a:cs typeface="Times New Roman"/>
                        </a:rPr>
                        <a:t>Сервис частных объявлений</a:t>
                      </a:r>
                      <a:endParaRPr lang="ru-RU" sz="1500" dirty="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6830" marR="66830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55427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13139"/>
            <a:ext cx="10978579" cy="824494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tx2"/>
                </a:solidFill>
              </a:rPr>
              <a:t>Что необходимо </a:t>
            </a:r>
            <a:r>
              <a:rPr lang="ru-RU" sz="3600" dirty="0">
                <a:solidFill>
                  <a:schemeClr val="tx2"/>
                </a:solidFill>
              </a:rPr>
              <a:t>учителю держать в </a:t>
            </a:r>
            <a:r>
              <a:rPr lang="ru-RU" sz="3600" b="1" dirty="0">
                <a:solidFill>
                  <a:schemeClr val="tx2"/>
                </a:solidFill>
              </a:rPr>
              <a:t>фокусе внимания </a:t>
            </a:r>
          </a:p>
        </p:txBody>
      </p:sp>
      <p:sp>
        <p:nvSpPr>
          <p:cNvPr id="4" name="Горизонтальный свиток 3">
            <a:extLst>
              <a:ext uri="{FF2B5EF4-FFF2-40B4-BE49-F238E27FC236}">
                <a16:creationId xmlns:a16="http://schemas.microsoft.com/office/drawing/2014/main" xmlns="" id="{EF7F0D0E-7EF5-0644-A643-68B32E449909}"/>
              </a:ext>
            </a:extLst>
          </p:cNvPr>
          <p:cNvSpPr/>
          <p:nvPr/>
        </p:nvSpPr>
        <p:spPr>
          <a:xfrm>
            <a:off x="252188" y="381439"/>
            <a:ext cx="10978579" cy="6782949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800" i="1" dirty="0">
                <a:solidFill>
                  <a:srgbClr val="FF0000"/>
                </a:solidFill>
              </a:rPr>
              <a:t>Важно вести работу </a:t>
            </a:r>
            <a:r>
              <a:rPr lang="ru-RU" sz="2800" i="1" u="sng" dirty="0">
                <a:solidFill>
                  <a:srgbClr val="FF0000"/>
                </a:solidFill>
              </a:rPr>
              <a:t>с группами детей на разных уровнях их возможностей</a:t>
            </a:r>
            <a:r>
              <a:rPr lang="ru-RU" sz="2800" i="1" dirty="0">
                <a:solidFill>
                  <a:srgbClr val="FF0000"/>
                </a:solidFill>
              </a:rPr>
              <a:t>, обеспечивая пошаговое продвижение</a:t>
            </a:r>
          </a:p>
          <a:p>
            <a:pPr lvl="0"/>
            <a:r>
              <a:rPr lang="ru-RU" sz="2800" i="1" dirty="0">
                <a:solidFill>
                  <a:srgbClr val="FF0000"/>
                </a:solidFill>
              </a:rPr>
              <a:t>(в том числе, предусмотреть особый контент для детей, находящихся на </a:t>
            </a:r>
            <a:r>
              <a:rPr lang="ru-RU" sz="2800" i="1" dirty="0" err="1">
                <a:solidFill>
                  <a:srgbClr val="FF0000"/>
                </a:solidFill>
              </a:rPr>
              <a:t>допороговом</a:t>
            </a:r>
            <a:r>
              <a:rPr lang="ru-RU" sz="2800" i="1" dirty="0">
                <a:solidFill>
                  <a:srgbClr val="FF0000"/>
                </a:solidFill>
              </a:rPr>
              <a:t> уровне, у которых не сформированы простые знания и умения). </a:t>
            </a:r>
          </a:p>
          <a:p>
            <a:r>
              <a:rPr lang="ru-RU" sz="2800" i="1" dirty="0">
                <a:solidFill>
                  <a:srgbClr val="C00000"/>
                </a:solidFill>
              </a:rPr>
              <a:t>Шире использовать задания, требующие </a:t>
            </a:r>
            <a:r>
              <a:rPr lang="ru-RU" sz="2800" i="1" u="sng" dirty="0">
                <a:solidFill>
                  <a:srgbClr val="C00000"/>
                </a:solidFill>
              </a:rPr>
              <a:t>производить несколько действий, учитывать несколько аспектов информации  (по таким заданиям результаты российских учащихся ниже средних по странам ОЭСР).</a:t>
            </a:r>
            <a:endParaRPr lang="ru-RU" sz="2800" i="1" dirty="0">
              <a:solidFill>
                <a:srgbClr val="FF0000"/>
              </a:solidFill>
            </a:endParaRPr>
          </a:p>
          <a:p>
            <a:pPr lvl="0"/>
            <a:r>
              <a:rPr lang="ru-RU" sz="2800" i="1" dirty="0">
                <a:solidFill>
                  <a:srgbClr val="FF0000"/>
                </a:solidFill>
              </a:rPr>
              <a:t>Применять задания в работе с разными целевыми группами учащихся  </a:t>
            </a:r>
            <a:r>
              <a:rPr lang="ru-RU" sz="2800" i="1" u="sng" dirty="0">
                <a:solidFill>
                  <a:srgbClr val="FF0000"/>
                </a:solidFill>
              </a:rPr>
              <a:t>во всех сегментах образовательного пространства</a:t>
            </a:r>
            <a:r>
              <a:rPr lang="ru-RU" sz="2800" i="1" dirty="0">
                <a:solidFill>
                  <a:srgbClr val="FF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466413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987" y="171223"/>
            <a:ext cx="11888837" cy="138478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Использование обучающих измерительных материалов, разработанных на основе опыта участия в международных исследованиях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0470" y="2142034"/>
            <a:ext cx="7389104" cy="4851131"/>
          </a:xfrm>
        </p:spPr>
        <p:txBody>
          <a:bodyPr>
            <a:normAutofit fontScale="55000" lnSpcReduction="20000"/>
          </a:bodyPr>
          <a:lstStyle/>
          <a:p>
            <a:r>
              <a:rPr lang="ru-RU" sz="3800" dirty="0"/>
              <a:t>Измерительные материалы по финансовой грамотности для </a:t>
            </a:r>
            <a:r>
              <a:rPr lang="ru-RU" sz="3800" b="1" dirty="0"/>
              <a:t>4 и 9 класса  </a:t>
            </a:r>
            <a:r>
              <a:rPr lang="ru-RU" sz="2400" b="1" i="1" dirty="0"/>
              <a:t>(он-</a:t>
            </a:r>
            <a:r>
              <a:rPr lang="ru-RU" sz="2400" b="1" i="1" dirty="0" err="1"/>
              <a:t>лайн</a:t>
            </a:r>
            <a:r>
              <a:rPr lang="ru-RU" sz="2400" b="1" i="1" dirty="0"/>
              <a:t> формат) </a:t>
            </a:r>
            <a:r>
              <a:rPr lang="ru-RU" sz="3800" dirty="0"/>
              <a:t>размещены на сайте Института стратегии развития образования РАО по адресу: </a:t>
            </a:r>
            <a:r>
              <a:rPr lang="ru-RU" sz="3800" dirty="0">
                <a:hlinkClick r:id="rId2"/>
              </a:rPr>
              <a:t>www.finance.instrao.ru</a:t>
            </a:r>
            <a:endParaRPr lang="ru-RU" sz="3800" dirty="0"/>
          </a:p>
          <a:p>
            <a:endParaRPr lang="ru-RU" sz="3800" dirty="0"/>
          </a:p>
          <a:p>
            <a:r>
              <a:rPr lang="ru-RU" sz="3800" dirty="0"/>
              <a:t>Измерительные материалы для </a:t>
            </a:r>
            <a:r>
              <a:rPr lang="ru-RU" sz="3800" b="1" dirty="0"/>
              <a:t>5 -9 класса </a:t>
            </a:r>
            <a:r>
              <a:rPr lang="ru-RU" sz="3000" b="1" i="1" dirty="0"/>
              <a:t>(текстовые документы) </a:t>
            </a:r>
            <a:r>
              <a:rPr lang="ru-RU" sz="3800" dirty="0"/>
              <a:t>размещаются на сайте Института стратегии развития образования РАО по адресу : </a:t>
            </a:r>
            <a:r>
              <a:rPr lang="en-US" sz="4000" u="sng" dirty="0">
                <a:solidFill>
                  <a:srgbClr val="0070C0"/>
                </a:solidFill>
                <a:hlinkClick r:id="rId3"/>
              </a:rPr>
              <a:t>http://skiv.instrao.ru</a:t>
            </a:r>
            <a:endParaRPr lang="ru-RU" sz="4000" u="sng" dirty="0">
              <a:solidFill>
                <a:srgbClr val="0070C0"/>
              </a:solidFill>
            </a:endParaRPr>
          </a:p>
          <a:p>
            <a:endParaRPr lang="ru-RU" sz="4000" u="sng" dirty="0">
              <a:solidFill>
                <a:srgbClr val="0070C0"/>
              </a:solidFill>
            </a:endParaRPr>
          </a:p>
          <a:p>
            <a:r>
              <a:rPr lang="ru-RU" sz="3600" dirty="0"/>
              <a:t>Финансовая грамотность. Сборник эталонных заданий. Выпуск 1: </a:t>
            </a:r>
            <a:r>
              <a:rPr lang="ru-RU" sz="3600" dirty="0" err="1"/>
              <a:t>учеб.пособие</a:t>
            </a:r>
            <a:r>
              <a:rPr lang="ru-RU" sz="3600" dirty="0"/>
              <a:t> для </a:t>
            </a:r>
            <a:r>
              <a:rPr lang="ru-RU" sz="3600" dirty="0" err="1"/>
              <a:t>общеобразоват</a:t>
            </a:r>
            <a:r>
              <a:rPr lang="ru-RU" sz="3600" dirty="0"/>
              <a:t>. организаций/под. </a:t>
            </a:r>
            <a:r>
              <a:rPr lang="ru-RU" dirty="0" err="1"/>
              <a:t>р</a:t>
            </a:r>
            <a:r>
              <a:rPr lang="ru-RU" sz="3600" dirty="0" err="1"/>
              <a:t>ед</a:t>
            </a:r>
            <a:r>
              <a:rPr lang="ru-RU" sz="3600" dirty="0"/>
              <a:t> Г.С. Ковалевой, Е.Л. </a:t>
            </a:r>
            <a:r>
              <a:rPr lang="ru-RU" sz="3600" dirty="0" err="1"/>
              <a:t>Рутковской.-М</a:t>
            </a:r>
            <a:r>
              <a:rPr lang="ru-RU" sz="3600" dirty="0"/>
              <a:t>. , СПб.: Просвещение, 2020- 94 с.</a:t>
            </a:r>
            <a:endParaRPr lang="ru-RU" sz="4000" dirty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dirty="0">
                <a:solidFill>
                  <a:srgbClr val="0070C0"/>
                </a:solidFill>
              </a:rPr>
              <a:t>					</a:t>
            </a:r>
            <a:r>
              <a:rPr lang="ru-RU" sz="4000" b="1" dirty="0">
                <a:solidFill>
                  <a:srgbClr val="0070C0"/>
                </a:solidFill>
              </a:rPr>
              <a:t>В печати:</a:t>
            </a:r>
          </a:p>
          <a:p>
            <a:pPr lvl="8">
              <a:lnSpc>
                <a:spcPct val="120000"/>
              </a:lnSpc>
              <a:spcBef>
                <a:spcPts val="0"/>
              </a:spcBef>
            </a:pPr>
            <a:r>
              <a:rPr lang="ru-RU" sz="2700" b="1" dirty="0">
                <a:solidFill>
                  <a:srgbClr val="0070C0"/>
                </a:solidFill>
              </a:rPr>
              <a:t>выпуск 2 (часть 1) </a:t>
            </a:r>
          </a:p>
          <a:p>
            <a:pPr lvl="8">
              <a:lnSpc>
                <a:spcPct val="120000"/>
              </a:lnSpc>
              <a:spcBef>
                <a:spcPts val="0"/>
              </a:spcBef>
            </a:pPr>
            <a:r>
              <a:rPr lang="ru-RU" sz="2700" b="1" dirty="0">
                <a:solidFill>
                  <a:srgbClr val="0070C0"/>
                </a:solidFill>
              </a:rPr>
              <a:t>выпуск 2 (часть 2)</a:t>
            </a:r>
          </a:p>
          <a:p>
            <a:pPr marL="0" indent="0">
              <a:buNone/>
            </a:pPr>
            <a:endParaRPr lang="ru-RU" sz="3800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 descr="C:\Users\avp71\Downloads\PHOTO-2020-05-21-00-01-0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2713" y="1749750"/>
            <a:ext cx="3169160" cy="5635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484639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278463" y="238814"/>
            <a:ext cx="11323935" cy="1179138"/>
          </a:xfrm>
        </p:spPr>
        <p:txBody>
          <a:bodyPr/>
          <a:lstStyle/>
          <a:p>
            <a:pPr eaLnBrk="1" hangingPunct="1"/>
            <a:r>
              <a:rPr lang="ru-RU" sz="3900" dirty="0">
                <a:solidFill>
                  <a:srgbClr val="FF0000"/>
                </a:solidFill>
              </a:rPr>
              <a:t>Спасибо за внимание!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ru-RU" dirty="0"/>
              <a:t>    </a:t>
            </a:r>
            <a:r>
              <a:rPr lang="ru-RU" b="1" dirty="0">
                <a:solidFill>
                  <a:schemeClr val="tx2"/>
                </a:solidFill>
              </a:rPr>
              <a:t>Рутковская Елена Лазаревна,                                  </a:t>
            </a:r>
            <a:r>
              <a:rPr lang="ru-RU" dirty="0">
                <a:solidFill>
                  <a:schemeClr val="tx2"/>
                </a:solidFill>
              </a:rPr>
              <a:t>старший научный сотрудник лаборатории социально-гуманитарного общего образования                                         Института стратегии развития                  образования  РАО</a:t>
            </a:r>
            <a:endParaRPr lang="ru-RU" dirty="0"/>
          </a:p>
          <a:p>
            <a:pPr eaLnBrk="1" hangingPunct="1">
              <a:buFontTx/>
              <a:buNone/>
              <a:defRPr/>
            </a:pPr>
            <a:endParaRPr lang="ru-RU" dirty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794D34D-6F29-4C4A-96B0-9B0417D6C66B}" type="slidenum">
              <a:rPr lang="ru-RU" smtClean="0"/>
              <a:pPr/>
              <a:t>48</a:t>
            </a:fld>
            <a:endParaRPr lang="ru-RU"/>
          </a:p>
        </p:txBody>
      </p:sp>
      <p:pic>
        <p:nvPicPr>
          <p:cNvPr id="5" name="Рисунок 7"/>
          <p:cNvPicPr preferRelativeResize="0"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689" y="3326167"/>
            <a:ext cx="3140968" cy="3489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2E3549-FC57-BC47-9C2F-7F220407F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913" y="1493962"/>
            <a:ext cx="9289031" cy="36004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400" b="1" dirty="0">
                <a:solidFill>
                  <a:srgbClr val="0070C0"/>
                </a:solidFill>
              </a:rPr>
              <a:t>К вопросу методологии или </a:t>
            </a:r>
            <a:br>
              <a:rPr lang="ru-RU" sz="4400" b="1" dirty="0">
                <a:solidFill>
                  <a:srgbClr val="0070C0"/>
                </a:solidFill>
              </a:rPr>
            </a:br>
            <a:r>
              <a:rPr lang="ru-RU" sz="4400" b="1" dirty="0">
                <a:solidFill>
                  <a:srgbClr val="0070C0"/>
                </a:solidFill>
              </a:rPr>
              <a:t>как и что оценивается в исследовании PISA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4000" b="1" dirty="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43653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BBBE3C0-99C3-0B4B-B7E3-CC1876F0C158}"/>
              </a:ext>
            </a:extLst>
          </p:cNvPr>
          <p:cNvSpPr/>
          <p:nvPr/>
        </p:nvSpPr>
        <p:spPr>
          <a:xfrm>
            <a:off x="439192" y="-162222"/>
            <a:ext cx="11441658" cy="10310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4000" b="1" dirty="0">
                <a:solidFill>
                  <a:schemeClr val="tx2"/>
                </a:solidFill>
              </a:rPr>
              <a:t>Как </a:t>
            </a:r>
            <a:r>
              <a:rPr lang="en-US" sz="4000" b="1" dirty="0">
                <a:solidFill>
                  <a:schemeClr val="tx2"/>
                </a:solidFill>
              </a:rPr>
              <a:t>PISA 2018 </a:t>
            </a:r>
            <a:r>
              <a:rPr lang="ru-RU" sz="4000" b="1" dirty="0">
                <a:solidFill>
                  <a:schemeClr val="tx2"/>
                </a:solidFill>
              </a:rPr>
              <a:t>оценивает финансовую грамотность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xmlns="" id="{B152649C-3FA3-DD49-9FC5-EFB88FA2EF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8904349"/>
              </p:ext>
            </p:extLst>
          </p:nvPr>
        </p:nvGraphicFramePr>
        <p:xfrm>
          <a:off x="428999" y="868829"/>
          <a:ext cx="11261872" cy="6812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5020">
                  <a:extLst>
                    <a:ext uri="{9D8B030D-6E8A-4147-A177-3AD203B41FA5}">
                      <a16:colId xmlns:a16="http://schemas.microsoft.com/office/drawing/2014/main" xmlns="" val="2683656736"/>
                    </a:ext>
                  </a:extLst>
                </a:gridCol>
                <a:gridCol w="1580422">
                  <a:extLst>
                    <a:ext uri="{9D8B030D-6E8A-4147-A177-3AD203B41FA5}">
                      <a16:colId xmlns:a16="http://schemas.microsoft.com/office/drawing/2014/main" xmlns="" val="343023272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818602040"/>
                    </a:ext>
                  </a:extLst>
                </a:gridCol>
                <a:gridCol w="1492736">
                  <a:extLst>
                    <a:ext uri="{9D8B030D-6E8A-4147-A177-3AD203B41FA5}">
                      <a16:colId xmlns:a16="http://schemas.microsoft.com/office/drawing/2014/main" xmlns="" val="3375326583"/>
                    </a:ext>
                  </a:extLst>
                </a:gridCol>
                <a:gridCol w="2889558">
                  <a:extLst>
                    <a:ext uri="{9D8B030D-6E8A-4147-A177-3AD203B41FA5}">
                      <a16:colId xmlns:a16="http://schemas.microsoft.com/office/drawing/2014/main" xmlns="" val="1801499319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45141218"/>
                  </a:ext>
                </a:extLst>
              </a:tr>
              <a:tr h="1720678">
                <a:tc gridSpan="2"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rgbClr val="0070C0"/>
                          </a:solidFill>
                        </a:rPr>
                        <a:t>Измерение с помощью </a:t>
                      </a:r>
                      <a:r>
                        <a:rPr lang="ru-RU" sz="2800" b="1" dirty="0">
                          <a:solidFill>
                            <a:srgbClr val="FF0000"/>
                          </a:solidFill>
                        </a:rPr>
                        <a:t>заданий разного уровня сложности</a:t>
                      </a:r>
                      <a:r>
                        <a:rPr lang="ru-RU" sz="2800" b="1" dirty="0">
                          <a:solidFill>
                            <a:srgbClr val="0070C0"/>
                          </a:solidFill>
                        </a:rPr>
                        <a:t>: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ru-RU" dirty="0"/>
                        <a:t>знаний и понимания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ru-RU" dirty="0"/>
                        <a:t>применения этих знаний и понимания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422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          </a:t>
                      </a:r>
                    </a:p>
                    <a:p>
                      <a:pPr marL="0" marR="0" lvl="0" indent="0" algn="l" defTabSz="10422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       +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10422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+mn-lt"/>
                        </a:rPr>
                        <a:t>Анкета</a:t>
                      </a:r>
                      <a:r>
                        <a:rPr lang="ru-RU" sz="280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2800" b="1" dirty="0">
                          <a:solidFill>
                            <a:srgbClr val="0070C0"/>
                          </a:solidFill>
                          <a:latin typeface="+mn-lt"/>
                        </a:rPr>
                        <a:t>об отношении к финансовым вопросам, финансовом поведении и опыте обращения с деньгами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10422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06522217"/>
                  </a:ext>
                </a:extLst>
              </a:tr>
              <a:tr h="385796">
                <a:tc gridSpan="5"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2"/>
                          </a:solidFill>
                        </a:rPr>
                        <a:t>Каждое задание представляет собой комбинацию элемента содержания, процесса и контекста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36370191"/>
                  </a:ext>
                </a:extLst>
              </a:tr>
              <a:tr h="254622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Область оценки – Содержание</a:t>
                      </a:r>
                      <a:r>
                        <a:rPr lang="en-GB" sz="2000" b="1" dirty="0">
                          <a:solidFill>
                            <a:srgbClr val="0070C0"/>
                          </a:solidFill>
                          <a:latin typeface="Calibri" pitchFamily="34" charset="0"/>
                        </a:rPr>
                        <a:t>: </a:t>
                      </a: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Calibri" pitchFamily="34" charset="0"/>
                        </a:rPr>
                        <a:t>знание и понимание</a:t>
                      </a:r>
                    </a:p>
                    <a:p>
                      <a:endParaRPr lang="en-GB" sz="2000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  <a:p>
                      <a:pPr>
                        <a:buFont typeface="Arial" charset="0"/>
                        <a:buChar char="•"/>
                      </a:pPr>
                      <a:r>
                        <a:rPr lang="ru-RU" sz="2000" dirty="0">
                          <a:latin typeface="Calibri" pitchFamily="34" charset="0"/>
                        </a:rPr>
                        <a:t> Деньги и операции с ними</a:t>
                      </a:r>
                      <a:endParaRPr lang="en-GB" sz="2000" dirty="0">
                        <a:latin typeface="Calibri" pitchFamily="34" charset="0"/>
                      </a:endParaRPr>
                    </a:p>
                    <a:p>
                      <a:pPr>
                        <a:buFont typeface="Arial" charset="0"/>
                        <a:buChar char="•"/>
                      </a:pPr>
                      <a:r>
                        <a:rPr lang="en-GB" sz="2000" dirty="0">
                          <a:latin typeface="Calibri" pitchFamily="34" charset="0"/>
                        </a:rPr>
                        <a:t> </a:t>
                      </a:r>
                      <a:r>
                        <a:rPr lang="ru-RU" sz="2000" dirty="0">
                          <a:latin typeface="Calibri" pitchFamily="34" charset="0"/>
                        </a:rPr>
                        <a:t>Планирование и управление финансами</a:t>
                      </a:r>
                      <a:endParaRPr lang="en-GB" sz="2000" dirty="0">
                        <a:latin typeface="Calibri" pitchFamily="34" charset="0"/>
                      </a:endParaRPr>
                    </a:p>
                    <a:p>
                      <a:pPr>
                        <a:buFont typeface="Arial" charset="0"/>
                        <a:buChar char="•"/>
                      </a:pPr>
                      <a:r>
                        <a:rPr lang="en-GB" sz="2000" dirty="0">
                          <a:latin typeface="Calibri" pitchFamily="34" charset="0"/>
                        </a:rPr>
                        <a:t> </a:t>
                      </a:r>
                      <a:r>
                        <a:rPr lang="ru-RU" sz="2000" dirty="0">
                          <a:latin typeface="Calibri" pitchFamily="34" charset="0"/>
                        </a:rPr>
                        <a:t>Риски и выгоды (вознаграждения)</a:t>
                      </a:r>
                      <a:endParaRPr lang="en-GB" sz="2000" dirty="0">
                        <a:latin typeface="Calibri" pitchFamily="34" charset="0"/>
                      </a:endParaRPr>
                    </a:p>
                    <a:p>
                      <a:pPr>
                        <a:buFont typeface="Arial" charset="0"/>
                        <a:buChar char="•"/>
                      </a:pPr>
                      <a:r>
                        <a:rPr lang="en-GB" sz="2000" dirty="0">
                          <a:latin typeface="Calibri" pitchFamily="34" charset="0"/>
                        </a:rPr>
                        <a:t> </a:t>
                      </a:r>
                      <a:r>
                        <a:rPr lang="ru-RU" sz="2000" dirty="0">
                          <a:latin typeface="Calibri" pitchFamily="34" charset="0"/>
                        </a:rPr>
                        <a:t>Финансовая среда (отдельные вопросы из области финансов</a:t>
                      </a:r>
                      <a:endParaRPr lang="en-GB" sz="2000" dirty="0">
                        <a:latin typeface="Calibri" pitchFamily="34" charset="0"/>
                      </a:endParaRPr>
                    </a:p>
                    <a:p>
                      <a:endParaRPr lang="ru-RU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Область оценки – Процессы</a:t>
                      </a: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Calibri" pitchFamily="34" charset="0"/>
                        </a:rPr>
                        <a:t>: познавательная деятельность (умения, действия и стратегии поведения)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 </a:t>
                      </a:r>
                    </a:p>
                    <a:p>
                      <a:pPr>
                        <a:buFont typeface="Arial" charset="0"/>
                        <a:buChar char="•"/>
                      </a:pPr>
                      <a:r>
                        <a:rPr lang="ru-RU" sz="2000" dirty="0">
                          <a:latin typeface="Calibri" pitchFamily="34" charset="0"/>
                        </a:rPr>
                        <a:t> Выявление финансовой информации</a:t>
                      </a:r>
                      <a:endParaRPr lang="en-GB" sz="2000" dirty="0">
                        <a:latin typeface="Calibri" pitchFamily="34" charset="0"/>
                      </a:endParaRP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GB" sz="2000" dirty="0">
                          <a:latin typeface="Calibri" pitchFamily="34" charset="0"/>
                        </a:rPr>
                        <a:t> </a:t>
                      </a:r>
                      <a:r>
                        <a:rPr lang="ru-RU" sz="2000" dirty="0">
                          <a:latin typeface="Calibri" pitchFamily="34" charset="0"/>
                        </a:rPr>
                        <a:t>Анализ информации в финансовом контексте</a:t>
                      </a:r>
                      <a:endParaRPr lang="en-GB" sz="2000" dirty="0">
                        <a:latin typeface="Calibri" pitchFamily="34" charset="0"/>
                      </a:endParaRP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GB" sz="2000" dirty="0">
                          <a:latin typeface="Calibri" pitchFamily="34" charset="0"/>
                        </a:rPr>
                        <a:t> </a:t>
                      </a:r>
                      <a:r>
                        <a:rPr lang="ru-RU" sz="2000" dirty="0">
                          <a:latin typeface="Calibri" pitchFamily="34" charset="0"/>
                        </a:rPr>
                        <a:t>Оценка финансовых проблем</a:t>
                      </a:r>
                      <a:endParaRPr lang="en-GB" sz="2000" dirty="0">
                        <a:latin typeface="Calibri" pitchFamily="34" charset="0"/>
                      </a:endParaRP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GB" sz="2000" dirty="0">
                          <a:latin typeface="Calibri" pitchFamily="34" charset="0"/>
                        </a:rPr>
                        <a:t> </a:t>
                      </a:r>
                      <a:r>
                        <a:rPr lang="ru-RU" sz="2000" dirty="0">
                          <a:latin typeface="Calibri" pitchFamily="34" charset="0"/>
                        </a:rPr>
                        <a:t>Применение финансовых знаний и понимание</a:t>
                      </a:r>
                      <a:endParaRPr lang="en-GB" sz="2000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b="1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предлагаемые ситуации</a:t>
                      </a:r>
                    </a:p>
                    <a:p>
                      <a:endParaRPr lang="en-GB" sz="2400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  <a:p>
                      <a:pPr marL="0" lvl="1">
                        <a:buFont typeface="Arial" charset="0"/>
                        <a:buChar char="•"/>
                      </a:pPr>
                      <a:r>
                        <a:rPr lang="en-GB" sz="2400" dirty="0">
                          <a:latin typeface="Calibri" pitchFamily="34" charset="0"/>
                        </a:rPr>
                        <a:t> </a:t>
                      </a:r>
                      <a:r>
                        <a:rPr lang="ru-RU" sz="2400" dirty="0">
                          <a:latin typeface="Calibri" pitchFamily="34" charset="0"/>
                        </a:rPr>
                        <a:t>Образование и работа</a:t>
                      </a:r>
                      <a:endParaRPr lang="en-GB" sz="2400" dirty="0">
                        <a:latin typeface="Calibri" pitchFamily="34" charset="0"/>
                      </a:endParaRP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GB" sz="2400" dirty="0">
                          <a:latin typeface="Calibri" pitchFamily="34" charset="0"/>
                        </a:rPr>
                        <a:t> </a:t>
                      </a:r>
                      <a:r>
                        <a:rPr lang="ru-RU" sz="2400" dirty="0">
                          <a:latin typeface="Calibri" pitchFamily="34" charset="0"/>
                        </a:rPr>
                        <a:t>Дом и семья</a:t>
                      </a:r>
                      <a:endParaRPr lang="en-GB" sz="2400" dirty="0">
                        <a:latin typeface="Calibri" pitchFamily="34" charset="0"/>
                      </a:endParaRP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GB" sz="2400" dirty="0">
                          <a:latin typeface="Calibri" pitchFamily="34" charset="0"/>
                        </a:rPr>
                        <a:t> </a:t>
                      </a:r>
                      <a:r>
                        <a:rPr lang="ru-RU" sz="2400" dirty="0">
                          <a:latin typeface="Calibri" pitchFamily="34" charset="0"/>
                        </a:rPr>
                        <a:t>Личные траты, досуг и отдых</a:t>
                      </a:r>
                      <a:endParaRPr lang="en-GB" sz="2400" dirty="0">
                        <a:latin typeface="Calibri" pitchFamily="34" charset="0"/>
                      </a:endParaRP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GB" sz="2400" dirty="0">
                          <a:latin typeface="Calibri" pitchFamily="34" charset="0"/>
                        </a:rPr>
                        <a:t> </a:t>
                      </a:r>
                      <a:r>
                        <a:rPr lang="ru-RU" sz="2400" dirty="0">
                          <a:latin typeface="Calibri" pitchFamily="34" charset="0"/>
                        </a:rPr>
                        <a:t>Общество и гражданин</a:t>
                      </a:r>
                      <a:r>
                        <a:rPr lang="en-GB" sz="2400" dirty="0">
                          <a:latin typeface="Calibri" pitchFamily="34" charset="0"/>
                        </a:rPr>
                        <a:t> </a:t>
                      </a:r>
                    </a:p>
                    <a:p>
                      <a:endParaRPr lang="ru-RU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Область оценки – Контексты</a:t>
                      </a: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Calibri" pitchFamily="34" charset="0"/>
                        </a:rPr>
                        <a:t>: предлагаемые ситуации</a:t>
                      </a:r>
                    </a:p>
                    <a:p>
                      <a:endParaRPr lang="en-GB" sz="2000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  <a:p>
                      <a:pPr marL="0" lvl="1">
                        <a:buFont typeface="Arial" charset="0"/>
                        <a:buChar char="•"/>
                      </a:pPr>
                      <a:r>
                        <a:rPr lang="en-GB" sz="2000" dirty="0">
                          <a:latin typeface="Calibri" pitchFamily="34" charset="0"/>
                        </a:rPr>
                        <a:t> </a:t>
                      </a:r>
                      <a:r>
                        <a:rPr lang="ru-RU" sz="2000" dirty="0">
                          <a:latin typeface="Calibri" pitchFamily="34" charset="0"/>
                        </a:rPr>
                        <a:t>Образование и работа</a:t>
                      </a:r>
                      <a:endParaRPr lang="en-GB" sz="2000" dirty="0">
                        <a:latin typeface="Calibri" pitchFamily="34" charset="0"/>
                      </a:endParaRP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GB" sz="2000" dirty="0">
                          <a:latin typeface="Calibri" pitchFamily="34" charset="0"/>
                        </a:rPr>
                        <a:t> </a:t>
                      </a:r>
                      <a:r>
                        <a:rPr lang="ru-RU" sz="2000" dirty="0">
                          <a:latin typeface="Calibri" pitchFamily="34" charset="0"/>
                        </a:rPr>
                        <a:t>Дом и семья</a:t>
                      </a:r>
                      <a:endParaRPr lang="en-GB" sz="2000" dirty="0">
                        <a:latin typeface="Calibri" pitchFamily="34" charset="0"/>
                      </a:endParaRP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GB" sz="2000" dirty="0">
                          <a:latin typeface="Calibri" pitchFamily="34" charset="0"/>
                        </a:rPr>
                        <a:t> </a:t>
                      </a:r>
                      <a:r>
                        <a:rPr lang="ru-RU" sz="2000" dirty="0">
                          <a:latin typeface="Calibri" pitchFamily="34" charset="0"/>
                        </a:rPr>
                        <a:t>Личные траты, досуг и отдых</a:t>
                      </a:r>
                      <a:endParaRPr lang="en-GB" sz="2000" dirty="0">
                        <a:latin typeface="Calibri" pitchFamily="34" charset="0"/>
                      </a:endParaRP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GB" sz="2000" dirty="0">
                          <a:latin typeface="Calibri" pitchFamily="34" charset="0"/>
                        </a:rPr>
                        <a:t> </a:t>
                      </a:r>
                      <a:r>
                        <a:rPr lang="ru-RU" sz="2000" dirty="0">
                          <a:latin typeface="Calibri" pitchFamily="34" charset="0"/>
                        </a:rPr>
                        <a:t>Общество и гражданин</a:t>
                      </a:r>
                      <a:r>
                        <a:rPr lang="en-GB" sz="2000" dirty="0">
                          <a:latin typeface="Calibri" pitchFamily="34" charset="0"/>
                        </a:rPr>
                        <a:t>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272172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819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C5640A3-78A9-2142-B881-39309A4C7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7818"/>
            <a:ext cx="11773073" cy="859686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chemeClr val="tx2"/>
                </a:solidFill>
              </a:rPr>
              <a:t>  Задания разного уровня сложности (для определения уровня финансовой грамотности)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71D58065-29F8-4E41-B707-79C06DB2CBAB}"/>
              </a:ext>
            </a:extLst>
          </p:cNvPr>
          <p:cNvSpPr txBox="1">
            <a:spLocks/>
          </p:cNvSpPr>
          <p:nvPr/>
        </p:nvSpPr>
        <p:spPr>
          <a:xfrm>
            <a:off x="0" y="-234230"/>
            <a:ext cx="11880850" cy="1291734"/>
          </a:xfrm>
          <a:prstGeom prst="rect">
            <a:avLst/>
          </a:prstGeom>
        </p:spPr>
        <p:txBody>
          <a:bodyPr vert="horz" lIns="104221" tIns="52110" rIns="104221" bIns="52110" rtlCol="0" anchor="ctr">
            <a:noAutofit/>
          </a:bodyPr>
          <a:lstStyle>
            <a:lvl1pPr algn="ctr" defTabSz="1042203" rtl="0" eaLnBrk="1" latinLnBrk="0" hangingPunct="1">
              <a:spcBef>
                <a:spcPct val="0"/>
              </a:spcBef>
              <a:buNone/>
              <a:defRPr sz="5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000" b="1" dirty="0">
              <a:solidFill>
                <a:schemeClr val="tx2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32B22462-0B28-F140-A743-1DE0BCA800A4}"/>
              </a:ext>
            </a:extLst>
          </p:cNvPr>
          <p:cNvSpPr/>
          <p:nvPr/>
        </p:nvSpPr>
        <p:spPr>
          <a:xfrm>
            <a:off x="611833" y="1408966"/>
            <a:ext cx="10657184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r>
              <a:rPr lang="en-US" sz="3200" dirty="0"/>
              <a:t> </a:t>
            </a:r>
            <a:r>
              <a:rPr lang="ru-RU" sz="2800" b="1" dirty="0">
                <a:solidFill>
                  <a:srgbClr val="0070C0"/>
                </a:solidFill>
              </a:rPr>
              <a:t>выявление информации,  представленной в разной форме, в явном и неявном виде, с разным составом элементов и по-разному выраженными связями между ними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ru-RU" sz="2800" b="1" dirty="0">
                <a:solidFill>
                  <a:srgbClr val="0070C0"/>
                </a:solidFill>
              </a:rPr>
              <a:t>понимание назначения различных финансовых продуктов, выбор наиболее предпочтительных в конкретной ситуации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ru-RU" sz="2800" b="1" dirty="0">
                <a:solidFill>
                  <a:srgbClr val="0070C0"/>
                </a:solidFill>
              </a:rPr>
              <a:t>применение знаний для решения финансовых вопросов: от типичных, знакомых, обыденных до малознакомых, незнакомых и нестандартных; от насущных контекстов до тех, которых будут касаться по мере взросления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ru-RU" sz="2800" b="1" dirty="0">
                <a:solidFill>
                  <a:srgbClr val="0070C0"/>
                </a:solidFill>
              </a:rPr>
              <a:t>учёт последствий финансовых решений (от позитивных к негативным, от краткосрочных к долгосрочным)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ru-RU" sz="2800" b="1" dirty="0">
                <a:solidFill>
                  <a:srgbClr val="0070C0"/>
                </a:solidFill>
              </a:rPr>
              <a:t>арифметические действия с числами (от простых к более сложным)</a:t>
            </a:r>
            <a:endParaRPr lang="ru-RU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293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809" y="269826"/>
            <a:ext cx="10692765" cy="622994"/>
          </a:xfrm>
        </p:spPr>
        <p:txBody>
          <a:bodyPr lIns="91422" tIns="45711" rIns="91422" bIns="45711">
            <a:noAutofit/>
          </a:bodyPr>
          <a:lstStyle/>
          <a:p>
            <a:r>
              <a:rPr lang="ru-RU" dirty="0">
                <a:solidFill>
                  <a:srgbClr val="004EBF"/>
                </a:solidFill>
              </a:rPr>
              <a:t>Задания на шкале финансовой грамотности</a:t>
            </a:r>
          </a:p>
        </p:txBody>
      </p:sp>
      <p:pic>
        <p:nvPicPr>
          <p:cNvPr id="757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9965" y="1153302"/>
            <a:ext cx="7555731" cy="5353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F010Q02_ВыпискаИзБанка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4043" y="197817"/>
            <a:ext cx="11269017" cy="6867661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2E981F10-8C7D-804C-8E1D-3ECB42E6F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90" y="46014"/>
            <a:ext cx="11863059" cy="342955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chemeClr val="tx2"/>
                </a:solidFill>
              </a:rPr>
              <a:t>Примеры заданий международного исследования</a:t>
            </a:r>
            <a:endParaRPr lang="ru-RU" sz="40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0D8571CC-4ACF-A642-A34B-872E44BE83A2}"/>
              </a:ext>
            </a:extLst>
          </p:cNvPr>
          <p:cNvSpPr/>
          <p:nvPr/>
        </p:nvSpPr>
        <p:spPr>
          <a:xfrm>
            <a:off x="251793" y="5261688"/>
            <a:ext cx="11629057" cy="1902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solidFill>
                  <a:srgbClr val="FF0000"/>
                </a:solidFill>
              </a:rPr>
              <a:t>                                    </a:t>
            </a:r>
            <a:r>
              <a:rPr lang="ru-RU" sz="2400" b="1" i="1" dirty="0">
                <a:solidFill>
                  <a:srgbClr val="FF0000"/>
                </a:solidFill>
              </a:rPr>
              <a:t>Уровень 5</a:t>
            </a:r>
            <a:endParaRPr lang="ru-RU" sz="2400" b="1" i="1" dirty="0"/>
          </a:p>
          <a:p>
            <a:endParaRPr lang="ru-RU" sz="1364" i="1" dirty="0"/>
          </a:p>
          <a:p>
            <a:r>
              <a:rPr lang="ru-RU" sz="2000" i="1" dirty="0">
                <a:solidFill>
                  <a:srgbClr val="FF0000"/>
                </a:solidFill>
              </a:rPr>
              <a:t>Арифметические действия на основе выявления информации. </a:t>
            </a:r>
            <a:r>
              <a:rPr lang="ru-RU" sz="2000" i="1" dirty="0"/>
              <a:t>Необходимо к сумме остатка добавить  сумму нового прихода  (зарплаты) и вычесть суммы а)перевода и б)комиссионной платы за совершенный перевод.  Многие учащиеся осуществляли только два первых действия ( несмотря на то, что плата за перевод 4 раза зафиксирована в выписке и акцентирована в предыдущем задании) .</a:t>
            </a:r>
          </a:p>
        </p:txBody>
      </p:sp>
    </p:spTree>
    <p:extLst>
      <p:ext uri="{BB962C8B-B14F-4D97-AF65-F5344CB8AC3E}">
        <p14:creationId xmlns:p14="http://schemas.microsoft.com/office/powerpoint/2010/main" val="30520580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8401</TotalTime>
  <Words>3368</Words>
  <Application>Microsoft Office PowerPoint</Application>
  <PresentationFormat>Произвольный</PresentationFormat>
  <Paragraphs>424</Paragraphs>
  <Slides>48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59" baseType="lpstr">
      <vt:lpstr>MS PGothic</vt:lpstr>
      <vt:lpstr>Arial</vt:lpstr>
      <vt:lpstr>Arial Narrow</vt:lpstr>
      <vt:lpstr>Calibri</vt:lpstr>
      <vt:lpstr>Courier New</vt:lpstr>
      <vt:lpstr>Myriad Pro</vt:lpstr>
      <vt:lpstr>Myriad Pro Semibold</vt:lpstr>
      <vt:lpstr>Times New Roman</vt:lpstr>
      <vt:lpstr>Verdana</vt:lpstr>
      <vt:lpstr>Wingdings</vt:lpstr>
      <vt:lpstr>Тема Office</vt:lpstr>
      <vt:lpstr>Презентация PowerPoint</vt:lpstr>
      <vt:lpstr> Использование методологии и результатов исследования PISA-2018 по финансовой грамотности в системе общего и дополнительного образования    Рутковская Елена Лазаревна , к.п.н., старший научный сотрудник лаборатории социально-гуманитарного общего образования  Института стратегии развития образования  Российской академии образования </vt:lpstr>
      <vt:lpstr>PISA-2018: участники исследования  финансовой грамотности</vt:lpstr>
      <vt:lpstr>Особенность исследования финансовой грамотности российских учащихся 2018 года</vt:lpstr>
      <vt:lpstr>К вопросу методологии или  как и что оценивается в исследовании PISA  </vt:lpstr>
      <vt:lpstr>Презентация PowerPoint</vt:lpstr>
      <vt:lpstr>  Задания разного уровня сложности (для определения уровня финансовой грамотности)</vt:lpstr>
      <vt:lpstr>Задания на шкале финансовой грамотности</vt:lpstr>
      <vt:lpstr>Примеры заданий международного исследования</vt:lpstr>
      <vt:lpstr>Примеры заданий международного исследования </vt:lpstr>
      <vt:lpstr>Примеры заданий международного исследования </vt:lpstr>
      <vt:lpstr>Выполнение заданий теста российскими учащимися  </vt:lpstr>
      <vt:lpstr>Финансовая грамотность: результаты исследования PISA-2018 в сравнении с результатами 2015 года</vt:lpstr>
      <vt:lpstr>Роль опыта использования  финансовых инструментов</vt:lpstr>
      <vt:lpstr>Роль информации, необходимой для решения финансовых вопросов, получаемой от преподавателей</vt:lpstr>
      <vt:lpstr>Результаты 9 регионов – участников Проекта: показательные особенности  </vt:lpstr>
      <vt:lpstr>Общие результаты исследования</vt:lpstr>
      <vt:lpstr>Результаты учащихся 9 регионов Проекта и российской выборки по уровням финансовой грамотности </vt:lpstr>
      <vt:lpstr>Распределение учащихся стран по уровням финансовой грамотности</vt:lpstr>
      <vt:lpstr>Распределение образовательных организаций по уровням финансовой грамотности (регионы Проекта и Россия)</vt:lpstr>
      <vt:lpstr>Задания, по которым продемонстрированы результаты, превышающие максимум стран-участниц (% выполнения)  </vt:lpstr>
      <vt:lpstr>Задания, по которым продемонстрированы результаты, тождественные максимальным  (% выполнения)  </vt:lpstr>
      <vt:lpstr>Задания, по которым продемонстрированы результаты, практически не отличающиеся от максимальных (% выполнения)</vt:lpstr>
      <vt:lpstr>Результаты учащихся 9 регионов Проекта</vt:lpstr>
      <vt:lpstr>Результаты учащихся 9 регионов Проекта (по заданиям теста)</vt:lpstr>
      <vt:lpstr>Результаты учащихся 9 регионов Проекта</vt:lpstr>
      <vt:lpstr>Актуальные ориентиры  </vt:lpstr>
      <vt:lpstr>Обеспечение развития финансовой грамотности молодежи: рекомендации ОЭСР</vt:lpstr>
      <vt:lpstr>Формирование финансовой грамотности как педагогическая задача: по состоявшимся образовательным практикам</vt:lpstr>
      <vt:lpstr>Основной инструмент учителя–  задания по финансовой грамотности</vt:lpstr>
      <vt:lpstr>Дефициты, с которыми важно работать учителю</vt:lpstr>
      <vt:lpstr>Презентация PowerPoint</vt:lpstr>
      <vt:lpstr>Примеры заданий международного исследования PISA</vt:lpstr>
      <vt:lpstr>Примеры заданий международного исследования PISA</vt:lpstr>
      <vt:lpstr>Примеры заданий для основной школы (программа «Дружи с финансами», разработанная в Институте стратегии развития                                                                                         образования)</vt:lpstr>
      <vt:lpstr>Дефициты, с которыми важно работать учителю</vt:lpstr>
      <vt:lpstr>Примеры заданий международного исследования PISA</vt:lpstr>
      <vt:lpstr>Презентация PowerPoint</vt:lpstr>
      <vt:lpstr>Дефициты, с которыми важно работать учителю</vt:lpstr>
      <vt:lpstr>Примеры заданий международного исследования PISA</vt:lpstr>
      <vt:lpstr>Примеры заданий международного исследования PISA</vt:lpstr>
      <vt:lpstr>Примеры заданий международного исследования PISA</vt:lpstr>
      <vt:lpstr>Примеры заданий международного исследования PISA</vt:lpstr>
      <vt:lpstr>Примеры заданий международного исследования PISA</vt:lpstr>
      <vt:lpstr>Примеры комплексных заданий, размещенных  на ресурсе http://skiv.instrao.ru и представленных в  публикациях издательства «Просвещение»</vt:lpstr>
      <vt:lpstr>Что необходимо учителю держать в фокусе внимания </vt:lpstr>
      <vt:lpstr>Использование обучающих измерительных материалов, разработанных на основе опыта участия в международных исследованиях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Victoria Baranova</dc:creator>
  <cp:lastModifiedBy>Покровская Татьяна Сергеевна</cp:lastModifiedBy>
  <cp:revision>332</cp:revision>
  <dcterms:created xsi:type="dcterms:W3CDTF">2016-12-10T16:25:45Z</dcterms:created>
  <dcterms:modified xsi:type="dcterms:W3CDTF">2020-09-16T21:10:16Z</dcterms:modified>
</cp:coreProperties>
</file>