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103" r:id="rId2"/>
    <p:sldId id="1093" r:id="rId3"/>
    <p:sldId id="1056" r:id="rId4"/>
    <p:sldId id="1052" r:id="rId5"/>
    <p:sldId id="1094" r:id="rId6"/>
    <p:sldId id="1031" r:id="rId7"/>
    <p:sldId id="1095" r:id="rId8"/>
    <p:sldId id="1096" r:id="rId9"/>
    <p:sldId id="1097" r:id="rId10"/>
    <p:sldId id="1060" r:id="rId11"/>
    <p:sldId id="1092" r:id="rId12"/>
    <p:sldId id="1098" r:id="rId13"/>
    <p:sldId id="1089" r:id="rId14"/>
    <p:sldId id="1099" r:id="rId15"/>
    <p:sldId id="1100" r:id="rId16"/>
    <p:sldId id="1101" r:id="rId17"/>
    <p:sldId id="1102" r:id="rId18"/>
    <p:sldId id="1105" r:id="rId19"/>
    <p:sldId id="1106" r:id="rId20"/>
    <p:sldId id="1078" r:id="rId21"/>
    <p:sldId id="1049" r:id="rId22"/>
    <p:sldId id="1033" r:id="rId23"/>
    <p:sldId id="1045" r:id="rId24"/>
    <p:sldId id="1034" r:id="rId25"/>
    <p:sldId id="1047" r:id="rId26"/>
    <p:sldId id="1104" r:id="rId27"/>
    <p:sldId id="1051" r:id="rId28"/>
    <p:sldId id="1080" r:id="rId29"/>
    <p:sldId id="694" r:id="rId30"/>
  </p:sldIdLst>
  <p:sldSz cx="11880850" cy="7164388"/>
  <p:notesSz cx="6858000" cy="9144000"/>
  <p:defaultTextStyle>
    <a:defPPr>
      <a:defRPr lang="ru-RU"/>
    </a:defPPr>
    <a:lvl1pPr marL="0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02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203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305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405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510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610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712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815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3" clrIdx="0"/>
  <p:cmAuthor id="1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3" autoAdjust="0"/>
  </p:normalViewPr>
  <p:slideViewPr>
    <p:cSldViewPr>
      <p:cViewPr varScale="1">
        <p:scale>
          <a:sx n="41" d="100"/>
          <a:sy n="41" d="100"/>
        </p:scale>
        <p:origin x="1002" y="42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46749122113311E-2"/>
          <c:y val="5.0396825396825842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E2-4CAC-AB32-6A24770B0A0B}"/>
              </c:ext>
            </c:extLst>
          </c:dPt>
          <c:dLbls>
            <c:dLbl>
              <c:idx val="0"/>
              <c:layout>
                <c:manualLayout>
                  <c:x val="-8.6827354643551707E-2"/>
                  <c:y val="0.344338074492749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  <a:latin typeface="Arial Black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E2-4CAC-AB32-6A24770B0A0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77670320223511E-3"/>
                  <c:y val="0.376903381642514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E2-4CAC-AB32-6A24770B0A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FinLit!$U$36</c:f>
              <c:numCache>
                <c:formatCode>0</c:formatCode>
                <c:ptCount val="1"/>
                <c:pt idx="0">
                  <c:v>22.7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E2-4CAC-AB32-6A24770B0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343520"/>
        <c:axId val="274341280"/>
      </c:barChart>
      <c:catAx>
        <c:axId val="274343520"/>
        <c:scaling>
          <c:orientation val="minMax"/>
        </c:scaling>
        <c:delete val="1"/>
        <c:axPos val="b"/>
        <c:majorTickMark val="out"/>
        <c:minorTickMark val="none"/>
        <c:tickLblPos val="none"/>
        <c:crossAx val="274341280"/>
        <c:crosses val="autoZero"/>
        <c:auto val="1"/>
        <c:lblAlgn val="ctr"/>
        <c:lblOffset val="100"/>
        <c:noMultiLvlLbl val="0"/>
      </c:catAx>
      <c:valAx>
        <c:axId val="274341280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27434352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EC5-4636-A59F-22352923B478}"/>
              </c:ext>
            </c:extLst>
          </c:dPt>
          <c:dLbls>
            <c:dLbl>
              <c:idx val="0"/>
              <c:layout>
                <c:manualLayout>
                  <c:x val="-6.6464924382451801E-2"/>
                  <c:y val="0.250566719704561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C5-4636-A59F-22352923B47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77670320223511E-3"/>
                  <c:y val="0.376903381642514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C5-4636-A59F-22352923B4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FinLit!$U$39</c:f>
              <c:numCache>
                <c:formatCode>0</c:formatCode>
                <c:ptCount val="1"/>
                <c:pt idx="0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C5-4636-A59F-22352923B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80048"/>
        <c:axId val="212381168"/>
      </c:barChart>
      <c:catAx>
        <c:axId val="212380048"/>
        <c:scaling>
          <c:orientation val="minMax"/>
        </c:scaling>
        <c:delete val="1"/>
        <c:axPos val="b"/>
        <c:majorTickMark val="out"/>
        <c:minorTickMark val="none"/>
        <c:tickLblPos val="none"/>
        <c:crossAx val="212381168"/>
        <c:crosses val="autoZero"/>
        <c:auto val="1"/>
        <c:lblAlgn val="ctr"/>
        <c:lblOffset val="100"/>
        <c:noMultiLvlLbl val="0"/>
      </c:catAx>
      <c:valAx>
        <c:axId val="212381168"/>
        <c:scaling>
          <c:orientation val="minMax"/>
          <c:max val="40"/>
          <c:min val="0"/>
        </c:scaling>
        <c:delete val="1"/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21238004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22-497D-AFA7-6FC3CDB62FC1}"/>
              </c:ext>
            </c:extLst>
          </c:dPt>
          <c:dLbls>
            <c:dLbl>
              <c:idx val="0"/>
              <c:layout>
                <c:manualLayout>
                  <c:x val="-9.8330593089267199E-2"/>
                  <c:y val="0.350088084155546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22-497D-AFA7-6FC3CDB62FC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77670320223511E-3"/>
                  <c:y val="0.376903381642514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22-497D-AFA7-6FC3CDB62F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FinLit!$U$37</c:f>
              <c:numCache>
                <c:formatCode>0</c:formatCode>
                <c:ptCount val="1"/>
                <c:pt idx="0">
                  <c:v>32.200000000000003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22-497D-AFA7-6FC3CDB62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98000"/>
        <c:axId val="210900800"/>
      </c:barChart>
      <c:catAx>
        <c:axId val="210898000"/>
        <c:scaling>
          <c:orientation val="minMax"/>
        </c:scaling>
        <c:delete val="1"/>
        <c:axPos val="b"/>
        <c:majorTickMark val="out"/>
        <c:minorTickMark val="none"/>
        <c:tickLblPos val="none"/>
        <c:crossAx val="210900800"/>
        <c:crosses val="autoZero"/>
        <c:auto val="1"/>
        <c:lblAlgn val="ctr"/>
        <c:lblOffset val="100"/>
        <c:noMultiLvlLbl val="0"/>
      </c:catAx>
      <c:valAx>
        <c:axId val="210900800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21089800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38757655293067E-3"/>
          <c:y val="5.0396743885275534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3DE-4686-ACB7-FA71CD253B54}"/>
              </c:ext>
            </c:extLst>
          </c:dPt>
          <c:dLbls>
            <c:dLbl>
              <c:idx val="0"/>
              <c:layout>
                <c:manualLayout>
                  <c:x val="-7.1030951621339072E-2"/>
                  <c:y val="0.364832717774393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DE-4686-ACB7-FA71CD253B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77670320223511E-3"/>
                  <c:y val="0.376903381642514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DE-4686-ACB7-FA71CD253B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FinLit!$U$38</c:f>
              <c:numCache>
                <c:formatCode>0</c:formatCode>
                <c:ptCount val="1"/>
                <c:pt idx="0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DE-4686-ACB7-FA71CD253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903776"/>
        <c:axId val="272904336"/>
      </c:barChart>
      <c:catAx>
        <c:axId val="272903776"/>
        <c:scaling>
          <c:orientation val="minMax"/>
        </c:scaling>
        <c:delete val="1"/>
        <c:axPos val="b"/>
        <c:majorTickMark val="out"/>
        <c:minorTickMark val="none"/>
        <c:tickLblPos val="none"/>
        <c:crossAx val="272904336"/>
        <c:crosses val="autoZero"/>
        <c:auto val="1"/>
        <c:lblAlgn val="ctr"/>
        <c:lblOffset val="100"/>
        <c:noMultiLvlLbl val="0"/>
      </c:catAx>
      <c:valAx>
        <c:axId val="272904336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27290377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E7-4A6D-8759-21A4B09144C3}"/>
              </c:ext>
            </c:extLst>
          </c:dPt>
          <c:dLbls>
            <c:dLbl>
              <c:idx val="0"/>
              <c:layout>
                <c:manualLayout>
                  <c:x val="-9.6267081435396071E-2"/>
                  <c:y val="0.267198355170539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E7-4A6D-8759-21A4B09144C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77670320223511E-3"/>
                  <c:y val="0.376903381642514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E7-4A6D-8759-21A4B09144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FinLit!$U$39</c:f>
              <c:numCache>
                <c:formatCode>0</c:formatCode>
                <c:ptCount val="1"/>
                <c:pt idx="0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E7-4A6D-8759-21A4B0914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906576"/>
        <c:axId val="272907136"/>
      </c:barChart>
      <c:catAx>
        <c:axId val="272906576"/>
        <c:scaling>
          <c:orientation val="minMax"/>
        </c:scaling>
        <c:delete val="1"/>
        <c:axPos val="b"/>
        <c:majorTickMark val="out"/>
        <c:minorTickMark val="none"/>
        <c:tickLblPos val="none"/>
        <c:crossAx val="272907136"/>
        <c:crosses val="autoZero"/>
        <c:auto val="1"/>
        <c:lblAlgn val="ctr"/>
        <c:lblOffset val="100"/>
        <c:noMultiLvlLbl val="0"/>
      </c:catAx>
      <c:valAx>
        <c:axId val="272907136"/>
        <c:scaling>
          <c:orientation val="minMax"/>
          <c:max val="40"/>
          <c:min val="0"/>
        </c:scaling>
        <c:delete val="1"/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27290657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326E0-CFA6-41AF-B03A-D0F53EAB25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37BF9-5544-4095-98EE-AC33D710DA7C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FB662-EAB5-4C36-8EF5-F83D58B24278}" type="par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8FA8B-4961-43D7-B6D2-6D13F9F96F10}" type="sib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DEF4F-36B5-4893-85E1-60C4964DA234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pPr marL="900000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71657-8931-430D-AEC2-46E46540845F}" type="par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90EB3-E407-4AA3-ACA0-75A60FB1AFD8}" type="sib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42553-4854-4EA4-83F3-B3E002F97E11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62CB8-0893-428C-A3ED-0DC761E973D5}" type="par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BDF2D-BAA4-46A0-A585-30F0B780E85B}" type="sib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8230E-7EE5-4F33-AC3E-0356B3364B66}" type="pres">
      <dgm:prSet presAssocID="{8C1326E0-CFA6-41AF-B03A-D0F53EAB25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5165E-67D6-4469-863A-842734A92BAB}" type="pres">
      <dgm:prSet presAssocID="{AD537BF9-5544-4095-98EE-AC33D710DA7C}" presName="circ1" presStyleLbl="vennNode1" presStyleIdx="0" presStyleCnt="3" custScaleX="142546" custScaleY="113555" custLinFactNeighborX="18825" custLinFactNeighborY="-4368"/>
      <dgm:spPr/>
      <dgm:t>
        <a:bodyPr/>
        <a:lstStyle/>
        <a:p>
          <a:endParaRPr lang="ru-RU"/>
        </a:p>
      </dgm:t>
    </dgm:pt>
    <dgm:pt modelId="{EA169432-8591-43B8-BE4B-CC2CF38892DA}" type="pres">
      <dgm:prSet presAssocID="{AD537BF9-5544-4095-98EE-AC33D710DA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CF64A-6A02-4793-A6ED-DED440A18AE6}" type="pres">
      <dgm:prSet presAssocID="{775DEF4F-36B5-4893-85E1-60C4964DA234}" presName="circ2" presStyleLbl="vennNode1" presStyleIdx="1" presStyleCnt="3" custScaleX="159272" custScaleY="113555" custLinFactNeighborX="2162" custLinFactNeighborY="1853"/>
      <dgm:spPr/>
      <dgm:t>
        <a:bodyPr/>
        <a:lstStyle/>
        <a:p>
          <a:endParaRPr lang="ru-RU"/>
        </a:p>
      </dgm:t>
    </dgm:pt>
    <dgm:pt modelId="{0DEB0D55-9FE7-4865-AEA2-E1911BA25DCA}" type="pres">
      <dgm:prSet presAssocID="{775DEF4F-36B5-4893-85E1-60C4964DA2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CC0DA-4D37-41D6-AC54-4EFAD6D48CD5}" type="pres">
      <dgm:prSet presAssocID="{87B42553-4854-4EA4-83F3-B3E002F97E11}" presName="circ3" presStyleLbl="vennNode1" presStyleIdx="2" presStyleCnt="3" custScaleX="163503" custScaleY="113555" custLinFactNeighborX="-1650" custLinFactNeighborY="-3210"/>
      <dgm:spPr/>
      <dgm:t>
        <a:bodyPr/>
        <a:lstStyle/>
        <a:p>
          <a:endParaRPr lang="ru-RU"/>
        </a:p>
      </dgm:t>
    </dgm:pt>
    <dgm:pt modelId="{731D2D39-E1BD-4195-A764-DF6016C51A6C}" type="pres">
      <dgm:prSet presAssocID="{87B42553-4854-4EA4-83F3-B3E002F97E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B51AF-9418-464A-ADE3-6D6F105DB409}" srcId="{8C1326E0-CFA6-41AF-B03A-D0F53EAB2578}" destId="{87B42553-4854-4EA4-83F3-B3E002F97E11}" srcOrd="2" destOrd="0" parTransId="{6DB62CB8-0893-428C-A3ED-0DC761E973D5}" sibTransId="{1E9BDF2D-BAA4-46A0-A585-30F0B780E85B}"/>
    <dgm:cxn modelId="{437FDFA8-B9D9-4E02-A353-CABC00470107}" srcId="{8C1326E0-CFA6-41AF-B03A-D0F53EAB2578}" destId="{775DEF4F-36B5-4893-85E1-60C4964DA234}" srcOrd="1" destOrd="0" parTransId="{DCA71657-8931-430D-AEC2-46E46540845F}" sibTransId="{E9790EB3-E407-4AA3-ACA0-75A60FB1AFD8}"/>
    <dgm:cxn modelId="{99F63398-1A01-4AE3-A1FF-4DFF67B6E6F9}" type="presOf" srcId="{8C1326E0-CFA6-41AF-B03A-D0F53EAB2578}" destId="{2088230E-7EE5-4F33-AC3E-0356B3364B66}" srcOrd="0" destOrd="0" presId="urn:microsoft.com/office/officeart/2005/8/layout/venn1"/>
    <dgm:cxn modelId="{BEEE87B5-E806-4091-B2BB-D501E3737A79}" srcId="{8C1326E0-CFA6-41AF-B03A-D0F53EAB2578}" destId="{AD537BF9-5544-4095-98EE-AC33D710DA7C}" srcOrd="0" destOrd="0" parTransId="{385FB662-EAB5-4C36-8EF5-F83D58B24278}" sibTransId="{06A8FA8B-4961-43D7-B6D2-6D13F9F96F10}"/>
    <dgm:cxn modelId="{1BEA2754-7393-45A3-B56E-8AB40E8D9142}" type="presOf" srcId="{775DEF4F-36B5-4893-85E1-60C4964DA234}" destId="{22BCF64A-6A02-4793-A6ED-DED440A18AE6}" srcOrd="0" destOrd="0" presId="urn:microsoft.com/office/officeart/2005/8/layout/venn1"/>
    <dgm:cxn modelId="{01CE239A-5D15-484B-89B6-81165103D15F}" type="presOf" srcId="{775DEF4F-36B5-4893-85E1-60C4964DA234}" destId="{0DEB0D55-9FE7-4865-AEA2-E1911BA25DCA}" srcOrd="1" destOrd="0" presId="urn:microsoft.com/office/officeart/2005/8/layout/venn1"/>
    <dgm:cxn modelId="{07B01CAE-3E19-4064-96B3-CC1307C2AE7C}" type="presOf" srcId="{AD537BF9-5544-4095-98EE-AC33D710DA7C}" destId="{EA169432-8591-43B8-BE4B-CC2CF38892DA}" srcOrd="1" destOrd="0" presId="urn:microsoft.com/office/officeart/2005/8/layout/venn1"/>
    <dgm:cxn modelId="{B6BB820C-670C-4FC5-B462-E7F151DB89BF}" type="presOf" srcId="{AD537BF9-5544-4095-98EE-AC33D710DA7C}" destId="{9EA5165E-67D6-4469-863A-842734A92BAB}" srcOrd="0" destOrd="0" presId="urn:microsoft.com/office/officeart/2005/8/layout/venn1"/>
    <dgm:cxn modelId="{09EEBDE6-52A3-4863-BAC5-EA8AF6433648}" type="presOf" srcId="{87B42553-4854-4EA4-83F3-B3E002F97E11}" destId="{731D2D39-E1BD-4195-A764-DF6016C51A6C}" srcOrd="1" destOrd="0" presId="urn:microsoft.com/office/officeart/2005/8/layout/venn1"/>
    <dgm:cxn modelId="{2099F1B8-B890-4A93-8AF1-8F27348CFB32}" type="presOf" srcId="{87B42553-4854-4EA4-83F3-B3E002F97E11}" destId="{4EECC0DA-4D37-41D6-AC54-4EFAD6D48CD5}" srcOrd="0" destOrd="0" presId="urn:microsoft.com/office/officeart/2005/8/layout/venn1"/>
    <dgm:cxn modelId="{A20688E5-3928-4007-B87C-173EED5D22A5}" type="presParOf" srcId="{2088230E-7EE5-4F33-AC3E-0356B3364B66}" destId="{9EA5165E-67D6-4469-863A-842734A92BAB}" srcOrd="0" destOrd="0" presId="urn:microsoft.com/office/officeart/2005/8/layout/venn1"/>
    <dgm:cxn modelId="{D02C7364-C5BB-4857-AD43-5A89B1FC21E1}" type="presParOf" srcId="{2088230E-7EE5-4F33-AC3E-0356B3364B66}" destId="{EA169432-8591-43B8-BE4B-CC2CF38892DA}" srcOrd="1" destOrd="0" presId="urn:microsoft.com/office/officeart/2005/8/layout/venn1"/>
    <dgm:cxn modelId="{ED253B1D-0FD1-4366-B7AB-236ED5466752}" type="presParOf" srcId="{2088230E-7EE5-4F33-AC3E-0356B3364B66}" destId="{22BCF64A-6A02-4793-A6ED-DED440A18AE6}" srcOrd="2" destOrd="0" presId="urn:microsoft.com/office/officeart/2005/8/layout/venn1"/>
    <dgm:cxn modelId="{980C7939-B1DE-472B-854D-4F30DBFD98E8}" type="presParOf" srcId="{2088230E-7EE5-4F33-AC3E-0356B3364B66}" destId="{0DEB0D55-9FE7-4865-AEA2-E1911BA25DCA}" srcOrd="3" destOrd="0" presId="urn:microsoft.com/office/officeart/2005/8/layout/venn1"/>
    <dgm:cxn modelId="{F037E03C-37B3-467C-AFC1-D7A1474243B8}" type="presParOf" srcId="{2088230E-7EE5-4F33-AC3E-0356B3364B66}" destId="{4EECC0DA-4D37-41D6-AC54-4EFAD6D48CD5}" srcOrd="4" destOrd="0" presId="urn:microsoft.com/office/officeart/2005/8/layout/venn1"/>
    <dgm:cxn modelId="{C04474F5-29A0-436F-9FAD-BB47B58A3930}" type="presParOf" srcId="{2088230E-7EE5-4F33-AC3E-0356B3364B66}" destId="{731D2D39-E1BD-4195-A764-DF6016C51A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85788" y="685800"/>
            <a:ext cx="5686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3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2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92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101E0-43CB-4683-B176-B1524CF6A6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5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/>
              <a:t>Типы текста: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Повествование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Рассуждение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Описание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Толкование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Инструкция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Переговоры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Обсуждение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Множественный тип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/>
              <a:t>Форматы</a:t>
            </a:r>
            <a:r>
              <a:rPr lang="ru-RU" b="1" baseline="0" dirty="0" smtClean="0"/>
              <a:t> текста:</a:t>
            </a:r>
            <a:endParaRPr lang="ru-RU" b="1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Сплошной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 smtClean="0"/>
              <a:t>Несплошной</a:t>
            </a:r>
            <a:endParaRPr lang="ru-RU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Множественный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/>
              <a:t>Ситуации функционирования текста: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Учебная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Деловая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Личная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Общественная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Множественная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9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AC7F3B-83E5-4E4B-8ECC-5A2791F09A14}" type="slidenum">
              <a:rPr lang="en-AU"/>
              <a:pPr/>
              <a:t>6</a:t>
            </a:fld>
            <a:endParaRPr lang="en-A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73088" y="677863"/>
            <a:ext cx="57118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9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A1F9D3-F99E-4C01-B824-20AAC8A81AAB}" type="slidenum">
              <a:rPr lang="ru-RU">
                <a:latin typeface="Arial" pitchFamily="34" charset="0"/>
                <a:cs typeface="DejaVu Sans" pitchFamily="34" charset="0"/>
              </a:rPr>
              <a:pPr/>
              <a:t>10</a:t>
            </a:fld>
            <a:endParaRPr lang="ru-RU">
              <a:latin typeface="Arial" pitchFamily="34" charset="0"/>
              <a:cs typeface="DejaVu Sans" pitchFamily="34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5788" y="685800"/>
            <a:ext cx="5686425" cy="3429000"/>
          </a:xfrm>
          <a:solidFill>
            <a:srgbClr val="FFFFFF"/>
          </a:solidFill>
          <a:ln/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281" y="4342851"/>
            <a:ext cx="5483834" cy="411736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8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2DED3-330A-412E-95E0-D4F421CCD3E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7D1D63-B2CF-4324-99ED-A8564B6BA09F}" type="slidenum">
              <a:rPr lang="ru-RU"/>
              <a:pPr/>
              <a:t>22</a:t>
            </a:fld>
            <a:endParaRPr 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85788" y="685800"/>
            <a:ext cx="56864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281" y="4342851"/>
            <a:ext cx="5483834" cy="4117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8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Слева и справа на слайде – примеры названий ситуаций, предложенных в качестве основы заданий для 5 и 7 класса.</a:t>
            </a:r>
          </a:p>
          <a:p>
            <a:r>
              <a:rPr lang="ru-RU" dirty="0" smtClean="0"/>
              <a:t>В центре – предложенные исследованием  </a:t>
            </a:r>
            <a:r>
              <a:rPr lang="en-US" dirty="0" smtClean="0"/>
              <a:t>PISA</a:t>
            </a:r>
            <a:r>
              <a:rPr lang="ru-RU" dirty="0" smtClean="0"/>
              <a:t> три области оценки финансовой грамотности: содержание, познавательная деятельность и контексты. </a:t>
            </a:r>
          </a:p>
          <a:p>
            <a:r>
              <a:rPr lang="ru-RU" dirty="0" smtClean="0"/>
              <a:t>В каждой из них четыре составляющих.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Содержание:</a:t>
            </a:r>
          </a:p>
          <a:p>
            <a:r>
              <a:rPr lang="ru-RU" dirty="0" smtClean="0"/>
              <a:t>- деньги и операции с ними</a:t>
            </a:r>
          </a:p>
          <a:p>
            <a:r>
              <a:rPr lang="ru-RU" dirty="0" smtClean="0"/>
              <a:t>- планирование и управление финансами</a:t>
            </a:r>
          </a:p>
          <a:p>
            <a:r>
              <a:rPr lang="ru-RU" dirty="0" smtClean="0"/>
              <a:t>- риски и выгоды</a:t>
            </a:r>
          </a:p>
          <a:p>
            <a:r>
              <a:rPr lang="ru-RU" dirty="0" smtClean="0"/>
              <a:t>- финансовая среда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Контексты:</a:t>
            </a:r>
          </a:p>
          <a:p>
            <a:r>
              <a:rPr lang="ru-RU" dirty="0" smtClean="0"/>
              <a:t>- образование и работа</a:t>
            </a:r>
          </a:p>
          <a:p>
            <a:r>
              <a:rPr lang="ru-RU" dirty="0" smtClean="0"/>
              <a:t>- дом и семья</a:t>
            </a:r>
          </a:p>
          <a:p>
            <a:r>
              <a:rPr lang="ru-RU" dirty="0" smtClean="0"/>
              <a:t>- личные траты, досуг и отдых</a:t>
            </a:r>
          </a:p>
          <a:p>
            <a:r>
              <a:rPr lang="ru-RU" dirty="0" smtClean="0"/>
              <a:t>- общество и гражданин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Познавательные умения</a:t>
            </a:r>
          </a:p>
          <a:p>
            <a:r>
              <a:rPr lang="ru-RU" dirty="0" smtClean="0"/>
              <a:t>- выявление финансовой информации</a:t>
            </a:r>
          </a:p>
          <a:p>
            <a:r>
              <a:rPr lang="ru-RU" dirty="0" smtClean="0"/>
              <a:t>- анализ информации в финансовом контексте</a:t>
            </a:r>
          </a:p>
          <a:p>
            <a:r>
              <a:rPr lang="ru-RU" dirty="0" smtClean="0"/>
              <a:t>- оценка финансовых проблем</a:t>
            </a:r>
          </a:p>
          <a:p>
            <a:r>
              <a:rPr lang="ru-RU" dirty="0" smtClean="0"/>
              <a:t>- применение финансовых знаний и понимания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8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5788" y="685800"/>
            <a:ext cx="5686425" cy="3429000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29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2817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9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600240"/>
              </p:ext>
            </p:extLst>
          </p:nvPr>
        </p:nvGraphicFramePr>
        <p:xfrm>
          <a:off x="1550" y="1660"/>
          <a:ext cx="1547" cy="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" y="1660"/>
                        <a:ext cx="1547" cy="1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4701" cy="165842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064595" y="4099906"/>
            <a:ext cx="5363340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195504" y="5348699"/>
            <a:ext cx="2865755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7111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1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9" y="4603786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9" y="3036577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2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8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9" y="1603702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02" indent="0">
              <a:buNone/>
              <a:defRPr sz="2300" b="1"/>
            </a:lvl2pPr>
            <a:lvl3pPr marL="1042203" indent="0">
              <a:buNone/>
              <a:defRPr sz="2100" b="1"/>
            </a:lvl3pPr>
            <a:lvl4pPr marL="1563305" indent="0">
              <a:buNone/>
              <a:defRPr sz="1900" b="1"/>
            </a:lvl4pPr>
            <a:lvl5pPr marL="2084405" indent="0">
              <a:buNone/>
              <a:defRPr sz="1900" b="1"/>
            </a:lvl5pPr>
            <a:lvl6pPr marL="2605510" indent="0">
              <a:buNone/>
              <a:defRPr sz="1900" b="1"/>
            </a:lvl6pPr>
            <a:lvl7pPr marL="3126610" indent="0">
              <a:buNone/>
              <a:defRPr sz="1900" b="1"/>
            </a:lvl7pPr>
            <a:lvl8pPr marL="3647712" indent="0">
              <a:buNone/>
              <a:defRPr sz="1900" b="1"/>
            </a:lvl8pPr>
            <a:lvl9pPr marL="416881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9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12" y="1603702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02" indent="0">
              <a:buNone/>
              <a:defRPr sz="2300" b="1"/>
            </a:lvl2pPr>
            <a:lvl3pPr marL="1042203" indent="0">
              <a:buNone/>
              <a:defRPr sz="2100" b="1"/>
            </a:lvl3pPr>
            <a:lvl4pPr marL="1563305" indent="0">
              <a:buNone/>
              <a:defRPr sz="1900" b="1"/>
            </a:lvl4pPr>
            <a:lvl5pPr marL="2084405" indent="0">
              <a:buNone/>
              <a:defRPr sz="1900" b="1"/>
            </a:lvl5pPr>
            <a:lvl6pPr marL="2605510" indent="0">
              <a:buNone/>
              <a:defRPr sz="1900" b="1"/>
            </a:lvl6pPr>
            <a:lvl7pPr marL="3126610" indent="0">
              <a:buNone/>
              <a:defRPr sz="1900" b="1"/>
            </a:lvl7pPr>
            <a:lvl8pPr marL="3647712" indent="0">
              <a:buNone/>
              <a:defRPr sz="1900" b="1"/>
            </a:lvl8pPr>
            <a:lvl9pPr marL="416881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12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8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5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8" y="1499221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102" indent="0">
              <a:buNone/>
              <a:defRPr sz="1500"/>
            </a:lvl2pPr>
            <a:lvl3pPr marL="1042203" indent="0">
              <a:buNone/>
              <a:defRPr sz="1100"/>
            </a:lvl3pPr>
            <a:lvl4pPr marL="1563305" indent="0">
              <a:buNone/>
              <a:defRPr sz="1100"/>
            </a:lvl4pPr>
            <a:lvl5pPr marL="2084405" indent="0">
              <a:buNone/>
              <a:defRPr sz="1100"/>
            </a:lvl5pPr>
            <a:lvl6pPr marL="2605510" indent="0">
              <a:buNone/>
              <a:defRPr sz="1100"/>
            </a:lvl6pPr>
            <a:lvl7pPr marL="3126610" indent="0">
              <a:buNone/>
              <a:defRPr sz="1100"/>
            </a:lvl7pPr>
            <a:lvl8pPr marL="3647712" indent="0">
              <a:buNone/>
              <a:defRPr sz="1100"/>
            </a:lvl8pPr>
            <a:lvl9pPr marL="416881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102" indent="0">
              <a:buNone/>
              <a:defRPr sz="3200"/>
            </a:lvl2pPr>
            <a:lvl3pPr marL="1042203" indent="0">
              <a:buNone/>
              <a:defRPr sz="2700"/>
            </a:lvl3pPr>
            <a:lvl4pPr marL="1563305" indent="0">
              <a:buNone/>
              <a:defRPr sz="2300"/>
            </a:lvl4pPr>
            <a:lvl5pPr marL="2084405" indent="0">
              <a:buNone/>
              <a:defRPr sz="2300"/>
            </a:lvl5pPr>
            <a:lvl6pPr marL="2605510" indent="0">
              <a:buNone/>
              <a:defRPr sz="2300"/>
            </a:lvl6pPr>
            <a:lvl7pPr marL="3126610" indent="0">
              <a:buNone/>
              <a:defRPr sz="2300"/>
            </a:lvl7pPr>
            <a:lvl8pPr marL="3647712" indent="0">
              <a:buNone/>
              <a:defRPr sz="2300"/>
            </a:lvl8pPr>
            <a:lvl9pPr marL="416881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102" indent="0">
              <a:buNone/>
              <a:defRPr sz="1500"/>
            </a:lvl2pPr>
            <a:lvl3pPr marL="1042203" indent="0">
              <a:buNone/>
              <a:defRPr sz="1100"/>
            </a:lvl3pPr>
            <a:lvl4pPr marL="1563305" indent="0">
              <a:buNone/>
              <a:defRPr sz="1100"/>
            </a:lvl4pPr>
            <a:lvl5pPr marL="2084405" indent="0">
              <a:buNone/>
              <a:defRPr sz="1100"/>
            </a:lvl5pPr>
            <a:lvl6pPr marL="2605510" indent="0">
              <a:buNone/>
              <a:defRPr sz="1100"/>
            </a:lvl6pPr>
            <a:lvl7pPr marL="3126610" indent="0">
              <a:buNone/>
              <a:defRPr sz="1100"/>
            </a:lvl7pPr>
            <a:lvl8pPr marL="3647712" indent="0">
              <a:buNone/>
              <a:defRPr sz="1100"/>
            </a:lvl8pPr>
            <a:lvl9pPr marL="416881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1"/>
            <a:ext cx="10692765" cy="1194065"/>
          </a:xfrm>
          <a:prstGeom prst="rect">
            <a:avLst/>
          </a:prstGeom>
        </p:spPr>
        <p:txBody>
          <a:bodyPr vert="horz" lIns="104221" tIns="52110" rIns="104221" bIns="521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71693"/>
            <a:ext cx="10692765" cy="4728165"/>
          </a:xfrm>
          <a:prstGeom prst="rect">
            <a:avLst/>
          </a:prstGeom>
        </p:spPr>
        <p:txBody>
          <a:bodyPr vert="horz" lIns="104221" tIns="52110" rIns="104221" bIns="521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21" tIns="52110" rIns="104221" bIns="5211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3" y="6640325"/>
            <a:ext cx="3762269" cy="381438"/>
          </a:xfrm>
          <a:prstGeom prst="rect">
            <a:avLst/>
          </a:prstGeom>
        </p:spPr>
        <p:txBody>
          <a:bodyPr vert="horz" lIns="104221" tIns="52110" rIns="104221" bIns="5211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21" tIns="52110" rIns="104221" bIns="5211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2203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28" indent="-390828" algn="l" defTabSz="104220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791" indent="-325689" algn="l" defTabSz="104220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756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855" indent="-260552" algn="l" defTabSz="104220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958" indent="-260552" algn="l" defTabSz="104220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059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62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65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66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2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203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05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405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510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610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712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815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inance.instrao.ru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enteroko.ru/" TargetMode="External"/><Relationship Id="rId3" Type="http://schemas.openxmlformats.org/officeDocument/2006/relationships/hyperlink" Target="http://pirls2016.org/" TargetMode="External"/><Relationship Id="rId7" Type="http://schemas.openxmlformats.org/officeDocument/2006/relationships/hyperlink" Target="http://www.oecd.org/edu/pisa" TargetMode="External"/><Relationship Id="rId2" Type="http://schemas.openxmlformats.org/officeDocument/2006/relationships/hyperlink" Target="http://timss2015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rls@bc.edu" TargetMode="External"/><Relationship Id="rId11" Type="http://schemas.openxmlformats.org/officeDocument/2006/relationships/image" Target="../media/image48.png"/><Relationship Id="rId5" Type="http://schemas.openxmlformats.org/officeDocument/2006/relationships/hyperlink" Target="mailto:timss@bc.edu" TargetMode="External"/><Relationship Id="rId10" Type="http://schemas.openxmlformats.org/officeDocument/2006/relationships/image" Target="../media/image47.png"/><Relationship Id="rId4" Type="http://schemas.openxmlformats.org/officeDocument/2006/relationships/hyperlink" Target="mailto:%20timsspirls@bc.edu" TargetMode="External"/><Relationship Id="rId9" Type="http://schemas.openxmlformats.org/officeDocument/2006/relationships/hyperlink" Target="mailto:centeroko@mail.r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enteroko@mail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://www.centerok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oecd.org/pisa/aboutpisa/Global-competency-for-an-inclusive-world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9" y="451612"/>
            <a:ext cx="11880850" cy="6750294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07" y="155285"/>
            <a:ext cx="4429518" cy="10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03" y="224608"/>
            <a:ext cx="1572759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523322" y="1581930"/>
            <a:ext cx="10834204" cy="3714776"/>
          </a:xfrm>
          <a:prstGeom prst="rect">
            <a:avLst/>
          </a:prstGeom>
          <a:noFill/>
          <a:ln>
            <a:noFill/>
          </a:ln>
        </p:spPr>
        <p:txBody>
          <a:bodyPr vert="horz" lIns="95389" tIns="95389" rIns="95389" bIns="95389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Исследование финансовой грамотности PISA 2018: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  о чем говорят результаты российских учащихся</a:t>
            </a:r>
            <a:endParaRPr lang="ru-RU" sz="33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3600" dirty="0" smtClean="0">
                <a:solidFill>
                  <a:srgbClr val="FF0000"/>
                </a:solidFill>
              </a:rPr>
              <a:t>Ковалева Галина Сергеевна</a:t>
            </a:r>
          </a:p>
          <a:p>
            <a:pPr algn="ctr">
              <a:spcAft>
                <a:spcPts val="1000"/>
              </a:spcAft>
            </a:pPr>
            <a:r>
              <a:rPr lang="ru-RU" sz="2800" b="0" i="1" dirty="0" smtClean="0">
                <a:solidFill>
                  <a:srgbClr val="FF0000"/>
                </a:solidFill>
              </a:rPr>
              <a:t>к.п.н.,  руководитель Центра оценки качества образования Института стратегии развития образования Российской академии образования </a:t>
            </a:r>
            <a:endParaRPr lang="en-US" sz="2800" b="0" i="1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2193" cy="12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62189" y="135994"/>
            <a:ext cx="10692765" cy="587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810" tIns="54405" rIns="108810" bIns="54405" anchor="ctr"/>
          <a:lstStyle/>
          <a:p>
            <a:pPr algn="ctr">
              <a:lnSpc>
                <a:spcPct val="80000"/>
              </a:lnSpc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3300" dirty="0">
                <a:solidFill>
                  <a:srgbClr val="660066"/>
                </a:solidFill>
              </a:rPr>
              <a:t>Примеры заданий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51" y="197354"/>
            <a:ext cx="1831631" cy="452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262341" y="1099537"/>
            <a:ext cx="4304746" cy="527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      </a:t>
            </a:r>
            <a:r>
              <a:rPr lang="ru-RU" sz="1300" dirty="0">
                <a:solidFill>
                  <a:srgbClr val="000000"/>
                </a:solidFill>
              </a:rPr>
              <a:t>На рынке помидоры можно купить килограммами или ящиками.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074640" y="820920"/>
            <a:ext cx="2506116" cy="373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096" tIns="55690" rIns="107096" bIns="55690"/>
          <a:lstStyle/>
          <a:p>
            <a:pPr>
              <a:spcBef>
                <a:spcPts val="536"/>
              </a:spcBef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dirty="0">
                <a:solidFill>
                  <a:srgbClr val="0000FF"/>
                </a:solidFill>
              </a:rPr>
              <a:t>НА РЫНКЕ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6033247" y="802678"/>
            <a:ext cx="4117045" cy="3731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096" tIns="55690" rIns="107096" bIns="55690"/>
          <a:lstStyle/>
          <a:p>
            <a:pPr>
              <a:spcBef>
                <a:spcPts val="536"/>
              </a:spcBef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dirty="0">
                <a:solidFill>
                  <a:srgbClr val="0000FF"/>
                </a:solidFill>
              </a:rPr>
              <a:t>НОВОЕ ПРЕДЛОЖЕНИЕ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0" y="1"/>
            <a:ext cx="11880850" cy="1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8810" tIns="54405" rIns="108810" bIns="54405" anchor="ctr"/>
          <a:lstStyle/>
          <a:p>
            <a:endParaRPr lang="ru-RU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981821" y="1476000"/>
            <a:ext cx="4933853" cy="18060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8810" tIns="54405" rIns="108810" bIns="54405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49966" y="1626916"/>
            <a:ext cx="4445006" cy="1666715"/>
            <a:chOff x="606" y="981"/>
            <a:chExt cx="2155" cy="1005"/>
          </a:xfrm>
        </p:grpSpPr>
        <p:sp>
          <p:nvSpPr>
            <p:cNvPr id="12314" name="Text Box 12"/>
            <p:cNvSpPr txBox="1">
              <a:spLocks noChangeArrowheads="1"/>
            </p:cNvSpPr>
            <p:nvPr/>
          </p:nvSpPr>
          <p:spPr bwMode="auto">
            <a:xfrm>
              <a:off x="606" y="1808"/>
              <a:ext cx="997" cy="178"/>
            </a:xfrm>
            <a:prstGeom prst="rect">
              <a:avLst/>
            </a:prstGeom>
            <a:solidFill>
              <a:srgbClr val="F2F2F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88100" algn="l"/>
                  <a:tab pos="2176201" algn="l"/>
                  <a:tab pos="3264301" algn="l"/>
                  <a:tab pos="4352402" algn="l"/>
                  <a:tab pos="5440502" algn="l"/>
                  <a:tab pos="6528603" algn="l"/>
                  <a:tab pos="7616703" algn="l"/>
                  <a:tab pos="8704805" algn="l"/>
                  <a:tab pos="9792904" algn="l"/>
                  <a:tab pos="10881004" algn="l"/>
                  <a:tab pos="11969106" algn="l"/>
                </a:tabLst>
              </a:pPr>
              <a:r>
                <a:rPr lang="en-GB" sz="1300" dirty="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r>
                <a:rPr lang="ru-RU" sz="1300" dirty="0">
                  <a:solidFill>
                    <a:srgbClr val="000000"/>
                  </a:solidFill>
                  <a:cs typeface="Times New Roman" pitchFamily="18" charset="0"/>
                </a:rPr>
                <a:t>,</a:t>
              </a:r>
              <a:r>
                <a:rPr lang="en-GB" sz="1300" dirty="0">
                  <a:solidFill>
                    <a:srgbClr val="000000"/>
                  </a:solidFill>
                  <a:cs typeface="Times New Roman" pitchFamily="18" charset="0"/>
                </a:rPr>
                <a:t>75 </a:t>
              </a:r>
              <a:r>
                <a:rPr lang="ru-RU" sz="1300" dirty="0" err="1">
                  <a:solidFill>
                    <a:srgbClr val="000000"/>
                  </a:solidFill>
                  <a:cs typeface="Times New Roman" pitchFamily="18" charset="0"/>
                </a:rPr>
                <a:t>зедов</a:t>
              </a:r>
              <a:r>
                <a:rPr lang="ru-RU" sz="1300" dirty="0">
                  <a:solidFill>
                    <a:srgbClr val="000000"/>
                  </a:solidFill>
                  <a:cs typeface="Times New Roman" pitchFamily="18" charset="0"/>
                </a:rPr>
                <a:t> за 1 кг</a:t>
              </a:r>
            </a:p>
          </p:txBody>
        </p:sp>
        <p:pic>
          <p:nvPicPr>
            <p:cNvPr id="1231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8" y="981"/>
              <a:ext cx="1193" cy="7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316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7" y="1486"/>
              <a:ext cx="369" cy="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17" name="Text Box 15"/>
            <p:cNvSpPr txBox="1">
              <a:spLocks noChangeArrowheads="1"/>
            </p:cNvSpPr>
            <p:nvPr/>
          </p:nvSpPr>
          <p:spPr bwMode="auto">
            <a:xfrm>
              <a:off x="1642" y="1808"/>
              <a:ext cx="1056" cy="178"/>
            </a:xfrm>
            <a:prstGeom prst="rect">
              <a:avLst/>
            </a:prstGeom>
            <a:solidFill>
              <a:srgbClr val="F2F2F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88100" algn="l"/>
                  <a:tab pos="2176201" algn="l"/>
                  <a:tab pos="3264301" algn="l"/>
                  <a:tab pos="4352402" algn="l"/>
                  <a:tab pos="5440502" algn="l"/>
                  <a:tab pos="6528603" algn="l"/>
                  <a:tab pos="7616703" algn="l"/>
                  <a:tab pos="8704805" algn="l"/>
                  <a:tab pos="9792904" algn="l"/>
                  <a:tab pos="10881004" algn="l"/>
                  <a:tab pos="11969106" algn="l"/>
                </a:tabLst>
              </a:pPr>
              <a:r>
                <a:rPr lang="en-GB" sz="1300" dirty="0">
                  <a:solidFill>
                    <a:srgbClr val="000000"/>
                  </a:solidFill>
                  <a:cs typeface="Times New Roman" pitchFamily="18" charset="0"/>
                </a:rPr>
                <a:t>22 </a:t>
              </a:r>
              <a:r>
                <a:rPr lang="ru-RU" sz="1300" dirty="0" err="1">
                  <a:solidFill>
                    <a:srgbClr val="000000"/>
                  </a:solidFill>
                  <a:cs typeface="Times New Roman" pitchFamily="18" charset="0"/>
                </a:rPr>
                <a:t>зеда</a:t>
              </a:r>
              <a:r>
                <a:rPr lang="ru-RU" sz="1300" dirty="0">
                  <a:solidFill>
                    <a:srgbClr val="000000"/>
                  </a:solidFill>
                  <a:cs typeface="Times New Roman" pitchFamily="18" charset="0"/>
                </a:rPr>
                <a:t> за ящик </a:t>
              </a:r>
              <a:r>
                <a:rPr lang="en-GB" sz="1300" dirty="0">
                  <a:solidFill>
                    <a:srgbClr val="000000"/>
                  </a:solidFill>
                  <a:cs typeface="Times New Roman" pitchFamily="18" charset="0"/>
                </a:rPr>
                <a:t>10 </a:t>
              </a:r>
              <a:r>
                <a:rPr lang="ru-RU" sz="1300" dirty="0">
                  <a:solidFill>
                    <a:srgbClr val="000000"/>
                  </a:solidFill>
                  <a:cs typeface="Times New Roman" pitchFamily="18" charset="0"/>
                </a:rPr>
                <a:t>кг</a:t>
              </a:r>
            </a:p>
          </p:txBody>
        </p:sp>
      </p:grp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1262341" y="3431280"/>
            <a:ext cx="4304746" cy="301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Вопрос 2: НА РЫНКЕ </a:t>
            </a:r>
            <a:r>
              <a:rPr lang="ru-RU" sz="1300" i="1" dirty="0">
                <a:solidFill>
                  <a:srgbClr val="FF0000"/>
                </a:solidFill>
              </a:rPr>
              <a:t>(уровень 2, 459 баллов)</a:t>
            </a:r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1262341" y="3507567"/>
            <a:ext cx="4304746" cy="165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lIns="108810" tIns="54405" rIns="108810" bIns="54405"/>
          <a:lstStyle/>
          <a:p>
            <a:endParaRPr lang="ru-RU"/>
          </a:p>
        </p:txBody>
      </p:sp>
      <p:pic>
        <p:nvPicPr>
          <p:cNvPr id="12301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004" y="3733113"/>
            <a:ext cx="5354633" cy="1578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1262341" y="5688394"/>
            <a:ext cx="4304746" cy="3001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Вопрос 3: НА РЫНКЕ </a:t>
            </a:r>
            <a:r>
              <a:rPr lang="ru-RU" sz="1300" i="1" dirty="0">
                <a:solidFill>
                  <a:srgbClr val="FF0000"/>
                </a:solidFill>
              </a:rPr>
              <a:t>(уровень 1, 398 баллов)</a:t>
            </a:r>
          </a:p>
        </p:txBody>
      </p:sp>
      <p:sp>
        <p:nvSpPr>
          <p:cNvPr id="12303" name="Text Box 20"/>
          <p:cNvSpPr txBox="1">
            <a:spLocks noChangeArrowheads="1"/>
          </p:cNvSpPr>
          <p:nvPr/>
        </p:nvSpPr>
        <p:spPr bwMode="auto">
          <a:xfrm>
            <a:off x="1262340" y="5086387"/>
            <a:ext cx="4397565" cy="527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      </a:t>
            </a:r>
            <a:r>
              <a:rPr lang="ru-RU" sz="1300" dirty="0">
                <a:solidFill>
                  <a:srgbClr val="000000"/>
                </a:solidFill>
              </a:rPr>
              <a:t>Запишите обоснование, поддерживающее данное утверждение.</a:t>
            </a:r>
          </a:p>
        </p:txBody>
      </p:sp>
      <p:sp>
        <p:nvSpPr>
          <p:cNvPr id="12304" name="Text Box 21"/>
          <p:cNvSpPr txBox="1">
            <a:spLocks noChangeArrowheads="1"/>
          </p:cNvSpPr>
          <p:nvPr/>
        </p:nvSpPr>
        <p:spPr bwMode="auto">
          <a:xfrm>
            <a:off x="1299469" y="5970323"/>
            <a:ext cx="4397565" cy="90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      </a:t>
            </a:r>
            <a:r>
              <a:rPr lang="ru-RU" sz="1300" dirty="0">
                <a:solidFill>
                  <a:srgbClr val="000000"/>
                </a:solidFill>
              </a:rPr>
              <a:t>Для некоторых людей покупка ящика помидоров может быть плохим финансовым решением.</a:t>
            </a: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3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300" dirty="0">
                <a:solidFill>
                  <a:srgbClr val="000000"/>
                </a:solidFill>
              </a:rPr>
              <a:t>     Объясните, почему.</a:t>
            </a:r>
          </a:p>
        </p:txBody>
      </p:sp>
      <p:sp>
        <p:nvSpPr>
          <p:cNvPr id="12305" name="Line 22"/>
          <p:cNvSpPr>
            <a:spLocks noChangeShapeType="1"/>
          </p:cNvSpPr>
          <p:nvPr/>
        </p:nvSpPr>
        <p:spPr bwMode="auto">
          <a:xfrm>
            <a:off x="1262341" y="5763020"/>
            <a:ext cx="4304746" cy="165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lIns="108810" tIns="54405" rIns="108810" bIns="54405"/>
          <a:lstStyle/>
          <a:p>
            <a:endParaRPr lang="ru-RU"/>
          </a:p>
        </p:txBody>
      </p:sp>
      <p:sp>
        <p:nvSpPr>
          <p:cNvPr id="12306" name="Text Box 23"/>
          <p:cNvSpPr txBox="1">
            <a:spLocks noChangeArrowheads="1"/>
          </p:cNvSpPr>
          <p:nvPr/>
        </p:nvSpPr>
        <p:spPr bwMode="auto">
          <a:xfrm>
            <a:off x="6128128" y="1099538"/>
            <a:ext cx="5519645" cy="2106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      </a:t>
            </a:r>
            <a:r>
              <a:rPr lang="ru-RU" sz="1300" dirty="0">
                <a:solidFill>
                  <a:srgbClr val="000000"/>
                </a:solidFill>
              </a:rPr>
              <a:t>Алла Петровна получила кредит в 8000 </a:t>
            </a:r>
            <a:r>
              <a:rPr lang="ru-RU" sz="1300" dirty="0" err="1">
                <a:solidFill>
                  <a:srgbClr val="000000"/>
                </a:solidFill>
              </a:rPr>
              <a:t>зедов</a:t>
            </a:r>
            <a:r>
              <a:rPr lang="ru-RU" sz="1300" dirty="0">
                <a:solidFill>
                  <a:srgbClr val="000000"/>
                </a:solidFill>
              </a:rPr>
              <a:t> от финансовой компании «Первый кредит». Годовая процентная ставка на кредит составляет 15%. Ее ежемесячные выплаты по возврату кредита составляют 150 </a:t>
            </a:r>
            <a:r>
              <a:rPr lang="ru-RU" sz="1300" dirty="0" err="1">
                <a:solidFill>
                  <a:srgbClr val="000000"/>
                </a:solidFill>
              </a:rPr>
              <a:t>зедов</a:t>
            </a:r>
            <a:r>
              <a:rPr lang="ru-RU" sz="1300" dirty="0">
                <a:solidFill>
                  <a:srgbClr val="000000"/>
                </a:solidFill>
              </a:rPr>
              <a:t>. </a:t>
            </a: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300" dirty="0">
                <a:solidFill>
                  <a:srgbClr val="000000"/>
                </a:solidFill>
              </a:rPr>
              <a:t>     После одного года долг Аллы Петровны все еще составляет 7400 </a:t>
            </a:r>
            <a:r>
              <a:rPr lang="ru-RU" sz="1300" dirty="0" err="1">
                <a:solidFill>
                  <a:srgbClr val="000000"/>
                </a:solidFill>
              </a:rPr>
              <a:t>зедов</a:t>
            </a:r>
            <a:r>
              <a:rPr lang="ru-RU" sz="1300" dirty="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300" dirty="0">
                <a:solidFill>
                  <a:srgbClr val="000000"/>
                </a:solidFill>
              </a:rPr>
              <a:t>     Другая финансовая компания, «Лучший кредит», предлагает Алле Петровне кредит в 10 000 </a:t>
            </a:r>
            <a:r>
              <a:rPr lang="ru-RU" sz="1300" dirty="0" err="1">
                <a:solidFill>
                  <a:srgbClr val="000000"/>
                </a:solidFill>
              </a:rPr>
              <a:t>зедов</a:t>
            </a:r>
            <a:r>
              <a:rPr lang="ru-RU" sz="1300" dirty="0">
                <a:solidFill>
                  <a:srgbClr val="000000"/>
                </a:solidFill>
              </a:rPr>
              <a:t> с годовой процентной ставкой 13%. 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Ее ежемесячные выплаты по возврату кредита также будут составлять 150 </a:t>
            </a:r>
            <a:r>
              <a:rPr lang="ru-RU" sz="1300" dirty="0" err="1">
                <a:solidFill>
                  <a:srgbClr val="000000"/>
                </a:solidFill>
              </a:rPr>
              <a:t>зедов</a:t>
            </a:r>
            <a:r>
              <a:rPr lang="ru-RU" sz="13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6128130" y="3431280"/>
            <a:ext cx="5331943" cy="527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Вопрос 1: НОВОЕ ПРЕДЛОЖЕНИЕ </a:t>
            </a:r>
            <a:r>
              <a:rPr lang="ru-RU" sz="1300" i="1" dirty="0">
                <a:solidFill>
                  <a:srgbClr val="FF0000"/>
                </a:solidFill>
              </a:rPr>
              <a:t>(полный ответ: уровень 5, 663 балла; частично верный ответ: уровень 3, 510 баллов)</a:t>
            </a:r>
          </a:p>
        </p:txBody>
      </p:sp>
      <p:sp>
        <p:nvSpPr>
          <p:cNvPr id="12308" name="Line 25"/>
          <p:cNvSpPr>
            <a:spLocks noChangeShapeType="1"/>
          </p:cNvSpPr>
          <p:nvPr/>
        </p:nvSpPr>
        <p:spPr bwMode="auto">
          <a:xfrm>
            <a:off x="6128130" y="3507567"/>
            <a:ext cx="5144243" cy="165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lIns="108810" tIns="54405" rIns="108810" bIns="54405"/>
          <a:lstStyle/>
          <a:p>
            <a:endParaRPr lang="ru-RU"/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6128130" y="4179229"/>
            <a:ext cx="5331943" cy="1119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300" dirty="0">
                <a:solidFill>
                  <a:srgbClr val="000000"/>
                </a:solidFill>
              </a:rPr>
              <a:t>     Если Алла Петровна возьмет кредит от компании «Лучший кредит», она тут же вернет свой нынешний кредит.</a:t>
            </a: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300" dirty="0">
                <a:solidFill>
                  <a:srgbClr val="000000"/>
                </a:solidFill>
              </a:rPr>
              <a:t>     Какие две другие финансовые выгоды получит Алла Петровна, если возьмет кредит от компании «Лучший кредит»?</a:t>
            </a: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6315830" y="5688393"/>
            <a:ext cx="5565023" cy="281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Вопрос 2: НОВОЕ ПРЕДЛОЖЕНИЕ </a:t>
            </a:r>
            <a:r>
              <a:rPr lang="ru-RU" sz="1300" i="1" dirty="0">
                <a:solidFill>
                  <a:srgbClr val="FF0000"/>
                </a:solidFill>
              </a:rPr>
              <a:t>(уровень 4, 582 балла)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6315829" y="5913937"/>
            <a:ext cx="4397565" cy="90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endParaRPr lang="ru-RU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1088100" algn="l"/>
                <a:tab pos="2176201" algn="l"/>
                <a:tab pos="3264301" algn="l"/>
                <a:tab pos="4352402" algn="l"/>
                <a:tab pos="5440502" algn="l"/>
                <a:tab pos="6528603" algn="l"/>
                <a:tab pos="7616703" algn="l"/>
                <a:tab pos="8704805" algn="l"/>
                <a:tab pos="9792904" algn="l"/>
                <a:tab pos="10881004" algn="l"/>
                <a:tab pos="11969106" algn="l"/>
              </a:tabLst>
            </a:pPr>
            <a:r>
              <a:rPr lang="ru-RU" sz="1300" dirty="0">
                <a:solidFill>
                  <a:srgbClr val="000000"/>
                </a:solidFill>
              </a:rPr>
              <a:t>      С каким возможным негативным финансовым последствием столкнется Алла Петровна, если согласится взять кредит от компании «Лучший кредит»?</a:t>
            </a:r>
          </a:p>
        </p:txBody>
      </p:sp>
      <p:sp>
        <p:nvSpPr>
          <p:cNvPr id="12312" name="Line 29"/>
          <p:cNvSpPr>
            <a:spLocks noChangeShapeType="1"/>
          </p:cNvSpPr>
          <p:nvPr/>
        </p:nvSpPr>
        <p:spPr bwMode="auto">
          <a:xfrm>
            <a:off x="6220946" y="5763020"/>
            <a:ext cx="4958605" cy="165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lIns="108810" tIns="54405" rIns="108810" bIns="54405"/>
          <a:lstStyle/>
          <a:p>
            <a:endParaRPr lang="ru-RU"/>
          </a:p>
        </p:txBody>
      </p:sp>
      <p:sp>
        <p:nvSpPr>
          <p:cNvPr id="12313" name="Line 30"/>
          <p:cNvSpPr>
            <a:spLocks noChangeShapeType="1"/>
          </p:cNvSpPr>
          <p:nvPr/>
        </p:nvSpPr>
        <p:spPr bwMode="auto">
          <a:xfrm>
            <a:off x="5940426" y="1250452"/>
            <a:ext cx="92820" cy="5641957"/>
          </a:xfrm>
          <a:prstGeom prst="line">
            <a:avLst/>
          </a:prstGeom>
          <a:noFill/>
          <a:ln w="3816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lIns="108810" tIns="54405" rIns="108810" bIns="54405"/>
          <a:lstStyle/>
          <a:p>
            <a:endParaRPr lang="ru-RU"/>
          </a:p>
        </p:txBody>
      </p:sp>
      <p:pic>
        <p:nvPicPr>
          <p:cNvPr id="32" name="Рисунок 31" descr="PISA_WebBanner6-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947471" y="161908"/>
            <a:ext cx="1753599" cy="5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264" y="108212"/>
            <a:ext cx="11069907" cy="11670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660066"/>
                </a:solidFill>
              </a:rPr>
              <a:t>Уровни достижений российских учащихся</a:t>
            </a:r>
            <a:br>
              <a:rPr lang="ru-RU" sz="3200" dirty="0" smtClean="0">
                <a:solidFill>
                  <a:srgbClr val="660066"/>
                </a:solidFill>
              </a:rPr>
            </a:br>
            <a:r>
              <a:rPr lang="ru-RU" sz="3200" dirty="0" smtClean="0">
                <a:solidFill>
                  <a:srgbClr val="660066"/>
                </a:solidFill>
              </a:rPr>
              <a:t> по финансовой грамотности (</a:t>
            </a:r>
            <a:r>
              <a:rPr lang="en-US" sz="3200" dirty="0" smtClean="0">
                <a:solidFill>
                  <a:srgbClr val="660066"/>
                </a:solidFill>
              </a:rPr>
              <a:t>PISA</a:t>
            </a:r>
            <a:r>
              <a:rPr lang="ru-RU" sz="3200" dirty="0" smtClean="0">
                <a:solidFill>
                  <a:srgbClr val="660066"/>
                </a:solidFill>
              </a:rPr>
              <a:t>-2018)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20" y="5372263"/>
            <a:ext cx="177764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2 уровень</a:t>
            </a:r>
            <a:br>
              <a:rPr lang="ru-RU" sz="17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682" y="4369263"/>
            <a:ext cx="168408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3 уровень </a:t>
            </a:r>
            <a:br>
              <a:rPr lang="ru-RU" sz="17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20" y="3366262"/>
            <a:ext cx="177764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4 уровень</a:t>
            </a:r>
          </a:p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20" y="2363262"/>
            <a:ext cx="1777647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5 уровень </a:t>
            </a:r>
            <a:br>
              <a:rPr lang="ru-RU" sz="17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(625 баллов и выше)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72252" y="1059359"/>
            <a:ext cx="888662" cy="1354051"/>
          </a:xfrm>
          <a:prstGeom prst="rect">
            <a:avLst/>
          </a:prstGeom>
          <a:noFill/>
        </p:spPr>
        <p:txBody>
          <a:bodyPr vert="vert270" wrap="square" lIns="97134" tIns="48567" rIns="97134" bIns="48567" rtlCol="0">
            <a:spAutoFit/>
          </a:bodyPr>
          <a:lstStyle/>
          <a:p>
            <a:pPr algn="ctr"/>
            <a:r>
              <a:rPr lang="ru-RU" sz="1500" b="1" dirty="0" smtClean="0">
                <a:latin typeface="Arial Narrow" pitchFamily="34" charset="0"/>
              </a:rPr>
              <a:t>Финансовая грамотность, </a:t>
            </a:r>
            <a:r>
              <a:rPr lang="en-US" sz="1500" b="1" smtClean="0">
                <a:solidFill>
                  <a:srgbClr val="FF0000"/>
                </a:solidFill>
                <a:latin typeface="Arial Narrow" pitchFamily="34" charset="0"/>
              </a:rPr>
              <a:t>495 </a:t>
            </a:r>
            <a:r>
              <a:rPr lang="ru-RU" sz="1500" b="1" dirty="0" smtClean="0">
                <a:solidFill>
                  <a:srgbClr val="FF0000"/>
                </a:solidFill>
                <a:latin typeface="Arial Narrow" pitchFamily="34" charset="0"/>
              </a:rPr>
              <a:t>баллов</a:t>
            </a:r>
            <a:endParaRPr lang="ru-RU" sz="15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4058815" y="1077798"/>
            <a:ext cx="7391271" cy="1138548"/>
          </a:xfrm>
          <a:prstGeom prst="wedgeRoundRectCallout">
            <a:avLst>
              <a:gd name="adj1" fmla="val -61336"/>
              <a:gd name="adj2" fmla="val 85792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6105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just" defTabSz="66105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tx1"/>
                </a:solidFill>
              </a:rPr>
              <a:t>6</a:t>
            </a:r>
            <a:r>
              <a:rPr lang="ru-RU" sz="1200" b="1" dirty="0" smtClean="0">
                <a:solidFill>
                  <a:schemeClr val="tx1"/>
                </a:solidFill>
              </a:rPr>
              <a:t>% </a:t>
            </a:r>
            <a:r>
              <a:rPr lang="ru-RU" sz="1200" b="1" dirty="0">
                <a:solidFill>
                  <a:schemeClr val="tx1"/>
                </a:solidFill>
              </a:rPr>
              <a:t>могут продемонстрировать понимание широкого спектра финансовых терминов и понятий в кон-текстах, имеющих отношение к собственной жизни в долгосрочной перспективе. Они могут </a:t>
            </a:r>
            <a:r>
              <a:rPr lang="ru-RU" sz="1200" b="1" dirty="0" smtClean="0">
                <a:solidFill>
                  <a:schemeClr val="tx1"/>
                </a:solidFill>
              </a:rPr>
              <a:t>анализировать </a:t>
            </a:r>
            <a:r>
              <a:rPr lang="ru-RU" sz="1200" b="1" dirty="0">
                <a:solidFill>
                  <a:schemeClr val="tx1"/>
                </a:solidFill>
              </a:rPr>
              <a:t>сложные финансовые продукты и учитывать особенности финансовых документов, </a:t>
            </a:r>
            <a:r>
              <a:rPr lang="ru-RU" sz="1200" b="1" dirty="0" smtClean="0">
                <a:solidFill>
                  <a:schemeClr val="tx1"/>
                </a:solidFill>
              </a:rPr>
              <a:t>которые </a:t>
            </a:r>
            <a:r>
              <a:rPr lang="ru-RU" sz="1200" b="1" dirty="0">
                <a:solidFill>
                  <a:schemeClr val="tx1"/>
                </a:solidFill>
              </a:rPr>
              <a:t>являются существенными, но не очевидными (например, операционные издержки). Они могут работать с высоким уровнем точности, решать нестандартные финансовые проблемы, описывать возможные результаты финансовых решений, показывая понимание более широкой финансовой области (например, налога на прибыль).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defTabSz="661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152374" y="3594189"/>
            <a:ext cx="7297711" cy="1145983"/>
          </a:xfrm>
          <a:prstGeom prst="wedgeRoundRectCallout">
            <a:avLst>
              <a:gd name="adj1" fmla="val -57839"/>
              <a:gd name="adj2" fmla="val 283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ctr"/>
          <a:lstStyle/>
          <a:p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34% </a:t>
            </a:r>
            <a:r>
              <a:rPr lang="ru-RU" sz="1200" b="1" dirty="0" smtClean="0">
                <a:solidFill>
                  <a:schemeClr val="tx1"/>
                </a:solidFill>
              </a:rPr>
              <a:t>могут </a:t>
            </a:r>
            <a:r>
              <a:rPr lang="ru-RU" sz="1200" b="1" dirty="0">
                <a:solidFill>
                  <a:schemeClr val="tx1"/>
                </a:solidFill>
              </a:rPr>
              <a:t>продемонстрировать понимание часто используемых финансовых понятий, терминов и </a:t>
            </a:r>
            <a:r>
              <a:rPr lang="ru-RU" sz="1200" b="1" dirty="0" smtClean="0">
                <a:solidFill>
                  <a:schemeClr val="tx1"/>
                </a:solidFill>
              </a:rPr>
              <a:t>продуктов </a:t>
            </a:r>
            <a:r>
              <a:rPr lang="ru-RU" sz="1200" b="1" dirty="0">
                <a:solidFill>
                  <a:schemeClr val="tx1"/>
                </a:solidFill>
              </a:rPr>
              <a:t>в ситуациях, которые имеют отношение к ним. Они начинают учитывать последствия </a:t>
            </a:r>
            <a:r>
              <a:rPr lang="ru-RU" sz="1200" b="1" dirty="0" smtClean="0">
                <a:solidFill>
                  <a:schemeClr val="tx1"/>
                </a:solidFill>
              </a:rPr>
              <a:t>финансовых </a:t>
            </a:r>
            <a:r>
              <a:rPr lang="ru-RU" sz="1200" b="1" dirty="0">
                <a:solidFill>
                  <a:schemeClr val="tx1"/>
                </a:solidFill>
              </a:rPr>
              <a:t>решений, могут разработать простые финансовые планы в знакомых ситуациях. Они </a:t>
            </a:r>
            <a:r>
              <a:rPr lang="ru-RU" sz="1200" b="1" dirty="0" smtClean="0">
                <a:solidFill>
                  <a:schemeClr val="tx1"/>
                </a:solidFill>
              </a:rPr>
              <a:t>могут </a:t>
            </a:r>
            <a:r>
              <a:rPr lang="ru-RU" sz="1200" b="1" dirty="0">
                <a:solidFill>
                  <a:schemeClr val="tx1"/>
                </a:solidFill>
              </a:rPr>
              <a:t>дать простую интерпретацию ряда финансовых документов и применить целый ряд основных действий с числами, в том числе вычисление процентов. Они могут выбрать действия с числами, необходимые для решения обыденных проблем в относительно типичных контекстах финансовой грамотности (например, расчеты бюджета).</a:t>
            </a:r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20" y="6174664"/>
            <a:ext cx="177764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1 уровень</a:t>
            </a:r>
            <a:br>
              <a:rPr lang="ru-RU" sz="17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 (326 баллов)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3" name="Группа 49"/>
          <p:cNvGrpSpPr/>
          <p:nvPr/>
        </p:nvGrpSpPr>
        <p:grpSpPr>
          <a:xfrm>
            <a:off x="2003529" y="2095852"/>
            <a:ext cx="288040" cy="4896544"/>
            <a:chOff x="1691953" y="1709986"/>
            <a:chExt cx="288040" cy="4896544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1835969" y="1709986"/>
              <a:ext cx="0" cy="4896544"/>
            </a:xfrm>
            <a:prstGeom prst="straightConnector1">
              <a:avLst/>
            </a:prstGeom>
            <a:ln w="66675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ая соединительная линия 44"/>
            <p:cNvSpPr/>
            <p:nvPr/>
          </p:nvSpPr>
          <p:spPr>
            <a:xfrm>
              <a:off x="1691993" y="2358058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Прямая соединительная линия 45"/>
            <p:cNvSpPr/>
            <p:nvPr/>
          </p:nvSpPr>
          <p:spPr>
            <a:xfrm>
              <a:off x="1691953" y="3294162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Прямая соединительная линия 46"/>
            <p:cNvSpPr/>
            <p:nvPr/>
          </p:nvSpPr>
          <p:spPr>
            <a:xfrm>
              <a:off x="1691953" y="4302274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Прямая соединительная линия 47"/>
            <p:cNvSpPr/>
            <p:nvPr/>
          </p:nvSpPr>
          <p:spPr>
            <a:xfrm>
              <a:off x="1691953" y="5238378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Прямая соединительная линия 48"/>
            <p:cNvSpPr/>
            <p:nvPr/>
          </p:nvSpPr>
          <p:spPr>
            <a:xfrm>
              <a:off x="1691953" y="6102474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437969"/>
              </p:ext>
            </p:extLst>
          </p:nvPr>
        </p:nvGraphicFramePr>
        <p:xfrm>
          <a:off x="1979987" y="5021123"/>
          <a:ext cx="2285126" cy="96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110881"/>
              </p:ext>
            </p:extLst>
          </p:nvPr>
        </p:nvGraphicFramePr>
        <p:xfrm>
          <a:off x="1979986" y="1761461"/>
          <a:ext cx="2182793" cy="127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901554"/>
              </p:ext>
            </p:extLst>
          </p:nvPr>
        </p:nvGraphicFramePr>
        <p:xfrm>
          <a:off x="1979988" y="3876077"/>
          <a:ext cx="2256490" cy="106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137767"/>
              </p:ext>
            </p:extLst>
          </p:nvPr>
        </p:nvGraphicFramePr>
        <p:xfrm>
          <a:off x="1979987" y="2911304"/>
          <a:ext cx="2285126" cy="9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966864"/>
              </p:ext>
            </p:extLst>
          </p:nvPr>
        </p:nvGraphicFramePr>
        <p:xfrm>
          <a:off x="1996887" y="5427299"/>
          <a:ext cx="2251325" cy="127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004891" y="5438502"/>
            <a:ext cx="374242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6089" y="4218823"/>
            <a:ext cx="374242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46492" y="3354727"/>
            <a:ext cx="374242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46492" y="2634647"/>
            <a:ext cx="280681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46492" y="6274963"/>
            <a:ext cx="467802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4162779" y="2352745"/>
            <a:ext cx="7320571" cy="1164961"/>
          </a:xfrm>
          <a:prstGeom prst="wedgeRoundRectCallout">
            <a:avLst>
              <a:gd name="adj1" fmla="val -59716"/>
              <a:gd name="adj2" fmla="val 28862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ctr"/>
          <a:lstStyle/>
          <a:p>
            <a:pPr defTabSz="66105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just" defTabSz="66105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r>
              <a:rPr lang="ru-RU" sz="1200" b="1" dirty="0" smtClean="0">
                <a:solidFill>
                  <a:schemeClr val="tx1"/>
                </a:solidFill>
              </a:rPr>
              <a:t>1% </a:t>
            </a:r>
            <a:r>
              <a:rPr lang="ru-RU" sz="1200" b="1" dirty="0">
                <a:solidFill>
                  <a:schemeClr val="tx1"/>
                </a:solidFill>
              </a:rPr>
              <a:t>могут продемонстрировать понимание несколько меньшего числа финансовых понятий и терминов, а также тех контекстов, которых они будут касаться по мере взросления (например, управление банковским счетом). Они могут интерпретировать и оценивать ряд детализированных финансовых документов (например, банковские выписки) и объяснять назначение не совсем простых финансовых продуктов. Они могут принимать финансовые решения с учетом долгосрочных последствий (например, зависимость издержек от погашения кредита). Они могут также решать повседневные проблемы в непростых финансовых контекстах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4140004" y="4799259"/>
            <a:ext cx="7297711" cy="1256079"/>
          </a:xfrm>
          <a:prstGeom prst="wedgeRoundRectCallout">
            <a:avLst>
              <a:gd name="adj1" fmla="val -57989"/>
              <a:gd name="adj2" fmla="val -3942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ctr"/>
          <a:lstStyle/>
          <a:p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25% </a:t>
            </a:r>
            <a:r>
              <a:rPr lang="ru-RU" sz="1200" b="1" dirty="0">
                <a:solidFill>
                  <a:schemeClr val="tx1"/>
                </a:solidFill>
              </a:rPr>
              <a:t>начинают применять знания основных финансовых продуктов и часто используемых финансовых терминов и понятий. Они могут использовать информацию при принятии финансовых решений в ситуациях, непосредственно их касающихся. Они осознают ценность простого бюджета и интерпретируют характерные особенности повседневных финансовых документов; могут применять простые действия с числами (в том числе деление) для ответа на вопросы, касающиеся финансовых проблем. Они показывают понимание связи между различными финансовыми элементами (например, числом продуктов потребления и расходами на них).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4176988" y="6092958"/>
            <a:ext cx="7297711" cy="931073"/>
          </a:xfrm>
          <a:prstGeom prst="wedgeRoundRectCallout">
            <a:avLst>
              <a:gd name="adj1" fmla="val -57392"/>
              <a:gd name="adj2" fmla="val -10008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ctr"/>
          <a:lstStyle/>
          <a:p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14% </a:t>
            </a:r>
            <a:r>
              <a:rPr lang="ru-RU" sz="1200" b="1" dirty="0">
                <a:solidFill>
                  <a:schemeClr val="tx1"/>
                </a:solidFill>
              </a:rPr>
              <a:t>могут выявить основные финансовые продукты и ситуации, интерпретировать информацию, </a:t>
            </a:r>
            <a:r>
              <a:rPr lang="ru-RU" sz="1200" b="1" dirty="0" err="1">
                <a:solidFill>
                  <a:schemeClr val="tx1"/>
                </a:solidFill>
              </a:rPr>
              <a:t>каса-ющуюся</a:t>
            </a:r>
            <a:r>
              <a:rPr lang="ru-RU" sz="1200" b="1" dirty="0">
                <a:solidFill>
                  <a:schemeClr val="tx1"/>
                </a:solidFill>
              </a:rPr>
              <a:t> основных финансовых понятий. Они понимают отличие потребностей от желаний и </a:t>
            </a:r>
            <a:r>
              <a:rPr lang="ru-RU" sz="1200" b="1" dirty="0" smtClean="0">
                <a:solidFill>
                  <a:schemeClr val="tx1"/>
                </a:solidFill>
              </a:rPr>
              <a:t>принимают </a:t>
            </a:r>
            <a:r>
              <a:rPr lang="ru-RU" sz="1200" b="1" dirty="0">
                <a:solidFill>
                  <a:schemeClr val="tx1"/>
                </a:solidFill>
              </a:rPr>
              <a:t>простые решения по поводу повседневных расходов. Они распознают назначение </a:t>
            </a:r>
            <a:r>
              <a:rPr lang="ru-RU" sz="1200" b="1" dirty="0" smtClean="0">
                <a:solidFill>
                  <a:schemeClr val="tx1"/>
                </a:solidFill>
              </a:rPr>
              <a:t>повседневных </a:t>
            </a:r>
            <a:r>
              <a:rPr lang="ru-RU" sz="1200" b="1" dirty="0">
                <a:solidFill>
                  <a:schemeClr val="tx1"/>
                </a:solidFill>
              </a:rPr>
              <a:t>финансовых документов (таких как счет) и применяют основные числовые операции (сложение, вычитание или умножение) в финансовых ситуациях, в которых они, вероятно, имеют личный опыт.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Распределение результатов стран по уровням финансовой грамотности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61" y="1296178"/>
            <a:ext cx="109300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575" y="107870"/>
            <a:ext cx="10572823" cy="64807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dirty="0" smtClean="0">
                <a:solidFill>
                  <a:srgbClr val="6C276A"/>
                </a:solidFill>
              </a:rPr>
              <a:t>Результаты РФ по финансовой грамотности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6931" y="6304145"/>
            <a:ext cx="10746983" cy="513408"/>
          </a:xfrm>
        </p:spPr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11" y="1246128"/>
            <a:ext cx="7416824" cy="4824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60066"/>
                </a:solidFill>
              </a:rPr>
              <a:t>Распределение образовательных организаций с учетом их средних результатов по финансовой грамотности (</a:t>
            </a:r>
            <a:r>
              <a:rPr lang="en-US" dirty="0" smtClean="0">
                <a:solidFill>
                  <a:srgbClr val="660066"/>
                </a:solidFill>
              </a:rPr>
              <a:t>PISA</a:t>
            </a:r>
            <a:r>
              <a:rPr lang="ru-RU" dirty="0" smtClean="0">
                <a:solidFill>
                  <a:srgbClr val="660066"/>
                </a:solidFill>
              </a:rPr>
              <a:t>-2018)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23" y="1510492"/>
            <a:ext cx="1100145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60066"/>
                </a:solidFill>
              </a:rPr>
              <a:t>Распределение образовательных организаций трех стран по уровням финансовой грамотности</a:t>
            </a:r>
            <a:r>
              <a:rPr lang="en-US" dirty="0" smtClean="0">
                <a:solidFill>
                  <a:srgbClr val="660066"/>
                </a:solidFill>
              </a:rPr>
              <a:t/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 (</a:t>
            </a:r>
            <a:r>
              <a:rPr lang="en-US" dirty="0" smtClean="0">
                <a:solidFill>
                  <a:srgbClr val="660066"/>
                </a:solidFill>
              </a:rPr>
              <a:t>PISA-2018)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75" y="1653368"/>
            <a:ext cx="107871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Распределение образовательных организаций по уровням финансовой грамотности </a:t>
            </a:r>
            <a:r>
              <a:rPr lang="en-US" dirty="0" smtClean="0">
                <a:solidFill>
                  <a:srgbClr val="660066"/>
                </a:solidFill>
              </a:rPr>
              <a:t>(PISA 2012-2018)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27" y="1867682"/>
            <a:ext cx="100013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Связь факторов, характеризующих отдельные аспекты финансового образования, с результатами по финансовой грамотности (</a:t>
            </a:r>
            <a:r>
              <a:rPr lang="en-US" dirty="0" smtClean="0">
                <a:solidFill>
                  <a:srgbClr val="660066"/>
                </a:solidFill>
              </a:rPr>
              <a:t>PISA 2012-2018)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229" y="1671639"/>
            <a:ext cx="6228392" cy="44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39830" y="6153962"/>
            <a:ext cx="9215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Имели ли возможность учащиеся в рамках учебных курсов изучить,</a:t>
            </a:r>
          </a:p>
          <a:p>
            <a:r>
              <a:rPr lang="ru-RU" sz="2400" dirty="0" smtClean="0"/>
              <a:t> как нужно обращаться со своими деньгами?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1"/>
            <a:ext cx="10692765" cy="1366457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60066"/>
                </a:solidFill>
              </a:rPr>
              <a:t>Связь результатов по финансовой грамотности с результатами по математической и читательской грамотности</a:t>
            </a:r>
            <a:br>
              <a:rPr lang="ru-RU" dirty="0" smtClean="0">
                <a:solidFill>
                  <a:srgbClr val="660066"/>
                </a:solidFill>
              </a:rPr>
            </a:b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5" y="1439055"/>
            <a:ext cx="10692765" cy="55007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Учащиеся, которые оказались успешны в финансовой грамотности, успешны как в математической, так и в читательской грамотности. Аналогично можно утверждать, что те учащиеся, которые были успешны в чтении и математике, оказались успешны и в финансовой грамотности.</a:t>
            </a:r>
          </a:p>
          <a:p>
            <a:r>
              <a:rPr lang="ru-RU" dirty="0" smtClean="0"/>
              <a:t>Корреляция результатов по финансовой грамотности для российских учащихся с математической грамотностью составляет 0,92, а с читательской грамотностью – 0,87. </a:t>
            </a:r>
          </a:p>
          <a:p>
            <a:r>
              <a:rPr lang="ru-RU" dirty="0" smtClean="0"/>
              <a:t>В 2018 году связь результатов российских учащихся по финансовой грамотности с их результатами по читательской и математической грамотности значительно усилилась.</a:t>
            </a:r>
          </a:p>
          <a:p>
            <a:r>
              <a:rPr lang="ru-RU" dirty="0" smtClean="0"/>
              <a:t> В связи с этим одной из причин снижения уровня финансовой грамотности российских учащихся в 2018 году по сравнению с 2015 годом можно рассматривать снижение их результатов по читательской грамотности, зафиксированное в последнем цикле исследования. </a:t>
            </a:r>
          </a:p>
          <a:p>
            <a:r>
              <a:rPr lang="ru-RU" dirty="0" smtClean="0"/>
              <a:t>Полученные результаты говорят о том,</a:t>
            </a:r>
            <a:r>
              <a:rPr lang="ru-RU" b="1" dirty="0" smtClean="0"/>
              <a:t> что повышение уровня финансовой грамотности учащихся можно обеспечить за счет повышения уровня их математической и читательской грамотности.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60066"/>
                </a:solidFill>
              </a:rPr>
              <a:t>Некоторые характеристики российских учащихся, продемонстрировавших в 2018 году самые высокие результаты (6,3%)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Российские учащиеся, продемонстрировавшие в 2018 году самые высокие результаты</a:t>
            </a:r>
            <a:r>
              <a:rPr lang="ru-RU" dirty="0" smtClean="0"/>
              <a:t> (5 уровень) по финансовой грамотности, в среднем имеют более высокий социально-экономический статус их семей, чем в среднем по всей российской выборке. При этом их уровень мотивации к решению задач по финансовой грамотности, уровень ориентации на достижение целей, а также их показатель осмысленности жизни не отличаются от средних показателей учащихся 15-летнего возраста России и ниже средних показателей учащихся в странах ОЭСР.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CB62C8-D09A-4976-9E57-91E97CEC3B3B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811" y="271982"/>
            <a:ext cx="11485041" cy="1114460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4000" b="1" dirty="0" smtClean="0">
                <a:solidFill>
                  <a:srgbClr val="660066"/>
                </a:solidFill>
              </a:rPr>
              <a:t>Международная программа по оценке образовательных достижений учащихся PISA</a:t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> (</a:t>
            </a:r>
            <a:r>
              <a:rPr lang="ru-RU" sz="4000" b="1" dirty="0" err="1" smtClean="0">
                <a:solidFill>
                  <a:srgbClr val="660066"/>
                </a:solidFill>
              </a:rPr>
              <a:t>Programme</a:t>
            </a:r>
            <a:r>
              <a:rPr lang="ru-RU" sz="4000" b="1" dirty="0" smtClean="0">
                <a:solidFill>
                  <a:srgbClr val="660066"/>
                </a:solidFill>
              </a:rPr>
              <a:t> </a:t>
            </a:r>
            <a:r>
              <a:rPr lang="ru-RU" sz="4000" b="1" dirty="0" err="1" smtClean="0">
                <a:solidFill>
                  <a:srgbClr val="660066"/>
                </a:solidFill>
              </a:rPr>
              <a:t>for</a:t>
            </a:r>
            <a:r>
              <a:rPr lang="ru-RU" sz="4000" b="1" dirty="0" smtClean="0">
                <a:solidFill>
                  <a:srgbClr val="660066"/>
                </a:solidFill>
              </a:rPr>
              <a:t> </a:t>
            </a:r>
            <a:r>
              <a:rPr lang="ru-RU" sz="4000" b="1" dirty="0" err="1" smtClean="0">
                <a:solidFill>
                  <a:srgbClr val="660066"/>
                </a:solidFill>
              </a:rPr>
              <a:t>International</a:t>
            </a:r>
            <a:r>
              <a:rPr lang="ru-RU" sz="4000" b="1" dirty="0" smtClean="0">
                <a:solidFill>
                  <a:srgbClr val="660066"/>
                </a:solidFill>
              </a:rPr>
              <a:t> </a:t>
            </a:r>
            <a:r>
              <a:rPr lang="ru-RU" sz="4000" b="1" dirty="0" err="1" smtClean="0">
                <a:solidFill>
                  <a:srgbClr val="660066"/>
                </a:solidFill>
              </a:rPr>
              <a:t>Student</a:t>
            </a:r>
            <a:r>
              <a:rPr lang="ru-RU" sz="4000" b="1" dirty="0" smtClean="0">
                <a:solidFill>
                  <a:srgbClr val="660066"/>
                </a:solidFill>
              </a:rPr>
              <a:t> </a:t>
            </a:r>
            <a:r>
              <a:rPr lang="ru-RU" sz="4000" b="1" dirty="0" err="1" smtClean="0">
                <a:solidFill>
                  <a:srgbClr val="660066"/>
                </a:solidFill>
              </a:rPr>
              <a:t>Assessment</a:t>
            </a:r>
            <a:r>
              <a:rPr lang="ru-RU" sz="4000" b="1" dirty="0" smtClean="0">
                <a:solidFill>
                  <a:srgbClr val="660066"/>
                </a:solidFill>
              </a:rPr>
              <a:t>)</a:t>
            </a:r>
            <a:endParaRPr lang="ru-RU" sz="3900" b="1" dirty="0">
              <a:solidFill>
                <a:srgbClr val="66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568482" y="1510492"/>
            <a:ext cx="3312368" cy="499848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sz="2400" u="sng" dirty="0" smtClean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Calibri" pitchFamily="34" charset="0"/>
              </a:rPr>
              <a:t>Дополнительные области: </a:t>
            </a:r>
            <a:r>
              <a:rPr lang="ru-RU" sz="2400" i="1" dirty="0" smtClean="0">
                <a:latin typeface="Calibri" pitchFamily="34" charset="0"/>
              </a:rPr>
              <a:t>финансовая грамотность, решение проблем, глобальные компетенции и </a:t>
            </a:r>
            <a:r>
              <a:rPr lang="ru-RU" sz="2400" i="1" dirty="0" err="1" smtClean="0">
                <a:latin typeface="Calibri" pitchFamily="34" charset="0"/>
              </a:rPr>
              <a:t>креативное</a:t>
            </a:r>
            <a:r>
              <a:rPr lang="ru-RU" sz="2400" i="1" dirty="0" smtClean="0">
                <a:latin typeface="Calibri" pitchFamily="34" charset="0"/>
              </a:rPr>
              <a:t> мышление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b="1" dirty="0" smtClean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Calibri" pitchFamily="34" charset="0"/>
              </a:rPr>
              <a:t>Проводит</a:t>
            </a:r>
            <a:r>
              <a:rPr lang="ru-RU" sz="2400" dirty="0" smtClean="0">
                <a:latin typeface="Calibri" pitchFamily="34" charset="0"/>
              </a:rPr>
              <a:t>: Организация экономического сотрудничества и развития – </a:t>
            </a:r>
            <a:r>
              <a:rPr lang="en-US" sz="2400" i="1" dirty="0" smtClean="0">
                <a:latin typeface="Calibri" pitchFamily="34" charset="0"/>
              </a:rPr>
              <a:t>OECD</a:t>
            </a:r>
            <a:endParaRPr lang="ru-RU" sz="2400" i="1" dirty="0" smtClean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</a:pPr>
            <a:endParaRPr lang="ru-RU" sz="2400" u="sng" dirty="0" smtClean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Calibri" pitchFamily="34" charset="0"/>
              </a:rPr>
              <a:t>Циклы исследования </a:t>
            </a:r>
            <a:r>
              <a:rPr lang="en-US" sz="2400" b="1" dirty="0" smtClean="0">
                <a:latin typeface="Calibri" pitchFamily="34" charset="0"/>
              </a:rPr>
              <a:t>PISA</a:t>
            </a:r>
            <a:r>
              <a:rPr lang="ru-RU" sz="2400" dirty="0" smtClean="0">
                <a:latin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</a:rPr>
              <a:t>2000, 2003, 2006, 2009</a:t>
            </a:r>
            <a:r>
              <a:rPr lang="ru-RU" sz="2400" dirty="0" smtClean="0">
                <a:latin typeface="Calibri" pitchFamily="34" charset="0"/>
              </a:rPr>
              <a:t>, 2012, 2015,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2018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, 2022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годы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786" y="1709987"/>
            <a:ext cx="820891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cs typeface="Arial" pitchFamily="34" charset="0"/>
              </a:rPr>
              <a:t>Основная цель</a:t>
            </a:r>
            <a:r>
              <a:rPr lang="ru-RU" sz="2400" dirty="0" smtClean="0">
                <a:cs typeface="Arial" pitchFamily="34" charset="0"/>
              </a:rPr>
              <a:t>: 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ru-RU" sz="2400" i="1" dirty="0" smtClean="0"/>
              <a:t>Оценка функциональной грамотности 15-летних учащихся в области математики, чтения и естествознания</a:t>
            </a:r>
          </a:p>
          <a:p>
            <a:pPr>
              <a:buFont typeface="Wingdings" pitchFamily="2" charset="2"/>
              <a:buChar char="w"/>
              <a:defRPr/>
            </a:pPr>
            <a:r>
              <a:rPr lang="ru-RU" sz="2400" b="1" dirty="0" smtClean="0"/>
              <a:t>Исследовательский вопрос</a:t>
            </a:r>
            <a:r>
              <a:rPr lang="ru-RU" sz="2400" dirty="0" smtClean="0"/>
              <a:t>: 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</a:t>
            </a:r>
            <a:br>
              <a:rPr lang="ru-RU" sz="2400" dirty="0" smtClean="0"/>
            </a:br>
            <a:r>
              <a:rPr lang="ru-RU" sz="2400" b="1" dirty="0" smtClean="0"/>
              <a:t>Фокус</a:t>
            </a:r>
            <a:r>
              <a:rPr lang="ru-RU" sz="2400" dirty="0" smtClean="0"/>
              <a:t>: </a:t>
            </a:r>
            <a:r>
              <a:rPr lang="ru-RU" sz="2400" i="1" dirty="0" smtClean="0">
                <a:cs typeface="Arial" pitchFamily="34" charset="0"/>
              </a:rPr>
              <a:t>Выявление факторов, позволяющих объяснить различия в результатах  стран</a:t>
            </a:r>
            <a:endParaRPr lang="en-US" sz="2400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w"/>
              <a:defRPr/>
            </a:pPr>
            <a:r>
              <a:rPr lang="ru-RU" sz="2400" i="1" dirty="0" smtClean="0"/>
              <a:t>оценка качества и эффективности образования, равенства доступа к образованию</a:t>
            </a:r>
            <a:endParaRPr lang="ru-RU" sz="2400" i="1" dirty="0" smtClean="0">
              <a:cs typeface="Arial" pitchFamily="34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Картинки по запросу"/>
          <p:cNvSpPr>
            <a:spLocks noChangeAspect="1" noChangeArrowheads="1"/>
          </p:cNvSpPr>
          <p:nvPr/>
        </p:nvSpPr>
        <p:spPr bwMode="auto">
          <a:xfrm>
            <a:off x="202140" y="-150915"/>
            <a:ext cx="396028" cy="318418"/>
          </a:xfrm>
          <a:prstGeom prst="rect">
            <a:avLst/>
          </a:prstGeom>
          <a:noFill/>
        </p:spPr>
        <p:txBody>
          <a:bodyPr vert="horz" wrap="square" lIns="108823" tIns="54411" rIns="108823" bIns="544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Galina\Desktop\1280px-Alice_que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406" y="573194"/>
            <a:ext cx="9229140" cy="468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3922" y="5613270"/>
            <a:ext cx="10385204" cy="1325602"/>
          </a:xfrm>
          <a:prstGeom prst="rect">
            <a:avLst/>
          </a:prstGeom>
          <a:noFill/>
        </p:spPr>
        <p:txBody>
          <a:bodyPr wrap="square" lIns="108823" tIns="54411" rIns="108823" bIns="54411" rtlCol="0">
            <a:spAutoFit/>
          </a:bodyPr>
          <a:lstStyle/>
          <a:p>
            <a:r>
              <a:rPr lang="ru-RU" sz="2900" i="1" dirty="0" smtClean="0"/>
              <a:t>Правило Красной Королевы</a:t>
            </a:r>
            <a:r>
              <a:rPr lang="ru-RU" sz="2900" dirty="0" smtClean="0"/>
              <a:t>: «</a:t>
            </a:r>
            <a:r>
              <a:rPr lang="ru-RU" sz="2900" b="1" dirty="0"/>
              <a:t>Необходимо бежать со всех ног, чтобы оставаться на одном и том же месте</a:t>
            </a:r>
            <a:r>
              <a:rPr lang="ru-RU" sz="2900" dirty="0"/>
              <a:t>». </a:t>
            </a:r>
            <a:endParaRPr lang="ru-RU" sz="2900" dirty="0" smtClean="0"/>
          </a:p>
          <a:p>
            <a:pPr algn="r"/>
            <a:r>
              <a:rPr lang="ru-RU" dirty="0" smtClean="0"/>
              <a:t>Льюис Кэрролл "Алиса в Зазеркалье".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asomi-m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700" y="1"/>
            <a:ext cx="4297529" cy="2146952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6439" y="775551"/>
            <a:ext cx="6984412" cy="122007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6"/>
                </a:solidFill>
              </a:rPr>
              <a:t> </a:t>
            </a:r>
            <a:r>
              <a:rPr lang="ru-RU" sz="2800" b="1" cap="all" dirty="0" err="1" smtClean="0">
                <a:solidFill>
                  <a:srgbClr val="660066"/>
                </a:solidFill>
                <a:latin typeface="Verdana" charset="0"/>
                <a:ea typeface="Verdana" charset="0"/>
                <a:cs typeface="Verdana" charset="0"/>
              </a:rPr>
              <a:t>ФИНАнСОВАЯ</a:t>
            </a:r>
            <a:r>
              <a:rPr lang="ru-RU" sz="2800" b="1" cap="all" dirty="0" smtClean="0">
                <a:solidFill>
                  <a:srgbClr val="660066"/>
                </a:solidFill>
                <a:latin typeface="Verdana" charset="0"/>
                <a:ea typeface="Verdana" charset="0"/>
                <a:cs typeface="Verdana" charset="0"/>
              </a:rPr>
              <a:t> ГРАМОТНОСТЬ 2021</a:t>
            </a:r>
            <a:r>
              <a:rPr lang="ru-RU" sz="3200" b="1" cap="all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ru-RU" sz="3200" b="1" cap="all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ru-RU" sz="3700" b="1" i="1" dirty="0" smtClean="0"/>
              <a:t/>
            </a:r>
            <a:br>
              <a:rPr lang="ru-RU" sz="3700" b="1" i="1" dirty="0" smtClean="0"/>
            </a:b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5175" y="785009"/>
            <a:ext cx="2929042" cy="553968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2018  -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2021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074" y="1967252"/>
            <a:ext cx="11303535" cy="6155501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Корректируется общая концепция финансовой грамотности </a:t>
            </a:r>
            <a:r>
              <a:rPr lang="ru-RU" sz="2000" b="1" dirty="0" smtClean="0"/>
              <a:t>с учетом изменений в  финансовых продуктах и финансовой деятельности:</a:t>
            </a:r>
          </a:p>
          <a:p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Сохраняется общая структура </a:t>
            </a:r>
            <a:r>
              <a:rPr lang="ru-RU" sz="2000" b="1" dirty="0" smtClean="0"/>
              <a:t>оценки финансовой грамотности</a:t>
            </a:r>
            <a:r>
              <a:rPr lang="en-US" sz="2000" b="1" dirty="0" smtClean="0"/>
              <a:t>,</a:t>
            </a:r>
            <a:r>
              <a:rPr lang="ru-RU" sz="2000" b="1" dirty="0" smtClean="0"/>
              <a:t> но </a:t>
            </a:r>
            <a:r>
              <a:rPr lang="ru-RU" sz="2000" b="1" dirty="0" smtClean="0">
                <a:solidFill>
                  <a:srgbClr val="FF0000"/>
                </a:solidFill>
              </a:rPr>
              <a:t>изменяются соотношения весов </a:t>
            </a:r>
            <a:r>
              <a:rPr lang="ru-RU" sz="2000" b="1" dirty="0" smtClean="0"/>
              <a:t>отдельных блоков заданий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Вводятся новые финансовые продукты </a:t>
            </a:r>
            <a:r>
              <a:rPr lang="ru-RU" sz="2000" b="1" dirty="0" smtClean="0"/>
              <a:t>(цифровые) и </a:t>
            </a:r>
            <a:r>
              <a:rPr lang="ru-RU" sz="2000" b="1" dirty="0" smtClean="0">
                <a:solidFill>
                  <a:srgbClr val="FF0000"/>
                </a:solidFill>
              </a:rPr>
              <a:t>новые способы получения и действий с финансами</a:t>
            </a:r>
            <a:r>
              <a:rPr lang="ru-RU" sz="2000" b="1" dirty="0" smtClean="0"/>
              <a:t> (например</a:t>
            </a:r>
            <a:r>
              <a:rPr lang="en-US" sz="2000" b="1" dirty="0" smtClean="0"/>
              <a:t>, </a:t>
            </a:r>
            <a:r>
              <a:rPr lang="ru-RU" sz="2000" b="1" dirty="0" err="1" smtClean="0"/>
              <a:t>микрозаймы</a:t>
            </a:r>
            <a:r>
              <a:rPr lang="en-US" sz="2000" b="1" dirty="0" smtClean="0"/>
              <a:t>,</a:t>
            </a:r>
            <a:r>
              <a:rPr lang="ru-RU" sz="2000" b="1" dirty="0" smtClean="0"/>
              <a:t> овердрафты </a:t>
            </a:r>
            <a:r>
              <a:rPr lang="en-US" sz="2000" b="1" dirty="0" smtClean="0"/>
              <a:t>)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Увеличивается</a:t>
            </a:r>
            <a:r>
              <a:rPr lang="ru-RU" sz="2000" b="1" dirty="0" smtClean="0"/>
              <a:t> блок заданий на </a:t>
            </a:r>
            <a:r>
              <a:rPr lang="ru-RU" sz="2000" b="1" dirty="0" smtClean="0">
                <a:solidFill>
                  <a:srgbClr val="FF0000"/>
                </a:solidFill>
              </a:rPr>
              <a:t>«Риски и вознаграждения» </a:t>
            </a:r>
            <a:r>
              <a:rPr lang="ru-RU" sz="2000" b="1" dirty="0" smtClean="0"/>
              <a:t>(нереальные деньги</a:t>
            </a:r>
            <a:r>
              <a:rPr lang="en-US" sz="2000" b="1" dirty="0" smtClean="0"/>
              <a:t>,</a:t>
            </a:r>
            <a:r>
              <a:rPr lang="ru-RU" sz="2000" b="1" dirty="0" smtClean="0"/>
              <a:t> повышение ответственности за индивидуальное пенсионное обеспечение)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Расширяется блок оцениваемых стратегий финансового поведения  </a:t>
            </a:r>
            <a:r>
              <a:rPr lang="ru-RU" sz="2000" b="1" dirty="0" smtClean="0"/>
              <a:t>(контроль расходов в режиме </a:t>
            </a:r>
            <a:r>
              <a:rPr lang="ru-RU" sz="2000" b="1" dirty="0" err="1" smtClean="0"/>
              <a:t>онлайн</a:t>
            </a:r>
            <a:r>
              <a:rPr lang="en-US" sz="2000" b="1" dirty="0" smtClean="0"/>
              <a:t>,</a:t>
            </a:r>
            <a:r>
              <a:rPr lang="ru-RU" sz="2000" b="1" dirty="0" smtClean="0"/>
              <a:t>  оплата долгов</a:t>
            </a:r>
            <a:r>
              <a:rPr lang="en-US" sz="2000" b="1" dirty="0" smtClean="0"/>
              <a:t>, </a:t>
            </a:r>
            <a:r>
              <a:rPr lang="ru-RU" sz="2000" b="1" dirty="0" smtClean="0"/>
              <a:t>принятие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решений на основе противоречивой информации)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Уменьшается блок заданий на применение знаний за счет уменьшения расчетных задач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Расширяется система оцениваемых отношений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Завершается полный переход на электронный </a:t>
            </a:r>
            <a:r>
              <a:rPr lang="ru-RU" sz="2000" b="1" dirty="0" smtClean="0"/>
              <a:t>(компьютерный) </a:t>
            </a:r>
            <a:r>
              <a:rPr lang="ru-RU" sz="2000" b="1" dirty="0" smtClean="0">
                <a:solidFill>
                  <a:srgbClr val="FF0000"/>
                </a:solidFill>
              </a:rPr>
              <a:t>формат  с использованием интерактивных заданий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defRPr/>
            </a:pPr>
            <a:endParaRPr lang="ru-RU" sz="2400" dirty="0" smtClean="0"/>
          </a:p>
        </p:txBody>
      </p:sp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0866" y="125811"/>
            <a:ext cx="1753599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868327" y="796112"/>
            <a:ext cx="9894520" cy="1165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823" tIns="54411" rIns="108823" bIns="54411" anchor="ctr"/>
          <a:lstStyle/>
          <a:p>
            <a:pPr algn="ctr">
              <a:lnSpc>
                <a:spcPct val="80000"/>
              </a:lnSpc>
              <a:tabLst>
                <a:tab pos="0" algn="l"/>
                <a:tab pos="1088227" algn="l"/>
                <a:tab pos="2176455" algn="l"/>
                <a:tab pos="3264682" algn="l"/>
                <a:tab pos="4352910" algn="l"/>
                <a:tab pos="5441137" algn="l"/>
                <a:tab pos="6529365" algn="l"/>
                <a:tab pos="7617592" algn="l"/>
                <a:tab pos="8705820" algn="l"/>
                <a:tab pos="9794047" algn="l"/>
                <a:tab pos="10882274" algn="l"/>
                <a:tab pos="11970502" algn="l"/>
              </a:tabLst>
            </a:pPr>
            <a:r>
              <a:rPr lang="ru-RU" sz="3200" b="1" cap="all" dirty="0" smtClean="0">
                <a:solidFill>
                  <a:srgbClr val="660066"/>
                </a:solidFill>
                <a:latin typeface="Verdana" charset="0"/>
                <a:ea typeface="Verdana" charset="0"/>
                <a:cs typeface="Verdana" charset="0"/>
              </a:rPr>
              <a:t>ОБРАЗОВАТЕЛЬНЫЕ ЗАДАЧИ БУДУЩЕГО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82280" y="1938876"/>
            <a:ext cx="10698371" cy="50317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823" tIns="54411" rIns="108823" bIns="54411"/>
          <a:lstStyle/>
          <a:p>
            <a:pPr marL="406197" indent="-406197">
              <a:spcBef>
                <a:spcPts val="655"/>
              </a:spcBef>
              <a:buFont typeface="Arial" pitchFamily="34" charset="0"/>
              <a:buChar char="•"/>
              <a:tabLst>
                <a:tab pos="1084449" algn="l"/>
                <a:tab pos="2172676" algn="l"/>
                <a:tab pos="3260904" algn="l"/>
                <a:tab pos="4349131" algn="l"/>
                <a:tab pos="5437359" algn="l"/>
                <a:tab pos="6525586" algn="l"/>
                <a:tab pos="7613814" algn="l"/>
                <a:tab pos="8702041" algn="l"/>
                <a:tab pos="9790268" algn="l"/>
                <a:tab pos="10878496" algn="l"/>
                <a:tab pos="11966723" algn="l"/>
              </a:tabLst>
            </a:pPr>
            <a:r>
              <a:rPr lang="ru-RU" sz="2600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Целенаправленные усилия по </a:t>
            </a:r>
            <a:r>
              <a:rPr lang="ru-RU" sz="26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формированию </a:t>
            </a:r>
            <a:r>
              <a:rPr lang="ru-RU" sz="26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финансовой </a:t>
            </a:r>
            <a:r>
              <a:rPr lang="ru-RU" sz="26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грамотности </a:t>
            </a:r>
            <a:r>
              <a:rPr lang="ru-RU" sz="2600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 соответствии с международными стандартами в рамках обучения школьным предметам и дополнительного образования</a:t>
            </a:r>
          </a:p>
          <a:p>
            <a:pPr marL="406197" indent="-406197">
              <a:spcBef>
                <a:spcPts val="655"/>
              </a:spcBef>
              <a:buFont typeface="Arial" pitchFamily="34" charset="0"/>
              <a:buChar char="•"/>
              <a:tabLst>
                <a:tab pos="1084449" algn="l"/>
                <a:tab pos="2172676" algn="l"/>
                <a:tab pos="3260904" algn="l"/>
                <a:tab pos="4349131" algn="l"/>
                <a:tab pos="5437359" algn="l"/>
                <a:tab pos="6525586" algn="l"/>
                <a:tab pos="7613814" algn="l"/>
                <a:tab pos="8702041" algn="l"/>
                <a:tab pos="9790268" algn="l"/>
                <a:tab pos="10878496" algn="l"/>
                <a:tab pos="11966723" algn="l"/>
              </a:tabLst>
            </a:pPr>
            <a:r>
              <a:rPr lang="ru-RU" sz="26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Формирование </a:t>
            </a:r>
            <a:r>
              <a:rPr lang="ru-RU" sz="26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позитивного отношения </a:t>
            </a:r>
            <a:r>
              <a:rPr lang="ru-RU" sz="2600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к </a:t>
            </a:r>
            <a:r>
              <a:rPr lang="ru-RU" sz="26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финансовому образованию </a:t>
            </a:r>
            <a:endParaRPr lang="ru-RU" sz="2600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406197" indent="-406197">
              <a:spcBef>
                <a:spcPts val="655"/>
              </a:spcBef>
              <a:buFont typeface="Arial" pitchFamily="34" charset="0"/>
              <a:buChar char="•"/>
              <a:tabLst>
                <a:tab pos="1084449" algn="l"/>
                <a:tab pos="2172676" algn="l"/>
                <a:tab pos="3260904" algn="l"/>
                <a:tab pos="4349131" algn="l"/>
                <a:tab pos="5437359" algn="l"/>
                <a:tab pos="6525586" algn="l"/>
                <a:tab pos="7613814" algn="l"/>
                <a:tab pos="8702041" algn="l"/>
                <a:tab pos="9790268" algn="l"/>
                <a:tab pos="10878496" algn="l"/>
                <a:tab pos="11966723" algn="l"/>
              </a:tabLst>
            </a:pPr>
            <a:r>
              <a:rPr lang="ru-RU" sz="2600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Создание </a:t>
            </a:r>
            <a:r>
              <a:rPr lang="ru-RU" sz="26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равных возможностей </a:t>
            </a:r>
            <a:r>
              <a:rPr lang="ru-RU" sz="2600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 получении финансового образования. В первую очередь это касается детей из семей с низкими доходами, живущих в сельской местности и малых </a:t>
            </a:r>
            <a:r>
              <a:rPr lang="ru-RU" sz="26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городах</a:t>
            </a:r>
            <a:endParaRPr lang="ru-RU" sz="2600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406197" indent="-406197">
              <a:spcBef>
                <a:spcPts val="655"/>
              </a:spcBef>
              <a:buFont typeface="Arial" pitchFamily="34" charset="0"/>
              <a:buChar char="•"/>
              <a:tabLst>
                <a:tab pos="1084449" algn="l"/>
                <a:tab pos="2172676" algn="l"/>
                <a:tab pos="3260904" algn="l"/>
                <a:tab pos="4349131" algn="l"/>
                <a:tab pos="5437359" algn="l"/>
                <a:tab pos="6525586" algn="l"/>
                <a:tab pos="7613814" algn="l"/>
                <a:tab pos="8702041" algn="l"/>
                <a:tab pos="9790268" algn="l"/>
                <a:tab pos="10878496" algn="l"/>
                <a:tab pos="11966723" algn="l"/>
              </a:tabLst>
            </a:pPr>
            <a:r>
              <a:rPr lang="ru-RU" sz="26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Расширение </a:t>
            </a:r>
            <a:r>
              <a:rPr lang="ru-RU" sz="26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региональных и национальных исследований </a:t>
            </a:r>
            <a:r>
              <a:rPr lang="ru-RU" sz="2600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 области </a:t>
            </a:r>
            <a:r>
              <a:rPr lang="ru-RU" sz="26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финансовой грамотности и финансового </a:t>
            </a:r>
            <a:r>
              <a:rPr lang="ru-RU" sz="2600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образования</a:t>
            </a:r>
          </a:p>
        </p:txBody>
      </p:sp>
      <p:pic>
        <p:nvPicPr>
          <p:cNvPr id="8" name="Рисунок 7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0866" y="125811"/>
            <a:ext cx="1753599" cy="5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87896" y="2002470"/>
            <a:ext cx="10297145" cy="4788199"/>
            <a:chOff x="3801419" y="3024654"/>
            <a:chExt cx="3516568" cy="147825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01419" y="3154875"/>
              <a:ext cx="3516568" cy="1309671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839778" y="3024654"/>
              <a:ext cx="3439850" cy="1478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76" tIns="70376" rIns="70376" bIns="70376" numCol="1" spcCol="1270" anchor="ctr" anchorCtr="0">
              <a:noAutofit/>
            </a:bodyPr>
            <a:lstStyle/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dirty="0">
                <a:solidFill>
                  <a:schemeClr val="tx1"/>
                </a:solidFill>
              </a:endParaRPr>
            </a:p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dirty="0">
                <a:solidFill>
                  <a:schemeClr val="tx1"/>
                </a:solidFill>
              </a:endParaRPr>
            </a:p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dirty="0">
                <a:solidFill>
                  <a:schemeClr val="tx1"/>
                </a:solidFill>
              </a:endParaRPr>
            </a:p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>
                  <a:solidFill>
                    <a:srgbClr val="FF0000"/>
                  </a:solidFill>
                </a:rPr>
                <a:t>Отечественные программы и практики </a:t>
              </a:r>
            </a:p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>
                  <a:solidFill>
                    <a:srgbClr val="FF0000"/>
                  </a:solidFill>
                </a:rPr>
                <a:t>(наши разработки)</a:t>
              </a:r>
            </a:p>
            <a:p>
              <a:pPr marL="418750" indent="-418750" algn="just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2200" b="1" dirty="0">
                  <a:solidFill>
                    <a:srgbClr val="002060"/>
                  </a:solidFill>
                </a:rPr>
                <a:t>«Дружи с финансами»: тесты для оценки уровня финансовой грамотности.   2017 – 2018 г.г. 4-й и 9-й классы (начальная и основная школа)</a:t>
              </a:r>
            </a:p>
            <a:p>
              <a:pPr marL="418750" indent="-418750" algn="just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2200" b="1" dirty="0">
                  <a:solidFill>
                    <a:srgbClr val="002060"/>
                  </a:solidFill>
                </a:rPr>
                <a:t>Материалы для мониторинга  формирования финансовой грамотности в комплексе шести направлений функциональной грамотности (2019 год: 5-й и 7-й </a:t>
              </a:r>
              <a:r>
                <a:rPr lang="ru-RU" sz="2200" b="1" dirty="0" smtClean="0">
                  <a:solidFill>
                    <a:srgbClr val="002060"/>
                  </a:solidFill>
                </a:rPr>
                <a:t>классы, 2020 год: 6, 8 и 9 классы)</a:t>
              </a:r>
              <a:endParaRPr lang="ru-RU" sz="2200" dirty="0">
                <a:solidFill>
                  <a:schemeClr val="tx1"/>
                </a:solidFill>
              </a:endParaRPr>
            </a:p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dirty="0">
                <a:solidFill>
                  <a:schemeClr val="tx1"/>
                </a:solidFill>
              </a:endParaRPr>
            </a:p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>
                  <a:solidFill>
                    <a:schemeClr val="tx1"/>
                  </a:solidFill>
                </a:rPr>
                <a:t>- </a:t>
              </a:r>
            </a:p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dirty="0">
                <a:solidFill>
                  <a:schemeClr val="tx1"/>
                </a:solidFill>
              </a:endParaRPr>
            </a:p>
            <a:p>
              <a:pPr algn="ctr" defTabSz="977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011599" y="272293"/>
            <a:ext cx="7797478" cy="1476413"/>
          </a:xfrm>
          <a:prstGeom prst="rect">
            <a:avLst/>
          </a:prstGeom>
        </p:spPr>
        <p:txBody>
          <a:bodyPr wrap="square" lIns="108823" tIns="54411" rIns="108823" bIns="5441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700" b="1" dirty="0">
                <a:solidFill>
                  <a:srgbClr val="660066"/>
                </a:solidFill>
                <a:latin typeface="+mj-lt"/>
              </a:rPr>
              <a:t>Создание </a:t>
            </a:r>
            <a:r>
              <a:rPr lang="ru-RU" sz="3700" b="1" dirty="0" smtClean="0">
                <a:solidFill>
                  <a:srgbClr val="660066"/>
                </a:solidFill>
                <a:latin typeface="+mj-lt"/>
              </a:rPr>
              <a:t>учебных материалов </a:t>
            </a:r>
            <a:r>
              <a:rPr lang="ru-RU" sz="3700" b="1" dirty="0">
                <a:solidFill>
                  <a:srgbClr val="660066"/>
                </a:solidFill>
                <a:latin typeface="+mj-lt"/>
              </a:rPr>
              <a:t>на основе </a:t>
            </a:r>
            <a:r>
              <a:rPr lang="ru-RU" sz="3700" b="1" dirty="0" smtClean="0">
                <a:solidFill>
                  <a:srgbClr val="660066"/>
                </a:solidFill>
                <a:latin typeface="+mj-lt"/>
              </a:rPr>
              <a:t>методологии международных </a:t>
            </a:r>
            <a:r>
              <a:rPr lang="ru-RU" sz="3700" b="1" dirty="0">
                <a:solidFill>
                  <a:srgbClr val="660066"/>
                </a:solidFill>
                <a:latin typeface="+mj-lt"/>
              </a:rPr>
              <a:t>исследованиях</a:t>
            </a:r>
            <a:endParaRPr lang="ru-RU" sz="3700" dirty="0">
              <a:solidFill>
                <a:srgbClr val="660066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2193" cy="12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83656" y="656767"/>
            <a:ext cx="11228196" cy="1425566"/>
          </a:xfrm>
        </p:spPr>
        <p:txBody>
          <a:bodyPr>
            <a:normAutofit/>
          </a:bodyPr>
          <a:lstStyle/>
          <a:p>
            <a:pPr algn="ctr"/>
            <a:r>
              <a:rPr lang="ru-RU" sz="2700" b="1" cap="all" dirty="0" smtClean="0">
                <a:solidFill>
                  <a:srgbClr val="660066"/>
                </a:solidFill>
                <a:latin typeface="Verdana" charset="0"/>
                <a:ea typeface="Verdana" charset="0"/>
                <a:cs typeface="Verdana" charset="0"/>
              </a:rPr>
              <a:t>Измерительные </a:t>
            </a:r>
            <a:r>
              <a:rPr lang="ru-RU" sz="2700" b="1" cap="all" dirty="0">
                <a:solidFill>
                  <a:srgbClr val="660066"/>
                </a:solidFill>
                <a:latin typeface="Verdana" charset="0"/>
                <a:ea typeface="Verdana" charset="0"/>
                <a:cs typeface="Verdana" charset="0"/>
              </a:rPr>
              <a:t>материалы для оценки финансовой грамотности учащихся</a:t>
            </a:r>
            <a:endParaRPr lang="en-US" sz="2700" b="1" cap="all" dirty="0">
              <a:solidFill>
                <a:srgbClr val="660066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01" y="335434"/>
            <a:ext cx="1870911" cy="25512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618628" y="699437"/>
            <a:ext cx="10758250" cy="47762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39" y="411166"/>
            <a:ext cx="1501036" cy="207768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858" y="135694"/>
            <a:ext cx="1939121" cy="5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4" r="13672" b="20112"/>
          <a:stretch/>
        </p:blipFill>
        <p:spPr bwMode="auto">
          <a:xfrm>
            <a:off x="805219" y="1855981"/>
            <a:ext cx="7575744" cy="487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58405" y="2682494"/>
            <a:ext cx="3253447" cy="392414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28594">
              <a:buClr>
                <a:srgbClr val="23AE8B"/>
              </a:buClr>
              <a:defRPr/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ea typeface="Verdana" charset="0"/>
                <a:cs typeface="Verdana" charset="0"/>
              </a:rPr>
              <a:t>На примерах сюжетов, основанных на событиях реальной жизни, выявляется грамотность в основах ведения семейного бюджета и управлении денежными средствами, в способах достижения финансовых целей и защиты от финансовых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  <a:ea typeface="Verdana" charset="0"/>
                <a:cs typeface="Verdana" charset="0"/>
              </a:rPr>
              <a:t>мошенников</a:t>
            </a: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ea typeface="Verdana" charset="0"/>
                <a:cs typeface="Verdana" charset="0"/>
              </a:rPr>
              <a:t>.</a:t>
            </a:r>
          </a:p>
          <a:p>
            <a:pPr marL="228594">
              <a:buClr>
                <a:srgbClr val="23AE8B"/>
              </a:buClr>
              <a:defRPr/>
            </a:pPr>
            <a:endParaRPr lang="ru-RU" sz="1900" b="1" dirty="0">
              <a:solidFill>
                <a:schemeClr val="accent5">
                  <a:lumMod val="75000"/>
                </a:schemeClr>
              </a:solidFill>
              <a:ea typeface="Verdana" charset="0"/>
              <a:cs typeface="Verdana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574544"/>
            <a:ext cx="11880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Измерительные материалы размещены на сайте Института стратегии развития образования РАО по адресу: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finance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instrao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95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219" y="286911"/>
            <a:ext cx="8583631" cy="77500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660066"/>
                </a:solidFill>
              </a:rPr>
              <a:t>Финансовая </a:t>
            </a:r>
            <a:r>
              <a:rPr lang="ru-RU" dirty="0" smtClean="0">
                <a:solidFill>
                  <a:srgbClr val="660066"/>
                </a:solidFill>
              </a:rPr>
              <a:t>грамотность (5-9 классы)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D3BA6F8B-5D67-41F8-9122-1B80A1A39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4033" t="35347" r="53786" b="40800"/>
          <a:stretch/>
        </p:blipFill>
        <p:spPr>
          <a:xfrm>
            <a:off x="442241" y="4025932"/>
            <a:ext cx="2497841" cy="10409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4D8A0E3-F066-4631-8604-FD8AAED9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418" y="2513619"/>
            <a:ext cx="4180163" cy="278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25E2D038-66C9-46F8-B567-12E3AF538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72822"/>
              </p:ext>
            </p:extLst>
          </p:nvPr>
        </p:nvGraphicFramePr>
        <p:xfrm>
          <a:off x="442241" y="1770645"/>
          <a:ext cx="1421975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75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Валюта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xmlns="" id="{D95543F5-30A3-4209-851C-1EB1196FA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22274"/>
              </p:ext>
            </p:extLst>
          </p:nvPr>
        </p:nvGraphicFramePr>
        <p:xfrm>
          <a:off x="442241" y="3374882"/>
          <a:ext cx="16817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76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Траты Димы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xmlns="" id="{89EF3AE4-2E8A-4D09-8C89-16FBD2634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710221"/>
              </p:ext>
            </p:extLst>
          </p:nvPr>
        </p:nvGraphicFramePr>
        <p:xfrm>
          <a:off x="442241" y="5296210"/>
          <a:ext cx="16817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76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Две семьи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2" name="Объект 8">
            <a:extLst>
              <a:ext uri="{FF2B5EF4-FFF2-40B4-BE49-F238E27FC236}">
                <a16:creationId xmlns:a16="http://schemas.microsoft.com/office/drawing/2014/main" xmlns="" id="{7568E808-B02A-43F8-93D4-3BFD0DE5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152488"/>
              </p:ext>
            </p:extLst>
          </p:nvPr>
        </p:nvGraphicFramePr>
        <p:xfrm>
          <a:off x="8316595" y="5462560"/>
          <a:ext cx="337007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07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Рациональное поведение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:a16="http://schemas.microsoft.com/office/drawing/2014/main" xmlns="" id="{6140A6D7-EDEC-4AA0-81D9-E8D18710B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490032"/>
              </p:ext>
            </p:extLst>
          </p:nvPr>
        </p:nvGraphicFramePr>
        <p:xfrm>
          <a:off x="9491749" y="3379923"/>
          <a:ext cx="2217849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849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Сашина копилка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4" name="Объект 8">
            <a:extLst>
              <a:ext uri="{FF2B5EF4-FFF2-40B4-BE49-F238E27FC236}">
                <a16:creationId xmlns:a16="http://schemas.microsoft.com/office/drawing/2014/main" xmlns="" id="{2C39403E-BE51-4CEA-8E74-D8E512007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468167"/>
              </p:ext>
            </p:extLst>
          </p:nvPr>
        </p:nvGraphicFramePr>
        <p:xfrm>
          <a:off x="10449222" y="1868565"/>
          <a:ext cx="123744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443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Деньги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7CB7B0-16EC-45A2-9722-0FFBF336B3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4241" t="31552" r="51818" b="47621"/>
          <a:stretch/>
        </p:blipFill>
        <p:spPr>
          <a:xfrm>
            <a:off x="442241" y="2347463"/>
            <a:ext cx="2586907" cy="8925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982D87B-54C2-498C-8963-3E573FD3C5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4241" t="36451" r="53637" b="40183"/>
          <a:stretch/>
        </p:blipFill>
        <p:spPr>
          <a:xfrm>
            <a:off x="486773" y="5863745"/>
            <a:ext cx="2497841" cy="10215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25501B3-F08C-4B8A-8355-2879E48684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8787" t="35771" r="22120" b="47840"/>
          <a:stretch/>
        </p:blipFill>
        <p:spPr>
          <a:xfrm>
            <a:off x="8441915" y="2615575"/>
            <a:ext cx="3269831" cy="6137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501773B-4C1B-43A6-A0AE-8E5861FB02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8787" t="40067" r="23938" b="43936"/>
          <a:stretch/>
        </p:blipFill>
        <p:spPr>
          <a:xfrm>
            <a:off x="8483638" y="4013258"/>
            <a:ext cx="3225960" cy="6137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7BB212D-E2E5-4C5C-990F-5845628B2B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1515" t="39602" r="10604" b="40321"/>
          <a:stretch/>
        </p:blipFill>
        <p:spPr>
          <a:xfrm>
            <a:off x="8483638" y="5994251"/>
            <a:ext cx="3225960" cy="760500"/>
          </a:xfrm>
          <a:prstGeom prst="rect">
            <a:avLst/>
          </a:prstGeom>
        </p:spPr>
      </p:pic>
      <p:graphicFrame>
        <p:nvGraphicFramePr>
          <p:cNvPr id="20" name="Объект 8">
            <a:extLst>
              <a:ext uri="{FF2B5EF4-FFF2-40B4-BE49-F238E27FC236}">
                <a16:creationId xmlns:a16="http://schemas.microsoft.com/office/drawing/2014/main" xmlns="" id="{399FBE83-E9AB-454D-961C-4498A2085A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064282"/>
              </p:ext>
            </p:extLst>
          </p:nvPr>
        </p:nvGraphicFramePr>
        <p:xfrm>
          <a:off x="411383" y="1021513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21" name="Объект 8">
            <a:extLst>
              <a:ext uri="{FF2B5EF4-FFF2-40B4-BE49-F238E27FC236}">
                <a16:creationId xmlns:a16="http://schemas.microsoft.com/office/drawing/2014/main" xmlns="" id="{D8780BDE-EDEF-43A6-9C0F-D1E3F3711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012317"/>
              </p:ext>
            </p:extLst>
          </p:nvPr>
        </p:nvGraphicFramePr>
        <p:xfrm>
          <a:off x="9148277" y="1039629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636169" y="178199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Исследование </a:t>
            </a:r>
            <a:r>
              <a:rPr lang="en-US" sz="2400" b="1" dirty="0" smtClean="0"/>
              <a:t>PISA</a:t>
            </a:r>
            <a:r>
              <a:rPr lang="ru-RU" sz="2400" b="1" dirty="0" smtClean="0"/>
              <a:t> </a:t>
            </a:r>
            <a:endParaRPr lang="ru-RU" b="1" dirty="0"/>
          </a:p>
        </p:txBody>
      </p:sp>
      <p:pic>
        <p:nvPicPr>
          <p:cNvPr id="23" name="Рисунок 5"/>
          <p:cNvPicPr>
            <a:picLocks noChangeAspect="1"/>
          </p:cNvPicPr>
          <p:nvPr/>
        </p:nvPicPr>
        <p:blipFill>
          <a:blip r:embed="rId10" cstate="print"/>
          <a:srcRect l="16119" r="17531" b="65620"/>
          <a:stretch>
            <a:fillRect/>
          </a:stretch>
        </p:blipFill>
        <p:spPr bwMode="auto">
          <a:xfrm>
            <a:off x="225385" y="0"/>
            <a:ext cx="27860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00" y="286910"/>
            <a:ext cx="11287204" cy="77500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660066"/>
                </a:solidFill>
              </a:rPr>
              <a:t>Что подготовлено к 2020</a:t>
            </a:r>
            <a:r>
              <a:rPr lang="en-US" sz="3200" dirty="0" smtClean="0">
                <a:solidFill>
                  <a:srgbClr val="660066"/>
                </a:solidFill>
              </a:rPr>
              <a:t>/</a:t>
            </a:r>
            <a:r>
              <a:rPr lang="ru-RU" sz="3200" dirty="0" smtClean="0">
                <a:solidFill>
                  <a:srgbClr val="660066"/>
                </a:solidFill>
              </a:rPr>
              <a:t>2021 учебному году </a:t>
            </a:r>
            <a:br>
              <a:rPr lang="ru-RU" sz="3200" dirty="0" smtClean="0">
                <a:solidFill>
                  <a:srgbClr val="660066"/>
                </a:solidFill>
              </a:rPr>
            </a:br>
            <a:r>
              <a:rPr lang="en-US" sz="3200" dirty="0" smtClean="0">
                <a:solidFill>
                  <a:srgbClr val="660066"/>
                </a:solidFill>
              </a:rPr>
              <a:t>http://skiv.instrao.ru/bank-zadaniy/finansovaya-gramotnost/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483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079" y="1510493"/>
            <a:ext cx="992988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8994" y="1"/>
            <a:ext cx="10681859" cy="70787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2000" b="1" cap="all" dirty="0">
                <a:solidFill>
                  <a:srgbClr val="7030A0"/>
                </a:solidFill>
                <a:latin typeface="+mj-lt"/>
              </a:rPr>
              <a:t>Формируем функциональную грамотность: СЕРИЯ «ФУНКЦИОНАЛЬНАЯ ГРАМОТНОСТЬ. УЧИМСЯ ДЛЯ ЖИЗНИ» проект Института стратегии развития образования РАО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0108" y="1351301"/>
            <a:ext cx="2978173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812715">
              <a:defRPr/>
            </a:pPr>
            <a:endParaRPr lang="ru-RU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8" y="2227432"/>
            <a:ext cx="1063235" cy="1128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2" y="1296451"/>
            <a:ext cx="1063235" cy="1393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99" y="1515228"/>
            <a:ext cx="1063233" cy="1465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70" y="2371658"/>
            <a:ext cx="1063233" cy="1345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51" y="1581108"/>
            <a:ext cx="1063235" cy="14743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21" y="1553211"/>
            <a:ext cx="1063235" cy="1389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40" y="1317589"/>
            <a:ext cx="1063233" cy="13466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05" y="1559730"/>
            <a:ext cx="1063233" cy="1415823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23120" y="3392792"/>
            <a:ext cx="1751745" cy="505074"/>
          </a:xfrm>
          <a:prstGeom prst="rect">
            <a:avLst/>
          </a:prstGeom>
        </p:spPr>
        <p:txBody>
          <a:bodyPr vert="horz" lIns="81270" tIns="40635" rIns="81270" bIns="40635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600" b="1" dirty="0"/>
              <a:t>Читательская грамотность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18644" y="3853947"/>
            <a:ext cx="2153650" cy="428215"/>
          </a:xfrm>
          <a:prstGeom prst="rect">
            <a:avLst/>
          </a:prstGeom>
        </p:spPr>
        <p:txBody>
          <a:bodyPr vert="horz" lIns="81270" tIns="40635" rIns="81270" bIns="40635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7030A0"/>
                </a:solidFill>
              </a:rPr>
              <a:t>Математическая грамотность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163753" y="3381811"/>
            <a:ext cx="2594792" cy="757614"/>
          </a:xfrm>
          <a:prstGeom prst="rect">
            <a:avLst/>
          </a:prstGeom>
        </p:spPr>
        <p:txBody>
          <a:bodyPr vert="horz" lIns="81270" tIns="40635" rIns="81270" bIns="40635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600" b="1" dirty="0"/>
              <a:t>Естественнонаучная грамотность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633551" y="3277740"/>
            <a:ext cx="1736569" cy="349879"/>
          </a:xfrm>
          <a:prstGeom prst="rect">
            <a:avLst/>
          </a:prstGeom>
        </p:spPr>
        <p:txBody>
          <a:bodyPr vert="horz" lIns="81270" tIns="40635" rIns="81270" bIns="40635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7030A0"/>
                </a:solidFill>
              </a:rPr>
              <a:t>Финансовая грамотность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064326" y="3096334"/>
            <a:ext cx="1743701" cy="636834"/>
          </a:xfrm>
          <a:prstGeom prst="rect">
            <a:avLst/>
          </a:prstGeom>
        </p:spPr>
        <p:txBody>
          <a:bodyPr vert="horz" lIns="81270" tIns="40635" rIns="81270" bIns="40635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600" b="1" dirty="0"/>
              <a:t>Глобальные компетенции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808027" y="3233228"/>
            <a:ext cx="1637630" cy="388663"/>
          </a:xfrm>
          <a:prstGeom prst="rect">
            <a:avLst/>
          </a:prstGeom>
        </p:spPr>
        <p:txBody>
          <a:bodyPr vert="horz" lIns="81270" tIns="40635" rIns="81270" bIns="40635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7030A0"/>
                </a:solidFill>
              </a:rPr>
              <a:t>Креативное мышление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23119" y="4588001"/>
            <a:ext cx="11526961" cy="16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2" tIns="34286" rIns="68572" bIns="34286" numCol="1" anchor="ctr" anchorCtr="0" compatLnSpc="1">
            <a:prstTxWarp prst="textNoShape">
              <a:avLst/>
            </a:prstTxWarp>
            <a:spAutoFit/>
          </a:bodyPr>
          <a:lstStyle/>
          <a:p>
            <a:pPr marL="214302" indent="-214302" defTabSz="685769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ru-RU" altLang="ru-RU" sz="1700" b="1" dirty="0">
                <a:solidFill>
                  <a:srgbClr val="294790"/>
                </a:solidFill>
              </a:rPr>
              <a:t>направлено на формирование умения применять в жизни знания, полученные в школе</a:t>
            </a:r>
          </a:p>
          <a:p>
            <a:pPr marL="214302" indent="-214302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294790"/>
                </a:solidFill>
              </a:rPr>
              <a:t>предлагает обучающие и тренировочные задания, основанные на реальных жизненных ситуациях</a:t>
            </a:r>
          </a:p>
          <a:p>
            <a:pPr marL="214302" indent="-214302" defTabSz="685769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ru-RU" altLang="ru-RU" sz="1700" b="1" dirty="0">
                <a:solidFill>
                  <a:srgbClr val="294790"/>
                </a:solidFill>
              </a:rPr>
              <a:t>рассчитано на обучающихся </a:t>
            </a:r>
            <a:r>
              <a:rPr lang="ru-RU" altLang="ru-RU" sz="1700" b="1" dirty="0" smtClean="0">
                <a:solidFill>
                  <a:srgbClr val="294790"/>
                </a:solidFill>
              </a:rPr>
              <a:t>10—15 </a:t>
            </a:r>
            <a:r>
              <a:rPr lang="ru-RU" altLang="ru-RU" sz="1700" b="1" dirty="0">
                <a:solidFill>
                  <a:srgbClr val="294790"/>
                </a:solidFill>
              </a:rPr>
              <a:t>лет </a:t>
            </a:r>
          </a:p>
          <a:p>
            <a:pPr marL="214302" indent="-214302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294790"/>
                </a:solidFill>
              </a:rPr>
              <a:t>содержит развернутые описания особенностей оценки заданий и рекомендации по их использованию </a:t>
            </a:r>
          </a:p>
          <a:p>
            <a:pPr marL="214302" indent="-214302" defTabSz="685769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ru-RU" altLang="ru-RU" sz="1700" b="1" dirty="0">
                <a:solidFill>
                  <a:srgbClr val="294790"/>
                </a:solidFill>
              </a:rPr>
              <a:t>содержит комплекс задач для самостоятельного или коллективного выполнения</a:t>
            </a:r>
          </a:p>
          <a:p>
            <a:pPr marL="214302" indent="-214302" defTabSz="685769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ru-RU" altLang="ru-RU" sz="1700" b="1" dirty="0">
                <a:solidFill>
                  <a:srgbClr val="294790"/>
                </a:solidFill>
              </a:rPr>
              <a:t>приводятся комментарии, предполагаемые ответы и критерии оценивания </a:t>
            </a:r>
          </a:p>
        </p:txBody>
      </p:sp>
      <p:pic>
        <p:nvPicPr>
          <p:cNvPr id="24" name="Рисунок 23"/>
          <p:cNvPicPr preferRelativeResize="0"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014" y="365074"/>
            <a:ext cx="647400" cy="71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6511929" y="1081863"/>
            <a:ext cx="1785950" cy="3143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7018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Для дополнительной информации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849" y="1493962"/>
            <a:ext cx="1065718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Международный координационный центр исследования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TIMSS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PIRLS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://timss2015.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pirls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201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6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+1-617-552-1600 –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Ina V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Mullis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Michael O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Martin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– международные координаторы (электронная почта –</a:t>
            </a:r>
            <a:r>
              <a:rPr lang="en-AU" sz="16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timss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@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bc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edu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pirls@bc.edu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857" y="2358058"/>
            <a:ext cx="1065718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Организация Экономического Сотрудничества и Развития (ОЭСР)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Organization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Economic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Cooperation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OECD) –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www.oecd.org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pisa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841" y="557858"/>
            <a:ext cx="1072919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Центр оценки качества образования ИСРО РАО 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ru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+7-495-621-76-36 – Ковалева Галина Сергеевна – национальный координатор России (электронная почта –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@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mail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ru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01" y="3294162"/>
            <a:ext cx="57606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457" y="3294162"/>
            <a:ext cx="54576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63" y="238814"/>
            <a:ext cx="11323935" cy="1179138"/>
          </a:xfrm>
        </p:spPr>
        <p:txBody>
          <a:bodyPr/>
          <a:lstStyle/>
          <a:p>
            <a:pPr eaLnBrk="1" hangingPunct="1"/>
            <a:r>
              <a:rPr lang="ru-RU" sz="3900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/>
              <a:t>Ковалева Галина Сергеевна, </a:t>
            </a:r>
            <a:r>
              <a:rPr lang="ru-RU" dirty="0" smtClean="0"/>
              <a:t>руководитель Центра оценки качества  образования Института стратегии развития образования  РАО</a:t>
            </a:r>
          </a:p>
          <a:p>
            <a:pPr indent="11332"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Тел./факс: (495)-621-76-36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e-mail: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centeroko@mail.ru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сайты: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www.centeroko.ru</a:t>
            </a:r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4D34D-6F29-4C4A-96B0-9B0417D6C66B}" type="slidenum">
              <a:rPr lang="ru-RU" smtClean="0"/>
              <a:pPr/>
              <a:t>29</a:t>
            </a:fld>
            <a:endParaRPr lang="ru-RU" smtClean="0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657" y="3006131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6" y="773882"/>
            <a:ext cx="11701064" cy="879486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b="1" dirty="0" smtClean="0">
                <a:solidFill>
                  <a:srgbClr val="660066"/>
                </a:solidFill>
              </a:rPr>
              <a:t/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>Модель оценки функциональной грамотности </a:t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Через оценку качества образования система образования настраивается на новые результаты</a:t>
            </a:r>
            <a:r>
              <a:rPr lang="ru-RU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ru-RU" b="1" dirty="0"/>
          </a:p>
        </p:txBody>
      </p:sp>
      <p:pic>
        <p:nvPicPr>
          <p:cNvPr id="43011" name="Изображени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7978" y="1493962"/>
            <a:ext cx="9756849" cy="4176464"/>
          </a:xfrm>
        </p:spPr>
      </p:pic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1450043" y="6462514"/>
            <a:ext cx="10571068" cy="63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r>
              <a:rPr lang="en-US" sz="1700" dirty="0">
                <a:solidFill>
                  <a:srgbClr val="002060"/>
                </a:solidFill>
              </a:rPr>
              <a:t>Schleicher A., Ramos G. Global competency for an inclusive world // OECD, 2016. </a:t>
            </a:r>
            <a:r>
              <a:rPr lang="ru-RU" sz="1700" dirty="0"/>
              <a:t>URL: </a:t>
            </a:r>
            <a:r>
              <a:rPr lang="ru-RU" sz="1700" u="sng" dirty="0">
                <a:hlinkClick r:id="rId4"/>
              </a:rPr>
              <a:t>https://</a:t>
            </a:r>
            <a:r>
              <a:rPr lang="ru-RU" sz="1700" u="sng" dirty="0" smtClean="0">
                <a:hlinkClick r:id="rId4"/>
              </a:rPr>
              <a:t>www.oecd.org/pisa/aboutpisa/Global-competency-for-an-inclusive-world.pdf</a:t>
            </a:r>
            <a:endParaRPr lang="ru-RU" sz="1700" dirty="0"/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00865" y="125811"/>
            <a:ext cx="1753599" cy="540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9" y="161908"/>
            <a:ext cx="176246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ьная выноска 6"/>
          <p:cNvSpPr/>
          <p:nvPr/>
        </p:nvSpPr>
        <p:spPr>
          <a:xfrm>
            <a:off x="9900866" y="1493962"/>
            <a:ext cx="1979985" cy="1296144"/>
          </a:xfrm>
          <a:prstGeom prst="wedgeEllipseCallout">
            <a:avLst>
              <a:gd name="adj1" fmla="val -20257"/>
              <a:gd name="adj2" fmla="val 1235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Как дети способны действовать</a:t>
            </a:r>
            <a:endParaRPr lang="ru-RU" sz="16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79785" y="1854002"/>
            <a:ext cx="2124000" cy="1080120"/>
          </a:xfrm>
          <a:prstGeom prst="wedgeEllipseCallout">
            <a:avLst>
              <a:gd name="adj1" fmla="val 56230"/>
              <a:gd name="adj2" fmla="val 6615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Предметные</a:t>
            </a:r>
          </a:p>
          <a:p>
            <a:pPr algn="ctr"/>
            <a:r>
              <a:rPr lang="ru-RU" sz="1400" dirty="0" err="1" smtClean="0"/>
              <a:t>Межпредметные</a:t>
            </a:r>
            <a:endParaRPr lang="ru-RU" sz="1400" dirty="0" smtClean="0"/>
          </a:p>
          <a:p>
            <a:pPr algn="ctr">
              <a:defRPr/>
            </a:pPr>
            <a:r>
              <a:rPr lang="ru-RU" sz="1400" dirty="0" smtClean="0"/>
              <a:t>Практические</a:t>
            </a:r>
            <a:endParaRPr lang="ru-RU" sz="14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3798218"/>
            <a:ext cx="2115616" cy="1368152"/>
          </a:xfrm>
          <a:prstGeom prst="wedgeEllipseCallout">
            <a:avLst>
              <a:gd name="adj1" fmla="val 64059"/>
              <a:gd name="adj2" fmla="val -2912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Когнитивные и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 err="1" smtClean="0"/>
              <a:t>мета-когнитивные</a:t>
            </a:r>
            <a:endParaRPr lang="ru-RU" sz="1200" dirty="0" smtClean="0"/>
          </a:p>
          <a:p>
            <a:pPr algn="ctr"/>
            <a:r>
              <a:rPr lang="ru-RU" sz="1200" dirty="0" smtClean="0"/>
              <a:t>Социальные и эмоциональные</a:t>
            </a:r>
          </a:p>
          <a:p>
            <a:pPr algn="ctr"/>
            <a:r>
              <a:rPr lang="ru-RU" sz="1200" dirty="0" smtClean="0"/>
              <a:t>Физические и практические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5004321" y="5382395"/>
            <a:ext cx="6264696" cy="1152128"/>
          </a:xfrm>
          <a:prstGeom prst="wedgeEllipseCallout">
            <a:avLst>
              <a:gd name="adj1" fmla="val -12010"/>
              <a:gd name="adj2" fmla="val -14974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/>
              <a:t>Способность мобилизовать </a:t>
            </a:r>
          </a:p>
          <a:p>
            <a:pPr algn="ctr">
              <a:defRPr/>
            </a:pPr>
            <a:r>
              <a:rPr lang="ru-RU" sz="1400" dirty="0" smtClean="0"/>
              <a:t>знания, умения, отношения и ценности, а также проявлять  рефлексивный подход к процессу обучения, обеспечивающая возможность взаимодействовать  и действовать в мире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77092" y="286913"/>
            <a:ext cx="8353723" cy="118898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300" dirty="0" smtClean="0">
                <a:solidFill>
                  <a:srgbClr val="660066"/>
                </a:solidFill>
              </a:rPr>
              <a:t>Финансовая грамотность</a:t>
            </a:r>
            <a:br>
              <a:rPr lang="ru-RU" sz="3300" dirty="0" smtClean="0">
                <a:solidFill>
                  <a:srgbClr val="660066"/>
                </a:solidFill>
              </a:rPr>
            </a:br>
            <a:r>
              <a:rPr lang="ru-RU" sz="3300" dirty="0" smtClean="0">
                <a:solidFill>
                  <a:srgbClr val="660066"/>
                </a:solidFill>
              </a:rPr>
              <a:t>(исследование </a:t>
            </a:r>
            <a:r>
              <a:rPr lang="en-US" sz="3300" dirty="0" smtClean="0">
                <a:solidFill>
                  <a:srgbClr val="660066"/>
                </a:solidFill>
              </a:rPr>
              <a:t>PISA</a:t>
            </a:r>
            <a:r>
              <a:rPr lang="ru-RU" sz="3300" dirty="0" smtClean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355967" y="6273572"/>
            <a:ext cx="9560371" cy="890816"/>
          </a:xfrm>
        </p:spPr>
        <p:txBody>
          <a:bodyPr/>
          <a:lstStyle/>
          <a:p>
            <a:pPr marL="0" indent="0">
              <a:buNone/>
            </a:pPr>
            <a:r>
              <a:rPr lang="ru-RU" sz="2900" i="1" dirty="0" smtClean="0"/>
              <a:t>	</a:t>
            </a:r>
            <a:endParaRPr lang="ru-RU" sz="2900" dirty="0" smtClean="0"/>
          </a:p>
        </p:txBody>
      </p:sp>
      <p:sp>
        <p:nvSpPr>
          <p:cNvPr id="717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59293" y="6524237"/>
            <a:ext cx="3762269" cy="497528"/>
          </a:xfrm>
          <a:noFill/>
        </p:spPr>
        <p:txBody>
          <a:bodyPr/>
          <a:lstStyle/>
          <a:p>
            <a:pPr algn="ctr"/>
            <a:fld id="{EB8D04D6-E0B9-45DA-B6FE-4CEAF69CEE84}" type="slidenum">
              <a:rPr lang="ru-RU" smtClean="0"/>
              <a:pPr algn="ctr"/>
              <a:t>4</a:t>
            </a:fld>
            <a:endParaRPr lang="ru-RU" smtClean="0"/>
          </a:p>
        </p:txBody>
      </p:sp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1730207" y="1877093"/>
            <a:ext cx="8794677" cy="3911702"/>
          </a:xfrm>
          <a:prstGeom prst="foldedCorner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6923C"/>
            </a:solidFill>
            <a:round/>
            <a:headEnd/>
            <a:tailEnd/>
          </a:ln>
        </p:spPr>
        <p:txBody>
          <a:bodyPr vert="horz" wrap="square" lIns="191884" tIns="239856" rIns="191884" bIns="239856" numCol="1" anchor="t" anchorCtr="0" compatLnSpc="1">
            <a:prstTxWarp prst="textNoShape">
              <a:avLst/>
            </a:prstTxWarp>
          </a:bodyPr>
          <a:lstStyle/>
          <a:p>
            <a:pPr indent="482310" algn="just" defTabSz="1218469" fontAlgn="base">
              <a:spcBef>
                <a:spcPct val="0"/>
              </a:spcBef>
            </a:pPr>
            <a:r>
              <a:rPr lang="ru-RU" sz="2700" i="1" dirty="0" smtClean="0"/>
              <a:t>Финансовая грамотность включает знание и понимание финансовых терминов</a:t>
            </a:r>
            <a:r>
              <a:rPr lang="en-US" sz="2700" i="1" dirty="0" smtClean="0"/>
              <a:t>,</a:t>
            </a:r>
            <a:r>
              <a:rPr lang="ru-RU" sz="2700" i="1" dirty="0" smtClean="0"/>
              <a:t>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  <a:endParaRPr lang="ru-RU" sz="2700" dirty="0" smtClean="0"/>
          </a:p>
          <a:p>
            <a:pPr algn="just" defTabSz="1218469" fontAlgn="base">
              <a:spcBef>
                <a:spcPct val="0"/>
              </a:spcBef>
              <a:spcAft>
                <a:spcPts val="1333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47471" y="161907"/>
            <a:ext cx="1753599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013" y="197068"/>
            <a:ext cx="10787138" cy="533451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Структура измерительных материалов в исследовании </a:t>
            </a:r>
            <a:r>
              <a:rPr lang="en-US" sz="2800" b="1" dirty="0" smtClean="0">
                <a:solidFill>
                  <a:srgbClr val="660066"/>
                </a:solidFill>
              </a:rPr>
              <a:t> PISA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0213" y="2505080"/>
            <a:ext cx="5940425" cy="410340"/>
          </a:xfrm>
          <a:prstGeom prst="rect">
            <a:avLst/>
          </a:prstGeom>
        </p:spPr>
        <p:txBody>
          <a:bodyPr lIns="101572" tIns="50786" rIns="101572" bIns="50786">
            <a:spAutoFit/>
          </a:bodyPr>
          <a:lstStyle/>
          <a:p>
            <a:pPr defTabSz="1015716">
              <a:defRPr/>
            </a:pPr>
            <a:endParaRPr lang="ru-RU" sz="2000" kern="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6046852"/>
              </p:ext>
            </p:extLst>
          </p:nvPr>
        </p:nvGraphicFramePr>
        <p:xfrm>
          <a:off x="368385" y="1694080"/>
          <a:ext cx="8608924" cy="459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29857" y="1823314"/>
            <a:ext cx="2496606" cy="473063"/>
            <a:chOff x="1466849" y="2613603"/>
            <a:chExt cx="1296989" cy="13202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467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1466849" y="2613603"/>
              <a:ext cx="1296988" cy="1293814"/>
            </a:xfrm>
            <a:prstGeom prst="round2Diag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Разделы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математики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87394" y="958023"/>
            <a:ext cx="1940035" cy="713908"/>
            <a:chOff x="1264485" y="1191598"/>
            <a:chExt cx="1531503" cy="2078130"/>
          </a:xfrm>
          <a:solidFill>
            <a:srgbClr val="FFC000"/>
          </a:solidFill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264485" y="1191598"/>
              <a:ext cx="1531503" cy="2078130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467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381742" y="1426005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Типы и форматы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текста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7953884" y="2648522"/>
            <a:ext cx="2496603" cy="654691"/>
            <a:chOff x="1466850" y="2637632"/>
            <a:chExt cx="1296988" cy="1296193"/>
          </a:xfrm>
          <a:solidFill>
            <a:srgbClr val="A7FFC4"/>
          </a:solidFill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467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ЕНГ: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Естественнонаучные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предметы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Методология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8807523" y="3543049"/>
            <a:ext cx="2039624" cy="569503"/>
            <a:chOff x="1466850" y="2637632"/>
            <a:chExt cx="1296988" cy="1296193"/>
          </a:xfrm>
          <a:solidFill>
            <a:srgbClr val="FFC000"/>
          </a:solidFill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467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Ситуации функционирования текста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8132036" y="4287228"/>
            <a:ext cx="2965008" cy="577569"/>
            <a:chOff x="1466850" y="2637632"/>
            <a:chExt cx="1296988" cy="1296193"/>
          </a:xfrm>
          <a:solidFill>
            <a:srgbClr val="CCECFF"/>
          </a:solidFill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467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Мир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индивидуума, социума,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образования и науки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636681" y="5123075"/>
            <a:ext cx="2932328" cy="755212"/>
            <a:chOff x="1466850" y="2637632"/>
            <a:chExt cx="1296988" cy="1296193"/>
          </a:xfrm>
          <a:solidFill>
            <a:srgbClr val="66FF33"/>
          </a:solidFill>
        </p:grpSpPr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467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Здоровье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 ресурсы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окружающая среда,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связь науки и технологии</a:t>
              </a: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675114" y="1185276"/>
            <a:ext cx="2957484" cy="1144268"/>
          </a:xfrm>
          <a:prstGeom prst="round2Diag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101572" tIns="50786" rIns="101572" bIns="50786" anchor="ctr" anchorCtr="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ЧГ: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 информацией:</a:t>
            </a:r>
          </a:p>
          <a:p>
            <a:pPr marL="150770" indent="4761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находить и извлекать</a:t>
            </a:r>
          </a:p>
          <a:p>
            <a:pPr marL="150770" indent="4761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осмысливать и оценивать</a:t>
            </a:r>
          </a:p>
          <a:p>
            <a:pPr marL="150770" indent="4761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</a:t>
            </a: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419496" y="2685505"/>
            <a:ext cx="2973827" cy="124808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lIns="101572" tIns="50786" rIns="101572" bIns="50786" anchor="ctr" anchorCtr="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МГ: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Формулировать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346720" y="5203486"/>
            <a:ext cx="3060971" cy="1244562"/>
          </a:xfrm>
          <a:prstGeom prst="round2DiagRect">
            <a:avLst/>
          </a:prstGeom>
          <a:solidFill>
            <a:srgbClr val="66FF33"/>
          </a:solidFill>
          <a:ln>
            <a:noFill/>
          </a:ln>
          <a:extLst/>
        </p:spPr>
        <p:txBody>
          <a:bodyPr lIns="101572" tIns="50786" rIns="101572" bIns="50786" anchor="ctr" anchorCtr="0"/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ЕНГ:</a:t>
            </a:r>
          </a:p>
          <a:p>
            <a:pPr marL="150770" indent="-150770">
              <a:buFont typeface="Arial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давать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объяснения,</a:t>
            </a:r>
          </a:p>
          <a:p>
            <a:pPr marL="150770" indent="-15077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применять е/н методы исследования, </a:t>
            </a:r>
          </a:p>
          <a:p>
            <a:pPr marL="150770" indent="-15077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данные,  делать выводы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522576" y="1414500"/>
            <a:ext cx="1646360" cy="10717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522579" y="2175032"/>
            <a:ext cx="2053598" cy="2885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4" idx="2"/>
          </p:cNvCxnSpPr>
          <p:nvPr/>
        </p:nvCxnSpPr>
        <p:spPr>
          <a:xfrm>
            <a:off x="6549651" y="2463614"/>
            <a:ext cx="1404232" cy="5116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2"/>
          </p:cNvCxnSpPr>
          <p:nvPr/>
        </p:nvCxnSpPr>
        <p:spPr>
          <a:xfrm flipV="1">
            <a:off x="7237959" y="3828149"/>
            <a:ext cx="1569563" cy="534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28619" y="4370077"/>
            <a:ext cx="1266516" cy="315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228619" y="4381127"/>
            <a:ext cx="725264" cy="9206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037754" y="1966261"/>
            <a:ext cx="250324" cy="20565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522950" y="3602094"/>
            <a:ext cx="556348" cy="50744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75114" y="4046658"/>
            <a:ext cx="2404185" cy="11568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64390" y="3840748"/>
            <a:ext cx="1911740" cy="625784"/>
          </a:xfrm>
          <a:prstGeom prst="rect">
            <a:avLst/>
          </a:prstGeom>
          <a:noFill/>
        </p:spPr>
        <p:txBody>
          <a:bodyPr wrap="square" lIns="101572" tIns="50786" rIns="101572" bIns="50786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ЗАДАНИЙ</a:t>
            </a:r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6797681" y="6082524"/>
            <a:ext cx="3714776" cy="108186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marL="0" lvl="1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грамотность: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</a:rPr>
              <a:t>   </a:t>
            </a:r>
            <a:r>
              <a:rPr lang="ru-RU" sz="1200" dirty="0" smtClean="0">
                <a:latin typeface="Calibri" pitchFamily="34" charset="0"/>
              </a:rPr>
              <a:t>Образование и работа</a:t>
            </a:r>
            <a:endParaRPr lang="en-GB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Дом и семья</a:t>
            </a:r>
            <a:endParaRPr lang="en-GB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Личные траты, досуг и отдых</a:t>
            </a:r>
            <a:endParaRPr lang="en-GB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Общество и гражданин</a:t>
            </a:r>
            <a:r>
              <a:rPr lang="en-GB" sz="1200" dirty="0" smtClean="0">
                <a:latin typeface="Calibri" pitchFamily="34" charset="0"/>
              </a:rPr>
              <a:t> </a:t>
            </a:r>
            <a:endParaRPr lang="en-GB" sz="1200" dirty="0">
              <a:latin typeface="Calibri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16200000" flipH="1">
            <a:off x="6557091" y="5037230"/>
            <a:ext cx="1777948" cy="4395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20"/>
          <p:cNvSpPr>
            <a:spLocks/>
          </p:cNvSpPr>
          <p:nvPr/>
        </p:nvSpPr>
        <p:spPr bwMode="auto">
          <a:xfrm>
            <a:off x="3940161" y="653236"/>
            <a:ext cx="3929090" cy="108186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marL="0" lvl="1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грамотность: </a:t>
            </a:r>
          </a:p>
          <a:p>
            <a:pPr marL="0" lvl="1">
              <a:buFont typeface="Arial" charset="0"/>
              <a:buChar char="•"/>
            </a:pPr>
            <a:r>
              <a:rPr lang="ru-RU" sz="1200" dirty="0" smtClean="0">
                <a:latin typeface="Calibri" pitchFamily="34" charset="0"/>
              </a:rPr>
              <a:t>Деньги и операции с ними, </a:t>
            </a: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Планирование и управление финансами, </a:t>
            </a: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Риски и выгоды (вознаграждения), </a:t>
            </a: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Финансовая среда (отдельные вопросы из области финансов</a:t>
            </a:r>
            <a:r>
              <a:rPr lang="en-GB" sz="1200" dirty="0" smtClean="0">
                <a:latin typeface="Calibri" pitchFamily="34" charset="0"/>
              </a:rPr>
              <a:t> 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41" name="Freeform 20"/>
          <p:cNvSpPr>
            <a:spLocks/>
          </p:cNvSpPr>
          <p:nvPr/>
        </p:nvSpPr>
        <p:spPr bwMode="auto">
          <a:xfrm>
            <a:off x="2868591" y="5939648"/>
            <a:ext cx="3714776" cy="122474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грамотность:</a:t>
            </a:r>
            <a:endParaRPr lang="ru-RU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Выявление финансовой информации</a:t>
            </a:r>
            <a:endParaRPr lang="en-GB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Анализ информации в финансовом контексте</a:t>
            </a:r>
            <a:endParaRPr lang="en-GB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Оценка финансовых проблем</a:t>
            </a:r>
            <a:endParaRPr lang="en-GB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Применение финансовых знаний и понимание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1200" dirty="0">
              <a:latin typeface="Calibri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6511929" y="1439054"/>
            <a:ext cx="1646360" cy="10717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6333334" y="1760525"/>
            <a:ext cx="1000132" cy="50006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4013" y="4082260"/>
            <a:ext cx="2404185" cy="11568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2439963" y="4582326"/>
            <a:ext cx="2000266" cy="85725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2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52897" y="1"/>
            <a:ext cx="10413935" cy="1495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823" tIns="54411" rIns="108823" bIns="54411" anchor="ctr"/>
          <a:lstStyle/>
          <a:p>
            <a:pPr algn="ctr">
              <a:tabLst>
                <a:tab pos="0" algn="l"/>
                <a:tab pos="1088227" algn="l"/>
                <a:tab pos="2176455" algn="l"/>
                <a:tab pos="3264682" algn="l"/>
                <a:tab pos="4352910" algn="l"/>
                <a:tab pos="5441137" algn="l"/>
                <a:tab pos="6529365" algn="l"/>
                <a:tab pos="7617592" algn="l"/>
                <a:tab pos="8705820" algn="l"/>
                <a:tab pos="9794047" algn="l"/>
                <a:tab pos="10882274" algn="l"/>
                <a:tab pos="11970502" algn="l"/>
              </a:tabLst>
            </a:pPr>
            <a:endParaRPr lang="ru-RU" sz="2000" b="1" dirty="0">
              <a:solidFill>
                <a:srgbClr val="0000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2897" y="2061831"/>
            <a:ext cx="11171013" cy="4688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823" tIns="54411" rIns="108823" bIns="54411"/>
          <a:lstStyle/>
          <a:p>
            <a:pPr marL="341961" indent="-340071">
              <a:spcAft>
                <a:spcPts val="200"/>
              </a:spcAft>
              <a:buFont typeface="Arial" pitchFamily="34" charset="0"/>
              <a:buChar char="•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знание и понимание</a:t>
            </a:r>
            <a:r>
              <a:rPr lang="ru-RU" sz="22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финансовых </a:t>
            </a: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продуктов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(кредитные карты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чеки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банковский счет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страховка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пенсия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)</a:t>
            </a: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 и </a:t>
            </a:r>
            <a:r>
              <a:rPr lang="ru-RU" sz="22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финансовых </a:t>
            </a: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понятий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(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деньги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доход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накопления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риск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процент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права покупателей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инфляция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)</a:t>
            </a:r>
            <a:endParaRPr lang="ru-RU" sz="2200" dirty="0" smtClean="0">
              <a:solidFill>
                <a:srgbClr val="FF0000"/>
              </a:solidFill>
              <a:ea typeface="Droid Sans Fallback" charset="0"/>
              <a:cs typeface="Droid Sans Fallback" charset="0"/>
            </a:endParaRPr>
          </a:p>
          <a:p>
            <a:pPr marL="341961" indent="-340071">
              <a:spcBef>
                <a:spcPts val="952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умения </a:t>
            </a:r>
            <a:r>
              <a:rPr lang="ru-RU" sz="22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(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оценка информации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вычисление процентов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перевод одной валюты в другую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анализ текста финансового документа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)</a:t>
            </a:r>
            <a:endParaRPr lang="ru-RU" sz="2200" b="1" i="1" dirty="0" smtClean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341961" indent="-340071">
              <a:spcAft>
                <a:spcPts val="200"/>
              </a:spcAft>
              <a:buFont typeface="Arial" pitchFamily="34" charset="0"/>
              <a:buChar char="•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понимание</a:t>
            </a:r>
            <a:r>
              <a:rPr lang="ru-RU" sz="22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финансовых </a:t>
            </a: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рисков </a:t>
            </a:r>
            <a:r>
              <a:rPr lang="ru-RU" sz="2200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(</a:t>
            </a:r>
            <a:r>
              <a:rPr lang="ru-RU" sz="2200" b="1" i="1" dirty="0" smtClean="0"/>
              <a:t>процентные ставки</a:t>
            </a:r>
            <a:r>
              <a:rPr lang="en-US" sz="2200" b="1" i="1" dirty="0" smtClean="0"/>
              <a:t>, </a:t>
            </a:r>
            <a:r>
              <a:rPr lang="ru-RU" sz="2200" b="1" i="1" dirty="0" smtClean="0"/>
              <a:t>страхование</a:t>
            </a:r>
            <a:r>
              <a:rPr lang="en-US" sz="2200" b="1" i="1" dirty="0" smtClean="0"/>
              <a:t>, </a:t>
            </a:r>
            <a:r>
              <a:rPr lang="ru-RU" sz="2200" b="1" i="1" dirty="0" smtClean="0"/>
              <a:t>колебания валютных курсов</a:t>
            </a:r>
            <a:r>
              <a:rPr lang="en-US" sz="2200" b="1" i="1" dirty="0" smtClean="0"/>
              <a:t>, </a:t>
            </a:r>
            <a:r>
              <a:rPr lang="ru-RU" sz="2200" b="1" i="1" dirty="0" smtClean="0"/>
              <a:t>риск диверсификации</a:t>
            </a:r>
            <a:r>
              <a:rPr lang="en-US" sz="2200" b="1" i="1" dirty="0" smtClean="0"/>
              <a:t>, </a:t>
            </a:r>
            <a:r>
              <a:rPr lang="ru-RU" sz="2200" b="1" i="1" dirty="0" smtClean="0"/>
              <a:t>инвестиции</a:t>
            </a:r>
            <a:r>
              <a:rPr lang="en-US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)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</a:t>
            </a:r>
            <a:endParaRPr lang="ru-RU" sz="2200" b="1" i="1" dirty="0" smtClean="0"/>
          </a:p>
          <a:p>
            <a:pPr marL="341961" indent="-340071">
              <a:spcBef>
                <a:spcPts val="952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мотивация</a:t>
            </a:r>
            <a:r>
              <a:rPr lang="ru-RU" sz="22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включения в финансовую деятельность</a:t>
            </a:r>
          </a:p>
          <a:p>
            <a:pPr marL="341961" indent="-340071">
              <a:spcBef>
                <a:spcPts val="952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уверенность</a:t>
            </a:r>
            <a:r>
              <a:rPr lang="ru-RU" sz="2200" b="1" dirty="0" smtClean="0">
                <a:solidFill>
                  <a:srgbClr val="00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 применении своего знания и понимания</a:t>
            </a:r>
          </a:p>
          <a:p>
            <a:pPr marL="341961" indent="-340071">
              <a:spcAft>
                <a:spcPts val="200"/>
              </a:spcAft>
              <a:buFont typeface="Arial" pitchFamily="34" charset="0"/>
              <a:buChar char="•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способность </a:t>
            </a:r>
            <a:r>
              <a:rPr lang="ru-RU" sz="22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принимать эффективные решения </a:t>
            </a:r>
            <a:r>
              <a:rPr lang="ru-RU" sz="2200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 различных финансовых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ситуациях, </a:t>
            </a:r>
            <a:r>
              <a:rPr lang="ru-RU" sz="2200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направленные на рост финансового благополучия личности</a:t>
            </a:r>
            <a:r>
              <a:rPr lang="en-US" sz="2200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ru-RU" sz="2200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и </a:t>
            </a:r>
            <a:r>
              <a:rPr lang="ru-RU" sz="2200" b="1" i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общества</a:t>
            </a:r>
            <a:r>
              <a:rPr lang="ru-RU" sz="22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.</a:t>
            </a:r>
          </a:p>
          <a:p>
            <a:pPr marL="341961" indent="-340071">
              <a:spcAft>
                <a:spcPts val="200"/>
              </a:spcAft>
              <a:buFont typeface="Arial" pitchFamily="34" charset="0"/>
              <a:buChar char="•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2200" b="1" dirty="0" smtClean="0">
                <a:solidFill>
                  <a:srgbClr val="FF0000"/>
                </a:solidFill>
              </a:rPr>
              <a:t>Переход на электронный </a:t>
            </a:r>
            <a:r>
              <a:rPr lang="ru-RU" sz="2200" b="1" dirty="0" smtClean="0"/>
              <a:t>(компьютерный) </a:t>
            </a:r>
            <a:r>
              <a:rPr lang="ru-RU" sz="2200" b="1" dirty="0" smtClean="0">
                <a:solidFill>
                  <a:srgbClr val="FF0000"/>
                </a:solidFill>
              </a:rPr>
              <a:t>формат</a:t>
            </a:r>
            <a:endParaRPr lang="ru-RU" sz="2200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42021" y="6784610"/>
            <a:ext cx="7796808" cy="30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488563" y="6784610"/>
            <a:ext cx="1113830" cy="30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7109" tIns="55697" rIns="107109" bIns="55697" anchor="ctr"/>
          <a:lstStyle/>
          <a:p>
            <a:pPr algn="r">
              <a:tabLst>
                <a:tab pos="0" algn="l"/>
                <a:tab pos="1088227" algn="l"/>
                <a:tab pos="2176455" algn="l"/>
                <a:tab pos="3264682" algn="l"/>
                <a:tab pos="4352910" algn="l"/>
                <a:tab pos="5441137" algn="l"/>
                <a:tab pos="6529365" algn="l"/>
                <a:tab pos="7617592" algn="l"/>
                <a:tab pos="8705820" algn="l"/>
                <a:tab pos="9794047" algn="l"/>
                <a:tab pos="10882274" algn="l"/>
                <a:tab pos="11970502" algn="l"/>
              </a:tabLst>
            </a:pPr>
            <a:fld id="{5DE34CB9-3FF5-4F78-A6B2-F9CF32263861}" type="slidenum">
              <a:rPr lang="en-AU" sz="1400" b="1">
                <a:solidFill>
                  <a:srgbClr val="1F497D"/>
                </a:solidFill>
                <a:ea typeface="Droid Sans Fallback" charset="0"/>
                <a:cs typeface="Droid Sans Fallback" charset="0"/>
              </a:rPr>
              <a:pPr algn="r">
                <a:tabLst>
                  <a:tab pos="0" algn="l"/>
                  <a:tab pos="1088227" algn="l"/>
                  <a:tab pos="2176455" algn="l"/>
                  <a:tab pos="3264682" algn="l"/>
                  <a:tab pos="4352910" algn="l"/>
                  <a:tab pos="5441137" algn="l"/>
                  <a:tab pos="6529365" algn="l"/>
                  <a:tab pos="7617592" algn="l"/>
                  <a:tab pos="8705820" algn="l"/>
                  <a:tab pos="9794047" algn="l"/>
                  <a:tab pos="10882274" algn="l"/>
                  <a:tab pos="11970502" algn="l"/>
                </a:tabLst>
              </a:pPr>
              <a:t>6</a:t>
            </a:fld>
            <a:endParaRPr lang="en-AU" sz="1400" b="1" dirty="0">
              <a:solidFill>
                <a:srgbClr val="1F497D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0866" y="125811"/>
            <a:ext cx="1753599" cy="540000"/>
          </a:xfrm>
          <a:prstGeom prst="rect">
            <a:avLst/>
          </a:prstGeom>
        </p:spPr>
      </p:pic>
      <p:pic>
        <p:nvPicPr>
          <p:cNvPr id="7" name="Рисунок 6" descr="asomi-map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168" y="1"/>
            <a:ext cx="4297529" cy="2146952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79250" y="832299"/>
            <a:ext cx="2461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2012  - </a:t>
            </a:r>
            <a:r>
              <a:rPr lang="en-US" sz="2800" b="1" i="1" dirty="0" smtClean="0">
                <a:solidFill>
                  <a:srgbClr val="FF0000"/>
                </a:solidFill>
              </a:rPr>
              <a:t>20</a:t>
            </a:r>
            <a:r>
              <a:rPr lang="ru-RU" sz="2800" b="1" i="1" dirty="0" smtClean="0">
                <a:solidFill>
                  <a:srgbClr val="FF0000"/>
                </a:solidFill>
              </a:rPr>
              <a:t>18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55281" y="794466"/>
            <a:ext cx="71255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cap="all" dirty="0" err="1" smtClean="0">
                <a:solidFill>
                  <a:srgbClr val="660066"/>
                </a:solidFill>
                <a:latin typeface="Verdana" charset="0"/>
                <a:ea typeface="Verdana" charset="0"/>
                <a:cs typeface="Verdana" charset="0"/>
              </a:rPr>
              <a:t>ФИНАнСОВАЯ</a:t>
            </a:r>
            <a:r>
              <a:rPr lang="ru-RU" sz="2600" b="1" cap="all" dirty="0" smtClean="0">
                <a:solidFill>
                  <a:srgbClr val="660066"/>
                </a:solidFill>
                <a:latin typeface="Verdana" charset="0"/>
                <a:ea typeface="Verdana" charset="0"/>
                <a:cs typeface="Verdana" charset="0"/>
              </a:rPr>
              <a:t> ГРАМОТНОСТЬ 2018</a:t>
            </a:r>
            <a:endParaRPr lang="ru-RU" sz="26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0136" y="107870"/>
            <a:ext cx="8281347" cy="64807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100" dirty="0" smtClean="0">
                <a:solidFill>
                  <a:srgbClr val="660066"/>
                </a:solidFill>
              </a:rPr>
              <a:t> Результаты стран по финансовой грамотности</a:t>
            </a:r>
            <a:r>
              <a:rPr lang="en-US" sz="3100" dirty="0" smtClean="0">
                <a:solidFill>
                  <a:srgbClr val="660066"/>
                </a:solidFill>
              </a:rPr>
              <a:t> (PISA-2018)</a:t>
            </a:r>
            <a:endParaRPr lang="ru-RU" sz="3100" dirty="0" smtClean="0">
              <a:solidFill>
                <a:srgbClr val="660066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765" y="1081864"/>
            <a:ext cx="1007275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510360"/>
            <a:ext cx="10692765" cy="5515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Динамика результатов российских учащихся по финансовой грамотности </a:t>
            </a:r>
            <a:r>
              <a:rPr lang="ru-RU" dirty="0" smtClean="0">
                <a:solidFill>
                  <a:srgbClr val="6C276A"/>
                </a:solidFill>
              </a:rPr>
              <a:t>( </a:t>
            </a:r>
            <a:r>
              <a:rPr lang="en-US" dirty="0" smtClean="0">
                <a:solidFill>
                  <a:srgbClr val="6C276A"/>
                </a:solidFill>
              </a:rPr>
              <a:t>PISA </a:t>
            </a:r>
            <a:r>
              <a:rPr lang="ru-RU" dirty="0" smtClean="0">
                <a:solidFill>
                  <a:srgbClr val="660066"/>
                </a:solidFill>
              </a:rPr>
              <a:t>2012-2018</a:t>
            </a:r>
            <a:r>
              <a:rPr lang="ru-RU" dirty="0" smtClean="0">
                <a:solidFill>
                  <a:srgbClr val="6C276A"/>
                </a:solidFill>
              </a:rPr>
              <a:t>)</a:t>
            </a:r>
            <a:endParaRPr lang="ru-RU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23" y="1439054"/>
            <a:ext cx="6000792" cy="4429156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69119" y="1581930"/>
            <a:ext cx="3929090" cy="3970318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 smtClean="0"/>
              <a:t>Выводы экспертов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Линия тренда по финансовой грамотности в России имеет угол наклона, характерный для позитивного тренда. Однако низкий показатель качества линейного приближения </a:t>
            </a:r>
            <a:r>
              <a:rPr lang="en-US" dirty="0" smtClean="0"/>
              <a:t>R</a:t>
            </a:r>
            <a:r>
              <a:rPr lang="ru-RU" baseline="30000" dirty="0" smtClean="0"/>
              <a:t>2</a:t>
            </a:r>
            <a:r>
              <a:rPr lang="ru-RU" dirty="0" smtClean="0"/>
              <a:t>,</a:t>
            </a:r>
            <a:r>
              <a:rPr lang="ru-RU" baseline="30000" dirty="0" smtClean="0"/>
              <a:t> </a:t>
            </a:r>
            <a:r>
              <a:rPr lang="ru-RU" dirty="0" smtClean="0"/>
              <a:t>равный 0.12, свидетельствует об отсутствии наблюдаемой тенденции в результатах по финансовой грамотности на уровне страны.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261" y="5939649"/>
            <a:ext cx="11144328" cy="106182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Уровень финансовой грамотности российских учащихся в 2018 году не отличается от среднего международного. Он ниже, чем в 2015 году. По сравнению с 2012 годом  российские учащиеся улучшили свои результаты.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99" y="438922"/>
            <a:ext cx="10692765" cy="6229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Международная шкала финансовой грамотности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64" y="1153302"/>
            <a:ext cx="728667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7447</TotalTime>
  <Words>2338</Words>
  <Application>Microsoft Office PowerPoint</Application>
  <PresentationFormat>Произвольный</PresentationFormat>
  <Paragraphs>278</Paragraphs>
  <Slides>29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DejaVu Sans</vt:lpstr>
      <vt:lpstr>Droid Sans Fallback</vt:lpstr>
      <vt:lpstr>Times New Roman</vt:lpstr>
      <vt:lpstr>Verdana</vt:lpstr>
      <vt:lpstr>Wingdings</vt:lpstr>
      <vt:lpstr>Тема Office</vt:lpstr>
      <vt:lpstr>think-cell Slide</vt:lpstr>
      <vt:lpstr>Презентация PowerPoint</vt:lpstr>
      <vt:lpstr>Международная программа по оценке образовательных достижений учащихся PISA  (Programme for International Student Assessment)</vt:lpstr>
      <vt:lpstr> Модель оценки функциональной грамотности  Через оценку качества образования система образования настраивается на новые результаты </vt:lpstr>
      <vt:lpstr>Финансовая грамотность (исследование PISA)</vt:lpstr>
      <vt:lpstr>Презентация PowerPoint</vt:lpstr>
      <vt:lpstr>Презентация PowerPoint</vt:lpstr>
      <vt:lpstr>  Результаты стран по финансовой грамотности (PISA-2018)</vt:lpstr>
      <vt:lpstr>Динамика результатов российских учащихся по финансовой грамотности ( PISA 2012-2018)</vt:lpstr>
      <vt:lpstr>Международная шкала финансовой грамотности</vt:lpstr>
      <vt:lpstr>Презентация PowerPoint</vt:lpstr>
      <vt:lpstr>Уровни достижений российских учащихся  по финансовой грамотности (PISA-2018)</vt:lpstr>
      <vt:lpstr>Распределение результатов стран по уровням финансовой грамотности</vt:lpstr>
      <vt:lpstr> Результаты РФ по финансовой грамотности</vt:lpstr>
      <vt:lpstr>Распределение образовательных организаций с учетом их средних результатов по финансовой грамотности (PISA-2018)</vt:lpstr>
      <vt:lpstr>Распределение образовательных организаций трех стран по уровням финансовой грамотности  (PISA-2018)</vt:lpstr>
      <vt:lpstr>Распределение образовательных организаций по уровням финансовой грамотности (PISA 2012-2018)</vt:lpstr>
      <vt:lpstr>Связь факторов, характеризующих отдельные аспекты финансового образования, с результатами по финансовой грамотности (PISA 2012-2018)</vt:lpstr>
      <vt:lpstr>Связь результатов по финансовой грамотности с результатами по математической и читательской грамотности </vt:lpstr>
      <vt:lpstr>Некоторые характеристики российских учащихся, продемонстрировавших в 2018 году самые высокие результаты (6,3%)</vt:lpstr>
      <vt:lpstr>Презентация PowerPoint</vt:lpstr>
      <vt:lpstr> ФИНАнСОВАЯ ГРАМОТНОСТЬ 2021  </vt:lpstr>
      <vt:lpstr>Презентация PowerPoint</vt:lpstr>
      <vt:lpstr>Презентация PowerPoint</vt:lpstr>
      <vt:lpstr>Измерительные материалы для оценки финансовой грамотности учащихся</vt:lpstr>
      <vt:lpstr>Финансовая грамотность (5-9 классы)</vt:lpstr>
      <vt:lpstr>Что подготовлено к 2020/2021 учебному году  http://skiv.instrao.ru/bank-zadaniy/finansovaya-gramotnost/</vt:lpstr>
      <vt:lpstr>Презентация PowerPoint</vt:lpstr>
      <vt:lpstr>Для дополнительной информации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Покровская Татьяна Сергеевна</cp:lastModifiedBy>
  <cp:revision>194</cp:revision>
  <dcterms:created xsi:type="dcterms:W3CDTF">2016-12-10T16:25:45Z</dcterms:created>
  <dcterms:modified xsi:type="dcterms:W3CDTF">2020-09-16T21:17:12Z</dcterms:modified>
</cp:coreProperties>
</file>