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305" r:id="rId3"/>
    <p:sldId id="336" r:id="rId4"/>
    <p:sldId id="337" r:id="rId5"/>
    <p:sldId id="338" r:id="rId6"/>
    <p:sldId id="323" r:id="rId7"/>
    <p:sldId id="339" r:id="rId8"/>
    <p:sldId id="325" r:id="rId9"/>
    <p:sldId id="340" r:id="rId10"/>
    <p:sldId id="345" r:id="rId11"/>
    <p:sldId id="342" r:id="rId12"/>
    <p:sldId id="32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/>
              <a:t>Результаты социологического опроса консультантов-методистов по их удовлетворенности организацией обучения Финансовым университетом при Правительстве Российской Федерации (апрель – август 2020 года)</a:t>
            </a:r>
          </a:p>
          <a:p>
            <a:pPr>
              <a:defRPr/>
            </a:pPr>
            <a:r>
              <a:rPr lang="ru-RU" sz="1600" b="1" dirty="0" smtClean="0"/>
              <a:t>Опрошено</a:t>
            </a:r>
            <a:r>
              <a:rPr lang="ru-RU" sz="1600" b="1" baseline="0" dirty="0" smtClean="0"/>
              <a:t> 1060 человек в 84 регионах Российской Федерации</a:t>
            </a:r>
            <a:endParaRPr lang="ru-RU" sz="1600" b="1" dirty="0"/>
          </a:p>
        </c:rich>
      </c:tx>
      <c:overlay val="0"/>
      <c:spPr>
        <a:solidFill>
          <a:srgbClr val="1B587C">
            <a:lumMod val="20000"/>
            <a:lumOff val="8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319388094579372"/>
                  <c:y val="-5.8322118571622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2E-477D-9B65-176AC14089E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938049314552209E-2"/>
                  <c:y val="-8.165096600027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2E-477D-9B65-176AC14089E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18606924016774E-2"/>
                  <c:y val="-8.456707192885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2E-477D-9B65-176AC14089E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34110884165535E-2"/>
                  <c:y val="-7.581875414310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02E-477D-9B65-176AC14089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 полной мере удовлетворены организацией обучения</c:v>
                </c:pt>
                <c:pt idx="1">
                  <c:v>В основном удовлетворены организацией обучения</c:v>
                </c:pt>
                <c:pt idx="2">
                  <c:v>В основном не удовлетворены организацией обучения</c:v>
                </c:pt>
                <c:pt idx="3">
                  <c:v>Не удовлетворены организацией обучения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28.4</c:v>
                </c:pt>
                <c:pt idx="2">
                  <c:v>1.3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2E-477D-9B65-176AC14089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375536"/>
        <c:axId val="166376096"/>
        <c:axId val="0"/>
      </c:bar3DChart>
      <c:catAx>
        <c:axId val="166375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показатели</a:t>
                </a:r>
                <a:endParaRPr lang="ru-RU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76096"/>
        <c:crosses val="autoZero"/>
        <c:auto val="1"/>
        <c:lblAlgn val="ctr"/>
        <c:lblOffset val="100"/>
        <c:noMultiLvlLbl val="0"/>
      </c:catAx>
      <c:valAx>
        <c:axId val="1663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проценты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6.5764953624705261E-2"/>
              <c:y val="0.466969359992817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7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/>
              <a:t>Результаты социологического опроса консультантов-методистов по уровню их финансовой</a:t>
            </a:r>
            <a:r>
              <a:rPr lang="ru-RU" sz="1600" b="1" baseline="0" dirty="0" smtClean="0"/>
              <a:t> грамотности  (апрель – август  2020 года)</a:t>
            </a:r>
          </a:p>
          <a:p>
            <a:pPr>
              <a:defRPr/>
            </a:pPr>
            <a:r>
              <a:rPr lang="ru-RU" sz="1600" b="1" baseline="0" dirty="0" smtClean="0"/>
              <a:t>Опрошено 1060 человек в 84 регионах Российской Федерации</a:t>
            </a:r>
            <a:endParaRPr lang="ru-RU" sz="1600" b="1" dirty="0"/>
          </a:p>
        </c:rich>
      </c:tx>
      <c:layout>
        <c:manualLayout>
          <c:xMode val="edge"/>
          <c:yMode val="edge"/>
          <c:x val="0.12996278225939206"/>
          <c:y val="1.7038007277599226E-2"/>
        </c:manualLayout>
      </c:layout>
      <c:overlay val="0"/>
      <c:spPr>
        <a:solidFill>
          <a:srgbClr val="4E8542">
            <a:lumMod val="40000"/>
            <a:lumOff val="6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820282022472524E-2"/>
          <c:y val="0.22316949865775385"/>
          <c:w val="0.92947428236116292"/>
          <c:h val="0.67662354098087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201584059507644E-3"/>
                  <c:y val="-6.247269335119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96-473D-B4DD-ED03C3C639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751980074384123E-3"/>
                  <c:y val="-8.235036850839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96-473D-B4DD-ED03C3C639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701925625224615E-17"/>
                  <c:y val="-3.407601455519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96-473D-B4DD-ED03C3C639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60475217852207E-2"/>
                  <c:y val="-5.6793357591997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796-473D-B4DD-ED03C3C6396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75990037192191E-2"/>
                  <c:y val="-0.10222804366559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96-473D-B4DD-ED03C3C639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Низкий</c:v>
                </c:pt>
                <c:pt idx="1">
                  <c:v>В основном низкий</c:v>
                </c:pt>
                <c:pt idx="2">
                  <c:v>Средний</c:v>
                </c:pt>
                <c:pt idx="3">
                  <c:v>В основном высокий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4.2</c:v>
                </c:pt>
                <c:pt idx="1">
                  <c:v>9.1999999999999993</c:v>
                </c:pt>
                <c:pt idx="2">
                  <c:v>43.4</c:v>
                </c:pt>
                <c:pt idx="3">
                  <c:v>35.5</c:v>
                </c:pt>
                <c:pt idx="4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96-473D-B4DD-ED03C3C639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64731760"/>
        <c:axId val="164732320"/>
        <c:axId val="0"/>
      </c:bar3DChart>
      <c:catAx>
        <c:axId val="16473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оценка</a:t>
                </a:r>
                <a:endParaRPr lang="ru-RU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32320"/>
        <c:crosses val="autoZero"/>
        <c:auto val="1"/>
        <c:lblAlgn val="ctr"/>
        <c:lblOffset val="100"/>
        <c:noMultiLvlLbl val="0"/>
      </c:catAx>
      <c:valAx>
        <c:axId val="16473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проценты</a:t>
                </a:r>
                <a:endParaRPr lang="ru-RU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3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076632784381824E-2"/>
                  <c:y val="-0.11493731214259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5D-4CD8-898C-B39C2BFD67BA}"/>
                </c:ext>
                <c:ext xmlns:c15="http://schemas.microsoft.com/office/drawing/2012/chart" uri="{CE6537A1-D6FC-4f65-9D91-7224C49458BB}">
                  <c15:layout>
                    <c:manualLayout>
                      <c:w val="0.20556962025316455"/>
                      <c:h val="7.95972443031266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9240499594240426E-2"/>
                  <c:y val="-0.18716555338491681"/>
                </c:manualLayout>
              </c:layout>
              <c:tx>
                <c:rich>
                  <a:bodyPr/>
                  <a:lstStyle/>
                  <a:p>
                    <a:fld id="{6205A81F-29C3-4590-9936-6BE453CB6D1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(39,2%)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5D-4CD8-898C-B39C2BFD67B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5262261185081287E-2"/>
                  <c:y val="-0.16926546153561794"/>
                </c:manualLayout>
              </c:layout>
              <c:tx>
                <c:rich>
                  <a:bodyPr/>
                  <a:lstStyle/>
                  <a:p>
                    <a:fld id="{EF212CE1-AF27-4E9C-A587-AE761A07188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(44,7%)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5D-4CD8-898C-B39C2BFD67B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580468675532026E-2"/>
                  <c:y val="-0.15835274111862785"/>
                </c:manualLayout>
              </c:layout>
              <c:tx>
                <c:rich>
                  <a:bodyPr/>
                  <a:lstStyle/>
                  <a:p>
                    <a:fld id="{79037092-E107-47E1-A733-31414ECF903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(16,1%)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5D-4CD8-898C-B39C2BFD67B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Всего</c:v>
                </c:pt>
                <c:pt idx="1">
                  <c:v>Отлично</c:v>
                </c:pt>
                <c:pt idx="2">
                  <c:v>Хорошо</c:v>
                </c:pt>
                <c:pt idx="3">
                  <c:v>Удов-но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9712</c:v>
                </c:pt>
                <c:pt idx="1">
                  <c:v>3803</c:v>
                </c:pt>
                <c:pt idx="2">
                  <c:v>4345</c:v>
                </c:pt>
                <c:pt idx="3">
                  <c:v>1564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5D-4CD8-898C-B39C2BFD67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9449024"/>
        <c:axId val="489449584"/>
        <c:axId val="0"/>
      </c:bar3DChart>
      <c:catAx>
        <c:axId val="489449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оценки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449584"/>
        <c:crosses val="autoZero"/>
        <c:auto val="1"/>
        <c:lblAlgn val="ctr"/>
        <c:lblOffset val="100"/>
        <c:noMultiLvlLbl val="0"/>
      </c:catAx>
      <c:valAx>
        <c:axId val="48944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44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/>
              <a:t>Количество обученных </a:t>
            </a:r>
            <a:r>
              <a:rPr lang="ru-RU" sz="1800" b="1" dirty="0"/>
              <a:t>консультантов-методистов Федеральным консультационно-методическим центром за период </a:t>
            </a:r>
            <a:r>
              <a:rPr lang="ru-RU" sz="1800" b="1" dirty="0" smtClean="0"/>
              <a:t>с </a:t>
            </a:r>
            <a:r>
              <a:rPr lang="ru-RU" sz="1800" b="1" dirty="0"/>
              <a:t>декабря 2015 года по сентябрь 2020 года</a:t>
            </a:r>
          </a:p>
        </c:rich>
      </c:tx>
      <c:overlay val="0"/>
      <c:spPr>
        <a:solidFill>
          <a:srgbClr val="F07F09">
            <a:lumMod val="20000"/>
            <a:lumOff val="80000"/>
          </a:srgbClr>
        </a:solidFill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276076247590489E-2"/>
                  <c:y val="-8.3333333333333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C4-437F-8B1D-DD0D08B4CC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410366245448703E-2"/>
                  <c:y val="-5.0925925925925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C4-437F-8B1D-DD0D08B4CC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Лист1!$G$1:$H$1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Лист1!$G$2:$H$2</c:f>
              <c:numCache>
                <c:formatCode>General</c:formatCode>
                <c:ptCount val="2"/>
                <c:pt idx="0">
                  <c:v>1190</c:v>
                </c:pt>
                <c:pt idx="1">
                  <c:v>1344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C4-437F-8B1D-DD0D08B4CC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80771504"/>
        <c:axId val="280772064"/>
        <c:axId val="0"/>
      </c:bar3DChart>
      <c:catAx>
        <c:axId val="28077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772064"/>
        <c:crosses val="autoZero"/>
        <c:auto val="1"/>
        <c:lblAlgn val="ctr"/>
        <c:lblOffset val="100"/>
        <c:noMultiLvlLbl val="0"/>
      </c:catAx>
      <c:valAx>
        <c:axId val="2807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 тво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77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5F87-D895-4B78-9597-2D50BC1C220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6DC9-EAD6-441C-A605-1AF64E151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7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10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497A4F-5D59-458B-8CB1-39EB172C6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29910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6142D60-D775-498C-8AF6-5659999F7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589695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DDAB361-B4D1-48BF-84A1-4516303C0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19983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D65282C-8D4C-4EF7-BC67-2F3E85352E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18093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9CC1951-9531-459E-AD4C-10953EEFEC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17377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AC564BE-0B59-4F2B-BC64-4741BE1DC9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335437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07E7C78-5955-43B2-A444-7D907C53E3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479624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9AD64C5-7B46-430C-91D4-CFA2DF823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57072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05587AE-A3F6-4619-BE07-63F284EA5E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51348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F025AE-6BC5-429F-A0DB-4FD4D7482D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83891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96D7E50-80EB-43C6-AEB9-337B164A7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24572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1513" y="4986338"/>
            <a:ext cx="10910887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1513" y="530225"/>
            <a:ext cx="109108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E3DED1">
                    <a:shade val="5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0" y="6111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A272FD-44E3-4F79-83D7-DC3ED9204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42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1100" y="2034816"/>
            <a:ext cx="11345779" cy="1736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ОБУЧЕНИЯ КОНСУЛЬТАНТОВ-МЕТОДИСТОВ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 ВЗРОСЛОГО НАСЕЛЕНИЯ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2"/>
          <p:cNvSpPr/>
          <p:nvPr/>
        </p:nvSpPr>
        <p:spPr>
          <a:xfrm>
            <a:off x="421100" y="3895418"/>
            <a:ext cx="11345779" cy="24857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ИВАНОВ АНАТОЛИЙ ВИКТОРОВИЧ,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ГЛАВНЫЙ СПЕЦИАЛИСТ ЦЕНТРА ИННОВАЦИОННЫХ ПРОГРАММ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ФИНАНСОВОГО УНИВЕРСИТЕТА ПРИ ПРАВИТЕЛЬСТВЕ РОССИЙСКОЙ ФЕДЕРАЦИИ, ДОКТОР 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СОЦИОЛОГИЧЕСКИХ НАУК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ПРОФЕССОР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2"/>
            <a:ext cx="4911969" cy="134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C:\Users\EAVoronina\YandexDisk-gkazna2015\Скриншоты\13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6" y="409952"/>
            <a:ext cx="5907479" cy="1348509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973791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55547415"/>
              </p:ext>
            </p:extLst>
          </p:nvPr>
        </p:nvGraphicFramePr>
        <p:xfrm>
          <a:off x="493320" y="2017715"/>
          <a:ext cx="11089079" cy="436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4" descr="C:\Users\EAVoronina\YandexDisk-gkazna2015\Скриншоты\13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1" y="374784"/>
            <a:ext cx="5907479" cy="1266448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  <p:pic>
        <p:nvPicPr>
          <p:cNvPr id="4" name="Рисунок 3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3"/>
            <a:ext cx="4911969" cy="123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478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321" y="2148035"/>
            <a:ext cx="11089079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Определены модели финансового поведения для различных категорий населения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Федерации: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молодежи (25 – 30 лет)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характерны следующие поведенческие аспекты: оформление образовательного кредита; добровольное жилищное страхование; предотвращение мошеннических схем в банковской сфере;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взрослого населения (30 - 45 лет)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автокредита; открытие счета в банке; оформление ипотечного кредита; страхование автогражданской ответственности;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предпенсионного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возраста (45 - 60 лет):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образовательного кредита; пользование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микрокредитами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страхование автогражданской ответственности;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 пожилого возраста (свыше 60 лет):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автокредита; добровольное медицинское страхование и др.</a:t>
            </a:r>
            <a:endParaRPr lang="ru-RU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C:\Users\EAVoronina\YandexDisk-gkazna2015\Скриншоты\13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1" y="374784"/>
            <a:ext cx="5907479" cy="1266448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  <p:pic>
        <p:nvPicPr>
          <p:cNvPr id="4" name="Рисунок 3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3"/>
            <a:ext cx="4911969" cy="123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738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33089" y="304800"/>
            <a:ext cx="7700708" cy="6242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53" y="886795"/>
            <a:ext cx="3755136" cy="5078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актуализации содержания модулей образовательной программы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с декабря 2015 года по сентябрь 2020 года проведено около 100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12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6A2644E7-A405-4277-B587-D4AB45F28A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63" y="355035"/>
            <a:ext cx="4174958" cy="186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пол, внутренний, челове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9CC5011-6C8C-491F-A11A-35A02E26F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36"/>
            <a:ext cx="7567863" cy="61479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1ED9A26-165A-4214-AA1D-7D3666C64B7D}"/>
              </a:ext>
            </a:extLst>
          </p:cNvPr>
          <p:cNvSpPr/>
          <p:nvPr/>
        </p:nvSpPr>
        <p:spPr>
          <a:xfrm>
            <a:off x="7567864" y="2215662"/>
            <a:ext cx="4174957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Значительная роль  в реализации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Стратегии повышения финансовой грамотности в Российской Федерации принадлежит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Федерального консультационно-методического центра руководство которым осуществляет руководитель проекта, проректор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университета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Правительстве Российской Федерации, д.э.н., профессор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Кузнецов Олег Васильевич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8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271543"/>
              </p:ext>
            </p:extLst>
          </p:nvPr>
        </p:nvGraphicFramePr>
        <p:xfrm>
          <a:off x="587106" y="2057399"/>
          <a:ext cx="10995294" cy="435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4" descr="C:\Users\EAVoronina\YandexDisk-gkazna2015\Скриншоты\13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6" y="409952"/>
            <a:ext cx="5907479" cy="1348509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  <p:pic>
        <p:nvPicPr>
          <p:cNvPr id="4" name="Рисунок 3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2"/>
            <a:ext cx="4911969" cy="1348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805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Users\EAVoronina\YandexDisk-gkazna2015\Скриншоты\13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6" y="409952"/>
            <a:ext cx="5907479" cy="1348509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  <p:pic>
        <p:nvPicPr>
          <p:cNvPr id="4" name="Рисунок 3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2"/>
            <a:ext cx="4911969" cy="13485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14223"/>
              </p:ext>
            </p:extLst>
          </p:nvPr>
        </p:nvGraphicFramePr>
        <p:xfrm>
          <a:off x="587106" y="1905000"/>
          <a:ext cx="10995294" cy="447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4062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846" y="1781909"/>
            <a:ext cx="10644554" cy="4983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Структурные элементы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обучения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консультантов-методистов: </a:t>
            </a:r>
            <a:endParaRPr lang="ru-RU" sz="20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C:\Users\EAVoronina\YandexDisk-gkazna2015\Скриншоты\13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1" y="374784"/>
            <a:ext cx="5907479" cy="1266448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  <p:pic>
        <p:nvPicPr>
          <p:cNvPr id="4" name="Рисунок 3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3"/>
            <a:ext cx="4911969" cy="12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3315" y="2316935"/>
            <a:ext cx="11089083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Создана институциональная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 Региональных консультационно-методических центров (РКМЦ) и обеспечена их устойчивая работа по обучению финансовой грамотности взрослого населения на курсах повышения квалификации консультантов-методистов по направлению «Финансовое консультирование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(24 РКМЦ)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315" y="3092283"/>
            <a:ext cx="11089079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Актуализирован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порядок взаимодействия между региональными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консультационно-методическими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центрами и федеральным консультационно-методическим центром, обеспечивающими непрерывную доступность услуг по обучению Консультантов-методистов на основе образовательных программ, учебно-методических и информационных материалов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314" y="3885191"/>
            <a:ext cx="1108908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консультантов-методистов на курсах повышения квалификации созданы соответствующие платформы: </a:t>
            </a:r>
            <a:endParaRPr lang="ru-RU" sz="110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Образовательный портал дистанционного обучения Финансового университета при Правительстве Российской Федерации;</a:t>
            </a:r>
            <a:endParaRPr lang="ru-RU" sz="110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Специализированный портал центров финансовой грамотности взрослого населения.</a:t>
            </a:r>
            <a:endParaRPr lang="ru-RU" sz="11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315" y="4893542"/>
            <a:ext cx="11089081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Основу обучения составляют: базовая программа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Консультантов-методистов по направлению «Финансовое консультирование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программы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специализации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методические рекомендации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организации обучения специалистов в области финансовой грамотности взрослого населения;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ректора Финансового университета на зачисление и отчисление слушателей и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экзаменационные протоколы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потокам обучения. </a:t>
            </a:r>
            <a:endParaRPr lang="ru-RU" sz="11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312" y="5901893"/>
            <a:ext cx="110890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Учебно-методическое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по образовательным модулям курсов повышения квалификации консультантов-методистов по финансовой грамотности взрослого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ru-RU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55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0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138" y="2002973"/>
            <a:ext cx="10644554" cy="4983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КОНТЕНТА УЧЕБНО-МЕТОДИЧЕСКОГО КОМПЛЕКТА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C:\Users\EAVoronina\YandexDisk-gkazna2015\Скриншоты\13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1" y="374784"/>
            <a:ext cx="5907479" cy="1266448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  <p:pic>
        <p:nvPicPr>
          <p:cNvPr id="4" name="Рисунок 3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3"/>
            <a:ext cx="4911969" cy="12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74431" y="2863055"/>
            <a:ext cx="11007969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Комплект учебно-методических материалов включает: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   видео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лекции, материалы лекций и практических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по организации обучения финансовой грамотности взрослого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самоконтроля по модулям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автокредитованию и ипотечному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кредитованию;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тестовых заданий для входного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тестирования, итоговой аттестации и ежегодного квалификационного тестирования консультантов-методистов;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обзор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лучших практик и рекомендаций по организации работы со взрослым населением по повышению финансовой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записи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вебинаров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32057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976" y="416011"/>
            <a:ext cx="1049731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Реализация Контракта позволила выработать практику обучения Консультантов-методистов по базовой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программе, включающее проведение следующих форм контроля: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-    входное тестирование;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тестовые задания для самоконтроля по модулям;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итоговая аттестация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0337" y="2340864"/>
            <a:ext cx="5661279" cy="41961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71616" y="2340864"/>
            <a:ext cx="5722239" cy="41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32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846" y="1781909"/>
            <a:ext cx="10644554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450215" algn="l"/>
                <a:tab pos="540385" algn="l"/>
                <a:tab pos="630555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Результаты обучения консультантов-методистов на курсах повышения квалификации по направлению «Финансовое консультирование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» за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период с декабря 2015 года по сентябрь 2020 года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3" name="Picture 14" descr="C:\Users\EAVoronina\YandexDisk-gkazna2015\Скриншоты\13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1" y="374784"/>
            <a:ext cx="5907479" cy="1266448"/>
          </a:xfrm>
          <a:prstGeom prst="roundRect">
            <a:avLst/>
          </a:prstGeom>
          <a:noFill/>
          <a:ln>
            <a:solidFill>
              <a:sysClr val="window" lastClr="FFFFFF">
                <a:lumMod val="65000"/>
              </a:sysClr>
            </a:solidFill>
          </a:ln>
          <a:extLst/>
        </p:spPr>
      </p:pic>
      <p:pic>
        <p:nvPicPr>
          <p:cNvPr id="4" name="Рисунок 3" descr="E:\Логотип Финуниверситета\Логотип Финунивера 100лет.png">
            <a:extLst>
              <a:ext uri="{FF2B5EF4-FFF2-40B4-BE49-F238E27FC236}">
                <a16:creationId xmlns:a16="http://schemas.microsoft.com/office/drawing/2014/main" xmlns="" id="{9639B9E6-9270-40A1-888D-6AC85F7FA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409953"/>
            <a:ext cx="4911969" cy="1231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90831021"/>
              </p:ext>
            </p:extLst>
          </p:nvPr>
        </p:nvGraphicFramePr>
        <p:xfrm>
          <a:off x="533874" y="2522357"/>
          <a:ext cx="11089079" cy="351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3874" y="6102326"/>
            <a:ext cx="11089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обучении приняли участие консультанты-методисты из 84 регионов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0138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601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Verdana</vt:lpstr>
      <vt:lpstr>Wingdings 2</vt:lpstr>
      <vt:lpstr>1_Аспект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</dc:creator>
  <cp:lastModifiedBy>Покровская Татьяна Сергеевна</cp:lastModifiedBy>
  <cp:revision>163</cp:revision>
  <cp:lastPrinted>2020-09-08T07:18:29Z</cp:lastPrinted>
  <dcterms:created xsi:type="dcterms:W3CDTF">2016-11-22T12:47:23Z</dcterms:created>
  <dcterms:modified xsi:type="dcterms:W3CDTF">2020-09-16T21:11:36Z</dcterms:modified>
</cp:coreProperties>
</file>