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AA86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385"/>
            <a:ext cx="9144000" cy="6461615"/>
          </a:xfrm>
          <a:prstGeom prst="rect">
            <a:avLst/>
          </a:prstGeom>
        </p:spPr>
      </p:pic>
      <p:sp>
        <p:nvSpPr>
          <p:cNvPr id="9" name="Заголовок 5"/>
          <p:cNvSpPr>
            <a:spLocks noGrp="1"/>
          </p:cNvSpPr>
          <p:nvPr/>
        </p:nvSpPr>
        <p:spPr>
          <a:xfrm>
            <a:off x="512845" y="1389033"/>
            <a:ext cx="8338457" cy="1319888"/>
          </a:xfrm>
          <a:prstGeom prst="rect">
            <a:avLst/>
          </a:prstGeom>
          <a:noFill/>
          <a:ln>
            <a:noFill/>
          </a:ln>
        </p:spPr>
        <p:txBody>
          <a:bodyPr vert="horz" lIns="80152" tIns="80152" rIns="80152" bIns="80152" rtlCol="0" anchor="t" anchorCtr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buNone/>
              <a:defRPr sz="3500" b="1" kern="1200" cap="none">
                <a:solidFill>
                  <a:srgbClr val="4CAF90"/>
                </a:solidFill>
                <a:latin typeface="+mj-lt"/>
                <a:ea typeface="+mj-ea"/>
                <a:cs typeface="+mj-cs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algn="ctr"/>
            <a:r>
              <a:rPr lang="ru-RU" sz="1400" dirty="0" smtClean="0">
                <a:solidFill>
                  <a:srgbClr val="23AE8B"/>
                </a:solidFill>
                <a:latin typeface="Verdana" charset="0"/>
                <a:ea typeface="Verdana" charset="0"/>
                <a:cs typeface="Verdana" charset="0"/>
              </a:rPr>
              <a:t>ПРОЕКТ </a:t>
            </a:r>
          </a:p>
          <a:p>
            <a:pPr algn="ctr">
              <a:spcAft>
                <a:spcPts val="1200"/>
              </a:spcAft>
            </a:pPr>
            <a:r>
              <a:rPr lang="ru-RU" sz="1400" dirty="0" smtClean="0">
                <a:solidFill>
                  <a:srgbClr val="23AE8B"/>
                </a:solidFill>
                <a:latin typeface="Verdana" charset="0"/>
                <a:ea typeface="Verdana" charset="0"/>
                <a:cs typeface="Verdana" charset="0"/>
              </a:rPr>
              <a:t>МИНФИНА </a:t>
            </a:r>
            <a:r>
              <a:rPr lang="ru-RU" sz="1400" dirty="0">
                <a:solidFill>
                  <a:srgbClr val="23AE8B"/>
                </a:solidFill>
                <a:latin typeface="Verdana" charset="0"/>
                <a:ea typeface="Verdana" charset="0"/>
                <a:cs typeface="Verdana" charset="0"/>
              </a:rPr>
              <a:t>РОССИИ И ВСЕМИРНОГО БАНКА </a:t>
            </a:r>
            <a:endParaRPr lang="ru-RU" sz="1400" dirty="0" smtClean="0">
              <a:solidFill>
                <a:srgbClr val="23AE8B"/>
              </a:solidFill>
              <a:latin typeface="Verdana" charset="0"/>
              <a:ea typeface="Verdana" charset="0"/>
              <a:cs typeface="Verdana" charset="0"/>
            </a:endParaRPr>
          </a:p>
          <a:p>
            <a:pPr algn="ctr"/>
            <a:r>
              <a:rPr lang="ru-RU" sz="1400" dirty="0" smtClean="0">
                <a:solidFill>
                  <a:srgbClr val="23AE8B"/>
                </a:solidFill>
                <a:latin typeface="Verdana" charset="0"/>
                <a:ea typeface="Verdana" charset="0"/>
                <a:cs typeface="Verdana" charset="0"/>
              </a:rPr>
              <a:t>«</a:t>
            </a:r>
            <a:r>
              <a:rPr lang="ru-RU" sz="1400" dirty="0">
                <a:solidFill>
                  <a:srgbClr val="23AE8B"/>
                </a:solidFill>
                <a:latin typeface="Verdana" charset="0"/>
                <a:ea typeface="Verdana" charset="0"/>
                <a:cs typeface="Verdana" charset="0"/>
              </a:rPr>
              <a:t>СОДЕЙСТВИЕ ПОВЫШЕНИЮ УРОВНЯ ФИНАНСОВОЙ ГРАМОТНОСТИ НАСЕЛЕНИЯ И РАЗВИТИЮ ФИНАНСОВОГО ОБРАЗОВАНИЯ </a:t>
            </a:r>
            <a:endParaRPr lang="ru-RU" sz="1400" dirty="0" smtClean="0">
              <a:solidFill>
                <a:srgbClr val="23AE8B"/>
              </a:solidFill>
              <a:latin typeface="Verdana" charset="0"/>
              <a:ea typeface="Verdana" charset="0"/>
              <a:cs typeface="Verdana" charset="0"/>
            </a:endParaRPr>
          </a:p>
          <a:p>
            <a:pPr algn="ctr"/>
            <a:r>
              <a:rPr lang="ru-RU" sz="1400" dirty="0" smtClean="0">
                <a:solidFill>
                  <a:srgbClr val="23AE8B"/>
                </a:solidFill>
                <a:latin typeface="Verdana" charset="0"/>
                <a:ea typeface="Verdana" charset="0"/>
                <a:cs typeface="Verdana" charset="0"/>
              </a:rPr>
              <a:t>В </a:t>
            </a:r>
            <a:r>
              <a:rPr lang="ru-RU" sz="1400" dirty="0">
                <a:solidFill>
                  <a:srgbClr val="23AE8B"/>
                </a:solidFill>
                <a:latin typeface="Verdana" charset="0"/>
                <a:ea typeface="Verdana" charset="0"/>
                <a:cs typeface="Verdana" charset="0"/>
              </a:rPr>
              <a:t>РОССИЙСКОЙ ФЕДЕРАЦИИ</a:t>
            </a:r>
            <a:r>
              <a:rPr lang="ru-RU" sz="1400" dirty="0" smtClean="0">
                <a:solidFill>
                  <a:srgbClr val="23AE8B"/>
                </a:solidFill>
                <a:latin typeface="Verdana" charset="0"/>
                <a:ea typeface="Verdana" charset="0"/>
                <a:cs typeface="Verdana" charset="0"/>
              </a:rPr>
              <a:t>»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Myriad Pro Semibold"/>
                <a:ea typeface="ＭＳ Ｐゴシック"/>
                <a:cs typeface="ＭＳ Ｐゴシック"/>
              </a:rPr>
              <a:t/>
            </a:r>
            <a:br>
              <a:rPr lang="ru-RU" sz="1400" dirty="0">
                <a:solidFill>
                  <a:schemeClr val="accent5">
                    <a:lumMod val="50000"/>
                  </a:schemeClr>
                </a:solidFill>
                <a:latin typeface="Myriad Pro Semibold"/>
                <a:ea typeface="ＭＳ Ｐゴシック"/>
                <a:cs typeface="ＭＳ Ｐゴシック"/>
              </a:rPr>
            </a:br>
            <a:endParaRPr lang="ru-RU" sz="2400" dirty="0">
              <a:solidFill>
                <a:schemeClr val="accent5">
                  <a:lumMod val="50000"/>
                </a:schemeClr>
              </a:solidFill>
              <a:latin typeface="Myriad Pro"/>
              <a:ea typeface="ＭＳ Ｐゴシック"/>
              <a:cs typeface="ＭＳ Ｐゴシック"/>
            </a:endParaRPr>
          </a:p>
          <a:p>
            <a:pPr algn="ctr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Опыт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интеграции финансовой грамотности 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учебный процесс основной школы 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примере 5-х классов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Myriad Pro"/>
                <a:ea typeface="ＭＳ Ｐゴシック"/>
                <a:cs typeface="ＭＳ Ｐゴシック"/>
              </a:rPr>
              <a:t/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Myriad Pro"/>
                <a:ea typeface="ＭＳ Ｐゴシック"/>
                <a:cs typeface="ＭＳ Ｐゴシック"/>
              </a:rPr>
            </a:br>
            <a:r>
              <a:rPr lang="ru-RU" sz="1800" i="1" dirty="0">
                <a:solidFill>
                  <a:schemeClr val="accent5">
                    <a:lumMod val="75000"/>
                  </a:schemeClr>
                </a:solidFill>
                <a:latin typeface="Myriad Pro Semibold"/>
                <a:ea typeface="ＭＳ Ｐゴシック"/>
              </a:rPr>
              <a:t>Медведь </a:t>
            </a:r>
            <a:r>
              <a:rPr lang="ru-RU" sz="1800" i="1" dirty="0" smtClean="0">
                <a:solidFill>
                  <a:schemeClr val="accent5">
                    <a:lumMod val="75000"/>
                  </a:schemeClr>
                </a:solidFill>
                <a:latin typeface="Myriad Pro Semibold"/>
                <a:ea typeface="ＭＳ Ｐゴシック"/>
              </a:rPr>
              <a:t>И.В.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1800" i="1" dirty="0" smtClean="0">
                <a:solidFill>
                  <a:schemeClr val="accent5">
                    <a:lumMod val="75000"/>
                  </a:schemeClr>
                </a:solidFill>
                <a:latin typeface="Myriad Pro Semibold"/>
                <a:ea typeface="ＭＳ Ｐゴシック"/>
              </a:rPr>
              <a:t>педагог-психолог </a:t>
            </a:r>
            <a:r>
              <a:rPr lang="ru-RU" sz="1800" i="1" dirty="0">
                <a:solidFill>
                  <a:schemeClr val="accent5">
                    <a:lumMod val="75000"/>
                  </a:schemeClr>
                </a:solidFill>
                <a:latin typeface="Myriad Pro Semibold"/>
                <a:ea typeface="ＭＳ Ｐゴシック"/>
              </a:rPr>
              <a:t>ГБОУ школа №655</a:t>
            </a:r>
          </a:p>
          <a:p>
            <a:pPr algn="ctr"/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0" name="Picture 2" descr="https://facultet.net/images/uploads/vuz/1551263569-57YoyP7ykq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552" y="218654"/>
            <a:ext cx="1210461" cy="117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432" y="414491"/>
            <a:ext cx="3070870" cy="51435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45" y="244340"/>
            <a:ext cx="2592288" cy="87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60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83"/>
    </mc:Choice>
    <mc:Fallback xmlns="">
      <p:transition spd="slow" advTm="278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29" y="692696"/>
            <a:ext cx="8229600" cy="101222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обучения: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0029" y="2280985"/>
            <a:ext cx="8229600" cy="381231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внеурочная деятельность, программа А1, 34 часа, 1 час в неделю;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урочная, интегрирована в курс обществознания, программа А2, 12 уроков по ½ часа;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урочная, интегрирована в курс обществознания, программа А3, 12 целых уроков;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урочная, интегрирована в курс обществознания, программа А2, 12 целых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24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83"/>
    </mc:Choice>
    <mc:Fallback xmlns="">
      <p:transition spd="slow" advTm="278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эффективности модели внедрения финансовой грамотности в учебный процесс основной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«Легкость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внедрения в учебный процесс,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в обучение,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в процесс обучения,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«Емкость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модели для технологичного обучения и применения активных методов обучения (табл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79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3" y="116632"/>
            <a:ext cx="8229600" cy="951012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моделей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выявленным критериям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731394"/>
              </p:ext>
            </p:extLst>
          </p:nvPr>
        </p:nvGraphicFramePr>
        <p:xfrm>
          <a:off x="251518" y="1169969"/>
          <a:ext cx="8712969" cy="5464837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2104973"/>
                <a:gridCol w="2104973"/>
                <a:gridCol w="2104973"/>
                <a:gridCol w="2398050"/>
              </a:tblGrid>
              <a:tr h="816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Критерии эффективности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Модель М1 внеурочная деятельность: 34 часа 1 раз в неделю 7-м уроком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Модель М2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урочная, интегрирована в курс обществознания, 12 уроков по ½ часа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Модель М3/4: урочная, интегрирована в курс обществознания, 12 целых уроков по 1 часу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/>
                </a:tc>
              </a:tr>
              <a:tr h="881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r>
                        <a:rPr lang="ru-RU" sz="1200" dirty="0" smtClean="0">
                          <a:effectLst/>
                        </a:rPr>
                        <a:t>.«Легкость</a:t>
                      </a:r>
                      <a:r>
                        <a:rPr lang="ru-RU" sz="1200" dirty="0">
                          <a:effectLst/>
                        </a:rPr>
                        <a:t>» внедрения в учебный процесс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Стандартная </a:t>
                      </a:r>
                      <a:r>
                        <a:rPr lang="ru-RU" sz="1200" dirty="0">
                          <a:effectLst/>
                        </a:rPr>
                        <a:t>процедура согласования с администрацией школы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Нестандартная </a:t>
                      </a:r>
                      <a:r>
                        <a:rPr lang="ru-RU" sz="1200" dirty="0">
                          <a:effectLst/>
                        </a:rPr>
                        <a:t>процедура: необходимо двойное согласование и с администрацией, и с учителем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Нестандартная </a:t>
                      </a:r>
                      <a:r>
                        <a:rPr lang="ru-RU" sz="1200" dirty="0">
                          <a:effectLst/>
                        </a:rPr>
                        <a:t>процедура: необходимо двойное согласование и с администрацией, и с учителем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</a:tr>
              <a:tr h="1229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2.Вовлечение </a:t>
                      </a:r>
                      <a:r>
                        <a:rPr lang="ru-RU" sz="1200" dirty="0">
                          <a:effectLst/>
                        </a:rPr>
                        <a:t>обучающихся в обучение по финансовой грамотности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</a:t>
                      </a:r>
                      <a:r>
                        <a:rPr lang="ru-RU" sz="1200" dirty="0" smtClean="0">
                          <a:effectLst/>
                        </a:rPr>
                        <a:t>одель </a:t>
                      </a:r>
                      <a:r>
                        <a:rPr lang="ru-RU" sz="1200" dirty="0">
                          <a:effectLst/>
                        </a:rPr>
                        <a:t>позволяет вовлечь 6-8 обучающихся в изучение финансовой грамотности и освоить 1 и 2 Модуль программы «Финансовая грамотность»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100% позволяет максимально широко вовлечь обучающихся в изучение финансовой грамотности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100% позволяет максимально широко вовлечь обучающихся в изучение финансовой грамотности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</a:tr>
              <a:tr h="1020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3.Вовлечение </a:t>
                      </a:r>
                      <a:r>
                        <a:rPr lang="ru-RU" sz="1200" dirty="0">
                          <a:effectLst/>
                        </a:rPr>
                        <a:t>родителей в процесс обучения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позволяет привлекать внимание родителей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Позволяет привлекать внимание родителей эпизодически, вызывает у них вопросы, связанные с непониманием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100% позволяет максимально широко вовлечь родителей, обучающихся в учебный процесс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</a:tr>
              <a:tr h="1453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r>
                        <a:rPr lang="ru-RU" sz="1200" dirty="0" smtClean="0">
                          <a:effectLst/>
                        </a:rPr>
                        <a:t>.«Емкость</a:t>
                      </a:r>
                      <a:r>
                        <a:rPr lang="ru-RU" sz="1200" dirty="0">
                          <a:effectLst/>
                        </a:rPr>
                        <a:t>» модели для технологичного обучения и применения активных методов обучения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Позволяет обоснованно внедрять любые технологии и использовать соответствующие активные методы обучения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Включать методы в традиционное обучение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Позволяет внедрение технологии </a:t>
                      </a:r>
                      <a:r>
                        <a:rPr lang="ru-RU" sz="1200" dirty="0" err="1">
                          <a:effectLst/>
                        </a:rPr>
                        <a:t>модерации</a:t>
                      </a:r>
                      <a:r>
                        <a:rPr lang="ru-RU" sz="1200" dirty="0">
                          <a:effectLst/>
                        </a:rPr>
                        <a:t> в учебный процесс,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Позволяет широкое применение командных и диалоговых методов обучения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15" marR="26915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6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622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08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в условиях школьных перегрузок модель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М1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массового вовлечения детей в обучение по программе финансовой грамотности, несмотря на преимущества технологичного обучения, предполагающего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широкое применение активных методов обучения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 обучающей программы. 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обеспечивает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массовость вовлечения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но не вызывает интерес к финансовой грамотности ни у обучающихся, ни у их родителей.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тому же интеграция материала по финансовой грамотности непосредственно в курс обществознания возможна при условии соблюдения принципов интеграции, которые наиболее уязвимы в практике преподавания. 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М3/4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позволяет: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финансовую грамотность в качестве автономного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курса, находящегося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контексте курса обществознания, что является наиболее гармоничным вариантом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одель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3/4позволяет творческое применение активных методов обучения внутри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технологии;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обучения; модель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М3/4 привлекает внимание и формирует интерес к финансовой грамотности у подавляющего большинства родителей: это хорошо отслеживается при анализе домашних заданий обучающихся в течении учебного года. 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193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323</Words>
  <Application>Microsoft Office PowerPoint</Application>
  <PresentationFormat>Экран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ＭＳ Ｐゴシック</vt:lpstr>
      <vt:lpstr>Arial</vt:lpstr>
      <vt:lpstr>Calibri</vt:lpstr>
      <vt:lpstr>Myriad Pro</vt:lpstr>
      <vt:lpstr>Myriad Pro Semibold</vt:lpstr>
      <vt:lpstr>Times New Roman</vt:lpstr>
      <vt:lpstr>Verdana</vt:lpstr>
      <vt:lpstr>Тема Office</vt:lpstr>
      <vt:lpstr>Презентация PowerPoint</vt:lpstr>
      <vt:lpstr> Модели организации обучения:</vt:lpstr>
      <vt:lpstr>Критерии оценки эффективности модели внедрения финансовой грамотности в учебный процесс основной школы:</vt:lpstr>
      <vt:lpstr> Сравнительный анализ моделей по выявленным критериям </vt:lpstr>
      <vt:lpstr>ВЫВОДЫ: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Home</cp:lastModifiedBy>
  <cp:revision>19</cp:revision>
  <dcterms:created xsi:type="dcterms:W3CDTF">2017-03-28T07:09:26Z</dcterms:created>
  <dcterms:modified xsi:type="dcterms:W3CDTF">2020-09-04T08:12:56Z</dcterms:modified>
</cp:coreProperties>
</file>