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AA86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420"/>
            <a:ext cx="9144000" cy="6461615"/>
          </a:xfrm>
          <a:prstGeom prst="rect">
            <a:avLst/>
          </a:prstGeom>
        </p:spPr>
      </p:pic>
      <p:sp>
        <p:nvSpPr>
          <p:cNvPr id="9" name="Заголовок 5"/>
          <p:cNvSpPr>
            <a:spLocks noGrp="1"/>
          </p:cNvSpPr>
          <p:nvPr/>
        </p:nvSpPr>
        <p:spPr>
          <a:xfrm>
            <a:off x="395536" y="1772816"/>
            <a:ext cx="8338457" cy="2451960"/>
          </a:xfrm>
          <a:prstGeom prst="rect">
            <a:avLst/>
          </a:prstGeom>
          <a:noFill/>
          <a:ln>
            <a:noFill/>
          </a:ln>
        </p:spPr>
        <p:txBody>
          <a:bodyPr vert="horz" lIns="80152" tIns="80152" rIns="80152" bIns="80152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sz="3500" b="1" kern="1200" cap="none">
                <a:solidFill>
                  <a:srgbClr val="4CAF90"/>
                </a:solidFill>
                <a:latin typeface="+mj-lt"/>
                <a:ea typeface="+mj-ea"/>
                <a:cs typeface="+mj-cs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algn="ctr"/>
            <a:r>
              <a:rPr lang="ru-RU" sz="2400" dirty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ПРОЕКТ </a:t>
            </a:r>
          </a:p>
          <a:p>
            <a:pPr algn="ctr">
              <a:spcAft>
                <a:spcPts val="1200"/>
              </a:spcAft>
            </a:pPr>
            <a:r>
              <a:rPr lang="ru-RU" sz="2400" dirty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МИНФИНА РОССИИ И ВСЕМИРНОГО БАНКА </a:t>
            </a:r>
          </a:p>
          <a:p>
            <a:pPr algn="ctr"/>
            <a:r>
              <a:rPr lang="ru-RU" sz="2400" dirty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«СОДЕЙСТВИЕ ПОВЫШЕНИЮ УРОВНЯ ФИНАНСОВОЙ ГРАМОТНОСТИ НАСЕЛЕНИЯ И РАЗВИТИЮ ФИНАНСОВОГО ОБРАЗОВАНИЯ В РОССИЙСКОЙ ФЕДЕРАЦИИ»</a:t>
            </a:r>
          </a:p>
          <a:p>
            <a:pPr algn="ctr"/>
            <a:br>
              <a:rPr lang="ru-RU" sz="2800" dirty="0">
                <a:solidFill>
                  <a:schemeClr val="accent5">
                    <a:lumMod val="50000"/>
                  </a:schemeClr>
                </a:solidFill>
                <a:latin typeface="Myriad Pro Semibold"/>
                <a:ea typeface="ＭＳ Ｐゴシック"/>
                <a:cs typeface="ＭＳ Ｐゴシック"/>
              </a:rPr>
            </a:br>
            <a:br>
              <a:rPr lang="ru-RU" sz="2800" dirty="0">
                <a:solidFill>
                  <a:schemeClr val="accent5">
                    <a:lumMod val="50000"/>
                  </a:schemeClr>
                </a:solidFill>
                <a:latin typeface="Myriad Pro Semibold"/>
                <a:ea typeface="ＭＳ Ｐゴシック"/>
                <a:cs typeface="ＭＳ Ｐゴシック"/>
              </a:rPr>
            </a:b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latin typeface="Myriad Pro"/>
                <a:ea typeface="ＭＳ Ｐゴシック"/>
                <a:cs typeface="ＭＳ Ｐゴシック"/>
              </a:rPr>
            </a:b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latin typeface="Myriad Pro"/>
                <a:ea typeface="ＭＳ Ｐゴシック"/>
                <a:cs typeface="ＭＳ Ｐゴシック"/>
              </a:rPr>
            </a:b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195768"/>
            <a:ext cx="327660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0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71078"/>
            <a:ext cx="3276600" cy="895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2E9753-B92A-4E72-9DA9-BC35D0E6DA16}"/>
              </a:ext>
            </a:extLst>
          </p:cNvPr>
          <p:cNvSpPr txBox="1"/>
          <p:nvPr/>
        </p:nvSpPr>
        <p:spPr>
          <a:xfrm>
            <a:off x="683568" y="1674673"/>
            <a:ext cx="7776864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ru-RU" dirty="0"/>
          </a:p>
          <a:p>
            <a:r>
              <a:rPr lang="ru-RU" sz="3600" b="1" dirty="0">
                <a:solidFill>
                  <a:srgbClr val="00B050"/>
                </a:solidFill>
              </a:rPr>
              <a:t>Осознанность</a:t>
            </a:r>
          </a:p>
          <a:p>
            <a:endParaRPr lang="ru-RU" sz="2400" dirty="0">
              <a:solidFill>
                <a:srgbClr val="00B050"/>
              </a:solidFill>
            </a:endParaRPr>
          </a:p>
          <a:p>
            <a:endParaRPr lang="ru-RU" sz="2400" dirty="0">
              <a:solidFill>
                <a:srgbClr val="00B050"/>
              </a:solidFill>
            </a:endParaRPr>
          </a:p>
          <a:p>
            <a:r>
              <a:rPr lang="ru-RU" sz="2400" dirty="0">
                <a:solidFill>
                  <a:srgbClr val="00B050"/>
                </a:solidFill>
              </a:rPr>
              <a:t>В результате реализации конкретных проектов у детей развивается </a:t>
            </a:r>
            <a:r>
              <a:rPr lang="ru-RU" sz="2400" i="1" u="sng" dirty="0">
                <a:solidFill>
                  <a:srgbClr val="00B050"/>
                </a:solidFill>
              </a:rPr>
              <a:t>осознанность в принятии решений</a:t>
            </a:r>
            <a:r>
              <a:rPr lang="ru-RU" sz="2400" dirty="0">
                <a:solidFill>
                  <a:srgbClr val="00B050"/>
                </a:solidFill>
              </a:rPr>
              <a:t>. </a:t>
            </a:r>
          </a:p>
          <a:p>
            <a:r>
              <a:rPr lang="ru-RU" sz="2400" dirty="0">
                <a:solidFill>
                  <a:srgbClr val="00B050"/>
                </a:solidFill>
              </a:rPr>
              <a:t>Это поможет им при принятии решений как в отношении текущих ситуаций, так и в дальнейшем – при выборе будущей профессии, ВУЗа, карьерной траектории.</a:t>
            </a:r>
          </a:p>
        </p:txBody>
      </p:sp>
    </p:spTree>
    <p:extLst>
      <p:ext uri="{BB962C8B-B14F-4D97-AF65-F5344CB8AC3E}">
        <p14:creationId xmlns:p14="http://schemas.microsoft.com/office/powerpoint/2010/main" val="87255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71078"/>
            <a:ext cx="3276600" cy="895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2E9753-B92A-4E72-9DA9-BC35D0E6DA16}"/>
              </a:ext>
            </a:extLst>
          </p:cNvPr>
          <p:cNvSpPr txBox="1"/>
          <p:nvPr/>
        </p:nvSpPr>
        <p:spPr>
          <a:xfrm>
            <a:off x="611560" y="1628800"/>
            <a:ext cx="792088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</a:rPr>
              <a:t>Возможность совершать ошибки</a:t>
            </a:r>
          </a:p>
          <a:p>
            <a:endParaRPr lang="ru-RU" sz="2400" dirty="0">
              <a:solidFill>
                <a:srgbClr val="00B050"/>
              </a:solidFill>
            </a:endParaRPr>
          </a:p>
          <a:p>
            <a:endParaRPr lang="ru-RU" sz="2400" dirty="0">
              <a:solidFill>
                <a:srgbClr val="00B050"/>
              </a:solidFill>
            </a:endParaRPr>
          </a:p>
          <a:p>
            <a:r>
              <a:rPr lang="ru-RU" sz="2400" dirty="0">
                <a:solidFill>
                  <a:srgbClr val="00B050"/>
                </a:solidFill>
              </a:rPr>
              <a:t>В любом проекте ошибки неизбежны. </a:t>
            </a:r>
          </a:p>
          <a:p>
            <a:r>
              <a:rPr lang="ru-RU" sz="2400" dirty="0">
                <a:solidFill>
                  <a:srgbClr val="00B050"/>
                </a:solidFill>
              </a:rPr>
              <a:t>Поэтому, каждый ученик должен знать и помнить: </a:t>
            </a:r>
            <a:r>
              <a:rPr lang="ru-RU" sz="2400" i="1" u="sng" dirty="0">
                <a:solidFill>
                  <a:srgbClr val="00B050"/>
                </a:solidFill>
              </a:rPr>
              <a:t>любые ошибки - это важная часть полученного опыта. </a:t>
            </a:r>
          </a:p>
          <a:p>
            <a:r>
              <a:rPr lang="ru-RU" sz="2400" dirty="0">
                <a:solidFill>
                  <a:srgbClr val="00B050"/>
                </a:solidFill>
              </a:rPr>
              <a:t>И главная обучающая цель в том, чтобы их правильный анализ позволит переоценить многие действия в будущем. </a:t>
            </a:r>
          </a:p>
          <a:p>
            <a:r>
              <a:rPr lang="ru-RU" sz="2400" dirty="0">
                <a:solidFill>
                  <a:srgbClr val="00B050"/>
                </a:solidFill>
              </a:rPr>
              <a:t>Будут появляться новые ошибки, но это естественный процесс роста и развития.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79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71078"/>
            <a:ext cx="3276600" cy="895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2E9753-B92A-4E72-9DA9-BC35D0E6DA16}"/>
              </a:ext>
            </a:extLst>
          </p:cNvPr>
          <p:cNvSpPr txBox="1"/>
          <p:nvPr/>
        </p:nvSpPr>
        <p:spPr>
          <a:xfrm>
            <a:off x="611560" y="1628507"/>
            <a:ext cx="792088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</a:rPr>
              <a:t>Профориентация</a:t>
            </a:r>
          </a:p>
          <a:p>
            <a:endParaRPr lang="ru-RU" sz="2400" dirty="0">
              <a:solidFill>
                <a:srgbClr val="00B050"/>
              </a:solidFill>
            </a:endParaRPr>
          </a:p>
          <a:p>
            <a:endParaRPr lang="ru-RU" sz="2400" dirty="0">
              <a:solidFill>
                <a:srgbClr val="00B050"/>
              </a:solidFill>
            </a:endParaRPr>
          </a:p>
          <a:p>
            <a:endParaRPr lang="ru-RU" sz="2400" dirty="0">
              <a:solidFill>
                <a:srgbClr val="00B050"/>
              </a:solidFill>
            </a:endParaRPr>
          </a:p>
          <a:p>
            <a:r>
              <a:rPr lang="ru-RU" sz="2400" dirty="0">
                <a:solidFill>
                  <a:srgbClr val="00B050"/>
                </a:solidFill>
              </a:rPr>
              <a:t>Обучение прикладным бизнес-проектам помогает понять, в какой сфере деятельности есть желание развиваться в будущем. </a:t>
            </a:r>
          </a:p>
          <a:p>
            <a:endParaRPr lang="ru-RU" sz="2400" dirty="0">
              <a:solidFill>
                <a:srgbClr val="00B050"/>
              </a:solidFill>
            </a:endParaRPr>
          </a:p>
          <a:p>
            <a:r>
              <a:rPr lang="ru-RU" sz="2400" dirty="0">
                <a:solidFill>
                  <a:srgbClr val="00B050"/>
                </a:solidFill>
              </a:rPr>
              <a:t>Ранняя профориентация - залог будущей успешной жизни.</a:t>
            </a:r>
          </a:p>
        </p:txBody>
      </p:sp>
    </p:spTree>
    <p:extLst>
      <p:ext uri="{BB962C8B-B14F-4D97-AF65-F5344CB8AC3E}">
        <p14:creationId xmlns:p14="http://schemas.microsoft.com/office/powerpoint/2010/main" val="275641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71078"/>
            <a:ext cx="3276600" cy="895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2E9753-B92A-4E72-9DA9-BC35D0E6DA16}"/>
              </a:ext>
            </a:extLst>
          </p:cNvPr>
          <p:cNvSpPr txBox="1"/>
          <p:nvPr/>
        </p:nvSpPr>
        <p:spPr>
          <a:xfrm>
            <a:off x="611560" y="2132856"/>
            <a:ext cx="792088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</a:rPr>
              <a:t>Система ценностей</a:t>
            </a:r>
          </a:p>
          <a:p>
            <a:endParaRPr lang="ru-RU" sz="2400" dirty="0">
              <a:solidFill>
                <a:srgbClr val="00B050"/>
              </a:solidFill>
            </a:endParaRPr>
          </a:p>
          <a:p>
            <a:endParaRPr lang="ru-RU" sz="2400" dirty="0">
              <a:solidFill>
                <a:srgbClr val="00B050"/>
              </a:solidFill>
            </a:endParaRPr>
          </a:p>
          <a:p>
            <a:r>
              <a:rPr lang="ru-RU" sz="2400" dirty="0">
                <a:solidFill>
                  <a:srgbClr val="00B050"/>
                </a:solidFill>
              </a:rPr>
              <a:t>Семья - важнейший центр формирования ценностных ориентиров детей. </a:t>
            </a:r>
          </a:p>
          <a:p>
            <a:r>
              <a:rPr lang="ru-RU" sz="2400" dirty="0">
                <a:solidFill>
                  <a:srgbClr val="00B050"/>
                </a:solidFill>
              </a:rPr>
              <a:t>Но в процессе обучения очень важную роль играет личный опыт и пример преподавателя, наставника (ментора). </a:t>
            </a:r>
          </a:p>
        </p:txBody>
      </p:sp>
    </p:spTree>
    <p:extLst>
      <p:ext uri="{BB962C8B-B14F-4D97-AF65-F5344CB8AC3E}">
        <p14:creationId xmlns:p14="http://schemas.microsoft.com/office/powerpoint/2010/main" val="58938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71078"/>
            <a:ext cx="3276600" cy="895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2E9753-B92A-4E72-9DA9-BC35D0E6DA16}"/>
              </a:ext>
            </a:extLst>
          </p:cNvPr>
          <p:cNvSpPr txBox="1"/>
          <p:nvPr/>
        </p:nvSpPr>
        <p:spPr>
          <a:xfrm>
            <a:off x="683568" y="1700808"/>
            <a:ext cx="792088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</a:rPr>
              <a:t>Персональные проекты, </a:t>
            </a:r>
          </a:p>
          <a:p>
            <a:pPr algn="ctr"/>
            <a:r>
              <a:rPr lang="ru-RU" sz="3600" b="1" dirty="0">
                <a:solidFill>
                  <a:srgbClr val="00B050"/>
                </a:solidFill>
              </a:rPr>
              <a:t>реализуемые учащимися </a:t>
            </a:r>
          </a:p>
          <a:p>
            <a:pPr algn="ctr"/>
            <a:r>
              <a:rPr lang="ru-RU" sz="3600" b="1" dirty="0" err="1">
                <a:solidFill>
                  <a:srgbClr val="00B050"/>
                </a:solidFill>
              </a:rPr>
              <a:t>Ивангородского</a:t>
            </a:r>
            <a:r>
              <a:rPr lang="ru-RU" sz="3600" b="1" dirty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ru-RU" sz="3600" b="1" dirty="0">
                <a:solidFill>
                  <a:srgbClr val="00B050"/>
                </a:solidFill>
              </a:rPr>
              <a:t>гуманитарно-технического </a:t>
            </a:r>
          </a:p>
          <a:p>
            <a:pPr algn="ctr"/>
            <a:r>
              <a:rPr lang="ru-RU" sz="3600" b="1" dirty="0">
                <a:solidFill>
                  <a:srgbClr val="00B050"/>
                </a:solidFill>
              </a:rPr>
              <a:t>колледжа</a:t>
            </a:r>
          </a:p>
        </p:txBody>
      </p:sp>
    </p:spTree>
    <p:extLst>
      <p:ext uri="{BB962C8B-B14F-4D97-AF65-F5344CB8AC3E}">
        <p14:creationId xmlns:p14="http://schemas.microsoft.com/office/powerpoint/2010/main" val="403850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71078"/>
            <a:ext cx="3276600" cy="895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2E9753-B92A-4E72-9DA9-BC35D0E6DA16}"/>
              </a:ext>
            </a:extLst>
          </p:cNvPr>
          <p:cNvSpPr txBox="1"/>
          <p:nvPr/>
        </p:nvSpPr>
        <p:spPr>
          <a:xfrm>
            <a:off x="19725" y="628738"/>
            <a:ext cx="60849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Бизнес-проект </a:t>
            </a:r>
          </a:p>
          <a:p>
            <a:pPr algn="ctr"/>
            <a:r>
              <a:rPr lang="ru-RU" sz="2400" b="1" dirty="0">
                <a:solidFill>
                  <a:srgbClr val="00B050"/>
                </a:solidFill>
              </a:rPr>
              <a:t>«Курсы компьютерной грамотности с элементами программирования»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EF441F-2C75-406A-BB3C-C9389CDD50F1}"/>
              </a:ext>
            </a:extLst>
          </p:cNvPr>
          <p:cNvSpPr txBox="1"/>
          <p:nvPr/>
        </p:nvSpPr>
        <p:spPr>
          <a:xfrm>
            <a:off x="683568" y="1818786"/>
            <a:ext cx="590465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Курс реализуется студентами 2 курса по направлениям:</a:t>
            </a:r>
          </a:p>
          <a:p>
            <a:endParaRPr lang="ru-RU" dirty="0">
              <a:solidFill>
                <a:srgbClr val="00B05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B050"/>
                </a:solidFill>
              </a:rPr>
              <a:t>для учащихся общеобразовательных школ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B050"/>
                </a:solidFill>
              </a:rPr>
              <a:t>для взрослых, желающих овладеть пользовательскими компьютерными навыками.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4EBCCDE-40BA-4152-9179-2544CEA7F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539" y="3572988"/>
            <a:ext cx="3681284" cy="24553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1FAB569-38EF-481E-BAE1-C90C31164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4048472"/>
            <a:ext cx="3851920" cy="256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4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71078"/>
            <a:ext cx="3276600" cy="895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2E9753-B92A-4E72-9DA9-BC35D0E6DA16}"/>
              </a:ext>
            </a:extLst>
          </p:cNvPr>
          <p:cNvSpPr txBox="1"/>
          <p:nvPr/>
        </p:nvSpPr>
        <p:spPr>
          <a:xfrm>
            <a:off x="19725" y="628738"/>
            <a:ext cx="60849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Бизнес-проект </a:t>
            </a:r>
          </a:p>
          <a:p>
            <a:pPr algn="ctr"/>
            <a:r>
              <a:rPr lang="ru-RU" sz="2400" b="1" dirty="0">
                <a:solidFill>
                  <a:srgbClr val="00B050"/>
                </a:solidFill>
              </a:rPr>
              <a:t>«Контент-агентство»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EF441F-2C75-406A-BB3C-C9389CDD50F1}"/>
              </a:ext>
            </a:extLst>
          </p:cNvPr>
          <p:cNvSpPr txBox="1"/>
          <p:nvPr/>
        </p:nvSpPr>
        <p:spPr>
          <a:xfrm>
            <a:off x="683568" y="1818786"/>
            <a:ext cx="590465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Проект реализуется студентами 3 курса по направлениям создания контента для интернет-ресурсов заказчиков: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B050"/>
                </a:solidFill>
              </a:rPr>
              <a:t>создание фото и видео материалов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B050"/>
                </a:solidFill>
              </a:rPr>
              <a:t>написание статей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B050"/>
                </a:solidFill>
              </a:rPr>
              <a:t>продающая реклама и маркетинг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rgbClr val="00B050"/>
              </a:solidFill>
            </a:endParaRPr>
          </a:p>
          <a:p>
            <a:endParaRPr lang="ru-RU" dirty="0">
              <a:solidFill>
                <a:srgbClr val="00B050"/>
              </a:solidFill>
            </a:endParaRPr>
          </a:p>
          <a:p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46EDEF-BDC2-4439-BFCF-8C476B98F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3429000"/>
            <a:ext cx="4176464" cy="31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7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71078"/>
            <a:ext cx="3276600" cy="895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2E9753-B92A-4E72-9DA9-BC35D0E6DA16}"/>
              </a:ext>
            </a:extLst>
          </p:cNvPr>
          <p:cNvSpPr txBox="1"/>
          <p:nvPr/>
        </p:nvSpPr>
        <p:spPr>
          <a:xfrm>
            <a:off x="19725" y="628738"/>
            <a:ext cx="60849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Бизнес-проект </a:t>
            </a:r>
          </a:p>
          <a:p>
            <a:pPr algn="ctr"/>
            <a:r>
              <a:rPr lang="ru-RU" sz="2400" b="1" dirty="0">
                <a:solidFill>
                  <a:srgbClr val="00B050"/>
                </a:solidFill>
              </a:rPr>
              <a:t>«Домашний учитель музыки»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EF441F-2C75-406A-BB3C-C9389CDD50F1}"/>
              </a:ext>
            </a:extLst>
          </p:cNvPr>
          <p:cNvSpPr txBox="1"/>
          <p:nvPr/>
        </p:nvSpPr>
        <p:spPr>
          <a:xfrm>
            <a:off x="683568" y="1818786"/>
            <a:ext cx="61926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B050"/>
                </a:solidFill>
              </a:rPr>
              <a:t>Проект реализуется студентом 3 курса по направлению обучения игры на гитаре и сольфеджио (для взрослых и детей).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378CCC-FA3A-4382-A772-82E804B41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176" y="3307215"/>
            <a:ext cx="5436096" cy="271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3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68" y="0"/>
            <a:ext cx="9144000" cy="6893913"/>
          </a:xfrm>
          <a:prstGeom prst="rect">
            <a:avLst/>
          </a:prstGeom>
        </p:spPr>
      </p:pic>
      <p:sp>
        <p:nvSpPr>
          <p:cNvPr id="7" name="Заголовок 5"/>
          <p:cNvSpPr>
            <a:spLocks noGrp="1"/>
          </p:cNvSpPr>
          <p:nvPr/>
        </p:nvSpPr>
        <p:spPr>
          <a:xfrm>
            <a:off x="402771" y="692696"/>
            <a:ext cx="8338457" cy="4849430"/>
          </a:xfrm>
          <a:prstGeom prst="rect">
            <a:avLst/>
          </a:prstGeom>
          <a:noFill/>
          <a:ln>
            <a:noFill/>
          </a:ln>
        </p:spPr>
        <p:txBody>
          <a:bodyPr vert="horz" lIns="80152" tIns="80152" rIns="80152" bIns="80152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sz="3500" b="1" kern="1200" cap="none">
                <a:solidFill>
                  <a:srgbClr val="4CAF90"/>
                </a:solidFill>
                <a:latin typeface="+mj-lt"/>
                <a:ea typeface="+mj-ea"/>
                <a:cs typeface="+mj-cs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algn="ctr">
              <a:lnSpc>
                <a:spcPct val="150000"/>
              </a:lnSpc>
            </a:pPr>
            <a:r>
              <a:rPr lang="ru-RU" sz="2800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ru-RU" sz="2400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Опыт преподавания темы 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«Мой первый бизнес» 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для старшеклассников и учащихся СПО»</a:t>
            </a:r>
          </a:p>
          <a:p>
            <a:pPr algn="ctr">
              <a:lnSpc>
                <a:spcPct val="150000"/>
              </a:lnSpc>
            </a:pPr>
            <a:endParaRPr lang="ru-RU" sz="2400" dirty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Краснов Сергей Евгеньевич</a:t>
            </a:r>
          </a:p>
          <a:p>
            <a:pPr algn="ctr">
              <a:spcAft>
                <a:spcPts val="1200"/>
              </a:spcAft>
            </a:pPr>
            <a:endParaRPr lang="ru-RU" sz="2000" i="1" dirty="0">
              <a:solidFill>
                <a:srgbClr val="00B050"/>
              </a:solidFill>
              <a:latin typeface="Myriad Pro Semibold"/>
              <a:ea typeface="ＭＳ Ｐゴシック"/>
            </a:endParaRPr>
          </a:p>
          <a:p>
            <a:pPr algn="ctr">
              <a:spcAft>
                <a:spcPts val="1200"/>
              </a:spcAft>
            </a:pPr>
            <a:r>
              <a:rPr lang="ru-RU" sz="2000" i="1" dirty="0">
                <a:solidFill>
                  <a:srgbClr val="00B050"/>
                </a:solidFill>
                <a:latin typeface="Myriad Pro Semibold"/>
                <a:ea typeface="ＭＳ Ｐゴシック"/>
              </a:rPr>
              <a:t>Учитель обществознания и права </a:t>
            </a:r>
          </a:p>
          <a:p>
            <a:pPr algn="ctr">
              <a:spcAft>
                <a:spcPts val="1200"/>
              </a:spcAft>
            </a:pPr>
            <a:r>
              <a:rPr lang="ru-RU" sz="2000" i="1" dirty="0">
                <a:solidFill>
                  <a:srgbClr val="00B050"/>
                </a:solidFill>
                <a:latin typeface="Myriad Pro Semibold"/>
                <a:ea typeface="ＭＳ Ｐゴシック"/>
              </a:rPr>
              <a:t>Кингисеппской средней общеобразовательной школы № 2</a:t>
            </a:r>
            <a:endParaRPr lang="ru-RU" sz="1800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171078"/>
            <a:ext cx="327660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1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71078"/>
            <a:ext cx="3276600" cy="895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2E9753-B92A-4E72-9DA9-BC35D0E6DA16}"/>
              </a:ext>
            </a:extLst>
          </p:cNvPr>
          <p:cNvSpPr txBox="1"/>
          <p:nvPr/>
        </p:nvSpPr>
        <p:spPr>
          <a:xfrm>
            <a:off x="431540" y="764704"/>
            <a:ext cx="8280920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</a:rPr>
              <a:t>Основные компоненты бизнес – образования в современных условиях:</a:t>
            </a:r>
            <a:endParaRPr lang="ru-RU" sz="2800" dirty="0">
              <a:solidFill>
                <a:srgbClr val="00B05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800" dirty="0">
                <a:solidFill>
                  <a:srgbClr val="00B050"/>
                </a:solidFill>
              </a:rPr>
              <a:t>Жизненность</a:t>
            </a:r>
          </a:p>
          <a:p>
            <a:pPr marL="285750" indent="-285750">
              <a:buFontTx/>
              <a:buChar char="-"/>
            </a:pPr>
            <a:r>
              <a:rPr lang="ru-RU" sz="2800" dirty="0">
                <a:solidFill>
                  <a:srgbClr val="00B050"/>
                </a:solidFill>
              </a:rPr>
              <a:t>Мотивация</a:t>
            </a:r>
          </a:p>
          <a:p>
            <a:pPr marL="285750" indent="-285750">
              <a:buFontTx/>
              <a:buChar char="-"/>
            </a:pPr>
            <a:r>
              <a:rPr lang="ru-RU" sz="2800" dirty="0">
                <a:solidFill>
                  <a:srgbClr val="00B050"/>
                </a:solidFill>
              </a:rPr>
              <a:t>Целеполагание</a:t>
            </a:r>
          </a:p>
          <a:p>
            <a:pPr marL="285750" indent="-285750">
              <a:buFontTx/>
              <a:buChar char="-"/>
            </a:pPr>
            <a:r>
              <a:rPr lang="ru-RU" sz="2800" dirty="0">
                <a:solidFill>
                  <a:srgbClr val="00B050"/>
                </a:solidFill>
              </a:rPr>
              <a:t>Командная работа</a:t>
            </a:r>
          </a:p>
          <a:p>
            <a:pPr marL="285750" indent="-285750">
              <a:buFontTx/>
              <a:buChar char="-"/>
            </a:pPr>
            <a:r>
              <a:rPr lang="ru-RU" sz="2800" dirty="0">
                <a:solidFill>
                  <a:srgbClr val="00B050"/>
                </a:solidFill>
              </a:rPr>
              <a:t>Планирование и распределение ресурсов</a:t>
            </a:r>
          </a:p>
          <a:p>
            <a:pPr marL="285750" indent="-285750">
              <a:buFontTx/>
              <a:buChar char="-"/>
            </a:pPr>
            <a:r>
              <a:rPr lang="ru-RU" sz="2800" dirty="0">
                <a:solidFill>
                  <a:srgbClr val="00B050"/>
                </a:solidFill>
              </a:rPr>
              <a:t>Ответственность</a:t>
            </a:r>
          </a:p>
          <a:p>
            <a:pPr marL="285750" indent="-285750">
              <a:buFontTx/>
              <a:buChar char="-"/>
            </a:pPr>
            <a:r>
              <a:rPr lang="ru-RU" sz="2800" dirty="0">
                <a:solidFill>
                  <a:srgbClr val="00B050"/>
                </a:solidFill>
              </a:rPr>
              <a:t>Осознанность</a:t>
            </a:r>
          </a:p>
          <a:p>
            <a:pPr marL="285750" indent="-285750">
              <a:buFontTx/>
              <a:buChar char="-"/>
            </a:pPr>
            <a:r>
              <a:rPr lang="ru-RU" sz="2800" dirty="0">
                <a:solidFill>
                  <a:srgbClr val="00B050"/>
                </a:solidFill>
              </a:rPr>
              <a:t>Возможность ошибиться</a:t>
            </a:r>
          </a:p>
          <a:p>
            <a:pPr marL="285750" indent="-285750">
              <a:buFontTx/>
              <a:buChar char="-"/>
            </a:pPr>
            <a:r>
              <a:rPr lang="ru-RU" sz="2800" dirty="0">
                <a:solidFill>
                  <a:srgbClr val="00B050"/>
                </a:solidFill>
              </a:rPr>
              <a:t>Обратная связь и работа над ошибкам</a:t>
            </a:r>
          </a:p>
          <a:p>
            <a:pPr marL="285750" indent="-285750">
              <a:buFontTx/>
              <a:buChar char="-"/>
            </a:pPr>
            <a:r>
              <a:rPr lang="ru-RU" sz="2800" dirty="0">
                <a:solidFill>
                  <a:srgbClr val="00B050"/>
                </a:solidFill>
              </a:rPr>
              <a:t>Профориентация</a:t>
            </a:r>
          </a:p>
          <a:p>
            <a:pPr marL="285750" indent="-285750">
              <a:buFontTx/>
              <a:buChar char="-"/>
            </a:pPr>
            <a:r>
              <a:rPr lang="ru-RU" sz="2800" dirty="0">
                <a:solidFill>
                  <a:srgbClr val="00B050"/>
                </a:solidFill>
              </a:rPr>
              <a:t>Система ценностей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202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71078"/>
            <a:ext cx="3276600" cy="895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2E9753-B92A-4E72-9DA9-BC35D0E6DA16}"/>
              </a:ext>
            </a:extLst>
          </p:cNvPr>
          <p:cNvSpPr txBox="1"/>
          <p:nvPr/>
        </p:nvSpPr>
        <p:spPr>
          <a:xfrm>
            <a:off x="683568" y="1196752"/>
            <a:ext cx="777686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</a:rPr>
              <a:t>Жизненные реалии</a:t>
            </a:r>
          </a:p>
          <a:p>
            <a:pPr marL="285750" indent="-285750">
              <a:buFontTx/>
              <a:buChar char="-"/>
            </a:pPr>
            <a:endParaRPr lang="ru-RU" sz="2400" dirty="0">
              <a:solidFill>
                <a:srgbClr val="00B050"/>
              </a:solidFill>
            </a:endParaRPr>
          </a:p>
          <a:p>
            <a:endParaRPr lang="ru-RU" sz="2400" dirty="0">
              <a:solidFill>
                <a:srgbClr val="00B050"/>
              </a:solidFill>
            </a:endParaRPr>
          </a:p>
          <a:p>
            <a:r>
              <a:rPr lang="ru-RU" sz="2400" dirty="0">
                <a:solidFill>
                  <a:srgbClr val="00B050"/>
                </a:solidFill>
              </a:rPr>
              <a:t>Часто обучение (не важно на каком уровне) – это только теория, которую сложно применить на практике. Учащиеся не понимают, для чего выполняют те или задачи, что является результатом реализации проекта, как полученные знания будут применяться в жизни. </a:t>
            </a:r>
          </a:p>
          <a:p>
            <a:r>
              <a:rPr lang="ru-RU" sz="2400" dirty="0">
                <a:solidFill>
                  <a:srgbClr val="00B050"/>
                </a:solidFill>
              </a:rPr>
              <a:t>Поэтому они теряют интерес к процессу обучения. </a:t>
            </a:r>
          </a:p>
          <a:p>
            <a:r>
              <a:rPr lang="ru-RU" sz="2400" dirty="0">
                <a:solidFill>
                  <a:srgbClr val="00B050"/>
                </a:solidFill>
              </a:rPr>
              <a:t>В случаях, когда проект основан на </a:t>
            </a:r>
            <a:r>
              <a:rPr lang="ru-RU" sz="2400" i="1" u="sng" dirty="0">
                <a:solidFill>
                  <a:srgbClr val="00B050"/>
                </a:solidFill>
              </a:rPr>
              <a:t>реальном жизненном примере</a:t>
            </a:r>
            <a:r>
              <a:rPr lang="ru-RU" sz="2400" dirty="0">
                <a:solidFill>
                  <a:srgbClr val="00B050"/>
                </a:solidFill>
              </a:rPr>
              <a:t>, ученики воодушевлённо погружаются в соответствующую предметную область.</a:t>
            </a:r>
          </a:p>
        </p:txBody>
      </p:sp>
    </p:spTree>
    <p:extLst>
      <p:ext uri="{BB962C8B-B14F-4D97-AF65-F5344CB8AC3E}">
        <p14:creationId xmlns:p14="http://schemas.microsoft.com/office/powerpoint/2010/main" val="102741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71078"/>
            <a:ext cx="3276600" cy="895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2E9753-B92A-4E72-9DA9-BC35D0E6DA16}"/>
              </a:ext>
            </a:extLst>
          </p:cNvPr>
          <p:cNvSpPr txBox="1"/>
          <p:nvPr/>
        </p:nvSpPr>
        <p:spPr>
          <a:xfrm>
            <a:off x="557436" y="1196752"/>
            <a:ext cx="802912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</a:rPr>
              <a:t>Мотивация</a:t>
            </a:r>
          </a:p>
          <a:p>
            <a:endParaRPr lang="ru-RU" dirty="0">
              <a:solidFill>
                <a:srgbClr val="00B050"/>
              </a:solidFill>
            </a:endParaRPr>
          </a:p>
          <a:p>
            <a:r>
              <a:rPr lang="ru-RU" sz="2400" dirty="0">
                <a:solidFill>
                  <a:srgbClr val="00B050"/>
                </a:solidFill>
              </a:rPr>
              <a:t>По мере того, как теряется интерес к обучению, снижается и уровень мотивации. А делать что-то качественно без мотивации очень сложно. </a:t>
            </a:r>
          </a:p>
          <a:p>
            <a:r>
              <a:rPr lang="ru-RU" sz="2400" dirty="0">
                <a:solidFill>
                  <a:srgbClr val="00B050"/>
                </a:solidFill>
              </a:rPr>
              <a:t>К сожалению, со временем это становится привычкой. </a:t>
            </a:r>
          </a:p>
          <a:p>
            <a:r>
              <a:rPr lang="ru-RU" sz="2400" dirty="0">
                <a:solidFill>
                  <a:srgbClr val="00B050"/>
                </a:solidFill>
              </a:rPr>
              <a:t>Чтобы ученик был мотивирован на обучение и на качественный результат, он должен получать в процессе реализации проекта </a:t>
            </a:r>
            <a:r>
              <a:rPr lang="ru-RU" sz="2400" i="1" u="sng" dirty="0">
                <a:solidFill>
                  <a:srgbClr val="00B050"/>
                </a:solidFill>
              </a:rPr>
              <a:t>обратную связь от экспертов и педагогов,</a:t>
            </a:r>
            <a:r>
              <a:rPr lang="ru-RU" sz="2400" dirty="0">
                <a:solidFill>
                  <a:srgbClr val="00B050"/>
                </a:solidFill>
              </a:rPr>
              <a:t> проверять гипотезы, тестировать свой продукт. </a:t>
            </a:r>
          </a:p>
          <a:p>
            <a:r>
              <a:rPr lang="ru-RU" sz="2400" dirty="0">
                <a:solidFill>
                  <a:srgbClr val="00B050"/>
                </a:solidFill>
              </a:rPr>
              <a:t>Такой подход к обучению развивает любознательность и любовь к учёбе.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645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71078"/>
            <a:ext cx="3276600" cy="895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2E9753-B92A-4E72-9DA9-BC35D0E6DA16}"/>
              </a:ext>
            </a:extLst>
          </p:cNvPr>
          <p:cNvSpPr txBox="1"/>
          <p:nvPr/>
        </p:nvSpPr>
        <p:spPr>
          <a:xfrm>
            <a:off x="755576" y="332656"/>
            <a:ext cx="792088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Целеполагание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</a:p>
          <a:p>
            <a:r>
              <a:rPr lang="ru-RU" sz="2400" dirty="0">
                <a:solidFill>
                  <a:srgbClr val="00B050"/>
                </a:solidFill>
              </a:rPr>
              <a:t>Умение ставить цели - важнейший навык XXI века. </a:t>
            </a:r>
          </a:p>
          <a:p>
            <a:r>
              <a:rPr lang="ru-RU" sz="2400" dirty="0">
                <a:solidFill>
                  <a:srgbClr val="00B050"/>
                </a:solidFill>
              </a:rPr>
              <a:t>Любое действие начинается с постановки цели. </a:t>
            </a:r>
          </a:p>
          <a:p>
            <a:r>
              <a:rPr lang="ru-RU" sz="2400" dirty="0">
                <a:solidFill>
                  <a:srgbClr val="00B050"/>
                </a:solidFill>
              </a:rPr>
              <a:t>В этом смысле следует обучать навыкам и  их отработке по формулированию чётко определенных целей и задач, которые необходимо достичь. </a:t>
            </a:r>
          </a:p>
          <a:p>
            <a:endParaRPr lang="ru-RU" sz="2400" dirty="0">
              <a:solidFill>
                <a:srgbClr val="00B050"/>
              </a:solidFill>
            </a:endParaRPr>
          </a:p>
          <a:p>
            <a:r>
              <a:rPr lang="ru-RU" sz="2400">
                <a:solidFill>
                  <a:srgbClr val="00B050"/>
                </a:solidFill>
              </a:rPr>
              <a:t>Обучение </a:t>
            </a:r>
            <a:r>
              <a:rPr lang="ru-RU" sz="2400" dirty="0">
                <a:solidFill>
                  <a:srgbClr val="00B050"/>
                </a:solidFill>
              </a:rPr>
              <a:t>постановке целей по технологии SMART.</a:t>
            </a:r>
          </a:p>
          <a:p>
            <a:r>
              <a:rPr lang="ru-RU" sz="2400" dirty="0">
                <a:solidFill>
                  <a:srgbClr val="00B050"/>
                </a:solidFill>
              </a:rPr>
              <a:t>Цель должна быть: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solidFill>
                  <a:srgbClr val="00B050"/>
                </a:solidFill>
              </a:rPr>
              <a:t>конкретной, 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solidFill>
                  <a:srgbClr val="00B050"/>
                </a:solidFill>
              </a:rPr>
              <a:t>измеримой, 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solidFill>
                  <a:srgbClr val="00B050"/>
                </a:solidFill>
              </a:rPr>
              <a:t>достижимой, 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solidFill>
                  <a:srgbClr val="00B050"/>
                </a:solidFill>
              </a:rPr>
              <a:t>актуальной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solidFill>
                  <a:srgbClr val="00B050"/>
                </a:solidFill>
              </a:rPr>
              <a:t>ограниченной во времени. </a:t>
            </a:r>
          </a:p>
          <a:p>
            <a:r>
              <a:rPr lang="ru-RU" sz="2400" dirty="0">
                <a:solidFill>
                  <a:srgbClr val="00B050"/>
                </a:solidFill>
              </a:rPr>
              <a:t>Такой подход позволяет исключить абстрактные и не очень конкретные цели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88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71078"/>
            <a:ext cx="3276600" cy="895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2E9753-B92A-4E72-9DA9-BC35D0E6DA16}"/>
              </a:ext>
            </a:extLst>
          </p:cNvPr>
          <p:cNvSpPr txBox="1"/>
          <p:nvPr/>
        </p:nvSpPr>
        <p:spPr>
          <a:xfrm>
            <a:off x="557436" y="1061735"/>
            <a:ext cx="8029128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</a:rPr>
              <a:t>Командная работа</a:t>
            </a:r>
            <a:endParaRPr lang="ru-RU" sz="2400" dirty="0">
              <a:solidFill>
                <a:srgbClr val="00B050"/>
              </a:solidFill>
            </a:endParaRPr>
          </a:p>
          <a:p>
            <a:endParaRPr lang="ru-RU" sz="2400" dirty="0">
              <a:solidFill>
                <a:srgbClr val="00B050"/>
              </a:solidFill>
            </a:endParaRPr>
          </a:p>
          <a:p>
            <a:r>
              <a:rPr lang="ru-RU" sz="2400" dirty="0">
                <a:solidFill>
                  <a:srgbClr val="00B050"/>
                </a:solidFill>
              </a:rPr>
              <a:t>Успех любого проекта во многом зависит от того, насколько слаженной является работа участников в команде. </a:t>
            </a:r>
          </a:p>
          <a:p>
            <a:r>
              <a:rPr lang="ru-RU" sz="2400" dirty="0">
                <a:solidFill>
                  <a:srgbClr val="00B050"/>
                </a:solidFill>
              </a:rPr>
              <a:t>Умение работать в команде - жизненно необходимый навык для любой сферы. </a:t>
            </a:r>
          </a:p>
          <a:p>
            <a:r>
              <a:rPr lang="ru-RU" sz="2400" dirty="0">
                <a:solidFill>
                  <a:srgbClr val="00B050"/>
                </a:solidFill>
              </a:rPr>
              <a:t>Недостаточно (иногда нет возможности) быть профессионалом в конкретной предметной области и нужно уметь правильно распределять роли внутри команды, взаимодействовать с другими участниками проекта. </a:t>
            </a:r>
          </a:p>
          <a:p>
            <a:r>
              <a:rPr lang="ru-RU" sz="2400" dirty="0">
                <a:solidFill>
                  <a:srgbClr val="00B050"/>
                </a:solidFill>
              </a:rPr>
              <a:t>Поэтому </a:t>
            </a:r>
            <a:r>
              <a:rPr lang="ru-RU" sz="2400" i="1" u="sng" dirty="0">
                <a:solidFill>
                  <a:srgbClr val="00B050"/>
                </a:solidFill>
              </a:rPr>
              <a:t>каждый участник обучения должен </a:t>
            </a:r>
            <a:r>
              <a:rPr lang="ru-RU" sz="2400" dirty="0">
                <a:solidFill>
                  <a:srgbClr val="00B050"/>
                </a:solidFill>
              </a:rPr>
              <a:t>попробовать себя и в роли исполнителя, и в роли лидера.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41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71078"/>
            <a:ext cx="3276600" cy="895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2E9753-B92A-4E72-9DA9-BC35D0E6DA16}"/>
              </a:ext>
            </a:extLst>
          </p:cNvPr>
          <p:cNvSpPr txBox="1"/>
          <p:nvPr/>
        </p:nvSpPr>
        <p:spPr>
          <a:xfrm>
            <a:off x="503176" y="1274564"/>
            <a:ext cx="8137648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</a:rPr>
              <a:t>Планирование </a:t>
            </a:r>
          </a:p>
          <a:p>
            <a:r>
              <a:rPr lang="ru-RU" sz="3600" b="1" dirty="0">
                <a:solidFill>
                  <a:srgbClr val="00B050"/>
                </a:solidFill>
              </a:rPr>
              <a:t>и распределение ресурсов</a:t>
            </a:r>
          </a:p>
          <a:p>
            <a:endParaRPr lang="ru-RU" sz="2000" dirty="0">
              <a:solidFill>
                <a:srgbClr val="00B050"/>
              </a:solidFill>
            </a:endParaRPr>
          </a:p>
          <a:p>
            <a:endParaRPr lang="ru-RU" sz="2000" dirty="0">
              <a:solidFill>
                <a:srgbClr val="00B050"/>
              </a:solidFill>
            </a:endParaRPr>
          </a:p>
          <a:p>
            <a:r>
              <a:rPr lang="ru-RU" sz="2400" dirty="0">
                <a:solidFill>
                  <a:srgbClr val="00B050"/>
                </a:solidFill>
              </a:rPr>
              <a:t>Даже при условии того, что мы живём в эпоху глобальных возможностей, наши ресурсы ограничены, в особенности ресурсы время. </a:t>
            </a:r>
          </a:p>
          <a:p>
            <a:endParaRPr lang="ru-RU" sz="2400" dirty="0">
              <a:solidFill>
                <a:srgbClr val="00B050"/>
              </a:solidFill>
            </a:endParaRPr>
          </a:p>
          <a:p>
            <a:r>
              <a:rPr lang="ru-RU" sz="2400" dirty="0">
                <a:solidFill>
                  <a:srgbClr val="00B050"/>
                </a:solidFill>
              </a:rPr>
              <a:t>В этом смысле </a:t>
            </a:r>
            <a:r>
              <a:rPr lang="ru-RU" sz="2400" i="1" u="sng" dirty="0">
                <a:solidFill>
                  <a:srgbClr val="00B050"/>
                </a:solidFill>
              </a:rPr>
              <a:t>важно научить детей рационально распределять </a:t>
            </a:r>
            <a:r>
              <a:rPr lang="ru-RU" sz="2400" dirty="0">
                <a:solidFill>
                  <a:srgbClr val="00B050"/>
                </a:solidFill>
              </a:rPr>
              <a:t>своё время, уметь расставлять приоритеты.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30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71078"/>
            <a:ext cx="3276600" cy="895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2E9753-B92A-4E72-9DA9-BC35D0E6DA16}"/>
              </a:ext>
            </a:extLst>
          </p:cNvPr>
          <p:cNvSpPr txBox="1"/>
          <p:nvPr/>
        </p:nvSpPr>
        <p:spPr>
          <a:xfrm>
            <a:off x="683568" y="2420888"/>
            <a:ext cx="7776864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</a:rPr>
              <a:t>Ответственность</a:t>
            </a:r>
          </a:p>
          <a:p>
            <a:endParaRPr lang="ru-RU" sz="2400" dirty="0">
              <a:solidFill>
                <a:srgbClr val="00B050"/>
              </a:solidFill>
            </a:endParaRPr>
          </a:p>
          <a:p>
            <a:endParaRPr lang="ru-RU" sz="2400" dirty="0">
              <a:solidFill>
                <a:srgbClr val="00B050"/>
              </a:solidFill>
            </a:endParaRPr>
          </a:p>
          <a:p>
            <a:r>
              <a:rPr lang="ru-RU" sz="2400" dirty="0">
                <a:solidFill>
                  <a:srgbClr val="00B050"/>
                </a:solidFill>
              </a:rPr>
              <a:t>Проектная деятельность в команде способствует </a:t>
            </a:r>
            <a:r>
              <a:rPr lang="ru-RU" sz="2400" i="1" u="sng" dirty="0">
                <a:solidFill>
                  <a:srgbClr val="00B050"/>
                </a:solidFill>
              </a:rPr>
              <a:t>формированию чувства ответственности </a:t>
            </a:r>
            <a:r>
              <a:rPr lang="ru-RU" sz="2400" dirty="0">
                <a:solidFill>
                  <a:srgbClr val="00B050"/>
                </a:solidFill>
              </a:rPr>
              <a:t>за конечный результат и </a:t>
            </a:r>
            <a:r>
              <a:rPr lang="ru-RU" sz="2400" i="1" u="sng" dirty="0">
                <a:solidFill>
                  <a:srgbClr val="00B050"/>
                </a:solidFill>
              </a:rPr>
              <a:t>личный вклад каждого </a:t>
            </a:r>
            <a:r>
              <a:rPr lang="ru-RU" sz="2400" dirty="0">
                <a:solidFill>
                  <a:srgbClr val="00B050"/>
                </a:solidFill>
              </a:rPr>
              <a:t>участника проекта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887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684</Words>
  <Application>Microsoft Office PowerPoint</Application>
  <PresentationFormat>Экран (4:3)</PresentationFormat>
  <Paragraphs>112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Myriad Pro</vt:lpstr>
      <vt:lpstr>Myriad Pro Semibold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User-PC1</cp:lastModifiedBy>
  <cp:revision>71</cp:revision>
  <dcterms:created xsi:type="dcterms:W3CDTF">2017-03-28T07:09:26Z</dcterms:created>
  <dcterms:modified xsi:type="dcterms:W3CDTF">2020-09-07T12:59:26Z</dcterms:modified>
</cp:coreProperties>
</file>