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83" r:id="rId2"/>
    <p:sldId id="289" r:id="rId3"/>
    <p:sldId id="290" r:id="rId4"/>
    <p:sldId id="291" r:id="rId5"/>
    <p:sldId id="292" r:id="rId6"/>
    <p:sldId id="262" r:id="rId7"/>
    <p:sldId id="284" r:id="rId8"/>
    <p:sldId id="285" r:id="rId9"/>
    <p:sldId id="293" r:id="rId10"/>
    <p:sldId id="268" r:id="rId11"/>
    <p:sldId id="259" r:id="rId12"/>
    <p:sldId id="258" r:id="rId13"/>
    <p:sldId id="269" r:id="rId14"/>
    <p:sldId id="260" r:id="rId15"/>
    <p:sldId id="261" r:id="rId16"/>
    <p:sldId id="270" r:id="rId17"/>
    <p:sldId id="271" r:id="rId18"/>
    <p:sldId id="272" r:id="rId19"/>
    <p:sldId id="294" r:id="rId20"/>
    <p:sldId id="266" r:id="rId21"/>
    <p:sldId id="273" r:id="rId22"/>
    <p:sldId id="279" r:id="rId23"/>
    <p:sldId id="265" r:id="rId24"/>
    <p:sldId id="287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AD59-A977-432E-9166-BE8A60A1EDA9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1DFE-D51E-44EE-84D2-3A483D99F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5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DFE-D51E-44EE-84D2-3A483D99FC3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90" y="1491002"/>
            <a:ext cx="7381646" cy="320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8" y="94242"/>
            <a:ext cx="3968168" cy="3687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57" y="232720"/>
            <a:ext cx="3791548" cy="3649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8" y="3006408"/>
            <a:ext cx="3901117" cy="368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A8858-4A7F-4311-AFA1-134164FB1666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C9295F-D51E-427B-9014-3A5A8D4C2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methban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fin.gov.ru/ru/om/fingram/directions/programs/book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7504" y="1059121"/>
            <a:ext cx="112904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Тематическое </a:t>
            </a: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занятие по 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финансовой грамотности  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«Налоговая грамотность»</a:t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обучающихся 8 классов</a:t>
            </a:r>
            <a:b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(интегрированное)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504" y="471317"/>
            <a:ext cx="243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287" y="53732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Филиппова Юлия Александровна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№4»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Пойковский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Март, 2021</a:t>
            </a:r>
          </a:p>
        </p:txBody>
      </p:sp>
    </p:spTree>
    <p:extLst>
      <p:ext uri="{BB962C8B-B14F-4D97-AF65-F5344CB8AC3E}">
        <p14:creationId xmlns:p14="http://schemas.microsoft.com/office/powerpoint/2010/main" val="399416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7631" y="2834641"/>
            <a:ext cx="373888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54800"/>
              </p:ext>
            </p:extLst>
          </p:nvPr>
        </p:nvGraphicFramePr>
        <p:xfrm>
          <a:off x="337724" y="4260347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79077" y="345440"/>
            <a:ext cx="6377355" cy="1741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9531" y="2834641"/>
            <a:ext cx="364744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4972" y="2840112"/>
            <a:ext cx="3616960" cy="984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4745"/>
              </p:ext>
            </p:extLst>
          </p:nvPr>
        </p:nvGraphicFramePr>
        <p:xfrm>
          <a:off x="4287521" y="4260347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835703"/>
              </p:ext>
            </p:extLst>
          </p:nvPr>
        </p:nvGraphicFramePr>
        <p:xfrm>
          <a:off x="8237320" y="4260347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836985" y="457201"/>
            <a:ext cx="58967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обязательные платежи, взимаемые государством в бюджет страны.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46" y="2086710"/>
            <a:ext cx="611732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5339" y="2132526"/>
            <a:ext cx="0" cy="55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56431" y="2086710"/>
            <a:ext cx="520079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2501" y="2990580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Сколько?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5521" y="2990578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Какие?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88627" y="2990579"/>
            <a:ext cx="300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Для чего?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0"/>
            <a:ext cx="12192000" cy="6904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100" y="1264192"/>
            <a:ext cx="1914533" cy="2010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845" y="1264192"/>
            <a:ext cx="1725755" cy="1894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5014" y="202364"/>
            <a:ext cx="709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РОССИЙСКАЯ ФЕДЕРАЦИЯ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06" y="1400500"/>
            <a:ext cx="1983155" cy="2069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8" y="-156502"/>
            <a:ext cx="3558269" cy="2133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965" y="3382606"/>
            <a:ext cx="3174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</a:rPr>
              <a:t>банкиры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70 000 </a:t>
            </a:r>
            <a:r>
              <a:rPr lang="ru-RU" sz="3200" b="1" dirty="0" smtClean="0">
                <a:solidFill>
                  <a:schemeClr val="bg1"/>
                </a:solidFill>
              </a:rPr>
              <a:t>рублей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месяц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9100</a:t>
            </a:r>
            <a:r>
              <a:rPr lang="ru-RU" sz="3200" b="1" dirty="0" smtClean="0">
                <a:solidFill>
                  <a:schemeClr val="bg1"/>
                </a:solidFill>
              </a:rPr>
              <a:t> рублей в месяц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6821" y="3171183"/>
            <a:ext cx="2978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</a:rPr>
              <a:t>Ученые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40 000 </a:t>
            </a:r>
            <a:r>
              <a:rPr lang="ru-RU" sz="3200" b="1" dirty="0" smtClean="0">
                <a:solidFill>
                  <a:schemeClr val="bg1"/>
                </a:solidFill>
              </a:rPr>
              <a:t>рублей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месяц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5200</a:t>
            </a:r>
            <a:r>
              <a:rPr lang="ru-RU" sz="3200" b="1" dirty="0" smtClean="0">
                <a:solidFill>
                  <a:schemeClr val="bg1"/>
                </a:solidFill>
              </a:rPr>
              <a:t> рублей в месяц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7376" y="2969492"/>
            <a:ext cx="2930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</a:rPr>
              <a:t>Охранники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20000</a:t>
            </a:r>
            <a:r>
              <a:rPr lang="ru-RU" sz="3200" b="1" dirty="0" smtClean="0">
                <a:solidFill>
                  <a:schemeClr val="bg1"/>
                </a:solidFill>
              </a:rPr>
              <a:t> рублей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месяц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2600</a:t>
            </a:r>
            <a:r>
              <a:rPr lang="ru-RU" sz="3200" b="1" dirty="0" smtClean="0">
                <a:solidFill>
                  <a:schemeClr val="bg1"/>
                </a:solidFill>
              </a:rPr>
              <a:t> рублей в месяц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90" y="779838"/>
            <a:ext cx="271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I </a:t>
            </a:r>
            <a:r>
              <a:rPr lang="ru-RU" sz="4000" i="1" dirty="0" smtClean="0">
                <a:solidFill>
                  <a:schemeClr val="bg1"/>
                </a:solidFill>
              </a:rPr>
              <a:t>ряд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622" y="742004"/>
            <a:ext cx="271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I</a:t>
            </a:r>
            <a:r>
              <a:rPr lang="en-US" sz="4000" i="1" dirty="0">
                <a:solidFill>
                  <a:schemeClr val="bg1"/>
                </a:solidFill>
              </a:rPr>
              <a:t>I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</a:rPr>
              <a:t>ряд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397" y="742004"/>
            <a:ext cx="271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III </a:t>
            </a:r>
            <a:r>
              <a:rPr lang="ru-RU" sz="4000" i="1" dirty="0" smtClean="0">
                <a:solidFill>
                  <a:schemeClr val="bg1"/>
                </a:solidFill>
              </a:rPr>
              <a:t>ряд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396" y="2"/>
            <a:ext cx="2234605" cy="138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325" y="-56783"/>
            <a:ext cx="7869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THE UNITED STATES OF AMERICA</a:t>
            </a:r>
            <a:endParaRPr lang="ru-RU" sz="32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41" y="3182406"/>
            <a:ext cx="4059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Управляющие директора компании </a:t>
            </a:r>
            <a:r>
              <a:rPr lang="en-US" sz="3200" b="1" i="1" dirty="0" smtClean="0">
                <a:solidFill>
                  <a:schemeClr val="bg1"/>
                </a:solidFill>
              </a:rPr>
              <a:t>Apple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200 000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$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70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000 </a:t>
            </a:r>
            <a:r>
              <a:rPr lang="en-US" sz="3200" b="1" dirty="0" smtClean="0">
                <a:solidFill>
                  <a:srgbClr val="C00000"/>
                </a:solidFill>
              </a:rPr>
              <a:t>$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34" y="482697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 </a:t>
            </a:r>
            <a:r>
              <a:rPr lang="ru-RU" sz="3200" i="1" dirty="0" smtClean="0">
                <a:solidFill>
                  <a:schemeClr val="bg1"/>
                </a:solidFill>
              </a:rPr>
              <a:t>ряд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276" y="498694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</a:t>
            </a:r>
            <a:r>
              <a:rPr lang="en-US" sz="3200" i="1" dirty="0">
                <a:solidFill>
                  <a:schemeClr val="bg1"/>
                </a:solidFill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</a:rPr>
              <a:t>ряд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7253" y="524201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III </a:t>
            </a:r>
            <a:r>
              <a:rPr lang="ru-RU" sz="3200" i="1" dirty="0" smtClean="0">
                <a:solidFill>
                  <a:schemeClr val="bg1"/>
                </a:solidFill>
              </a:rPr>
              <a:t>ряд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3022" y="2992933"/>
            <a:ext cx="3165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Полицейские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70 000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$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17 500 </a:t>
            </a:r>
            <a:r>
              <a:rPr lang="en-US" sz="3200" b="1" dirty="0" smtClean="0">
                <a:solidFill>
                  <a:schemeClr val="bg1"/>
                </a:solidFill>
              </a:rPr>
              <a:t>$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708" y="3032007"/>
            <a:ext cx="3165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Водителя такси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Доход: </a:t>
            </a:r>
            <a:r>
              <a:rPr lang="ru-RU" sz="3200" b="1" dirty="0" smtClean="0">
                <a:solidFill>
                  <a:srgbClr val="C00000"/>
                </a:solidFill>
              </a:rPr>
              <a:t>15 000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$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Налоги: </a:t>
            </a:r>
            <a:r>
              <a:rPr lang="ru-RU" sz="3200" b="1" dirty="0" smtClean="0">
                <a:solidFill>
                  <a:srgbClr val="C00000"/>
                </a:solidFill>
              </a:rPr>
              <a:t>2 250 </a:t>
            </a:r>
            <a:r>
              <a:rPr lang="en-US" sz="3200" b="1" dirty="0" smtClean="0">
                <a:solidFill>
                  <a:schemeClr val="bg1"/>
                </a:solidFill>
              </a:rPr>
              <a:t>$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год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840" y="1067472"/>
            <a:ext cx="1952407" cy="18973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22" y="1032953"/>
            <a:ext cx="2218988" cy="19663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12" y="977858"/>
            <a:ext cx="1780133" cy="23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7631" y="2834641"/>
            <a:ext cx="373888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17420"/>
              </p:ext>
            </p:extLst>
          </p:nvPr>
        </p:nvGraphicFramePr>
        <p:xfrm>
          <a:off x="337724" y="4260347"/>
          <a:ext cx="3491865" cy="2261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1.  13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с дохода физического лица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79077" y="345440"/>
            <a:ext cx="6377355" cy="1741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9531" y="2834641"/>
            <a:ext cx="364744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4972" y="2840112"/>
            <a:ext cx="3616960" cy="984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64435"/>
              </p:ext>
            </p:extLst>
          </p:nvPr>
        </p:nvGraphicFramePr>
        <p:xfrm>
          <a:off x="4287521" y="4260347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78518"/>
              </p:ext>
            </p:extLst>
          </p:nvPr>
        </p:nvGraphicFramePr>
        <p:xfrm>
          <a:off x="8237320" y="4260347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836985" y="457201"/>
            <a:ext cx="58967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обязательные платежи, взимаемые государством в бюджет страны.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46" y="2086710"/>
            <a:ext cx="611732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5339" y="2132526"/>
            <a:ext cx="0" cy="55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56431" y="2086710"/>
            <a:ext cx="520079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6361" y="3006579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Сколько?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5521" y="2990578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Какие?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8749" y="2990579"/>
            <a:ext cx="325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Для чего?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066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34" y="3983192"/>
            <a:ext cx="3869159" cy="246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62" y="192243"/>
            <a:ext cx="3806023" cy="3021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62" y="3214224"/>
            <a:ext cx="5167745" cy="3229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170" y="3403680"/>
            <a:ext cx="3626703" cy="3040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791" y="192241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7" y="96984"/>
            <a:ext cx="11790219" cy="55418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900" i="1" dirty="0">
                <a:solidFill>
                  <a:schemeClr val="bg1"/>
                </a:solidFill>
              </a:rPr>
              <a:t>Семья Смирновых в составе двух взрослых и двоих детей живут в </a:t>
            </a:r>
            <a:r>
              <a:rPr lang="ru-RU" sz="3900" i="1" dirty="0" smtClean="0">
                <a:solidFill>
                  <a:schemeClr val="bg1"/>
                </a:solidFill>
              </a:rPr>
              <a:t>городе </a:t>
            </a:r>
            <a:r>
              <a:rPr lang="en-US" sz="3900" i="1" dirty="0" smtClean="0">
                <a:solidFill>
                  <a:schemeClr val="bg1"/>
                </a:solidFill>
              </a:rPr>
              <a:t>Z</a:t>
            </a:r>
            <a:r>
              <a:rPr lang="ru-RU" sz="3900" i="1" dirty="0" smtClean="0">
                <a:solidFill>
                  <a:schemeClr val="bg1"/>
                </a:solidFill>
              </a:rPr>
              <a:t>. </a:t>
            </a:r>
            <a:r>
              <a:rPr lang="ru-RU" sz="3900" i="1" dirty="0">
                <a:solidFill>
                  <a:schemeClr val="bg1"/>
                </a:solidFill>
              </a:rPr>
              <a:t>Семья имеет в имуществе квартиру, </a:t>
            </a:r>
            <a:r>
              <a:rPr lang="ru-RU" sz="3900" i="1" dirty="0" smtClean="0">
                <a:solidFill>
                  <a:schemeClr val="bg1"/>
                </a:solidFill>
              </a:rPr>
              <a:t>автомобиль, гараж </a:t>
            </a:r>
            <a:r>
              <a:rPr lang="ru-RU" sz="3900" i="1" dirty="0">
                <a:solidFill>
                  <a:schemeClr val="bg1"/>
                </a:solidFill>
              </a:rPr>
              <a:t>и </a:t>
            </a:r>
            <a:r>
              <a:rPr lang="ru-RU" sz="3900" i="1" dirty="0" smtClean="0">
                <a:solidFill>
                  <a:schemeClr val="bg1"/>
                </a:solidFill>
              </a:rPr>
              <a:t>дачу.  </a:t>
            </a:r>
            <a:r>
              <a:rPr lang="ru-RU" sz="3900" i="1" dirty="0">
                <a:solidFill>
                  <a:schemeClr val="bg1"/>
                </a:solidFill>
              </a:rPr>
              <a:t>Отец семьи Александр Юрьевич работает юристом в крупном предприятии. Его годовой доход составляет 540 000 </a:t>
            </a:r>
            <a:r>
              <a:rPr lang="ru-RU" sz="3900" i="1" dirty="0" smtClean="0">
                <a:solidFill>
                  <a:schemeClr val="bg1"/>
                </a:solidFill>
              </a:rPr>
              <a:t>рублей. </a:t>
            </a:r>
            <a:r>
              <a:rPr lang="ru-RU" sz="3900" i="1" dirty="0">
                <a:solidFill>
                  <a:schemeClr val="bg1"/>
                </a:solidFill>
              </a:rPr>
              <a:t>Мама Мария Васильевна работает воспитателем в детском саду и получает 360 000 в год</a:t>
            </a:r>
            <a:r>
              <a:rPr lang="ru-RU" sz="3900" i="1" dirty="0" smtClean="0">
                <a:solidFill>
                  <a:schemeClr val="bg1"/>
                </a:solidFill>
              </a:rPr>
              <a:t>. Супруги, как физические лица платят прямой вид налога. К нему относится подоходный налог – 13% от зарплаты и имущественный налог за квартиру </a:t>
            </a:r>
            <a:r>
              <a:rPr lang="ru-RU" sz="3900" i="1" dirty="0">
                <a:solidFill>
                  <a:schemeClr val="bg1"/>
                </a:solidFill>
              </a:rPr>
              <a:t>– 1500 </a:t>
            </a:r>
            <a:r>
              <a:rPr lang="ru-RU" sz="3900" i="1" dirty="0" smtClean="0">
                <a:solidFill>
                  <a:schemeClr val="bg1"/>
                </a:solidFill>
              </a:rPr>
              <a:t>рублей, </a:t>
            </a:r>
            <a:r>
              <a:rPr lang="ru-RU" sz="3900" i="1" dirty="0">
                <a:solidFill>
                  <a:schemeClr val="bg1"/>
                </a:solidFill>
              </a:rPr>
              <a:t>за </a:t>
            </a:r>
            <a:r>
              <a:rPr lang="ru-RU" sz="3900" i="1" dirty="0" smtClean="0">
                <a:solidFill>
                  <a:schemeClr val="bg1"/>
                </a:solidFill>
              </a:rPr>
              <a:t>дачу </a:t>
            </a:r>
            <a:r>
              <a:rPr lang="ru-RU" sz="3900" i="1" dirty="0">
                <a:solidFill>
                  <a:schemeClr val="bg1"/>
                </a:solidFill>
              </a:rPr>
              <a:t>– </a:t>
            </a:r>
            <a:r>
              <a:rPr lang="ru-RU" sz="3900" i="1" dirty="0" smtClean="0">
                <a:solidFill>
                  <a:schemeClr val="bg1"/>
                </a:solidFill>
              </a:rPr>
              <a:t>1200 </a:t>
            </a:r>
            <a:r>
              <a:rPr lang="ru-RU" sz="3900" i="1" dirty="0">
                <a:solidFill>
                  <a:schemeClr val="bg1"/>
                </a:solidFill>
              </a:rPr>
              <a:t>рублей и за </a:t>
            </a:r>
            <a:r>
              <a:rPr lang="ru-RU" sz="3900" i="1" dirty="0" smtClean="0">
                <a:solidFill>
                  <a:schemeClr val="bg1"/>
                </a:solidFill>
              </a:rPr>
              <a:t>гараж </a:t>
            </a:r>
            <a:r>
              <a:rPr lang="ru-RU" sz="3900" i="1" dirty="0">
                <a:solidFill>
                  <a:schemeClr val="bg1"/>
                </a:solidFill>
              </a:rPr>
              <a:t>– </a:t>
            </a:r>
            <a:r>
              <a:rPr lang="ru-RU" sz="3900" i="1" dirty="0" smtClean="0">
                <a:solidFill>
                  <a:schemeClr val="bg1"/>
                </a:solidFill>
              </a:rPr>
              <a:t>300 </a:t>
            </a:r>
            <a:r>
              <a:rPr lang="ru-RU" sz="3900" i="1" dirty="0">
                <a:solidFill>
                  <a:schemeClr val="bg1"/>
                </a:solidFill>
              </a:rPr>
              <a:t>рублей в </a:t>
            </a:r>
            <a:r>
              <a:rPr lang="ru-RU" sz="3900" i="1" dirty="0" smtClean="0">
                <a:solidFill>
                  <a:schemeClr val="bg1"/>
                </a:solidFill>
              </a:rPr>
              <a:t>год.</a:t>
            </a:r>
            <a:endParaRPr lang="ru-RU" sz="39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Сколько </a:t>
            </a:r>
            <a:r>
              <a:rPr lang="ru-RU" sz="3200" dirty="0">
                <a:solidFill>
                  <a:schemeClr val="bg1"/>
                </a:solidFill>
              </a:rPr>
              <a:t>налогов платит </a:t>
            </a:r>
            <a:r>
              <a:rPr lang="ru-RU" sz="3200" dirty="0" smtClean="0">
                <a:solidFill>
                  <a:schemeClr val="bg1"/>
                </a:solidFill>
              </a:rPr>
              <a:t>семья </a:t>
            </a:r>
            <a:r>
              <a:rPr lang="ru-RU" sz="3200" dirty="0">
                <a:solidFill>
                  <a:schemeClr val="bg1"/>
                </a:solidFill>
              </a:rPr>
              <a:t>Смирновых за год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331" y="4542182"/>
            <a:ext cx="2938670" cy="2229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6" y="4962680"/>
            <a:ext cx="1003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Какой вид налога платит семья Смирновых и какие налоги к нему относятся?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7631" y="2834641"/>
            <a:ext cx="373888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04346"/>
              </p:ext>
            </p:extLst>
          </p:nvPr>
        </p:nvGraphicFramePr>
        <p:xfrm>
          <a:off x="337724" y="3985591"/>
          <a:ext cx="3491865" cy="2535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970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1.  13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с дохода физического лица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79077" y="345440"/>
            <a:ext cx="6377355" cy="1741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9531" y="2834641"/>
            <a:ext cx="364744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4972" y="2840112"/>
            <a:ext cx="3616960" cy="984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2039"/>
              </p:ext>
            </p:extLst>
          </p:nvPr>
        </p:nvGraphicFramePr>
        <p:xfrm>
          <a:off x="4287521" y="3968462"/>
          <a:ext cx="3491865" cy="28895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844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Прямые налоги: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подоходный налог и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46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46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804039"/>
              </p:ext>
            </p:extLst>
          </p:nvPr>
        </p:nvGraphicFramePr>
        <p:xfrm>
          <a:off x="8205565" y="4001930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836985" y="457201"/>
            <a:ext cx="58967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обязательные платежи, взимаемые государством в бюджет страны.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46" y="2086710"/>
            <a:ext cx="611732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5339" y="2132526"/>
            <a:ext cx="0" cy="55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56431" y="2086710"/>
            <a:ext cx="520079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2501" y="2990580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Сколько?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5521" y="2990578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Какие?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07896" y="2990579"/>
            <a:ext cx="288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Для чего?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3035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10" y="3477514"/>
            <a:ext cx="5500255" cy="311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1782" y="180112"/>
            <a:ext cx="113745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 был возмущен политикой царского правительства во главе с Морозовым, которое в 1646 году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ввело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соль. 1 июня 1648 года в Москве вспыхнул Соляной бунт. Разъяренная толпа громила и грабила боярские дворы. Были убиты многие приказные люди, а сам Морозов чудом избежал расправы, царь со слезами на глазах просил народ пощадить его”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7631" y="2834641"/>
            <a:ext cx="373888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418010"/>
              </p:ext>
            </p:extLst>
          </p:nvPr>
        </p:nvGraphicFramePr>
        <p:xfrm>
          <a:off x="337724" y="3896139"/>
          <a:ext cx="3491865" cy="2625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08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1.  13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с дохода физического лица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07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07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79077" y="345440"/>
            <a:ext cx="6377355" cy="1741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9531" y="2834641"/>
            <a:ext cx="364744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7187" y="2733602"/>
            <a:ext cx="3616960" cy="984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49048"/>
              </p:ext>
            </p:extLst>
          </p:nvPr>
        </p:nvGraphicFramePr>
        <p:xfrm>
          <a:off x="4312284" y="3718342"/>
          <a:ext cx="3491865" cy="36558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24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Прямые налоги: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подоходный налог и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5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Косвенные налоги: НДС, акциз,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таможенная пошлина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18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023466"/>
              </p:ext>
            </p:extLst>
          </p:nvPr>
        </p:nvGraphicFramePr>
        <p:xfrm>
          <a:off x="8252142" y="3919585"/>
          <a:ext cx="3491865" cy="1974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836985" y="457201"/>
            <a:ext cx="58967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обязательные платежи, взимаемые государством в бюджет страны.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46" y="2086710"/>
            <a:ext cx="611732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5339" y="2132526"/>
            <a:ext cx="0" cy="55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56431" y="2086710"/>
            <a:ext cx="520079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2501" y="2990580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Сколько?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5521" y="2990578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Какие?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47653" y="2990579"/>
            <a:ext cx="28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Для чего?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9467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254" y="197216"/>
            <a:ext cx="603928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7574" y="1280719"/>
            <a:ext cx="5009322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3 этап заключительный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Подведение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 учебного занятия.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Рефлексия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творческим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219"/>
              </a:lnSpc>
            </a:pPr>
            <a:endParaRPr lang="ru-RU" sz="2800" b="1" dirty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9" y="1533383"/>
            <a:ext cx="5900005" cy="4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4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" y="298174"/>
            <a:ext cx="6707809" cy="5715000"/>
          </a:xfrm>
        </p:spPr>
      </p:pic>
      <p:sp>
        <p:nvSpPr>
          <p:cNvPr id="2" name="Прямоугольник 1"/>
          <p:cNvSpPr/>
          <p:nvPr/>
        </p:nvSpPr>
        <p:spPr>
          <a:xfrm>
            <a:off x="7195930" y="498902"/>
            <a:ext cx="237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8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/>
                <a:ea typeface="Times New Roman"/>
              </a:rPr>
              <a:t>Цель: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9730" y="1590261"/>
            <a:ext cx="5342269" cy="462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Ознакомление обучающихся с понятием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видами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их функциями в современном обществе,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понятием  налоговой политики государства;</a:t>
            </a:r>
            <a:endParaRPr lang="ru-RU" sz="3200" spc="100" dirty="0">
              <a:solidFill>
                <a:srgbClr val="FEFAC9"/>
              </a:solidFill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endParaRPr lang="ru-RU" sz="1600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6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1" y="1373549"/>
            <a:ext cx="9871364" cy="1323439"/>
          </a:xfrm>
          <a:prstGeom prst="rect">
            <a:avLst/>
          </a:prstGeom>
          <a:solidFill>
            <a:srgbClr val="F9E1CF"/>
          </a:solidFill>
          <a:ln w="31750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l" eaLnBrk="1" hangingPunct="1">
              <a:buNone/>
            </a:pPr>
            <a:r>
              <a:rPr lang="ru-RU" altLang="ru-RU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«Чем больше денег в казне, тем богаче наша школа. У нас будет много новых компьютеров и интересных книг. У нас будет большой читальный зал и плавательный бассейн. Мы будем часто ездить на экскурсии, в театры, в цирк».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00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Из школьных сочинений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47800" y="2988145"/>
            <a:ext cx="7315200" cy="1323439"/>
          </a:xfrm>
          <a:prstGeom prst="rect">
            <a:avLst/>
          </a:prstGeom>
          <a:solidFill>
            <a:srgbClr val="CCFFFF"/>
          </a:solidFill>
          <a:ln w="317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«В стране будет сильная армия с пушками, танками, самолетами. Там никогда не будет аварий на подводных лодках. Солдаты будут сыты и хорошо одеты. На такую страну никогда не нападут враги».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0" y="4723535"/>
            <a:ext cx="7620000" cy="1631216"/>
          </a:xfrm>
          <a:prstGeom prst="rect">
            <a:avLst/>
          </a:prstGeom>
          <a:solidFill>
            <a:srgbClr val="FFFFCC"/>
          </a:solidFill>
          <a:ln w="317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«Если все люди будут честно платить налоги, то наш город и наша страна будут богатыми, а люди счастливыми. Наши деды и бабушки будут получать большую пенсию. Ведь они заслужили ее за свою долгую жизнь».</a:t>
            </a:r>
          </a:p>
        </p:txBody>
      </p:sp>
    </p:spTree>
    <p:extLst>
      <p:ext uri="{BB962C8B-B14F-4D97-AF65-F5344CB8AC3E}">
        <p14:creationId xmlns:p14="http://schemas.microsoft.com/office/powerpoint/2010/main" val="41215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7631" y="2834641"/>
            <a:ext cx="373888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36911"/>
              </p:ext>
            </p:extLst>
          </p:nvPr>
        </p:nvGraphicFramePr>
        <p:xfrm>
          <a:off x="307180" y="3824849"/>
          <a:ext cx="3491865" cy="2261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1.  13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 с дохода физического лица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79077" y="345440"/>
            <a:ext cx="6377355" cy="1741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59531" y="2834641"/>
            <a:ext cx="3647440" cy="990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7187" y="2733602"/>
            <a:ext cx="3616960" cy="9847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69817"/>
              </p:ext>
            </p:extLst>
          </p:nvPr>
        </p:nvGraphicFramePr>
        <p:xfrm>
          <a:off x="4312284" y="3718342"/>
          <a:ext cx="3491865" cy="36558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24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Прямые налоги: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подоходный налог и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5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Косвенные налоги: НДС, акциз,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таможенная пошлина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18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920"/>
              </p:ext>
            </p:extLst>
          </p:nvPr>
        </p:nvGraphicFramePr>
        <p:xfrm>
          <a:off x="8252142" y="3919585"/>
          <a:ext cx="3491865" cy="3114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0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На образование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На армию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На пенсии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На культуру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На медицину</a:t>
                      </a:r>
                    </a:p>
                    <a:p>
                      <a:endParaRPr lang="ru-RU" sz="28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836985" y="457201"/>
            <a:ext cx="58967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обязательные платежи, взимаемые государством в бюджет страны.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46" y="2086710"/>
            <a:ext cx="611732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5339" y="2132526"/>
            <a:ext cx="0" cy="55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56431" y="2086710"/>
            <a:ext cx="520079" cy="53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2501" y="2990580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Сколько?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5521" y="2990578"/>
            <a:ext cx="23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Какие?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58810" y="3072009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Для чего?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9570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4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296" y="954157"/>
            <a:ext cx="8865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Вывод: </a:t>
            </a:r>
            <a:r>
              <a:rPr lang="ru-RU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Чем больше налогов – тем больше бюджет, а значит государство будет богатеть. Тем богаче будет государство, тем лучше будет жизнь граждан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400707"/>
            <a:ext cx="6286500" cy="44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4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463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Придумать слоган о налогах, т.е. краткий девиз, выражающий суть налога. Например: «</a:t>
            </a:r>
            <a:r>
              <a:rPr lang="ru-RU" sz="4000" i="1" dirty="0" smtClean="0">
                <a:solidFill>
                  <a:schemeClr val="bg1"/>
                </a:solidFill>
              </a:rPr>
              <a:t>Налоги и страна – единое целое, не нарушай это единство» или «Хорошие дороги – добросовестные плательщики</a:t>
            </a:r>
            <a:r>
              <a:rPr lang="ru-RU" sz="4000" dirty="0" smtClean="0">
                <a:solidFill>
                  <a:schemeClr val="bg1"/>
                </a:solidFill>
              </a:rPr>
              <a:t>».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1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43" y="-46394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539" y="1953544"/>
            <a:ext cx="11241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/>
                <a:ea typeface="Arial"/>
              </a:rPr>
              <a:t>С помощью интернет ресурсов найти самые интересные налоги в мире, которые когда-то были или есть в настоящее время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5323" y="1027908"/>
            <a:ext cx="4716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/>
                <a:ea typeface="Times New Roman"/>
              </a:rPr>
              <a:t>Домашнее </a:t>
            </a:r>
            <a:r>
              <a:rPr lang="ru-RU" sz="4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задание: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76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3547" y="2534478"/>
            <a:ext cx="65998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И., Рязанова О. Финансовая грамотность: материалы для учащихся. 8, 9 классы.»;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Лавренова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Е., Рязанова О.,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 Финансовая грамотность: учебная программа. 8, 9 классы.»;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«Рязанова О.,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Липсиц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dirty="0" err="1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Лавренова</a:t>
            </a:r>
            <a:r>
              <a:rPr lang="ru-RU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 Е. Финансовая грамотность: методические рекомендации для учителя. 8, 9 классы</a:t>
            </a:r>
            <a:r>
              <a:rPr lang="ru-RU" dirty="0" smtClean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.»;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https://fmc.hse.ru/methbank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minfin.gov.ru/ru/om/fingram/directions/programs/books/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ppt4web.ru/ehkonomika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547" y="541950"/>
            <a:ext cx="10545417" cy="113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ru-RU" sz="28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en-US" sz="28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8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626" y="327993"/>
            <a:ext cx="231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50" dirty="0">
                <a:ln w="3175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313" y="1038459"/>
            <a:ext cx="7696200" cy="490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Обучающие: 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создать условия для осмысления и анализа учащимися процесса  обязательного платежа налогов.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Познакомить  с   системой   уплаты налогов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Развивающие: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ставить цель и задачи учебной деятельности;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работать с документом,  дополнительным материалом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Воспитательные: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  гражданскую позицию, знания о понятие  законопослушный гражданин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27" y="3293510"/>
            <a:ext cx="3567112" cy="32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76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951" y="522669"/>
            <a:ext cx="8408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Планируемые образовательные результаты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904" y="1380909"/>
            <a:ext cx="9803296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Предметные: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Знать –  налоги, виды налогов в РФ 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Уметь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искать, анализировать, оценивать содержащуюся в различных источниках информацию.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Определять и аргументировать  своё  отношение к налогам.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Личностные: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формирование коммуникативной компетентности.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умение отбирать информацию, формулировать мысль, умение создавать, применять и преобразовывать знаки и символы и схемы для решения учебных и познавательных задач; 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умение организовывать  учебное сотрудничество и совместную деятельность с учителем и сверстниками;  </a:t>
            </a:r>
            <a:endParaRPr lang="ru-RU" sz="2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работать индивидуально и в группе.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55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861" y="187021"/>
            <a:ext cx="6096000" cy="1150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0860" y="2767281"/>
            <a:ext cx="565536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800" b="1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219"/>
              </a:lnSpc>
            </a:pPr>
            <a:r>
              <a:rPr lang="ru-RU" sz="2800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800" dirty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готовности детей к занятию. Создание мотивации, интереса к занятию.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60826"/>
            <a:ext cx="6288156" cy="41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6394"/>
            <a:ext cx="3968751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0909"/>
            <a:ext cx="3788191" cy="364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3211579"/>
            <a:ext cx="390207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16" y="0"/>
            <a:ext cx="3447084" cy="33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31" y="2167177"/>
            <a:ext cx="5763177" cy="24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71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94"/>
            <a:ext cx="12192000" cy="6904394"/>
          </a:xfrm>
          <a:prstGeom prst="rect">
            <a:avLst/>
          </a:prstGeom>
        </p:spPr>
      </p:pic>
      <p:pic>
        <p:nvPicPr>
          <p:cNvPr id="4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" y="298174"/>
            <a:ext cx="6707809" cy="5715000"/>
          </a:xfrm>
        </p:spPr>
      </p:pic>
      <p:sp>
        <p:nvSpPr>
          <p:cNvPr id="2" name="Прямоугольник 1"/>
          <p:cNvSpPr/>
          <p:nvPr/>
        </p:nvSpPr>
        <p:spPr>
          <a:xfrm>
            <a:off x="7195930" y="498902"/>
            <a:ext cx="237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18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/>
                <a:ea typeface="Times New Roman"/>
              </a:rPr>
              <a:t>Цель: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9730" y="1590261"/>
            <a:ext cx="5342269" cy="462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Ознакомление обучающихся с понятием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видами налогов,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их функциями в современном обществе,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spc="100" dirty="0">
                <a:solidFill>
                  <a:srgbClr val="000000"/>
                </a:solidFill>
                <a:latin typeface="Times New Roman"/>
                <a:ea typeface="Times New Roman"/>
              </a:rPr>
              <a:t>понятием  налоговой политики государства;</a:t>
            </a:r>
            <a:endParaRPr lang="ru-RU" sz="3200" spc="100" dirty="0">
              <a:solidFill>
                <a:srgbClr val="FEFAC9"/>
              </a:solidFill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endParaRPr lang="ru-RU" sz="1600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4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626" y="327993"/>
            <a:ext cx="231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50" dirty="0">
                <a:ln w="3175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313" y="1038459"/>
            <a:ext cx="7696200" cy="490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Обучающие: 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создать условия для осмысления и анализа учащимися процесса  обязательного платежа налогов.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Познакомить  с   системой   уплаты налогов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Развивающие: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ставить цель и задачи учебной деятельности;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Развивать умения работать с документом,  дополнительным материалом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Воспитательные:</a:t>
            </a:r>
            <a:endParaRPr lang="ru-RU" sz="20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  гражданскую позицию, знания о понятие  законопослушный гражданин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27" y="3293510"/>
            <a:ext cx="3567112" cy="32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6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823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67" y="187277"/>
            <a:ext cx="603928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ru-RU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проведения деятельности</a:t>
            </a:r>
            <a:endParaRPr lang="en-US" sz="3200" b="1" dirty="0">
              <a:solidFill>
                <a:srgbClr val="100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4574" y="1709867"/>
            <a:ext cx="5983357" cy="482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19"/>
              </a:lnSpc>
            </a:pP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800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lvl="0">
              <a:lnSpc>
                <a:spcPts val="3219"/>
              </a:lnSpc>
            </a:pPr>
            <a:endParaRPr lang="ru-RU" sz="2800" b="1" dirty="0" smtClean="0">
              <a:solidFill>
                <a:srgbClr val="100F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Актуализация 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Arial"/>
              </a:rPr>
              <a:t>знаний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Arial"/>
              </a:rPr>
              <a:t>Вызов (ситуация)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2. Постановка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темы  и 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главных вопросов урока.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3. Работа в группах. Решение математических задач.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Усвоения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новых знаний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Работа с текстом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" y="1709867"/>
            <a:ext cx="5362160" cy="35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9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973</TotalTime>
  <Words>1034</Words>
  <Application>Microsoft Office PowerPoint</Application>
  <PresentationFormat>Широкоэкранный</PresentationFormat>
  <Paragraphs>165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Aharoni</vt:lpstr>
      <vt:lpstr>Arial</vt:lpstr>
      <vt:lpstr>Calibri</vt:lpstr>
      <vt:lpstr>Constantia</vt:lpstr>
      <vt:lpstr>Georgia</vt:lpstr>
      <vt:lpstr>Symbol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школьных сочинений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Попова Вера Владимировна</cp:lastModifiedBy>
  <cp:revision>70</cp:revision>
  <dcterms:created xsi:type="dcterms:W3CDTF">2017-02-06T10:13:02Z</dcterms:created>
  <dcterms:modified xsi:type="dcterms:W3CDTF">2021-06-11T04:12:23Z</dcterms:modified>
</cp:coreProperties>
</file>