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2"/>
  </p:notesMasterIdLst>
  <p:sldIdLst>
    <p:sldId id="283" r:id="rId2"/>
    <p:sldId id="284" r:id="rId3"/>
    <p:sldId id="285" r:id="rId4"/>
    <p:sldId id="289" r:id="rId5"/>
    <p:sldId id="290" r:id="rId6"/>
    <p:sldId id="291" r:id="rId7"/>
    <p:sldId id="293" r:id="rId8"/>
    <p:sldId id="292" r:id="rId9"/>
    <p:sldId id="288" r:id="rId10"/>
    <p:sldId id="29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30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9AD59-A977-432E-9166-BE8A60A1EDA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B1DFE-D51E-44EE-84D2-3A483D99F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5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90" y="1491002"/>
            <a:ext cx="7381646" cy="3200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8" y="94242"/>
            <a:ext cx="3968168" cy="3687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57" y="232720"/>
            <a:ext cx="3791548" cy="3649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8" y="3006408"/>
            <a:ext cx="3901117" cy="368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CA8858-4A7F-4311-AFA1-134164FB166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methban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nfin.gov.ru/ru/om/fingram/directions/programs/boo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7504" y="1059121"/>
            <a:ext cx="1129042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Тематическое </a:t>
            </a:r>
            <a:r>
              <a:rPr lang="ru-RU" sz="4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занятие по </a:t>
            </a:r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финансовой грамотности  </a:t>
            </a:r>
            <a:b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«Налоговая грамотность»</a:t>
            </a:r>
            <a:b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1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для обучающихся 8 классов</a:t>
            </a:r>
            <a:br>
              <a:rPr lang="ru-RU" sz="31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1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(интегрированное)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504" y="471317"/>
            <a:ext cx="243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ИТОГОВЫЙ 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287" y="53732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Выполнила: Филиппова Юлия Александровна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«СОШ №4»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Пойковский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Март, 2021</a:t>
            </a:r>
          </a:p>
        </p:txBody>
      </p:sp>
    </p:spTree>
    <p:extLst>
      <p:ext uri="{BB962C8B-B14F-4D97-AF65-F5344CB8AC3E}">
        <p14:creationId xmlns:p14="http://schemas.microsoft.com/office/powerpoint/2010/main" val="3994169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7504" y="1059121"/>
            <a:ext cx="1129042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Тематическое </a:t>
            </a:r>
            <a:r>
              <a:rPr lang="ru-RU" sz="4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занятие по </a:t>
            </a:r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финансовой грамотности  </a:t>
            </a:r>
            <a:b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«Налоговая грамотность»</a:t>
            </a:r>
            <a:b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1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для обучающихся 8 классов</a:t>
            </a:r>
            <a:br>
              <a:rPr lang="ru-RU" sz="31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1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(интегрированное)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504" y="471317"/>
            <a:ext cx="243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ИТОГОВЫЙ 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287" y="53732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Выполнила: Филиппова Юлия Александровна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«СОШ №4»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Пойковский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Март, 2021</a:t>
            </a:r>
          </a:p>
        </p:txBody>
      </p:sp>
    </p:spTree>
    <p:extLst>
      <p:ext uri="{BB962C8B-B14F-4D97-AF65-F5344CB8AC3E}">
        <p14:creationId xmlns:p14="http://schemas.microsoft.com/office/powerpoint/2010/main" val="528172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pic>
        <p:nvPicPr>
          <p:cNvPr id="4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" y="298174"/>
            <a:ext cx="6707809" cy="5715000"/>
          </a:xfrm>
        </p:spPr>
      </p:pic>
      <p:sp>
        <p:nvSpPr>
          <p:cNvPr id="2" name="Прямоугольник 1"/>
          <p:cNvSpPr/>
          <p:nvPr/>
        </p:nvSpPr>
        <p:spPr>
          <a:xfrm>
            <a:off x="7195930" y="498902"/>
            <a:ext cx="2372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1800" spc="-100" dirty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/>
                <a:ea typeface="Times New Roman"/>
              </a:rPr>
              <a:t>Цель: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49730" y="1590261"/>
            <a:ext cx="5342269" cy="4624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Ознакомление обучающихся с понятием налогов, 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видами налогов, 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их функциями в современном обществе, 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понятием  налоговой политики государства;</a:t>
            </a:r>
            <a:endParaRPr lang="ru-RU" sz="3200" spc="100" dirty="0">
              <a:solidFill>
                <a:srgbClr val="FEFAC9"/>
              </a:solidFill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</a:pPr>
            <a:endParaRPr lang="ru-RU" sz="1600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42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4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7626" y="327993"/>
            <a:ext cx="2314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50" dirty="0">
                <a:ln w="3175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4313" y="1038459"/>
            <a:ext cx="7696200" cy="490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Обучающие: 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создать условия для осмысления и анализа учащимися процесса  обязательного платежа налогов.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Познакомить  с   системой   уплаты налогов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Развивающие: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Развивать умения ставить цель и задачи учебной деятельности;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Развивать умения работать с документом,  дополнительным материалом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Воспитательные: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Формировать   гражданскую позицию, знания о понятие  законопослушный гражданин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27" y="3293510"/>
            <a:ext cx="3567112" cy="323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06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951" y="522669"/>
            <a:ext cx="8408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Планируемые образовательные результаты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0904" y="1380909"/>
            <a:ext cx="9803296" cy="519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Предметные: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Знать –  налоги, виды налогов в РФ  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Уметь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 искать, анализировать, оценивать содержащуюся в различных источниках информацию. 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Определять и аргументировать  своё  отношение к налогам.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Личностные: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формирование коммуникативной компетентности.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Метапредметные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умение отбирать информацию, формулировать мысль, умение создавать, применять и преобразовывать знаки и символы и схемы для решения учебных и познавательных задач; 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умение организовывать  учебное сотрудничество и совместную деятельность с учителем и сверстниками;  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работать индивидуально и в группе.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5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553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861" y="187021"/>
            <a:ext cx="6096000" cy="1150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10000"/>
              </a:lnSpc>
            </a:pPr>
            <a:r>
              <a:rPr lang="ru-RU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проведения деятельности</a:t>
            </a:r>
            <a:endParaRPr lang="en-US" sz="3200" b="1" dirty="0">
              <a:solidFill>
                <a:srgbClr val="100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0860" y="2767281"/>
            <a:ext cx="565536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19"/>
              </a:lnSpc>
            </a:pPr>
            <a:r>
              <a:rPr lang="ru-RU" sz="2800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800" b="1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организационный </a:t>
            </a:r>
          </a:p>
          <a:p>
            <a:pPr lvl="0">
              <a:lnSpc>
                <a:spcPts val="3219"/>
              </a:lnSpc>
            </a:pPr>
            <a:endParaRPr lang="ru-RU" sz="2800" b="1" dirty="0" smtClean="0">
              <a:solidFill>
                <a:srgbClr val="100F0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219"/>
              </a:lnSpc>
            </a:pPr>
            <a:r>
              <a:rPr lang="ru-RU" sz="2800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2800" dirty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готовности детей к занятию. Создание мотивации, интереса к занятию.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" y="1860826"/>
            <a:ext cx="6288156" cy="41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823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767" y="187277"/>
            <a:ext cx="6039282" cy="1374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0000"/>
              </a:lnSpc>
            </a:pPr>
            <a:r>
              <a:rPr lang="ru-RU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проведения деятельности</a:t>
            </a:r>
            <a:endParaRPr lang="en-US" sz="3200" b="1" dirty="0">
              <a:solidFill>
                <a:srgbClr val="100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4574" y="1709867"/>
            <a:ext cx="5983357" cy="482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19"/>
              </a:lnSpc>
            </a:pPr>
            <a:r>
              <a:rPr lang="ru-RU" sz="2800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800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pPr lvl="0">
              <a:lnSpc>
                <a:spcPts val="3219"/>
              </a:lnSpc>
            </a:pPr>
            <a:endParaRPr lang="ru-RU" sz="2800" b="1" dirty="0" smtClean="0">
              <a:solidFill>
                <a:srgbClr val="100F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800"/>
              </a:spcAft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Arial"/>
              </a:rPr>
              <a:t>Актуализация 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Arial"/>
              </a:rPr>
              <a:t>знаний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Arial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Arial"/>
              </a:rPr>
              <a:t>Вызов (ситуация)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2. Постановка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темы  и  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главных вопросов урока.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3. Работа в группах. Решение математических задач.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Усвоения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новых знаний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Работа с текстом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1709867"/>
            <a:ext cx="5362160" cy="357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8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254" y="197216"/>
            <a:ext cx="6039282" cy="1374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0000"/>
              </a:lnSpc>
            </a:pPr>
            <a:r>
              <a:rPr lang="ru-RU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проведения деятельности</a:t>
            </a:r>
            <a:endParaRPr lang="en-US" sz="3200" b="1" dirty="0">
              <a:solidFill>
                <a:srgbClr val="100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7574" y="1280719"/>
            <a:ext cx="5009322" cy="411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19"/>
              </a:lnSpc>
            </a:pPr>
            <a:r>
              <a:rPr lang="ru-RU" sz="2800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3 этап заключительный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Подведение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итогов учебного занятия.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Рефлексия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творческим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заданием.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ts val="3219"/>
              </a:lnSpc>
            </a:pPr>
            <a:endParaRPr lang="ru-RU" sz="2800" b="1" dirty="0" smtClean="0">
              <a:solidFill>
                <a:srgbClr val="100F0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219"/>
              </a:lnSpc>
            </a:pPr>
            <a:endParaRPr lang="ru-RU" sz="2800" b="1" dirty="0">
              <a:solidFill>
                <a:srgbClr val="100F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9" y="1533383"/>
            <a:ext cx="5900005" cy="42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4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312" y="579502"/>
            <a:ext cx="11413435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Вывод</a:t>
            </a:r>
            <a:r>
              <a:rPr lang="ru-RU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: Чем больше налогов – тем больше бюджет, а значит государство будет богатеть. Тем богаче будет государство, тем лучше будет жизнь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граждан.</a:t>
            </a:r>
            <a:endParaRPr lang="ru-RU" sz="2800" b="1" dirty="0" smtClean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99" y="1777793"/>
            <a:ext cx="6284912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21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76"/>
            <a:ext cx="12192000" cy="6904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3547" y="2534478"/>
            <a:ext cx="65998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Липсиц</a:t>
            </a: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 И., Рязанова О. Финансовая грамотность: материалы для учащихся. 8, 9 классы.»;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Лавренова</a:t>
            </a: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 Е., Рязанова О., </a:t>
            </a:r>
            <a:r>
              <a:rPr lang="ru-RU" dirty="0" err="1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Липсиц</a:t>
            </a: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 И. Финансовая грамотность: учебная программа. 8, 9 классы.»;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«Рязанова О., </a:t>
            </a:r>
            <a:r>
              <a:rPr lang="ru-RU" dirty="0" err="1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Липсиц</a:t>
            </a: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 И., </a:t>
            </a:r>
            <a:r>
              <a:rPr lang="ru-RU" dirty="0" err="1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Лавренова</a:t>
            </a: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 Е. Финансовая грамотность: методические рекомендации для учителя. 8, 9 классы</a:t>
            </a: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.»;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https://fmc.hse.ru/methbank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minfin.gov.ru/ru/om/fingram/directions/programs/books/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ppt4web.ru/ehkonomika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3547" y="541950"/>
            <a:ext cx="10545417" cy="1138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0"/>
              </a:lnSpc>
            </a:pPr>
            <a:r>
              <a:rPr lang="ru-RU" sz="28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en-US" sz="2800" b="1" dirty="0">
              <a:solidFill>
                <a:srgbClr val="100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87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1043</TotalTime>
  <Words>337</Words>
  <Application>Microsoft Office PowerPoint</Application>
  <PresentationFormat>Произвольный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75</cp:revision>
  <dcterms:created xsi:type="dcterms:W3CDTF">2017-02-06T10:13:02Z</dcterms:created>
  <dcterms:modified xsi:type="dcterms:W3CDTF">2021-04-03T05:50:59Z</dcterms:modified>
</cp:coreProperties>
</file>