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6" r:id="rId1"/>
  </p:sldMasterIdLst>
  <p:sldIdLst>
    <p:sldId id="256" r:id="rId2"/>
    <p:sldId id="257" r:id="rId3"/>
    <p:sldId id="258" r:id="rId4"/>
    <p:sldId id="260" r:id="rId5"/>
    <p:sldId id="264" r:id="rId6"/>
    <p:sldId id="259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7" r:id="rId15"/>
    <p:sldId id="276" r:id="rId16"/>
    <p:sldId id="278" r:id="rId17"/>
    <p:sldId id="261" r:id="rId18"/>
  </p:sldIdLst>
  <p:sldSz cx="18288000" cy="10287000"/>
  <p:notesSz cx="6858000" cy="9144000"/>
  <p:embeddedFontLst>
    <p:embeddedFont>
      <p:font typeface="Aharoni" panose="020B0604020202020204" charset="-79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verpass Light" panose="020B0604020202020204" charset="0"/>
      <p:regular r:id="rId24"/>
    </p:embeddedFont>
    <p:embeddedFont>
      <p:font typeface="Wingdings 3" panose="05040102010807070707" pitchFamily="18" charset="2"/>
      <p:regular r:id="rId25"/>
    </p:embeddedFont>
    <p:embeddedFont>
      <p:font typeface="Muli Bold Bold" panose="020B0604020202020204" charset="0"/>
      <p:regular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Halant Medium Bold" panose="020B0604020202020204" charset="0"/>
      <p:regular r:id="rId31"/>
    </p:embeddedFont>
    <p:embeddedFont>
      <p:font typeface="Muli Extra Light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3" autoAdjust="0"/>
    <p:restoredTop sz="94622" autoAdjust="0"/>
  </p:normalViewPr>
  <p:slideViewPr>
    <p:cSldViewPr>
      <p:cViewPr varScale="1">
        <p:scale>
          <a:sx n="44" d="100"/>
          <a:sy n="44" d="100"/>
        </p:scale>
        <p:origin x="54" y="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3820" y="3771901"/>
            <a:ext cx="13373099" cy="3394172"/>
          </a:xfrm>
        </p:spPr>
        <p:txBody>
          <a:bodyPr anchor="b">
            <a:normAutofit/>
          </a:bodyPr>
          <a:lstStyle>
            <a:lvl1pPr>
              <a:defRPr sz="8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3820" y="7166069"/>
            <a:ext cx="13373099" cy="168942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6485716"/>
            <a:ext cx="2616978" cy="1167884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679431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97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14400"/>
            <a:ext cx="13373099" cy="467556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29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12518" y="5257800"/>
            <a:ext cx="11304831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907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3657601"/>
            <a:ext cx="13373100" cy="4087268"/>
          </a:xfrm>
        </p:spPr>
        <p:txBody>
          <a:bodyPr anchor="b">
            <a:normAutofit/>
          </a:bodyPr>
          <a:lstStyle>
            <a:lvl1pPr algn="l"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11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274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41111"/>
            <a:ext cx="13373099" cy="4320030"/>
          </a:xfrm>
        </p:spPr>
        <p:txBody>
          <a:bodyPr anchor="ctr">
            <a:normAutofit/>
          </a:bodyPr>
          <a:lstStyle>
            <a:lvl1pPr algn="l"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45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98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942219" y="941108"/>
            <a:ext cx="3311402" cy="7925726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3818" y="941108"/>
            <a:ext cx="9715500" cy="792572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5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388" y="936165"/>
            <a:ext cx="13367531" cy="19213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818" y="3200400"/>
            <a:ext cx="13373100" cy="56664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5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3088125"/>
            <a:ext cx="13373099" cy="220320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5295194"/>
            <a:ext cx="13373099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89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3818" y="3200400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86121" y="3189333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8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9060" y="2959055"/>
            <a:ext cx="598909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3819" y="3823449"/>
            <a:ext cx="6514340" cy="503109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259944" y="2954213"/>
            <a:ext cx="599850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50436" y="3818607"/>
            <a:ext cx="6508011" cy="503109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83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9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90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669132"/>
            <a:ext cx="5257799" cy="1464468"/>
          </a:xfrm>
        </p:spPr>
        <p:txBody>
          <a:bodyPr anchor="b"/>
          <a:lstStyle>
            <a:lvl1pPr algn="l"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4518" y="669133"/>
            <a:ext cx="7772400" cy="812244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19" y="2397920"/>
            <a:ext cx="5257799" cy="639365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2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7200900"/>
            <a:ext cx="13373100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3818" y="952448"/>
            <a:ext cx="13373100" cy="578245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8051007"/>
            <a:ext cx="13373100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2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342900"/>
            <a:ext cx="4277274" cy="9957942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40832" y="-1179"/>
            <a:ext cx="3535011" cy="1028105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74320" cy="10287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9387" y="936165"/>
            <a:ext cx="13367531" cy="1921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8" y="3200400"/>
            <a:ext cx="13373100" cy="582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42419" y="9195656"/>
            <a:ext cx="1719425" cy="5555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3819" y="9203713"/>
            <a:ext cx="114299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97719" y="1181674"/>
            <a:ext cx="116965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5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33073" y="821252"/>
            <a:ext cx="726227" cy="726227"/>
            <a:chOff x="-2540" y="-2540"/>
            <a:chExt cx="6355080" cy="6355080"/>
          </a:xfrm>
        </p:grpSpPr>
        <p:sp>
          <p:nvSpPr>
            <p:cNvPr id="3" name="Freeform 3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2B2B2B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21609" y="672325"/>
            <a:ext cx="2222927" cy="222292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8600" y="1485900"/>
            <a:ext cx="17602200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2B2B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Практическое занятие</a:t>
            </a:r>
          </a:p>
          <a:p>
            <a:pPr algn="ctr"/>
            <a:r>
              <a:rPr lang="ru-RU" sz="6000" b="1" dirty="0" smtClean="0">
                <a:solidFill>
                  <a:srgbClr val="2B2B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«Решение задач на </a:t>
            </a:r>
            <a:r>
              <a:rPr lang="ru-RU" sz="6000" b="1" dirty="0">
                <a:solidFill>
                  <a:srgbClr val="2B2B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проценты в курсе  «Финансовая грамотность»</a:t>
            </a:r>
            <a:endParaRPr lang="ru-RU" sz="6000" b="1" dirty="0" smtClean="0">
              <a:solidFill>
                <a:srgbClr val="2B2B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500" dirty="0">
                <a:solidFill>
                  <a:srgbClr val="2B2B2B"/>
                </a:solidFill>
                <a:latin typeface="Muli Extra Light Bold"/>
              </a:rPr>
              <a:t>д</a:t>
            </a:r>
            <a:r>
              <a:rPr lang="ru-RU" sz="3500" dirty="0" smtClean="0">
                <a:solidFill>
                  <a:srgbClr val="2B2B2B"/>
                </a:solidFill>
                <a:latin typeface="Muli Extra Light Bold"/>
              </a:rPr>
              <a:t>ля обучающихся 6 класса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038225"/>
            <a:ext cx="7018409" cy="41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 dirty="0">
                <a:solidFill>
                  <a:srgbClr val="2B2B2B"/>
                </a:solidFill>
                <a:latin typeface="Muli Bold Bold"/>
              </a:rPr>
              <a:t>ИТОГОВЫЙ ПРОЕКТ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806049"/>
            <a:ext cx="7018409" cy="490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ru-RU" sz="4800" b="1" i="1" dirty="0" smtClean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Сентябрь</a:t>
            </a:r>
            <a:r>
              <a:rPr lang="en-US" sz="4800" b="1" i="1" dirty="0" smtClean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, 202</a:t>
            </a:r>
            <a:r>
              <a:rPr lang="ru-RU" sz="4800" b="1" i="1" dirty="0" smtClean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b="1" i="1" dirty="0">
              <a:solidFill>
                <a:srgbClr val="2B2B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33600" y="5753100"/>
            <a:ext cx="81534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400" b="1" i="1" dirty="0" smtClean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Выполнила</a:t>
            </a:r>
            <a:r>
              <a:rPr lang="en-US" sz="4400" b="1" i="1" dirty="0" smtClean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4400" b="1" i="1" dirty="0" smtClean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 Авраменко Юлия Владимировна</a:t>
            </a:r>
          </a:p>
          <a:p>
            <a:r>
              <a:rPr lang="ru-RU" sz="4400" b="1" i="1" dirty="0" smtClean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МАОУ СОШ №4 г</a:t>
            </a:r>
            <a:r>
              <a:rPr lang="ru-RU" sz="4400" b="1" i="1" dirty="0" smtClean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400" b="1" i="1" dirty="0" err="1" smtClean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Покачи</a:t>
            </a:r>
            <a:r>
              <a:rPr lang="ru-RU" sz="4400" b="1" i="1" dirty="0" smtClean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4400" b="1" i="1" dirty="0" smtClean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ХМАО – Югра </a:t>
            </a:r>
            <a:endParaRPr lang="en-US" sz="4400" b="1" i="1" dirty="0">
              <a:solidFill>
                <a:srgbClr val="2B2B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549" y="4762500"/>
            <a:ext cx="7227851" cy="539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190500"/>
            <a:ext cx="13716000" cy="1921335"/>
          </a:xfrm>
        </p:spPr>
        <p:txBody>
          <a:bodyPr/>
          <a:lstStyle/>
          <a:p>
            <a:pPr lvl="0"/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Задача №1. Продавец </a:t>
            </a:r>
            <a:r>
              <a:rPr lang="ru-RU" sz="6600" b="1" i="1" dirty="0">
                <a:latin typeface="Times New Roman" pitchFamily="18" charset="0"/>
                <a:cs typeface="Times New Roman" pitchFamily="18" charset="0"/>
              </a:rPr>
              <a:t>- покупатель.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1943100"/>
            <a:ext cx="17754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 трёх салонах сотовой связи один и тот же телефон продаётся в кредит на разных условиях. Условия даны в таблице. В каком из салонов покупка обойдется дешевле?</a:t>
            </a:r>
            <a:endParaRPr lang="ru-RU" sz="32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38500"/>
            <a:ext cx="27708777" cy="768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59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190500"/>
            <a:ext cx="13367531" cy="1921335"/>
          </a:xfrm>
        </p:spPr>
        <p:txBody>
          <a:bodyPr/>
          <a:lstStyle/>
          <a:p>
            <a:r>
              <a:rPr lang="ru-RU" sz="6600" b="1" i="1" dirty="0">
                <a:latin typeface="Times New Roman" pitchFamily="18" charset="0"/>
                <a:cs typeface="Times New Roman" pitchFamily="18" charset="0"/>
              </a:rPr>
              <a:t>Задача </a:t>
            </a:r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№2. Вклад в банк.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714500"/>
            <a:ext cx="9753600" cy="8572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В банк на срочный вклад положили 30 тыс. р.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Банк начисляет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на сумму вклада 10% в год. Если клиент не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снимает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деньги со своего счёта, то через год проценты по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вкладу 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капитализируются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, т. е. прибавляются к сумме вклада.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Какая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сумма будет на счёте клиента, который не снимал деньги:</a:t>
            </a:r>
          </a:p>
          <a:p>
            <a:pPr marL="0" indent="0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1) через год; 2)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два года; 3) через три года?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333500"/>
            <a:ext cx="8170164" cy="906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97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6701"/>
            <a:ext cx="17983200" cy="2590800"/>
          </a:xfrm>
        </p:spPr>
        <p:txBody>
          <a:bodyPr/>
          <a:lstStyle/>
          <a:p>
            <a:pPr algn="ctr"/>
            <a:r>
              <a:rPr lang="ru-RU" sz="8000" b="1" i="1" dirty="0" smtClean="0">
                <a:latin typeface="Times New Roman" pitchFamily="18" charset="0"/>
                <a:cs typeface="Times New Roman" pitchFamily="18" charset="0"/>
              </a:rPr>
              <a:t>Физкультминутка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6477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4900"/>
            <a:ext cx="5334000" cy="652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0" y="571500"/>
            <a:ext cx="58674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Физкультминутка Рекомендовано Учителя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1600" y="7962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0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114301"/>
            <a:ext cx="18211800" cy="2743200"/>
          </a:xfrm>
        </p:spPr>
        <p:txBody>
          <a:bodyPr>
            <a:normAutofit/>
          </a:bodyPr>
          <a:lstStyle/>
          <a:p>
            <a:pPr algn="ctr"/>
            <a:r>
              <a:rPr lang="ru-RU" sz="7200" b="1" i="1" dirty="0" smtClean="0">
                <a:latin typeface="Times New Roman" pitchFamily="18" charset="0"/>
                <a:cs typeface="Times New Roman" pitchFamily="18" charset="0"/>
              </a:rPr>
              <a:t>Практическая работа</a:t>
            </a:r>
            <a:endParaRPr lang="ru-RU" sz="7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866900"/>
            <a:ext cx="16952118" cy="699993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1. Цена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товара составляла 12 тыс. р. Через месяц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товар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подорожал на 5%, а ещё через месяц его цену снизили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на10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%. Какой стала цена товара через два месяца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algn="just">
              <a:buNone/>
            </a:pP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2. В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первом магазине цену товара снизили сначала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на10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%, а затем ещё на 10%. Во втором магазине цену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аналогичного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товара сразу снизили на 20%. В каком из этих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двух магазинов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данный товар стал дешевле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algn="just">
              <a:buNone/>
            </a:pP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3. Утром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товар стоил 250 р., днём цена товара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была увеличена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на 30%, а вечером дневная цена была снижена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 30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%. Найдите вечернюю цену товара.</a:t>
            </a:r>
          </a:p>
        </p:txBody>
      </p:sp>
    </p:spTree>
    <p:extLst>
      <p:ext uri="{BB962C8B-B14F-4D97-AF65-F5344CB8AC3E}">
        <p14:creationId xmlns:p14="http://schemas.microsoft.com/office/powerpoint/2010/main" val="342941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18059400" cy="2743200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Проверяем соседа по парте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866900"/>
            <a:ext cx="10287000" cy="84201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Ответы:</a:t>
            </a:r>
          </a:p>
          <a:p>
            <a:pPr marL="1143000" indent="-1143000">
              <a:buAutoNum type="arabicPeriod"/>
            </a:pP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11340 рублей</a:t>
            </a:r>
          </a:p>
          <a:p>
            <a:pPr marL="1143000" indent="-1143000">
              <a:buAutoNum type="arabicPeriod"/>
            </a:pP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Во 2 магазине дешевле</a:t>
            </a:r>
          </a:p>
          <a:p>
            <a:pPr marL="1143000" indent="-1143000">
              <a:buAutoNum type="arabicPeriod"/>
            </a:pP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227 рублей 50 копеек</a:t>
            </a:r>
          </a:p>
          <a:p>
            <a:pPr marL="1143000" indent="-1143000">
              <a:buAutoNum type="arabicPeriod"/>
            </a:pP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Оценивание:</a:t>
            </a:r>
          </a:p>
          <a:p>
            <a:pPr marL="0" indent="0">
              <a:buNone/>
            </a:pP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«5» </a:t>
            </a: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– верно выполнены 3 задачи</a:t>
            </a:r>
          </a:p>
          <a:p>
            <a:pPr marL="0" indent="0">
              <a:buNone/>
            </a:pPr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«4» </a:t>
            </a: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– верно выполнены 2 задачи</a:t>
            </a:r>
          </a:p>
          <a:p>
            <a:pPr marL="0" indent="0">
              <a:buNone/>
            </a:pPr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«3» </a:t>
            </a: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– верно выполнена 1 задача</a:t>
            </a:r>
          </a:p>
          <a:p>
            <a:pPr marL="0" indent="0">
              <a:buNone/>
            </a:pPr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«2» </a:t>
            </a: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– нет верно выполненных задач</a:t>
            </a:r>
          </a:p>
          <a:p>
            <a:pPr marL="0" indent="0">
              <a:buNone/>
            </a:pP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333500"/>
            <a:ext cx="57150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5770626"/>
            <a:ext cx="57150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1333500"/>
            <a:ext cx="5715000" cy="443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28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1"/>
            <a:ext cx="17830800" cy="2743200"/>
          </a:xfrm>
        </p:spPr>
        <p:txBody>
          <a:bodyPr>
            <a:normAutofit/>
          </a:bodyPr>
          <a:lstStyle/>
          <a:p>
            <a:pPr algn="ctr"/>
            <a:endParaRPr lang="ru-RU" sz="8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943100"/>
            <a:ext cx="8077200" cy="8001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-456438"/>
            <a:ext cx="18303240" cy="1074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07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4301"/>
            <a:ext cx="17983200" cy="2743200"/>
          </a:xfrm>
        </p:spPr>
        <p:txBody>
          <a:bodyPr>
            <a:normAutofit/>
          </a:bodyPr>
          <a:lstStyle/>
          <a:p>
            <a:pPr algn="ctr"/>
            <a:endParaRPr lang="ru-RU" sz="8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972300"/>
            <a:ext cx="17373600" cy="2438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У вас на карточках с домашним заданием 3 варианта, вы должны сами выбрать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 вариант, который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вы будете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выполнять дома.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0"/>
            <a:ext cx="85245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72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12"/>
            <a:ext cx="18440400" cy="134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/>
          <p:nvPr/>
        </p:nvSpPr>
        <p:spPr>
          <a:xfrm>
            <a:off x="838200" y="342900"/>
            <a:ext cx="8153400" cy="8463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ru-RU" sz="6000" b="1" dirty="0">
                <a:solidFill>
                  <a:srgbClr val="100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lant Medium Bold"/>
              </a:rPr>
              <a:t> </a:t>
            </a:r>
            <a:endParaRPr lang="ru-RU" sz="6000" b="1" dirty="0" smtClean="0">
              <a:solidFill>
                <a:srgbClr val="100F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lant Medium Bold"/>
            </a:endParaRPr>
          </a:p>
          <a:p>
            <a:pPr algn="ctr">
              <a:lnSpc>
                <a:spcPts val="10000"/>
              </a:lnSpc>
            </a:pPr>
            <a:r>
              <a:rPr lang="ru-RU" sz="6000" b="1" dirty="0" smtClean="0">
                <a:solidFill>
                  <a:srgbClr val="100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lant Medium Bold"/>
              </a:rPr>
              <a:t>Цель:</a:t>
            </a:r>
          </a:p>
          <a:p>
            <a:pPr algn="ctr">
              <a:lnSpc>
                <a:spcPct val="150000"/>
              </a:lnSpc>
            </a:pPr>
            <a:r>
              <a:rPr lang="ru-RU" sz="4000" b="1" dirty="0">
                <a:solidFill>
                  <a:srgbClr val="000000"/>
                </a:solidFill>
                <a:latin typeface="Times New Roman"/>
                <a:ea typeface="Times New Roman"/>
              </a:rPr>
              <a:t>совершенствование практических </a:t>
            </a:r>
            <a:r>
              <a:rPr lang="ru-RU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навыков </a:t>
            </a:r>
            <a:r>
              <a:rPr lang="ru-RU" sz="4000" b="1" dirty="0">
                <a:solidFill>
                  <a:srgbClr val="000000"/>
                </a:solidFill>
                <a:latin typeface="Times New Roman"/>
                <a:ea typeface="Times New Roman"/>
              </a:rPr>
              <a:t>решения основных задач на проценты и умение применять их при решении реальных жизненных задач</a:t>
            </a:r>
            <a:endParaRPr lang="en-US" sz="4000" b="1" dirty="0">
              <a:solidFill>
                <a:srgbClr val="100F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lant Medium Bold"/>
            </a:endParaRPr>
          </a:p>
          <a:p>
            <a:pPr algn="ctr">
              <a:lnSpc>
                <a:spcPts val="10000"/>
              </a:lnSpc>
            </a:pPr>
            <a:r>
              <a:rPr lang="ru-RU" b="1" dirty="0" smtClean="0">
                <a:solidFill>
                  <a:srgbClr val="100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lant Medium Bold"/>
                <a:cs typeface="Aharoni" pitchFamily="2" charset="-79"/>
              </a:rPr>
              <a:t>       </a:t>
            </a:r>
            <a:endParaRPr lang="en-US" b="1" dirty="0">
              <a:solidFill>
                <a:srgbClr val="100F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7400" y="-1099552"/>
            <a:ext cx="1432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4800" dirty="0">
              <a:solidFill>
                <a:srgbClr val="2B2B2B"/>
              </a:solidFill>
              <a:latin typeface="Muli Extra Light Bold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1000" y="1861136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4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/>
            <a:endParaRPr lang="ru-RU" sz="48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0"/>
            <a:ext cx="93726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683738" y="952500"/>
            <a:ext cx="17382288" cy="59436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8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Образовательные:</a:t>
            </a:r>
            <a:endParaRPr lang="ru-RU" sz="28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обеспечить осознанное усвоение процентов при решении задач;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закрепить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навыки и умения применять алгоритмы при решении задач на проценты;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условий для систематизации, обобщения и углубления знаний учащихся при решении задач по теме «Проценты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Развивающие</a:t>
            </a:r>
            <a:r>
              <a:rPr lang="ru-RU" sz="24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endParaRPr lang="ru-RU" sz="24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способствовать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развитию творческой активности учащихся;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повысить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познавательный интерес к предмету;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навыков и способностей критического мышления (навыков сопоставления, формулирования и проверки гипотез - правил решения задач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умений анализировать способы решения задач);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 только логического, но и образного мышления, фантазии детей и их способности рассуждать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800" b="1" u="sng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Воспитательные</a:t>
            </a:r>
            <a:r>
              <a:rPr lang="ru-RU" sz="28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endParaRPr lang="ru-RU" sz="28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15000"/>
              </a:lnSpc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умение слушать и вступать в диалог; </a:t>
            </a:r>
            <a:endParaRPr lang="ru-RU" sz="24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формировать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внимательность и аккуратность в вычислениях; </a:t>
            </a:r>
            <a:endParaRPr lang="ru-RU" sz="24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воспитывать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чувство взаимопомощи, уважительное отношение к чужому мнению, культуру учебного труда, требовательное отношение к себе и своей работе.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1497496" y="0"/>
            <a:ext cx="7834942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ru-RU" sz="6000" b="1" dirty="0" smtClean="0">
                <a:solidFill>
                  <a:srgbClr val="100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lant Medium Bold"/>
              </a:rPr>
              <a:t>Задачи:</a:t>
            </a:r>
            <a:endParaRPr lang="en-US" sz="6000" b="1" dirty="0">
              <a:solidFill>
                <a:srgbClr val="100F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lant Medium Bol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00" y="-114300"/>
            <a:ext cx="319278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4800" y="190500"/>
            <a:ext cx="17426344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ru-RU" sz="8000" b="1" dirty="0" smtClean="0">
                <a:solidFill>
                  <a:srgbClr val="100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lant Medium Bold"/>
              </a:rPr>
              <a:t>Ожидаемые результаты</a:t>
            </a:r>
            <a:endParaRPr lang="en-US" sz="8000" b="1" dirty="0">
              <a:solidFill>
                <a:srgbClr val="100F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lant Medium Bold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" y="1818131"/>
            <a:ext cx="5715000" cy="437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43600" y="1792224"/>
            <a:ext cx="121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u="sng" dirty="0" smtClean="0">
                <a:latin typeface="Times New Roman" pitchFamily="18" charset="0"/>
                <a:cs typeface="Times New Roman" pitchFamily="18" charset="0"/>
              </a:rPr>
              <a:t>предметные</a:t>
            </a:r>
            <a:r>
              <a:rPr lang="ru-RU" sz="4000" b="1" i="1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 уметь в процессе реальной ситуации использовать понятие процента и умения решать основные типы задач на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проценты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000" b="1" i="1" u="sng" dirty="0">
                <a:latin typeface="Times New Roman" pitchFamily="18" charset="0"/>
                <a:cs typeface="Times New Roman" pitchFamily="18" charset="0"/>
              </a:rPr>
              <a:t>личностные: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 умение работать в парах, слушать собеседника и вести диалог, аргументировать свою точку зрения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4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0600" y="6193429"/>
            <a:ext cx="17145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u="sng" dirty="0" err="1">
                <a:latin typeface="Times New Roman" pitchFamily="18" charset="0"/>
                <a:cs typeface="Times New Roman" pitchFamily="18" charset="0"/>
              </a:rPr>
              <a:t>метапредметные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: уметь воспроизводить смысл понятия проценты; уметь обрабатывать информацию; формировать коммуникативную компетенцию учащихся; выбирать способы решения задач в зависимости от конкретных условий; контролировать и оценивать процесс и результаты своей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38400" y="457375"/>
            <a:ext cx="85344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400" b="1" i="1" u="sng" dirty="0">
                <a:latin typeface="Times New Roman" pitchFamily="18" charset="0"/>
                <a:cs typeface="Times New Roman" pitchFamily="18" charset="0"/>
              </a:rPr>
              <a:t>Тип урока:</a:t>
            </a: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 урок систематизации и обобщения знаний и умений</a:t>
            </a:r>
            <a:endParaRPr lang="ru-RU" sz="44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10515600" y="1563624"/>
            <a:ext cx="77724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400" b="1" i="1" u="sng" dirty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Формы работы учащихся: </a:t>
            </a:r>
            <a:r>
              <a:rPr lang="ru-RU" sz="4400" b="1" i="1" dirty="0" smtClean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фронтальная</a:t>
            </a:r>
            <a:r>
              <a:rPr lang="ru-RU" sz="4400" b="1" i="1" dirty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, парная, индивидуальная</a:t>
            </a:r>
            <a:endParaRPr lang="en-US" sz="4400" b="1" i="1" dirty="0">
              <a:solidFill>
                <a:srgbClr val="100F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66900"/>
            <a:ext cx="9753600" cy="785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15600" y="4716244"/>
            <a:ext cx="7467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u="sng" dirty="0">
                <a:latin typeface="Times New Roman" pitchFamily="18" charset="0"/>
                <a:cs typeface="Times New Roman" pitchFamily="18" charset="0"/>
              </a:rPr>
              <a:t>Необходимое оборудование: </a:t>
            </a:r>
            <a:endParaRPr lang="ru-RU" sz="4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Интерактивная доска</a:t>
            </a: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компьютер, </a:t>
            </a: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колонки к 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компьютеру, интерактивная доска, карточки </a:t>
            </a:r>
            <a:r>
              <a:rPr lang="ru-RU" sz="4400" b="1" i="1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4400" b="1" i="1" smtClean="0">
                <a:latin typeface="Times New Roman" pitchFamily="18" charset="0"/>
                <a:cs typeface="Times New Roman" pitchFamily="18" charset="0"/>
              </a:rPr>
              <a:t>домашним </a:t>
            </a: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заданием</a:t>
            </a:r>
            <a:endParaRPr lang="ru-RU" sz="44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79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683926" y="1028700"/>
            <a:ext cx="9292806" cy="2776233"/>
            <a:chOff x="-39967" y="-4658395"/>
            <a:chExt cx="7627404" cy="5178757"/>
          </a:xfrm>
        </p:grpSpPr>
        <p:sp>
          <p:nvSpPr>
            <p:cNvPr id="4" name="TextBox 4"/>
            <p:cNvSpPr txBox="1"/>
            <p:nvPr/>
          </p:nvSpPr>
          <p:spPr>
            <a:xfrm>
              <a:off x="-39967" y="-4658395"/>
              <a:ext cx="7627404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r>
                <a:rPr lang="ru-RU" sz="4800" b="1" i="1" dirty="0" smtClean="0">
                  <a:solidFill>
                    <a:srgbClr val="100F0D"/>
                  </a:solidFill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ru-RU" sz="4800" b="1" i="1" dirty="0">
                  <a:solidFill>
                    <a:srgbClr val="100F0D"/>
                  </a:solidFill>
                  <a:latin typeface="Times New Roman" pitchFamily="18" charset="0"/>
                  <a:cs typeface="Times New Roman" pitchFamily="18" charset="0"/>
                </a:rPr>
                <a:t>э</a:t>
              </a:r>
              <a:r>
                <a:rPr lang="en-US" sz="4800" b="1" i="1" dirty="0" err="1" smtClean="0">
                  <a:solidFill>
                    <a:srgbClr val="100F0D"/>
                  </a:solidFill>
                  <a:latin typeface="Times New Roman" pitchFamily="18" charset="0"/>
                  <a:cs typeface="Times New Roman" pitchFamily="18" charset="0"/>
                </a:rPr>
                <a:t>тап</a:t>
              </a:r>
              <a:r>
                <a:rPr lang="ru-RU" sz="4800" b="1" i="1" dirty="0" smtClean="0">
                  <a:solidFill>
                    <a:srgbClr val="100F0D"/>
                  </a:solidFill>
                  <a:latin typeface="Times New Roman" pitchFamily="18" charset="0"/>
                  <a:cs typeface="Times New Roman" pitchFamily="18" charset="0"/>
                </a:rPr>
                <a:t>: Организационный</a:t>
              </a:r>
              <a:endParaRPr lang="en-US" sz="4800" b="1" i="1" dirty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20933" y="-3307127"/>
              <a:ext cx="7312325" cy="3827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3219"/>
                </a:lnSpc>
                <a:buFont typeface="Wingdings" pitchFamily="2" charset="2"/>
                <a:buChar char="v"/>
              </a:pPr>
              <a:r>
                <a:rPr lang="ru-RU" sz="3200" dirty="0">
                  <a:solidFill>
                    <a:srgbClr val="100F0D"/>
                  </a:solidFill>
                  <a:latin typeface="Times New Roman" pitchFamily="18" charset="0"/>
                  <a:cs typeface="Times New Roman" pitchFamily="18" charset="0"/>
                </a:rPr>
                <a:t>Проверка готовности детей к </a:t>
              </a:r>
              <a:r>
                <a:rPr lang="ru-RU" sz="3200" dirty="0" smtClean="0">
                  <a:solidFill>
                    <a:srgbClr val="100F0D"/>
                  </a:solidFill>
                  <a:latin typeface="Times New Roman" pitchFamily="18" charset="0"/>
                  <a:cs typeface="Times New Roman" pitchFamily="18" charset="0"/>
                </a:rPr>
                <a:t>занятию.</a:t>
              </a:r>
            </a:p>
            <a:p>
              <a:pPr marL="457200" indent="-457200">
                <a:lnSpc>
                  <a:spcPts val="3219"/>
                </a:lnSpc>
                <a:buFont typeface="Wingdings" pitchFamily="2" charset="2"/>
                <a:buChar char="v"/>
              </a:pPr>
              <a:r>
                <a:rPr lang="ru-RU" sz="3200" dirty="0" smtClean="0">
                  <a:solidFill>
                    <a:srgbClr val="100F0D"/>
                  </a:solidFill>
                  <a:latin typeface="Times New Roman" pitchFamily="18" charset="0"/>
                  <a:cs typeface="Times New Roman" pitchFamily="18" charset="0"/>
                </a:rPr>
                <a:t>Создание </a:t>
              </a:r>
              <a:r>
                <a:rPr lang="ru-RU" sz="3200" dirty="0">
                  <a:solidFill>
                    <a:srgbClr val="100F0D"/>
                  </a:solidFill>
                  <a:latin typeface="Times New Roman" pitchFamily="18" charset="0"/>
                  <a:cs typeface="Times New Roman" pitchFamily="18" charset="0"/>
                </a:rPr>
                <a:t>мотивации, интереса к занятию</a:t>
              </a:r>
              <a:r>
                <a:rPr lang="ru-RU" sz="3200" dirty="0" smtClean="0">
                  <a:solidFill>
                    <a:srgbClr val="100F0D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457200" indent="-457200">
                <a:lnSpc>
                  <a:spcPts val="3219"/>
                </a:lnSpc>
                <a:buFont typeface="Wingdings" pitchFamily="2" charset="2"/>
                <a:buChar char="v"/>
              </a:pPr>
              <a:r>
                <a:rPr lang="ru-RU" sz="3200" dirty="0" smtClean="0">
                  <a:solidFill>
                    <a:srgbClr val="100F0D"/>
                  </a:solidFill>
                  <a:latin typeface="Times New Roman" pitchFamily="18" charset="0"/>
                  <a:cs typeface="Times New Roman" pitchFamily="18" charset="0"/>
                </a:rPr>
                <a:t>Создание благоприятного психологического настроя </a:t>
              </a:r>
              <a:r>
                <a:rPr lang="ru-RU" sz="3200" dirty="0">
                  <a:solidFill>
                    <a:srgbClr val="100F0D"/>
                  </a:solidFill>
                  <a:latin typeface="Times New Roman" pitchFamily="18" charset="0"/>
                  <a:cs typeface="Times New Roman" pitchFamily="18" charset="0"/>
                </a:rPr>
                <a:t>на </a:t>
              </a:r>
              <a:r>
                <a:rPr lang="ru-RU" sz="3200" dirty="0" smtClean="0">
                  <a:solidFill>
                    <a:srgbClr val="100F0D"/>
                  </a:solidFill>
                  <a:latin typeface="Times New Roman" pitchFamily="18" charset="0"/>
                  <a:cs typeface="Times New Roman" pitchFamily="18" charset="0"/>
                </a:rPr>
                <a:t>работу</a:t>
              </a:r>
            </a:p>
            <a:p>
              <a:pPr marL="457200" indent="-457200">
                <a:lnSpc>
                  <a:spcPts val="3219"/>
                </a:lnSpc>
                <a:buFont typeface="Wingdings" pitchFamily="2" charset="2"/>
                <a:buChar char="v"/>
              </a:pPr>
              <a:endParaRPr lang="ru-RU" sz="2800" dirty="0" smtClean="0">
                <a:solidFill>
                  <a:srgbClr val="100F0D"/>
                </a:solidFill>
                <a:latin typeface="Overpass Light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683925" y="3007160"/>
            <a:ext cx="8957626" cy="1566222"/>
            <a:chOff x="0" y="19050"/>
            <a:chExt cx="7312325" cy="3706587"/>
          </a:xfrm>
        </p:grpSpPr>
        <p:sp>
          <p:nvSpPr>
            <p:cNvPr id="8" name="TextBox 8"/>
            <p:cNvSpPr txBox="1"/>
            <p:nvPr/>
          </p:nvSpPr>
          <p:spPr>
            <a:xfrm>
              <a:off x="0" y="19050"/>
              <a:ext cx="7312325" cy="1115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4000" dirty="0">
                <a:solidFill>
                  <a:srgbClr val="100F0D"/>
                </a:solidFill>
                <a:latin typeface="Halant Medium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12128"/>
              <a:ext cx="7312325" cy="2913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3219"/>
                </a:lnSpc>
                <a:buAutoNum type="arabicPeriod"/>
              </a:pPr>
              <a:endParaRPr lang="ru-RU" sz="2300" dirty="0" smtClean="0">
                <a:solidFill>
                  <a:srgbClr val="100F0D"/>
                </a:solidFill>
                <a:latin typeface="Overpass Light"/>
              </a:endParaRPr>
            </a:p>
            <a:p>
              <a:pPr marL="457200" indent="-457200">
                <a:lnSpc>
                  <a:spcPts val="3219"/>
                </a:lnSpc>
                <a:buAutoNum type="arabicPeriod"/>
              </a:pPr>
              <a:endParaRPr lang="ru-RU" sz="2300" dirty="0" smtClean="0">
                <a:solidFill>
                  <a:srgbClr val="100F0D"/>
                </a:solidFill>
                <a:latin typeface="Overpass Light"/>
              </a:endParaRPr>
            </a:p>
            <a:p>
              <a:pPr>
                <a:lnSpc>
                  <a:spcPts val="3219"/>
                </a:lnSpc>
              </a:pPr>
              <a:endParaRPr lang="en-US" sz="2300" dirty="0">
                <a:solidFill>
                  <a:srgbClr val="100F0D"/>
                </a:solidFill>
                <a:latin typeface="Overpass Ligh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07116" y="7914702"/>
            <a:ext cx="8719681" cy="1005179"/>
            <a:chOff x="0" y="19050"/>
            <a:chExt cx="7312325" cy="134023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9050"/>
              <a:ext cx="7312325" cy="628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4000" dirty="0">
                <a:solidFill>
                  <a:srgbClr val="100F0D"/>
                </a:solidFill>
                <a:latin typeface="Halant Medium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12130"/>
              <a:ext cx="7312325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19"/>
                </a:lnSpc>
              </a:pPr>
              <a:endParaRPr lang="en-US" sz="2800" dirty="0">
                <a:solidFill>
                  <a:srgbClr val="100F0D"/>
                </a:solidFill>
                <a:latin typeface="Overpass Light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" y="-266700"/>
            <a:ext cx="8482584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58200" y="3820848"/>
            <a:ext cx="9829800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ru-RU" sz="4800" b="1" i="1" dirty="0" smtClean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4800" b="1" i="1" dirty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en-US" sz="4800" b="1" i="1" dirty="0" err="1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тап</a:t>
            </a:r>
            <a:r>
              <a:rPr lang="ru-RU" sz="4800" b="1" i="1" dirty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: Актуализация </a:t>
            </a:r>
            <a:r>
              <a:rPr lang="ru-RU" sz="4800" b="1" i="1" dirty="0" smtClean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знаний</a:t>
            </a:r>
          </a:p>
          <a:p>
            <a:pPr>
              <a:lnSpc>
                <a:spcPts val="3300"/>
              </a:lnSpc>
            </a:pPr>
            <a:endParaRPr lang="ru-RU" sz="4800" b="1" i="1" dirty="0" smtClean="0">
              <a:solidFill>
                <a:srgbClr val="100F0D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ts val="3300"/>
              </a:lnSpc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Актуализация опорных знаний и способов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действий</a:t>
            </a:r>
          </a:p>
          <a:p>
            <a:pPr marL="457200" lvl="0" indent="-457200">
              <a:lnSpc>
                <a:spcPts val="3219"/>
              </a:lnSpc>
              <a:buFont typeface="Wingdings" pitchFamily="2" charset="2"/>
              <a:buChar char="v"/>
            </a:pPr>
            <a:r>
              <a:rPr lang="ru-RU" sz="3200" dirty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Создание проблемной ситуации</a:t>
            </a:r>
            <a:r>
              <a:rPr lang="ru-RU" sz="3200" dirty="0" smtClean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ts val="3300"/>
              </a:lnSpc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Постановка 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вопросов</a:t>
            </a:r>
            <a:endParaRPr lang="en-US" sz="3200" b="1" i="1" dirty="0">
              <a:solidFill>
                <a:srgbClr val="100F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58200" y="6591300"/>
            <a:ext cx="9829800" cy="305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ru-RU" sz="4800" b="1" i="1" dirty="0" smtClean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4800" b="1" i="1" dirty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en-US" sz="4800" b="1" i="1" dirty="0" err="1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тап</a:t>
            </a:r>
            <a:r>
              <a:rPr lang="ru-RU" sz="4800" b="1" i="1" dirty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: Постановка цели и задач </a:t>
            </a:r>
            <a:r>
              <a:rPr lang="ru-RU" sz="4800" b="1" i="1" dirty="0" smtClean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урока</a:t>
            </a:r>
          </a:p>
          <a:p>
            <a:pPr>
              <a:lnSpc>
                <a:spcPts val="3300"/>
              </a:lnSpc>
            </a:pPr>
            <a:endParaRPr lang="ru-RU" sz="4800" b="1" i="1" dirty="0" smtClean="0">
              <a:solidFill>
                <a:srgbClr val="100F0D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0" indent="-685800">
              <a:lnSpc>
                <a:spcPts val="3300"/>
              </a:lnSpc>
              <a:buFont typeface="Wingdings" pitchFamily="2" charset="2"/>
              <a:buChar char="v"/>
            </a:pP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Обеспечение мотивации учения 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детьми</a:t>
            </a:r>
          </a:p>
          <a:p>
            <a:pPr marL="685800" indent="-685800">
              <a:lnSpc>
                <a:spcPts val="3300"/>
              </a:lnSpc>
              <a:buFont typeface="Wingdings" pitchFamily="2" charset="2"/>
              <a:buChar char="v"/>
            </a:pP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П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ринятие 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ими целей урока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marL="685800" indent="-685800">
              <a:lnSpc>
                <a:spcPts val="3300"/>
              </a:lnSpc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Концентрация внимание 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учащихся на 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значимости темы</a:t>
            </a:r>
            <a:endParaRPr lang="ru-RU" sz="3200" b="1" i="1" dirty="0">
              <a:solidFill>
                <a:srgbClr val="100F0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732620" y="679330"/>
            <a:ext cx="8908931" cy="1005180"/>
            <a:chOff x="0" y="19050"/>
            <a:chExt cx="7312325" cy="1340239"/>
          </a:xfrm>
        </p:grpSpPr>
        <p:sp>
          <p:nvSpPr>
            <p:cNvPr id="4" name="TextBox 4"/>
            <p:cNvSpPr txBox="1"/>
            <p:nvPr/>
          </p:nvSpPr>
          <p:spPr>
            <a:xfrm>
              <a:off x="0" y="19050"/>
              <a:ext cx="7312325" cy="628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4000" dirty="0">
                <a:solidFill>
                  <a:srgbClr val="100F0D"/>
                </a:solidFill>
                <a:latin typeface="Halant Medium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12130"/>
              <a:ext cx="7312325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19"/>
                </a:lnSpc>
              </a:pPr>
              <a:endParaRPr lang="ru-RU" sz="2800" dirty="0">
                <a:solidFill>
                  <a:srgbClr val="100F0D"/>
                </a:solidFill>
                <a:latin typeface="Overpass Light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683925" y="3007160"/>
            <a:ext cx="8957626" cy="4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endParaRPr lang="en-US" sz="4000" dirty="0">
              <a:solidFill>
                <a:srgbClr val="100F0D"/>
              </a:solidFill>
              <a:latin typeface="Halant Medium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998990" y="2893435"/>
            <a:ext cx="668641" cy="942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7000" dirty="0" smtClean="0">
                <a:solidFill>
                  <a:schemeClr val="tx1">
                    <a:alpha val="49804"/>
                  </a:schemeClr>
                </a:solidFill>
                <a:latin typeface="Halant Medium Bold"/>
              </a:rPr>
              <a:t>2</a:t>
            </a:r>
            <a:endParaRPr lang="en-US" sz="7000" dirty="0">
              <a:solidFill>
                <a:schemeClr val="tx1">
                  <a:alpha val="49804"/>
                </a:schemeClr>
              </a:solidFill>
              <a:latin typeface="Halant Medium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707116" y="8006922"/>
            <a:ext cx="8719681" cy="1005179"/>
            <a:chOff x="0" y="19050"/>
            <a:chExt cx="7312325" cy="134023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9050"/>
              <a:ext cx="7312325" cy="628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4000" dirty="0">
                <a:solidFill>
                  <a:srgbClr val="100F0D"/>
                </a:solidFill>
                <a:latin typeface="Halant Medium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12130"/>
              <a:ext cx="7312325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19"/>
                </a:lnSpc>
              </a:pPr>
              <a:endParaRPr lang="en-US" sz="2800" dirty="0">
                <a:solidFill>
                  <a:srgbClr val="100F0D"/>
                </a:solidFill>
                <a:latin typeface="Overpass Light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96" y="0"/>
            <a:ext cx="84582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58201" y="679330"/>
            <a:ext cx="9829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ru-RU" sz="4800" b="1" i="1" dirty="0" smtClean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4800" b="1" i="1" dirty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en-US" sz="4800" b="1" i="1" dirty="0" err="1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тап</a:t>
            </a:r>
            <a:r>
              <a:rPr lang="ru-RU" sz="4800" b="1" i="1" dirty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Применение знаний и </a:t>
            </a:r>
            <a:endParaRPr lang="ru-RU" sz="4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умений </a:t>
            </a:r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в новой 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ситуации</a:t>
            </a:r>
          </a:p>
          <a:p>
            <a:pPr marL="685800" indent="-685800">
              <a:lnSpc>
                <a:spcPts val="3300"/>
              </a:lnSpc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Решение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задач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 проценты, встречающейся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реальной жизн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</a:t>
            </a:r>
            <a:endParaRPr lang="ru-RU" sz="4800" b="1" i="1" dirty="0">
              <a:solidFill>
                <a:srgbClr val="100F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09471" y="2683762"/>
            <a:ext cx="977853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ru-RU" sz="4800" b="1" i="1" dirty="0" smtClean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5 э</a:t>
            </a:r>
            <a:r>
              <a:rPr lang="en-US" sz="4800" b="1" i="1" dirty="0" err="1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тап</a:t>
            </a:r>
            <a:r>
              <a:rPr lang="ru-RU" sz="4800" b="1" i="1" dirty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Физкультминутка</a:t>
            </a:r>
          </a:p>
          <a:p>
            <a:pPr marL="685800" indent="-685800">
              <a:lnSpc>
                <a:spcPts val="3300"/>
              </a:lnSpc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Смена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pPr marL="685800" indent="-685800">
              <a:lnSpc>
                <a:spcPts val="3300"/>
              </a:lnSpc>
              <a:buFont typeface="Wingdings" pitchFamily="2" charset="2"/>
              <a:buChar char="v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Применение здоровье-сберегающих технологий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94956" y="4462544"/>
            <a:ext cx="9144000" cy="13619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3300"/>
              </a:lnSpc>
            </a:pPr>
            <a:r>
              <a:rPr lang="ru-RU" sz="4800" b="1" i="1" dirty="0" smtClean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4800" b="1" i="1" dirty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en-US" sz="4800" b="1" i="1" dirty="0" err="1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тап</a:t>
            </a:r>
            <a:r>
              <a:rPr lang="ru-RU" sz="4800" b="1" i="1" dirty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Практическая работа в 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парах</a:t>
            </a:r>
          </a:p>
          <a:p>
            <a:pPr marL="685800" indent="-685800">
              <a:lnSpc>
                <a:spcPts val="3300"/>
              </a:lnSpc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Выполнение работы в парах</a:t>
            </a: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494956" y="6217551"/>
            <a:ext cx="94882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ru-RU" sz="4800" b="1" i="1" dirty="0" smtClean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4800" b="1" i="1" dirty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en-US" sz="4800" b="1" i="1" dirty="0" err="1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тап</a:t>
            </a:r>
            <a:r>
              <a:rPr lang="ru-RU" sz="4800" b="1" i="1" dirty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 Рефлексия</a:t>
            </a:r>
          </a:p>
          <a:p>
            <a:pPr marL="685800" indent="-685800">
              <a:lnSpc>
                <a:spcPts val="3300"/>
              </a:lnSpc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оценивание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детьми собственной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деятельности на уроке</a:t>
            </a: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33817" y="7868197"/>
            <a:ext cx="9144000" cy="13619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3300"/>
              </a:lnSpc>
            </a:pPr>
            <a:r>
              <a:rPr lang="ru-RU" sz="4800" b="1" i="1" dirty="0" smtClean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8 э</a:t>
            </a:r>
            <a:r>
              <a:rPr lang="en-US" sz="4800" b="1" i="1" dirty="0" err="1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тап</a:t>
            </a:r>
            <a:r>
              <a:rPr lang="ru-RU" sz="4800" b="1" i="1" dirty="0">
                <a:solidFill>
                  <a:srgbClr val="100F0D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 И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тоги урока</a:t>
            </a:r>
          </a:p>
          <a:p>
            <a:pPr marL="685800" indent="-685800">
              <a:lnSpc>
                <a:spcPts val="3300"/>
              </a:lnSpc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Информация о домашнем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задании</a:t>
            </a:r>
          </a:p>
          <a:p>
            <a:pPr marL="685800" indent="-685800">
              <a:lnSpc>
                <a:spcPts val="3300"/>
              </a:lnSpc>
              <a:buFont typeface="Wingdings" pitchFamily="2" charset="2"/>
              <a:buChar char="v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подведение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итогов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урока</a:t>
            </a: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75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8732620" y="1274141"/>
            <a:ext cx="8908931" cy="41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endParaRPr lang="ru-RU" sz="2800" dirty="0">
              <a:solidFill>
                <a:srgbClr val="100F0D"/>
              </a:solidFill>
              <a:latin typeface="Overpass Ligh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6800" y="139101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ХОД УРОКА: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6135" y="875370"/>
            <a:ext cx="12860949" cy="907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u="sng" dirty="0">
                <a:latin typeface="Times New Roman" pitchFamily="18" charset="0"/>
                <a:cs typeface="Times New Roman" pitchFamily="18" charset="0"/>
              </a:rPr>
              <a:t>Сказка о хитром и жадном короле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Один хитрый и жадный король созвал как-то свою гвардию и торжественно заявил: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«Гвардейцы! Вы славно служите мне! Я решил вас наградить и повысить каждому месячное жалованье на 20%!»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«Ура!» - закричали гвардейцы.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«Но, - сказал король, - только на один месяц. А потом я его уменьшу на те же самые 20%. Согласны?»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«А чего же не согласиться? - удивились гвардейцы. - Пусть хоть на один месяц!»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Так и было решено. Прошел месяц, все были довольны.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«Вот здорово! - говорил старый гвардеец друзьям за чашкой чая. - Раньше я получал 10 долларов в месяц, а в этом месяце получил 12 долларов! Да здравствует король!»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Прошел еще месяц. И получил гвардеец жалованья только 9 долларов 60 центов.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«Как же так? - заволновался он. - Ведь если сначала на 20% увеличить жалованье, а потом его уменьшить на те же самые 20%, то оно же должно остаться прежним!»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«Вовсе нет, объяснил мудрый звездочет. - Повышение твоего жалованья составляло 20% от 10 долларов, т.е. 2 доллара, а понижение составляло 20% от 12 долларов, т.е. 2доллара 40 центов».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Погрустили гвардейцы, но делать нечего - ведь сами согласились. И вот решили они обхитрить короля. Пошли они к королю и сказали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«Ваше Величество! Вы, конечно, были правы, когда говорили, что повысить жалованье на 20 % и понизить его потом на те же 20%  - это одно и то же. И если это одно и тоже, то давайте сделаем еще раз, но только наоборот. Давайте сделаем так: Вы сначала понизите нам жалованье на 20%, а потом увеличите его на те же 20%». «Ну что ж, - ответил король, ваша просьба логична; путь будет, по-вашему!»</a:t>
            </a:r>
            <a:endParaRPr lang="ru-RU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342900"/>
            <a:ext cx="5632704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296" y="6210300"/>
            <a:ext cx="5950077" cy="47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27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495300"/>
            <a:ext cx="16078200" cy="1921335"/>
          </a:xfrm>
        </p:spPr>
        <p:txBody>
          <a:bodyPr>
            <a:normAutofit fontScale="90000"/>
          </a:bodyPr>
          <a:lstStyle/>
          <a:p>
            <a:r>
              <a:rPr lang="ru-RU" sz="6000" b="1" i="1" u="sng" dirty="0">
                <a:latin typeface="Times New Roman" pitchFamily="18" charset="0"/>
                <a:cs typeface="Times New Roman" pitchFamily="18" charset="0"/>
              </a:rPr>
              <a:t>Вопрос:</a:t>
            </a:r>
            <a:r>
              <a:rPr lang="ru-RU" sz="6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Кто же кого перехитрил?</a:t>
            </a:r>
            <a:br>
              <a:rPr lang="ru-RU" sz="6000" dirty="0">
                <a:latin typeface="Times New Roman" pitchFamily="18" charset="0"/>
                <a:cs typeface="Times New Roman" pitchFamily="18" charset="0"/>
              </a:rPr>
            </a:b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               Объясните, почему вы так 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считаете</a:t>
            </a:r>
            <a:br>
              <a:rPr lang="ru-RU" sz="6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dirty="0" smtClean="0">
                <a:latin typeface="Times New Roman" pitchFamily="18" charset="0"/>
                <a:cs typeface="Times New Roman" pitchFamily="18" charset="0"/>
              </a:rPr>
              <a:t>Итак</a:t>
            </a:r>
            <a:r>
              <a:rPr lang="ru-RU" sz="5300" dirty="0">
                <a:latin typeface="Times New Roman" pitchFamily="18" charset="0"/>
                <a:cs typeface="Times New Roman" pitchFamily="18" charset="0"/>
              </a:rPr>
              <a:t>, какой же вывод мы можем сделать из этой сказки?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3571652"/>
            <a:ext cx="6248400" cy="682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5800" y="4229100"/>
            <a:ext cx="117872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>
                <a:latin typeface="Times New Roman" pitchFamily="18" charset="0"/>
                <a:cs typeface="Times New Roman" pitchFamily="18" charset="0"/>
              </a:rPr>
              <a:t>Тема нашего урока: Решение задач на проценты.</a:t>
            </a:r>
            <a:endParaRPr lang="ru-RU" sz="6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5800" y="7200900"/>
            <a:ext cx="1249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Наша цель на уроке - обобщить знания по теме "Проценты" и суметь применить их при решении реальных жизненных задач</a:t>
            </a: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9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935</Words>
  <Application>Microsoft Office PowerPoint</Application>
  <PresentationFormat>Произвольный</PresentationFormat>
  <Paragraphs>109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Aharoni</vt:lpstr>
      <vt:lpstr>Times New Roman</vt:lpstr>
      <vt:lpstr>Wingdings</vt:lpstr>
      <vt:lpstr>Calibri</vt:lpstr>
      <vt:lpstr>Overpass Light</vt:lpstr>
      <vt:lpstr>Wingdings 3</vt:lpstr>
      <vt:lpstr>Muli Bold Bold</vt:lpstr>
      <vt:lpstr>Arial</vt:lpstr>
      <vt:lpstr>Century Gothic</vt:lpstr>
      <vt:lpstr>Halant Medium Bold</vt:lpstr>
      <vt:lpstr>Muli Extra Light Bold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Вопрос: Кто же кого перехитрил?                 Объясните, почему вы так считаете  Итак, какой же вывод мы можем сделать из этой сказки? </vt:lpstr>
      <vt:lpstr>Задача №1. Продавец - покупатель. </vt:lpstr>
      <vt:lpstr>Задача №2. Вклад в банк. </vt:lpstr>
      <vt:lpstr>Физкультминутка </vt:lpstr>
      <vt:lpstr>Практическая работа</vt:lpstr>
      <vt:lpstr>Проверяем соседа по парте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Итоговый проект</dc:title>
  <dc:creator>Марина</dc:creator>
  <cp:lastModifiedBy>Попова Вера Владимировна</cp:lastModifiedBy>
  <cp:revision>67</cp:revision>
  <dcterms:created xsi:type="dcterms:W3CDTF">2006-08-16T00:00:00Z</dcterms:created>
  <dcterms:modified xsi:type="dcterms:W3CDTF">2022-01-17T03:26:54Z</dcterms:modified>
  <dc:identifier>DAD9Gc83gDo</dc:identifier>
</cp:coreProperties>
</file>