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6" r:id="rId13"/>
    <p:sldId id="267" r:id="rId14"/>
    <p:sldId id="270" r:id="rId15"/>
    <p:sldId id="271" r:id="rId16"/>
    <p:sldId id="273" r:id="rId17"/>
    <p:sldId id="274" r:id="rId18"/>
    <p:sldId id="297" r:id="rId19"/>
    <p:sldId id="279" r:id="rId20"/>
    <p:sldId id="280" r:id="rId21"/>
    <p:sldId id="298" r:id="rId22"/>
    <p:sldId id="282" r:id="rId23"/>
    <p:sldId id="286" r:id="rId24"/>
    <p:sldId id="299" r:id="rId25"/>
    <p:sldId id="295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PT Serif" panose="020B0604020202020204" charset="-52"/>
      <p:regular r:id="rId36"/>
      <p:bold r:id="rId37"/>
      <p:italic r:id="rId38"/>
      <p:boldItalic r:id="rId39"/>
    </p:embeddedFont>
    <p:embeddedFont>
      <p:font typeface="Montserrat" panose="020B0604020202020204" charset="-52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463C4F-00D1-4018-A6DE-004B5B6CABB1}">
  <a:tblStyle styleId="{E5463C4F-00D1-4018-A6DE-004B5B6CAB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A1FF242-EA46-4A17-8CB5-F2BAE5C89EA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8" y="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047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bd3cf23c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bd3cf23c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bd3cf23c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bd3cf23c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bd3cf23c1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bd3cf23c1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41a88a598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41a88a598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/>
          <p:nvPr/>
        </p:nvSpPr>
        <p:spPr>
          <a:xfrm>
            <a:off x="8142711" y="3918330"/>
            <a:ext cx="943913" cy="13373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2" name="Google Shape;22;p2"/>
          <p:cNvSpPr/>
          <p:nvPr/>
        </p:nvSpPr>
        <p:spPr>
          <a:xfrm>
            <a:off x="8246778" y="1061814"/>
            <a:ext cx="565397" cy="7946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3" name="Google Shape;23;p2"/>
          <p:cNvSpPr/>
          <p:nvPr/>
        </p:nvSpPr>
        <p:spPr>
          <a:xfrm>
            <a:off x="7302238" y="4554392"/>
            <a:ext cx="623239" cy="6685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4" name="Google Shape;24;p2"/>
          <p:cNvSpPr/>
          <p:nvPr/>
        </p:nvSpPr>
        <p:spPr>
          <a:xfrm>
            <a:off x="8812176" y="313545"/>
            <a:ext cx="505297" cy="6494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5" name="Google Shape;25;p2"/>
          <p:cNvSpPr/>
          <p:nvPr/>
        </p:nvSpPr>
        <p:spPr>
          <a:xfrm>
            <a:off x="7486177" y="4101249"/>
            <a:ext cx="218857" cy="3385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6" name="Google Shape;26;p2"/>
          <p:cNvSpPr/>
          <p:nvPr/>
        </p:nvSpPr>
        <p:spPr>
          <a:xfrm>
            <a:off x="6980299" y="-88163"/>
            <a:ext cx="707299" cy="10564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7" name="Google Shape;27;p2"/>
          <p:cNvSpPr/>
          <p:nvPr/>
        </p:nvSpPr>
        <p:spPr>
          <a:xfrm>
            <a:off x="8353588" y="325842"/>
            <a:ext cx="315620" cy="4363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8" name="Google Shape;28;p2"/>
          <p:cNvSpPr/>
          <p:nvPr/>
        </p:nvSpPr>
        <p:spPr>
          <a:xfrm>
            <a:off x="7687616" y="916471"/>
            <a:ext cx="245359" cy="4531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9" name="Google Shape;29;p2"/>
          <p:cNvSpPr/>
          <p:nvPr/>
        </p:nvSpPr>
        <p:spPr>
          <a:xfrm>
            <a:off x="8637153" y="2924174"/>
            <a:ext cx="816948" cy="11061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30" name="Google Shape;30;p2"/>
          <p:cNvSpPr/>
          <p:nvPr/>
        </p:nvSpPr>
        <p:spPr>
          <a:xfrm rot="-5400000">
            <a:off x="6840000" y="4568068"/>
            <a:ext cx="417000" cy="3285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6496124" y="-12475"/>
            <a:ext cx="589800" cy="407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208235" y="3375182"/>
            <a:ext cx="218854" cy="3098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33" name="Google Shape;33;p2"/>
          <p:cNvSpPr/>
          <p:nvPr/>
        </p:nvSpPr>
        <p:spPr>
          <a:xfrm>
            <a:off x="8013853" y="659316"/>
            <a:ext cx="258850" cy="30899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34" name="Google Shape;34;p2"/>
          <p:cNvSpPr/>
          <p:nvPr/>
        </p:nvSpPr>
        <p:spPr>
          <a:xfrm>
            <a:off x="7828438" y="4163755"/>
            <a:ext cx="206506" cy="2135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35" name="Google Shape;35;p2"/>
          <p:cNvSpPr/>
          <p:nvPr/>
        </p:nvSpPr>
        <p:spPr>
          <a:xfrm>
            <a:off x="8003439" y="1292797"/>
            <a:ext cx="172864" cy="2111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36" name="Google Shape;36;p2"/>
          <p:cNvSpPr/>
          <p:nvPr/>
        </p:nvSpPr>
        <p:spPr>
          <a:xfrm>
            <a:off x="7939495" y="-95340"/>
            <a:ext cx="476421" cy="661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37" name="Google Shape;37;p2"/>
          <p:cNvSpPr/>
          <p:nvPr/>
        </p:nvSpPr>
        <p:spPr>
          <a:xfrm>
            <a:off x="7709340" y="156126"/>
            <a:ext cx="64053" cy="1582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38" name="Google Shape;38;p2"/>
          <p:cNvSpPr/>
          <p:nvPr/>
        </p:nvSpPr>
        <p:spPr>
          <a:xfrm>
            <a:off x="9017902" y="4284544"/>
            <a:ext cx="121390" cy="1663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39" name="Google Shape;39;p2"/>
          <p:cNvSpPr/>
          <p:nvPr/>
        </p:nvSpPr>
        <p:spPr>
          <a:xfrm>
            <a:off x="8736528" y="68644"/>
            <a:ext cx="172852" cy="2515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40" name="Google Shape;40;p2"/>
          <p:cNvSpPr/>
          <p:nvPr/>
        </p:nvSpPr>
        <p:spPr>
          <a:xfrm>
            <a:off x="9053841" y="1122374"/>
            <a:ext cx="172853" cy="2221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1661700" y="1991825"/>
            <a:ext cx="5820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40789" y="-249878"/>
            <a:ext cx="1325150" cy="183895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43" name="Google Shape;43;p2"/>
          <p:cNvSpPr/>
          <p:nvPr/>
        </p:nvSpPr>
        <p:spPr>
          <a:xfrm>
            <a:off x="1462669" y="359548"/>
            <a:ext cx="684178" cy="835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44" name="Google Shape;44;p2"/>
          <p:cNvSpPr/>
          <p:nvPr/>
        </p:nvSpPr>
        <p:spPr>
          <a:xfrm>
            <a:off x="-145673" y="1499255"/>
            <a:ext cx="545851" cy="81531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45" name="Google Shape;45;p2"/>
          <p:cNvSpPr/>
          <p:nvPr/>
        </p:nvSpPr>
        <p:spPr>
          <a:xfrm>
            <a:off x="468639" y="3330899"/>
            <a:ext cx="596301" cy="71180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0</a:t>
            </a:r>
          </a:p>
        </p:txBody>
      </p:sp>
      <p:sp>
        <p:nvSpPr>
          <p:cNvPr id="46" name="Google Shape;46;p2"/>
          <p:cNvSpPr/>
          <p:nvPr/>
        </p:nvSpPr>
        <p:spPr>
          <a:xfrm>
            <a:off x="2715924" y="4728432"/>
            <a:ext cx="422823" cy="5434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8</a:t>
            </a:r>
          </a:p>
        </p:txBody>
      </p:sp>
      <p:sp>
        <p:nvSpPr>
          <p:cNvPr id="47" name="Google Shape;47;p2"/>
          <p:cNvSpPr/>
          <p:nvPr/>
        </p:nvSpPr>
        <p:spPr>
          <a:xfrm>
            <a:off x="857004" y="4218046"/>
            <a:ext cx="948321" cy="10172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48" name="Google Shape;48;p2"/>
          <p:cNvSpPr/>
          <p:nvPr/>
        </p:nvSpPr>
        <p:spPr>
          <a:xfrm>
            <a:off x="6477124" y="659323"/>
            <a:ext cx="375994" cy="4184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¥</a:t>
            </a:r>
          </a:p>
        </p:txBody>
      </p:sp>
      <p:sp>
        <p:nvSpPr>
          <p:cNvPr id="49" name="Google Shape;49;p2"/>
          <p:cNvSpPr/>
          <p:nvPr/>
        </p:nvSpPr>
        <p:spPr>
          <a:xfrm>
            <a:off x="2001208" y="4048123"/>
            <a:ext cx="340184" cy="4966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2</a:t>
            </a:r>
          </a:p>
        </p:txBody>
      </p:sp>
      <p:sp>
        <p:nvSpPr>
          <p:cNvPr id="50" name="Google Shape;50;p2"/>
          <p:cNvSpPr/>
          <p:nvPr/>
        </p:nvSpPr>
        <p:spPr>
          <a:xfrm>
            <a:off x="-202825" y="3641301"/>
            <a:ext cx="863938" cy="11989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9</a:t>
            </a:r>
          </a:p>
        </p:txBody>
      </p:sp>
      <p:sp>
        <p:nvSpPr>
          <p:cNvPr id="51" name="Google Shape;51;p2"/>
          <p:cNvSpPr/>
          <p:nvPr/>
        </p:nvSpPr>
        <p:spPr>
          <a:xfrm rot="-5400000">
            <a:off x="1953573" y="-64893"/>
            <a:ext cx="756300" cy="595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5400000">
            <a:off x="2309286" y="4286696"/>
            <a:ext cx="746700" cy="515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909496" y="3809336"/>
            <a:ext cx="234870" cy="3321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3</a:t>
            </a:r>
          </a:p>
        </p:txBody>
      </p:sp>
      <p:sp>
        <p:nvSpPr>
          <p:cNvPr id="54" name="Google Shape;54;p2"/>
          <p:cNvSpPr/>
          <p:nvPr/>
        </p:nvSpPr>
        <p:spPr>
          <a:xfrm>
            <a:off x="180514" y="977226"/>
            <a:ext cx="178753" cy="33011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1</a:t>
            </a:r>
          </a:p>
        </p:txBody>
      </p:sp>
      <p:sp>
        <p:nvSpPr>
          <p:cNvPr id="55" name="Google Shape;55;p2"/>
          <p:cNvSpPr/>
          <p:nvPr/>
        </p:nvSpPr>
        <p:spPr>
          <a:xfrm>
            <a:off x="2001208" y="4738570"/>
            <a:ext cx="172436" cy="2450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£</a:t>
            </a:r>
          </a:p>
        </p:txBody>
      </p:sp>
      <p:sp>
        <p:nvSpPr>
          <p:cNvPr id="56" name="Google Shape;56;p2"/>
          <p:cNvSpPr/>
          <p:nvPr/>
        </p:nvSpPr>
        <p:spPr>
          <a:xfrm>
            <a:off x="3322800" y="4742227"/>
            <a:ext cx="163350" cy="2377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5</a:t>
            </a:r>
          </a:p>
        </p:txBody>
      </p:sp>
      <p:sp>
        <p:nvSpPr>
          <p:cNvPr id="57" name="Google Shape;57;p2"/>
          <p:cNvSpPr/>
          <p:nvPr/>
        </p:nvSpPr>
        <p:spPr>
          <a:xfrm>
            <a:off x="2629623" y="359546"/>
            <a:ext cx="461790" cy="6391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7</a:t>
            </a:r>
          </a:p>
        </p:txBody>
      </p:sp>
      <p:sp>
        <p:nvSpPr>
          <p:cNvPr id="58" name="Google Shape;58;p2"/>
          <p:cNvSpPr/>
          <p:nvPr/>
        </p:nvSpPr>
        <p:spPr>
          <a:xfrm>
            <a:off x="65335" y="101130"/>
            <a:ext cx="123829" cy="1753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59" name="Google Shape;59;p2"/>
          <p:cNvSpPr/>
          <p:nvPr/>
        </p:nvSpPr>
        <p:spPr>
          <a:xfrm>
            <a:off x="575656" y="4769892"/>
            <a:ext cx="128737" cy="182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5</a:t>
            </a:r>
          </a:p>
        </p:txBody>
      </p:sp>
      <p:sp>
        <p:nvSpPr>
          <p:cNvPr id="60" name="Google Shape;60;p2"/>
          <p:cNvSpPr/>
          <p:nvPr/>
        </p:nvSpPr>
        <p:spPr>
          <a:xfrm>
            <a:off x="735785" y="1757713"/>
            <a:ext cx="212661" cy="27330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6</a:t>
            </a:r>
          </a:p>
        </p:txBody>
      </p:sp>
      <p:sp>
        <p:nvSpPr>
          <p:cNvPr id="61" name="Google Shape;61;p2"/>
          <p:cNvSpPr/>
          <p:nvPr/>
        </p:nvSpPr>
        <p:spPr>
          <a:xfrm>
            <a:off x="1617563" y="68452"/>
            <a:ext cx="187263" cy="2406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ctrTitle"/>
          </p:nvPr>
        </p:nvSpPr>
        <p:spPr>
          <a:xfrm>
            <a:off x="685800" y="2726350"/>
            <a:ext cx="5514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685800" y="3983054"/>
            <a:ext cx="5514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66" name="Google Shape;66;p3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67" name="Google Shape;67;p3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68" name="Google Shape;68;p3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69" name="Google Shape;69;p3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70" name="Google Shape;70;p3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71" name="Google Shape;71;p3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72" name="Google Shape;72;p3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73" name="Google Shape;73;p3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74" name="Google Shape;74;p3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77" name="Google Shape;77;p3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78" name="Google Shape;78;p3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79" name="Google Shape;79;p3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81" name="Google Shape;81;p3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82" name="Google Shape;82;p3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83" name="Google Shape;83;p3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84" name="Google Shape;84;p3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4389" y="2161800"/>
            <a:ext cx="5343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SzPts val="3200"/>
              <a:buChar char="⊸"/>
              <a:defRPr sz="3200" i="1"/>
            </a:lvl1pPr>
            <a:lvl2pPr marL="914400" lvl="1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 i="1"/>
            </a:lvl2pPr>
            <a:lvl3pPr marL="1371600" lvl="2" indent="-431800" rtl="0">
              <a:spcBef>
                <a:spcPts val="0"/>
              </a:spcBef>
              <a:spcAft>
                <a:spcPts val="0"/>
              </a:spcAft>
              <a:buSzPts val="3200"/>
              <a:buChar char="⋅"/>
              <a:defRPr sz="3200" i="1"/>
            </a:lvl3pPr>
            <a:lvl4pPr marL="1828800" lvl="3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 i="1"/>
            </a:lvl4pPr>
            <a:lvl5pPr marL="2286000" lvl="4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5pPr>
            <a:lvl6pPr marL="2743200" lvl="5" indent="-431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6pPr>
            <a:lvl7pPr marL="3200400" lvl="6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 i="1"/>
            </a:lvl7pPr>
            <a:lvl8pPr marL="3657600" lvl="7" indent="-4318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88" name="Google Shape;88;p4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89" name="Google Shape;89;p4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90" name="Google Shape;90;p4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91" name="Google Shape;91;p4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92" name="Google Shape;92;p4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93" name="Google Shape;93;p4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94" name="Google Shape;94;p4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95" name="Google Shape;95;p4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96" name="Google Shape;96;p4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99" name="Google Shape;99;p4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00" name="Google Shape;100;p4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01" name="Google Shape;101;p4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02" name="Google Shape;102;p4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03" name="Google Shape;103;p4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04" name="Google Shape;104;p4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05" name="Google Shape;105;p4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06" name="Google Shape;106;p4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07" name="Google Shape;107;p4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10" name="Google Shape;110;p5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11" name="Google Shape;111;p5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12" name="Google Shape;112;p5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13" name="Google Shape;113;p5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14" name="Google Shape;114;p5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15" name="Google Shape;115;p5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16" name="Google Shape;116;p5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17" name="Google Shape;117;p5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18" name="Google Shape;118;p5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21" name="Google Shape;121;p5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22" name="Google Shape;122;p5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23" name="Google Shape;123;p5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24" name="Google Shape;124;p5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25" name="Google Shape;125;p5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26" name="Google Shape;126;p5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27" name="Google Shape;127;p5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28" name="Google Shape;128;p5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717780" y="780900"/>
            <a:ext cx="51690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717780" y="1513574"/>
            <a:ext cx="5169000" cy="30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⋅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34" name="Google Shape;134;p6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35" name="Google Shape;135;p6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36" name="Google Shape;136;p6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37" name="Google Shape;137;p6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38" name="Google Shape;138;p6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39" name="Google Shape;139;p6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40" name="Google Shape;140;p6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41" name="Google Shape;141;p6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42" name="Google Shape;142;p6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45" name="Google Shape;145;p6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46" name="Google Shape;146;p6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47" name="Google Shape;147;p6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48" name="Google Shape;148;p6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49" name="Google Shape;149;p6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50" name="Google Shape;150;p6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51" name="Google Shape;151;p6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52" name="Google Shape;152;p6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735875" y="1478400"/>
            <a:ext cx="2667600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2"/>
          </p:nvPr>
        </p:nvSpPr>
        <p:spPr>
          <a:xfrm>
            <a:off x="3563910" y="1478400"/>
            <a:ext cx="2667600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⊸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⋅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59" name="Google Shape;159;p7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60" name="Google Shape;160;p7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61" name="Google Shape;161;p7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62" name="Google Shape;162;p7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63" name="Google Shape;163;p7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64" name="Google Shape;164;p7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65" name="Google Shape;165;p7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66" name="Google Shape;166;p7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67" name="Google Shape;167;p7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70" name="Google Shape;170;p7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71" name="Google Shape;171;p7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72" name="Google Shape;172;p7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73" name="Google Shape;173;p7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174" name="Google Shape;174;p7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175" name="Google Shape;175;p7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176" name="Google Shape;176;p7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177" name="Google Shape;177;p7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735875" y="1478400"/>
            <a:ext cx="1771500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⋅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body" idx="2"/>
          </p:nvPr>
        </p:nvSpPr>
        <p:spPr>
          <a:xfrm>
            <a:off x="2597935" y="1478400"/>
            <a:ext cx="1771500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⋅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body" idx="3"/>
          </p:nvPr>
        </p:nvSpPr>
        <p:spPr>
          <a:xfrm>
            <a:off x="4459994" y="1478400"/>
            <a:ext cx="1771500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⋅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185" name="Google Shape;185;p8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186" name="Google Shape;186;p8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187" name="Google Shape;187;p8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188" name="Google Shape;188;p8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189" name="Google Shape;189;p8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190" name="Google Shape;190;p8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191" name="Google Shape;191;p8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192" name="Google Shape;192;p8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193" name="Google Shape;193;p8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196" name="Google Shape;196;p8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197" name="Google Shape;197;p8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198" name="Google Shape;198;p8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199" name="Google Shape;199;p8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00" name="Google Shape;200;p8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01" name="Google Shape;201;p8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02" name="Google Shape;202;p8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03" name="Google Shape;203;p8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204" name="Google Shape;204;p8"/>
          <p:cNvSpPr txBox="1">
            <a:spLocks noGrp="1"/>
          </p:cNvSpPr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8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08" name="Google Shape;208;p9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09" name="Google Shape;209;p9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10" name="Google Shape;210;p9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11" name="Google Shape;211;p9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12" name="Google Shape;212;p9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13" name="Google Shape;213;p9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14" name="Google Shape;214;p9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15" name="Google Shape;215;p9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216" name="Google Shape;216;p9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219" name="Google Shape;219;p9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220" name="Google Shape;220;p9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221" name="Google Shape;221;p9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222" name="Google Shape;222;p9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23" name="Google Shape;223;p9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24" name="Google Shape;224;p9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25" name="Google Shape;225;p9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26" name="Google Shape;226;p9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227" name="Google Shape;227;p9"/>
          <p:cNvSpPr txBox="1">
            <a:spLocks noGrp="1"/>
          </p:cNvSpPr>
          <p:nvPr>
            <p:ph type="body" idx="1"/>
          </p:nvPr>
        </p:nvSpPr>
        <p:spPr>
          <a:xfrm>
            <a:off x="733425" y="4406300"/>
            <a:ext cx="59151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28" name="Google Shape;228;p9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/>
          <p:nvPr/>
        </p:nvSpPr>
        <p:spPr>
          <a:xfrm>
            <a:off x="7123399" y="2945300"/>
            <a:ext cx="1604425" cy="22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5</a:t>
            </a:r>
          </a:p>
        </p:txBody>
      </p:sp>
      <p:sp>
        <p:nvSpPr>
          <p:cNvPr id="231" name="Google Shape;231;p10"/>
          <p:cNvSpPr/>
          <p:nvPr/>
        </p:nvSpPr>
        <p:spPr>
          <a:xfrm>
            <a:off x="8411549" y="1666550"/>
            <a:ext cx="774325" cy="108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3</a:t>
            </a:r>
          </a:p>
        </p:txBody>
      </p:sp>
      <p:sp>
        <p:nvSpPr>
          <p:cNvPr id="232" name="Google Shape;232;p10"/>
          <p:cNvSpPr/>
          <p:nvPr/>
        </p:nvSpPr>
        <p:spPr>
          <a:xfrm>
            <a:off x="6567123" y="2997749"/>
            <a:ext cx="844060" cy="9054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€</a:t>
            </a:r>
          </a:p>
        </p:txBody>
      </p:sp>
      <p:sp>
        <p:nvSpPr>
          <p:cNvPr id="233" name="Google Shape;233;p10"/>
          <p:cNvSpPr/>
          <p:nvPr/>
        </p:nvSpPr>
        <p:spPr>
          <a:xfrm>
            <a:off x="7702425" y="944674"/>
            <a:ext cx="692017" cy="8893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9</a:t>
            </a:r>
          </a:p>
        </p:txBody>
      </p:sp>
      <p:sp>
        <p:nvSpPr>
          <p:cNvPr id="234" name="Google Shape;234;p10"/>
          <p:cNvSpPr/>
          <p:nvPr/>
        </p:nvSpPr>
        <p:spPr>
          <a:xfrm>
            <a:off x="8482541" y="3571675"/>
            <a:ext cx="432249" cy="668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7</a:t>
            </a:r>
          </a:p>
        </p:txBody>
      </p:sp>
      <p:sp>
        <p:nvSpPr>
          <p:cNvPr id="235" name="Google Shape;235;p10"/>
          <p:cNvSpPr/>
          <p:nvPr/>
        </p:nvSpPr>
        <p:spPr>
          <a:xfrm>
            <a:off x="7956575" y="-147125"/>
            <a:ext cx="968665" cy="144686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Montserrat"/>
              </a:rPr>
              <a:t>$</a:t>
            </a:r>
          </a:p>
        </p:txBody>
      </p:sp>
      <p:sp>
        <p:nvSpPr>
          <p:cNvPr id="236" name="Google Shape;236;p10"/>
          <p:cNvSpPr/>
          <p:nvPr/>
        </p:nvSpPr>
        <p:spPr>
          <a:xfrm>
            <a:off x="7524777" y="-48672"/>
            <a:ext cx="432250" cy="5975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£</a:t>
            </a:r>
          </a:p>
        </p:txBody>
      </p:sp>
      <p:sp>
        <p:nvSpPr>
          <p:cNvPr id="237" name="Google Shape;237;p10"/>
          <p:cNvSpPr/>
          <p:nvPr/>
        </p:nvSpPr>
        <p:spPr>
          <a:xfrm>
            <a:off x="7153450" y="1200149"/>
            <a:ext cx="336025" cy="620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BFC9">
                    <a:alpha val="45000"/>
                  </a:srgbClr>
                </a:solidFill>
                <a:latin typeface="Abril Fatface"/>
              </a:rPr>
              <a:t>1</a:t>
            </a:r>
          </a:p>
        </p:txBody>
      </p:sp>
      <p:sp>
        <p:nvSpPr>
          <p:cNvPr id="238" name="Google Shape;238;p10"/>
          <p:cNvSpPr/>
          <p:nvPr/>
        </p:nvSpPr>
        <p:spPr>
          <a:xfrm>
            <a:off x="7524775" y="1713000"/>
            <a:ext cx="1106400" cy="1498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8</a:t>
            </a:r>
          </a:p>
        </p:txBody>
      </p:sp>
      <p:sp>
        <p:nvSpPr>
          <p:cNvPr id="239" name="Google Shape;239;p10"/>
          <p:cNvSpPr/>
          <p:nvPr/>
        </p:nvSpPr>
        <p:spPr>
          <a:xfrm rot="-5400000">
            <a:off x="7167502" y="893428"/>
            <a:ext cx="564600" cy="4449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0"/>
          <p:cNvSpPr/>
          <p:nvPr/>
        </p:nvSpPr>
        <p:spPr>
          <a:xfrm rot="5400000">
            <a:off x="8455975" y="4580950"/>
            <a:ext cx="485400" cy="3348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0070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7301600" y="2427892"/>
            <a:ext cx="296397" cy="4196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2</a:t>
            </a:r>
          </a:p>
        </p:txBody>
      </p:sp>
      <p:sp>
        <p:nvSpPr>
          <p:cNvPr id="242" name="Google Shape;242;p10"/>
          <p:cNvSpPr/>
          <p:nvPr/>
        </p:nvSpPr>
        <p:spPr>
          <a:xfrm>
            <a:off x="8668228" y="988756"/>
            <a:ext cx="354503" cy="423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0</a:t>
            </a:r>
          </a:p>
        </p:txBody>
      </p:sp>
      <p:sp>
        <p:nvSpPr>
          <p:cNvPr id="243" name="Google Shape;243;p10"/>
          <p:cNvSpPr/>
          <p:nvPr/>
        </p:nvSpPr>
        <p:spPr>
          <a:xfrm>
            <a:off x="8763900" y="3127993"/>
            <a:ext cx="279674" cy="2892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¥</a:t>
            </a:r>
          </a:p>
        </p:txBody>
      </p:sp>
      <p:sp>
        <p:nvSpPr>
          <p:cNvPr id="244" name="Google Shape;244;p10"/>
          <p:cNvSpPr/>
          <p:nvPr/>
        </p:nvSpPr>
        <p:spPr>
          <a:xfrm>
            <a:off x="7233391" y="1950962"/>
            <a:ext cx="236741" cy="289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Abril Fatface"/>
              </a:rPr>
              <a:t>4</a:t>
            </a:r>
          </a:p>
        </p:txBody>
      </p:sp>
      <p:sp>
        <p:nvSpPr>
          <p:cNvPr id="245" name="Google Shape;245;p10"/>
          <p:cNvSpPr/>
          <p:nvPr/>
        </p:nvSpPr>
        <p:spPr>
          <a:xfrm>
            <a:off x="6811905" y="-87455"/>
            <a:ext cx="652469" cy="905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FFFF">
                    <a:alpha val="13460"/>
                  </a:srgbClr>
                </a:solidFill>
                <a:latin typeface="Montserrat"/>
              </a:rPr>
              <a:t>6</a:t>
            </a:r>
          </a:p>
        </p:txBody>
      </p:sp>
      <p:sp>
        <p:nvSpPr>
          <p:cNvPr id="246" name="Google Shape;246;p10"/>
          <p:cNvSpPr/>
          <p:nvPr/>
        </p:nvSpPr>
        <p:spPr>
          <a:xfrm>
            <a:off x="7662627" y="662323"/>
            <a:ext cx="87722" cy="2166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1</a:t>
            </a:r>
          </a:p>
        </p:txBody>
      </p:sp>
      <p:sp>
        <p:nvSpPr>
          <p:cNvPr id="247" name="Google Shape;247;p10"/>
          <p:cNvSpPr/>
          <p:nvPr/>
        </p:nvSpPr>
        <p:spPr>
          <a:xfrm>
            <a:off x="6992802" y="3859303"/>
            <a:ext cx="164400" cy="225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6AA84F"/>
                </a:solidFill>
                <a:latin typeface="Montserrat"/>
              </a:rPr>
              <a:t>4</a:t>
            </a:r>
          </a:p>
        </p:txBody>
      </p:sp>
      <p:sp>
        <p:nvSpPr>
          <p:cNvPr id="248" name="Google Shape;248;p10"/>
          <p:cNvSpPr/>
          <p:nvPr/>
        </p:nvSpPr>
        <p:spPr>
          <a:xfrm>
            <a:off x="6897399" y="729426"/>
            <a:ext cx="236725" cy="3445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5</a:t>
            </a:r>
          </a:p>
        </p:txBody>
      </p:sp>
      <p:sp>
        <p:nvSpPr>
          <p:cNvPr id="249" name="Google Shape;249;p10"/>
          <p:cNvSpPr/>
          <p:nvPr/>
        </p:nvSpPr>
        <p:spPr>
          <a:xfrm>
            <a:off x="8925943" y="4066263"/>
            <a:ext cx="236725" cy="3042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6AA84F"/>
                </a:solidFill>
                <a:latin typeface="Abril Fatface"/>
              </a:rPr>
              <a:t>8</a:t>
            </a:r>
          </a:p>
        </p:txBody>
      </p:sp>
      <p:sp>
        <p:nvSpPr>
          <p:cNvPr id="250" name="Google Shape;250;p10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825798" y="-750"/>
            <a:ext cx="7486405" cy="5145000"/>
            <a:chOff x="825798" y="-750"/>
            <a:chExt cx="7486405" cy="5145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825798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657621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489443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8312202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7480380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6648557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816734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4984911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4153089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3321266" y="-750"/>
              <a:ext cx="0" cy="5145000"/>
            </a:xfrm>
            <a:prstGeom prst="straightConnector1">
              <a:avLst/>
            </a:prstGeom>
            <a:noFill/>
            <a:ln w="9525" cap="flat" cmpd="sng">
              <a:solidFill>
                <a:srgbClr val="005C65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735875" y="780900"/>
            <a:ext cx="59172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735875" y="1513574"/>
            <a:ext cx="5917200" cy="3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T Serif"/>
              <a:buChar char="⊸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▫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⋅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●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○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erif"/>
              <a:buChar char="■"/>
              <a:defRPr sz="24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1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slides.com/tags/%E4%E5%ED%FC%E3%E8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depositphotos.com/stock-photos/%D0%B1%D1%8E%D0%B4%D0%B6%D0%B5%D1%82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>
            <a:spLocks noGrp="1"/>
          </p:cNvSpPr>
          <p:nvPr>
            <p:ph type="ctrTitle"/>
          </p:nvPr>
        </p:nvSpPr>
        <p:spPr>
          <a:xfrm>
            <a:off x="755576" y="500048"/>
            <a:ext cx="7272808" cy="4429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latin typeface="Comic Sans MS" panose="030F0702030302020204" pitchFamily="66" charset="0"/>
              </a:rPr>
            </a:br>
            <a:r>
              <a:rPr lang="ru-RU" sz="2400" dirty="0" smtClean="0"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latin typeface="Comic Sans MS" panose="030F0702030302020204" pitchFamily="66" charset="0"/>
              </a:rPr>
            </a:br>
            <a:r>
              <a:rPr lang="ru-RU" sz="2400" dirty="0" smtClean="0">
                <a:latin typeface="Comic Sans MS" panose="030F0702030302020204" pitchFamily="66" charset="0"/>
              </a:rPr>
              <a:t>ИТОГОВЫЙ ПРОЕКТ</a:t>
            </a:r>
            <a:br>
              <a:rPr lang="ru-RU" sz="2400" dirty="0" smtClean="0">
                <a:latin typeface="Comic Sans MS" panose="030F0702030302020204" pitchFamily="66" charset="0"/>
              </a:rPr>
            </a:br>
            <a:r>
              <a:rPr lang="en-US" sz="2400" dirty="0" smtClean="0">
                <a:latin typeface="Comic Sans MS" panose="030F0702030302020204" pitchFamily="66" charset="0"/>
              </a:rPr>
              <a:t/>
            </a:r>
            <a:br>
              <a:rPr lang="en-US" sz="2400" dirty="0" smtClean="0">
                <a:latin typeface="Comic Sans MS" panose="030F0702030302020204" pitchFamily="66" charset="0"/>
              </a:rPr>
            </a:br>
            <a:r>
              <a:rPr lang="ru-RU" sz="2400" dirty="0" smtClean="0">
                <a:latin typeface="Comic Sans MS" panose="030F0702030302020204" pitchFamily="66" charset="0"/>
              </a:rPr>
              <a:t>Урок по Финансовой грамотности в 5 классе </a:t>
            </a:r>
            <a:br>
              <a:rPr lang="ru-RU" sz="2400" dirty="0" smtClean="0">
                <a:latin typeface="Comic Sans MS" panose="030F0702030302020204" pitchFamily="66" charset="0"/>
              </a:rPr>
            </a:br>
            <a:r>
              <a:rPr lang="ru-RU" sz="2400" dirty="0">
                <a:latin typeface="Comic Sans MS" panose="030F0702030302020204" pitchFamily="66" charset="0"/>
              </a:rPr>
              <a:t> </a:t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400" dirty="0" smtClean="0">
                <a:latin typeface="Comic Sans MS" panose="030F0702030302020204" pitchFamily="66" charset="0"/>
              </a:rPr>
              <a:t>Тема урока: </a:t>
            </a:r>
            <a:r>
              <a:rPr lang="ru-RU" sz="2400" dirty="0">
                <a:latin typeface="Comic Sans MS" panose="030F0702030302020204" pitchFamily="66" charset="0"/>
              </a:rPr>
              <a:t>«Семейный бюджет</a:t>
            </a:r>
            <a:r>
              <a:rPr lang="ru-RU" sz="2400" dirty="0" smtClean="0">
                <a:latin typeface="Comic Sans MS" panose="030F0702030302020204" pitchFamily="66" charset="0"/>
              </a:rPr>
              <a:t>»</a:t>
            </a:r>
            <a:br>
              <a:rPr lang="ru-RU" sz="2400" dirty="0" smtClean="0">
                <a:latin typeface="Comic Sans MS" panose="030F0702030302020204" pitchFamily="66" charset="0"/>
              </a:rPr>
            </a:br>
            <a:r>
              <a:rPr lang="ru-RU" sz="2000" b="0" dirty="0" smtClean="0">
                <a:latin typeface="Comic Sans MS" panose="030F0702030302020204" pitchFamily="66" charset="0"/>
              </a:rPr>
              <a:t>проект выполнили:</a:t>
            </a:r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b="0" dirty="0" smtClean="0">
                <a:latin typeface="Comic Sans MS" panose="030F0702030302020204" pitchFamily="66" charset="0"/>
              </a:rPr>
              <a:t>Ликунова  Оксана Викторовна</a:t>
            </a:r>
            <a:br>
              <a:rPr lang="ru-RU" sz="2000" b="0" dirty="0" smtClean="0">
                <a:latin typeface="Comic Sans MS" panose="030F0702030302020204" pitchFamily="66" charset="0"/>
              </a:rPr>
            </a:br>
            <a:r>
              <a:rPr lang="ru-RU" sz="2000" b="0" dirty="0" err="1" smtClean="0">
                <a:latin typeface="Comic Sans MS" panose="030F0702030302020204" pitchFamily="66" charset="0"/>
              </a:rPr>
              <a:t>Тимошенкова</a:t>
            </a:r>
            <a:r>
              <a:rPr lang="ru-RU" sz="2000" b="0" dirty="0" smtClean="0">
                <a:latin typeface="Comic Sans MS" panose="030F0702030302020204" pitchFamily="66" charset="0"/>
              </a:rPr>
              <a:t> </a:t>
            </a:r>
            <a:r>
              <a:rPr lang="ru-RU" sz="2000" b="0" dirty="0" smtClean="0">
                <a:latin typeface="Comic Sans MS" panose="030F0702030302020204" pitchFamily="66" charset="0"/>
              </a:rPr>
              <a:t>Елена Владимировна</a:t>
            </a:r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Ханты-Мансийский автономный округ- Югра</a:t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сентябрь 2021</a:t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/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/>
            </a:r>
            <a:br>
              <a:rPr lang="ru-RU" sz="2400" dirty="0">
                <a:latin typeface="Comic Sans MS" panose="030F0702030302020204" pitchFamily="66" charset="0"/>
              </a:rPr>
            </a:br>
            <a:endParaRPr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 txBox="1">
            <a:spLocks noGrp="1"/>
          </p:cNvSpPr>
          <p:nvPr>
            <p:ph type="title"/>
          </p:nvPr>
        </p:nvSpPr>
        <p:spPr>
          <a:xfrm>
            <a:off x="179513" y="339502"/>
            <a:ext cx="3024335" cy="6480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Comic Sans MS" panose="030F0702030302020204" pitchFamily="66" charset="0"/>
              </a:rPr>
              <a:t>Семейный бюджет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318" name="Google Shape;318;p20"/>
          <p:cNvSpPr txBox="1">
            <a:spLocks noGrp="1"/>
          </p:cNvSpPr>
          <p:nvPr>
            <p:ph type="body" idx="1"/>
          </p:nvPr>
        </p:nvSpPr>
        <p:spPr>
          <a:xfrm>
            <a:off x="3203848" y="627534"/>
            <a:ext cx="2448272" cy="4298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ДОХОДЫ СЕМЬИ</a:t>
            </a:r>
          </a:p>
          <a:p>
            <a:pPr marL="0" lvl="0" indent="0">
              <a:buNone/>
            </a:pPr>
            <a:r>
              <a:rPr lang="ru-RU" b="1" dirty="0"/>
              <a:t>-</a:t>
            </a:r>
            <a:r>
              <a:rPr lang="ru-RU" b="1" dirty="0" smtClean="0"/>
              <a:t>Заработная </a:t>
            </a:r>
            <a:r>
              <a:rPr lang="ru-RU" b="1" dirty="0"/>
              <a:t>плата членов семьи.</a:t>
            </a:r>
          </a:p>
          <a:p>
            <a:pPr marL="0" lvl="0" indent="0">
              <a:buNone/>
            </a:pPr>
            <a:r>
              <a:rPr lang="ru-RU" b="1" dirty="0" smtClean="0"/>
              <a:t>-Доходы </a:t>
            </a:r>
            <a:r>
              <a:rPr lang="ru-RU" b="1" dirty="0"/>
              <a:t>от предпринимательской деятельности.</a:t>
            </a:r>
          </a:p>
          <a:p>
            <a:pPr marL="0" lvl="0" indent="0">
              <a:buNone/>
            </a:pPr>
            <a:r>
              <a:rPr lang="ru-RU" b="1" dirty="0" smtClean="0"/>
              <a:t>-Пенсии</a:t>
            </a:r>
            <a:r>
              <a:rPr lang="ru-RU" b="1" dirty="0"/>
              <a:t>, стипендии, пособия.</a:t>
            </a:r>
          </a:p>
          <a:p>
            <a:pPr marL="0" lvl="0" indent="0">
              <a:buNone/>
            </a:pPr>
            <a:r>
              <a:rPr lang="ru-RU" b="1" dirty="0" smtClean="0"/>
              <a:t>-Доход </a:t>
            </a:r>
            <a:r>
              <a:rPr lang="ru-RU" b="1" dirty="0"/>
              <a:t>от приусадебного хозяйства.</a:t>
            </a:r>
          </a:p>
          <a:p>
            <a:pPr marL="0" lvl="0" indent="0">
              <a:buNone/>
            </a:pPr>
            <a:r>
              <a:rPr lang="ru-RU" b="1" dirty="0" smtClean="0"/>
              <a:t>-Доходы </a:t>
            </a:r>
            <a:r>
              <a:rPr lang="ru-RU" b="1" dirty="0"/>
              <a:t>из других источников (доходы от ценных бумаг, доходы от сдачи </a:t>
            </a:r>
            <a:r>
              <a:rPr lang="ru-RU" b="1" dirty="0" smtClean="0"/>
              <a:t>недвижимости и </a:t>
            </a:r>
            <a:r>
              <a:rPr lang="ru-RU" b="1" dirty="0"/>
              <a:t>др.)</a:t>
            </a:r>
            <a:endParaRPr b="1" dirty="0"/>
          </a:p>
        </p:txBody>
      </p:sp>
      <p:sp>
        <p:nvSpPr>
          <p:cNvPr id="319" name="Google Shape;319;p20"/>
          <p:cNvSpPr txBox="1">
            <a:spLocks noGrp="1"/>
          </p:cNvSpPr>
          <p:nvPr>
            <p:ph type="body" idx="2"/>
          </p:nvPr>
        </p:nvSpPr>
        <p:spPr>
          <a:xfrm>
            <a:off x="5868144" y="555526"/>
            <a:ext cx="2592288" cy="4311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РАСХОДЫ СЕМЬИ</a:t>
            </a:r>
            <a:endParaRPr b="1" dirty="0"/>
          </a:p>
          <a:p>
            <a:pPr marL="0" lvl="0" indent="0">
              <a:buNone/>
            </a:pPr>
            <a:r>
              <a:rPr lang="ru-RU" dirty="0" smtClean="0"/>
              <a:t>-Обязательные </a:t>
            </a:r>
            <a:r>
              <a:rPr lang="ru-RU" dirty="0"/>
              <a:t>платёжные сборы (налоги, оплата жилья и др.).</a:t>
            </a:r>
          </a:p>
          <a:p>
            <a:pPr marL="0" lvl="0" indent="0">
              <a:buNone/>
            </a:pPr>
            <a:r>
              <a:rPr lang="ru-RU" dirty="0" smtClean="0"/>
              <a:t>-Расходы </a:t>
            </a:r>
            <a:r>
              <a:rPr lang="ru-RU" dirty="0"/>
              <a:t>на питание.</a:t>
            </a:r>
          </a:p>
          <a:p>
            <a:pPr marL="0" lvl="0" indent="0">
              <a:buNone/>
            </a:pPr>
            <a:r>
              <a:rPr lang="ru-RU" dirty="0" smtClean="0"/>
              <a:t>-Покупки </a:t>
            </a:r>
            <a:r>
              <a:rPr lang="ru-RU" dirty="0"/>
              <a:t>непродовольственных товаров (одежда, обувь, мебель, предметы домашнего обихода).</a:t>
            </a:r>
          </a:p>
          <a:p>
            <a:pPr marL="0" lvl="0" indent="0">
              <a:buNone/>
            </a:pPr>
            <a:r>
              <a:rPr lang="ru-RU" dirty="0" smtClean="0"/>
              <a:t>-Расходы </a:t>
            </a:r>
            <a:r>
              <a:rPr lang="ru-RU" dirty="0"/>
              <a:t>на культурные потребности (кино, театр, музей).</a:t>
            </a:r>
          </a:p>
          <a:p>
            <a:pPr marL="0" lvl="0" indent="0">
              <a:buNone/>
            </a:pPr>
            <a:r>
              <a:rPr lang="ru-RU" dirty="0" smtClean="0"/>
              <a:t>-Расходы </a:t>
            </a:r>
            <a:r>
              <a:rPr lang="ru-RU" dirty="0"/>
              <a:t>на транспорт и связь (сотовая связь, Интернет).</a:t>
            </a:r>
          </a:p>
          <a:p>
            <a:pPr marL="0" lvl="0" indent="0">
              <a:buNone/>
            </a:pPr>
            <a:r>
              <a:rPr lang="ru-RU" dirty="0" smtClean="0"/>
              <a:t>-Накопления</a:t>
            </a:r>
            <a:r>
              <a:rPr lang="ru-RU" dirty="0"/>
              <a:t>, сбережения</a:t>
            </a:r>
          </a:p>
        </p:txBody>
      </p:sp>
      <p:sp>
        <p:nvSpPr>
          <p:cNvPr id="320" name="Google Shape;320;p20"/>
          <p:cNvSpPr txBox="1">
            <a:spLocks noGrp="1"/>
          </p:cNvSpPr>
          <p:nvPr>
            <p:ph type="body" idx="3"/>
          </p:nvPr>
        </p:nvSpPr>
        <p:spPr>
          <a:xfrm>
            <a:off x="6444208" y="1478400"/>
            <a:ext cx="1872208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1" name="Google Shape;321;p20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51670"/>
            <a:ext cx="288031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"/>
          <p:cNvSpPr txBox="1">
            <a:spLocks noGrp="1"/>
          </p:cNvSpPr>
          <p:nvPr>
            <p:ph type="title"/>
          </p:nvPr>
        </p:nvSpPr>
        <p:spPr>
          <a:xfrm>
            <a:off x="4572000" y="555526"/>
            <a:ext cx="3312368" cy="6480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picture is worth a thousand words</a:t>
            </a:r>
            <a:endParaRPr dirty="0"/>
          </a:p>
        </p:txBody>
      </p:sp>
      <p:sp>
        <p:nvSpPr>
          <p:cNvPr id="327" name="Google Shape;327;p21"/>
          <p:cNvSpPr txBox="1">
            <a:spLocks noGrp="1"/>
          </p:cNvSpPr>
          <p:nvPr>
            <p:ph type="body" idx="1"/>
          </p:nvPr>
        </p:nvSpPr>
        <p:spPr>
          <a:xfrm>
            <a:off x="251520" y="483518"/>
            <a:ext cx="3888432" cy="406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Планирование семейного бюджета — дело довольно сложное. Чтобы спланировать, сколько средств и на что будет израсходовано, надо располагать данными не только о своих доходах, но и расходах, о ценах на товары.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329" name="Google Shape;329;p21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510"/>
            <a:ext cx="345638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84969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48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>
            <a:spLocks noGrp="1"/>
          </p:cNvSpPr>
          <p:nvPr>
            <p:ph type="title"/>
          </p:nvPr>
        </p:nvSpPr>
        <p:spPr>
          <a:xfrm>
            <a:off x="755576" y="339502"/>
            <a:ext cx="5917200" cy="11295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dirty="0"/>
              <a:t> </a:t>
            </a:r>
            <a:r>
              <a:rPr lang="ru-RU" dirty="0">
                <a:latin typeface="Comic Sans MS" panose="030F0702030302020204" pitchFamily="66" charset="0"/>
              </a:rPr>
              <a:t>Денежные расходы семьи принято делить на три основные группы</a:t>
            </a:r>
            <a:r>
              <a:rPr lang="ru-RU" dirty="0" smtClean="0">
                <a:latin typeface="Comic Sans MS" panose="030F0702030302020204" pitchFamily="66" charset="0"/>
              </a:rPr>
              <a:t>: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341" name="Google Shape;341;p23"/>
          <p:cNvSpPr/>
          <p:nvPr/>
        </p:nvSpPr>
        <p:spPr>
          <a:xfrm>
            <a:off x="2483768" y="1775000"/>
            <a:ext cx="2160240" cy="1861800"/>
          </a:xfrm>
          <a:prstGeom prst="ellipse">
            <a:avLst/>
          </a:prstGeom>
          <a:solidFill>
            <a:srgbClr val="00FFFF">
              <a:alpha val="13460"/>
            </a:srgbClr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личное потребление; </a:t>
            </a:r>
            <a:endParaRPr dirty="0"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2" name="Google Shape;342;p23"/>
          <p:cNvSpPr/>
          <p:nvPr/>
        </p:nvSpPr>
        <p:spPr>
          <a:xfrm>
            <a:off x="467544" y="1775000"/>
            <a:ext cx="2016224" cy="1861800"/>
          </a:xfrm>
          <a:prstGeom prst="ellipse">
            <a:avLst/>
          </a:prstGeom>
          <a:solidFill>
            <a:srgbClr val="00FFFF">
              <a:alpha val="13460"/>
            </a:srgbClr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налоги и другие обязательные платежи; </a:t>
            </a:r>
            <a:endParaRPr dirty="0"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3" name="Google Shape;343;p23"/>
          <p:cNvSpPr/>
          <p:nvPr/>
        </p:nvSpPr>
        <p:spPr>
          <a:xfrm>
            <a:off x="4716016" y="1760957"/>
            <a:ext cx="2160240" cy="1861800"/>
          </a:xfrm>
          <a:prstGeom prst="ellipse">
            <a:avLst/>
          </a:prstGeom>
          <a:solidFill>
            <a:srgbClr val="00FFFF">
              <a:alpha val="13460"/>
            </a:srgbClr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dirty="0">
                <a:solidFill>
                  <a:srgbClr val="EFEFEF"/>
                </a:solidFill>
                <a:latin typeface="PT Serif"/>
                <a:ea typeface="PT Serif"/>
                <a:cs typeface="PT Serif"/>
                <a:sym typeface="PT Serif"/>
              </a:rPr>
              <a:t>денежные накопления и сбережения.</a:t>
            </a:r>
            <a:endParaRPr dirty="0">
              <a:solidFill>
                <a:srgbClr val="EFEFE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44" name="Google Shape;344;p23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74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"/>
          <p:cNvSpPr txBox="1">
            <a:spLocks noGrp="1"/>
          </p:cNvSpPr>
          <p:nvPr>
            <p:ph type="ctrTitle" idx="4294967295"/>
          </p:nvPr>
        </p:nvSpPr>
        <p:spPr>
          <a:xfrm>
            <a:off x="642910" y="642924"/>
            <a:ext cx="7815290" cy="4000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FFFF"/>
                </a:solidFill>
                <a:latin typeface="Comic Sans MS" pitchFamily="66" charset="0"/>
              </a:rPr>
              <a:t>Рассмотрим обязательные платежи :</a:t>
            </a:r>
            <a:br>
              <a:rPr lang="ru-RU" sz="2800" dirty="0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FFFF"/>
                </a:solidFill>
                <a:latin typeface="Comic Sans MS" pitchFamily="66" charset="0"/>
              </a:rPr>
              <a:t>- налоги</a:t>
            </a:r>
            <a:br>
              <a:rPr lang="ru-RU" sz="2800" dirty="0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FFFF"/>
                </a:solidFill>
                <a:latin typeface="Comic Sans MS" pitchFamily="66" charset="0"/>
              </a:rPr>
              <a:t>-взносы</a:t>
            </a:r>
            <a:br>
              <a:rPr lang="ru-RU" sz="2800" dirty="0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FFFF"/>
                </a:solidFill>
                <a:latin typeface="Comic Sans MS" pitchFamily="66" charset="0"/>
              </a:rPr>
              <a:t>-погашение кредитов</a:t>
            </a:r>
            <a:br>
              <a:rPr lang="ru-RU" sz="2800" dirty="0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FFFF"/>
                </a:solidFill>
                <a:latin typeface="Comic Sans MS" pitchFamily="66" charset="0"/>
              </a:rPr>
              <a:t>-оплата детского сада и коммунальных услуг</a:t>
            </a:r>
            <a:br>
              <a:rPr lang="ru-RU" sz="2800" dirty="0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FFFF"/>
                </a:solidFill>
                <a:latin typeface="Comic Sans MS" pitchFamily="66" charset="0"/>
              </a:rPr>
              <a:t>-плата за образование или доп.образование</a:t>
            </a:r>
            <a:br>
              <a:rPr lang="ru-RU" sz="2800" dirty="0" smtClean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FFFF"/>
                </a:solidFill>
                <a:latin typeface="Comic Sans MS" pitchFamily="66" charset="0"/>
              </a:rPr>
              <a:t>-транспортные расходы</a:t>
            </a:r>
            <a:br>
              <a:rPr lang="ru-RU" sz="2800" dirty="0" smtClean="0">
                <a:solidFill>
                  <a:srgbClr val="FFFFFF"/>
                </a:solidFill>
                <a:latin typeface="Comic Sans MS" pitchFamily="66" charset="0"/>
              </a:rPr>
            </a:br>
            <a:endParaRPr sz="280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465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28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7"/>
          <p:cNvSpPr txBox="1">
            <a:spLocks noGrp="1"/>
          </p:cNvSpPr>
          <p:nvPr>
            <p:ph type="ctrTitle" idx="4294967295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/>
              <a:t> </a:t>
            </a:r>
            <a:endParaRPr sz="6000"/>
          </a:p>
        </p:txBody>
      </p:sp>
      <p:sp>
        <p:nvSpPr>
          <p:cNvPr id="377" name="Google Shape;377;p27"/>
          <p:cNvSpPr txBox="1">
            <a:spLocks noGrp="1"/>
          </p:cNvSpPr>
          <p:nvPr>
            <p:ph type="subTitle" idx="4294967295"/>
          </p:nvPr>
        </p:nvSpPr>
        <p:spPr>
          <a:xfrm>
            <a:off x="685800" y="357173"/>
            <a:ext cx="7772400" cy="928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Comic Sans MS" pitchFamily="66" charset="0"/>
              </a:rPr>
              <a:t>Подоходный налог - </a:t>
            </a:r>
            <a:r>
              <a:rPr lang="ru-RU" sz="1800" dirty="0" smtClean="0">
                <a:latin typeface="Comic Sans MS" pitchFamily="66" charset="0"/>
              </a:rPr>
              <a:t>составляет13% от начисленной заработной платы. Эти деньги вычитаются из зарплаты.</a:t>
            </a:r>
            <a:endParaRPr sz="1800">
              <a:latin typeface="Comic Sans MS" pitchFamily="66" charset="0"/>
            </a:endParaRPr>
          </a:p>
        </p:txBody>
      </p:sp>
      <p:sp>
        <p:nvSpPr>
          <p:cNvPr id="378" name="Google Shape;378;p27"/>
          <p:cNvSpPr txBox="1">
            <a:spLocks noGrp="1"/>
          </p:cNvSpPr>
          <p:nvPr>
            <p:ph type="ctrTitle" idx="4294967295"/>
          </p:nvPr>
        </p:nvSpPr>
        <p:spPr>
          <a:xfrm>
            <a:off x="685800" y="35817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/>
              <a:t> </a:t>
            </a:r>
            <a:endParaRPr sz="6000"/>
          </a:p>
        </p:txBody>
      </p:sp>
      <p:sp>
        <p:nvSpPr>
          <p:cNvPr id="379" name="Google Shape;379;p27"/>
          <p:cNvSpPr txBox="1">
            <a:spLocks noGrp="1"/>
          </p:cNvSpPr>
          <p:nvPr>
            <p:ph type="subTitle" idx="4294967295"/>
          </p:nvPr>
        </p:nvSpPr>
        <p:spPr>
          <a:xfrm>
            <a:off x="685800" y="3357568"/>
            <a:ext cx="7772400" cy="1222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000" b="1" dirty="0" smtClean="0">
                <a:latin typeface="Comic Sans MS" pitchFamily="66" charset="0"/>
              </a:rPr>
              <a:t>Страхование </a:t>
            </a:r>
            <a:r>
              <a:rPr lang="ru-RU" sz="1800" dirty="0" smtClean="0">
                <a:latin typeface="Comic Sans MS" pitchFamily="66" charset="0"/>
              </a:rPr>
              <a:t>- особый вид экономических отношений, призванный обеспечить страховую защиту людей и их интересов от различного рода опасностей.</a:t>
            </a:r>
            <a:endParaRPr sz="1800">
              <a:latin typeface="Comic Sans MS" pitchFamily="66" charset="0"/>
            </a:endParaRPr>
          </a:p>
        </p:txBody>
      </p:sp>
      <p:sp>
        <p:nvSpPr>
          <p:cNvPr id="380" name="Google Shape;380;p27"/>
          <p:cNvSpPr txBox="1">
            <a:spLocks noGrp="1"/>
          </p:cNvSpPr>
          <p:nvPr>
            <p:ph type="ctrTitle" idx="4294967295"/>
          </p:nvPr>
        </p:nvSpPr>
        <p:spPr>
          <a:xfrm>
            <a:off x="685800" y="2143425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 smtClean="0"/>
              <a:t> </a:t>
            </a:r>
            <a:endParaRPr sz="6000"/>
          </a:p>
        </p:txBody>
      </p:sp>
      <p:sp>
        <p:nvSpPr>
          <p:cNvPr id="381" name="Google Shape;381;p27"/>
          <p:cNvSpPr txBox="1">
            <a:spLocks noGrp="1"/>
          </p:cNvSpPr>
          <p:nvPr>
            <p:ph type="subTitle" idx="4294967295"/>
          </p:nvPr>
        </p:nvSpPr>
        <p:spPr>
          <a:xfrm>
            <a:off x="685800" y="1285866"/>
            <a:ext cx="7772400" cy="1855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 smtClean="0">
                <a:latin typeface="Comic Sans MS" pitchFamily="66" charset="0"/>
              </a:rPr>
              <a:t>Кредит</a:t>
            </a:r>
            <a:r>
              <a:rPr lang="ru-RU" sz="1800" dirty="0" smtClean="0">
                <a:latin typeface="Comic Sans MS" pitchFamily="66" charset="0"/>
              </a:rPr>
              <a:t> – предоставление в долг товаров или денег.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Comic Sans MS" pitchFamily="66" charset="0"/>
              </a:rPr>
              <a:t>Условия, при которых даётся кредит 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Comic Sans MS" pitchFamily="66" charset="0"/>
              </a:rPr>
              <a:t>1.Платёжеспособность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Comic Sans MS" pitchFamily="66" charset="0"/>
              </a:rPr>
              <a:t>2.Срочность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dirty="0" smtClean="0">
                <a:latin typeface="Comic Sans MS" pitchFamily="66" charset="0"/>
              </a:rPr>
              <a:t>3.Возвратность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2" name="Google Shape;382;p27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9"/>
          <p:cNvSpPr txBox="1">
            <a:spLocks noGrp="1"/>
          </p:cNvSpPr>
          <p:nvPr>
            <p:ph type="title"/>
          </p:nvPr>
        </p:nvSpPr>
        <p:spPr>
          <a:xfrm>
            <a:off x="735875" y="357172"/>
            <a:ext cx="4693381" cy="5715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Коммунальные платежи</a:t>
            </a:r>
            <a:endParaRPr/>
          </a:p>
        </p:txBody>
      </p:sp>
      <p:sp>
        <p:nvSpPr>
          <p:cNvPr id="397" name="Google Shape;397;p29"/>
          <p:cNvSpPr txBox="1">
            <a:spLocks noGrp="1"/>
          </p:cNvSpPr>
          <p:nvPr>
            <p:ph type="body" idx="1"/>
          </p:nvPr>
        </p:nvSpPr>
        <p:spPr>
          <a:xfrm>
            <a:off x="285720" y="1071552"/>
            <a:ext cx="2300855" cy="1700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Плата за отопление – одна из крупных статей коммунальных платежей</a:t>
            </a:r>
            <a:endParaRPr b="1"/>
          </a:p>
        </p:txBody>
      </p:sp>
      <p:sp>
        <p:nvSpPr>
          <p:cNvPr id="398" name="Google Shape;398;p29"/>
          <p:cNvSpPr txBox="1">
            <a:spLocks noGrp="1"/>
          </p:cNvSpPr>
          <p:nvPr>
            <p:ph type="body" idx="2"/>
          </p:nvPr>
        </p:nvSpPr>
        <p:spPr>
          <a:xfrm>
            <a:off x="2928926" y="1142990"/>
            <a:ext cx="1857388" cy="1628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Плата за газ – зависит от способа его доставки</a:t>
            </a:r>
            <a:endParaRPr b="1"/>
          </a:p>
        </p:txBody>
      </p:sp>
      <p:sp>
        <p:nvSpPr>
          <p:cNvPr id="399" name="Google Shape;399;p29"/>
          <p:cNvSpPr txBox="1">
            <a:spLocks noGrp="1"/>
          </p:cNvSpPr>
          <p:nvPr>
            <p:ph type="body" idx="3"/>
          </p:nvPr>
        </p:nvSpPr>
        <p:spPr>
          <a:xfrm>
            <a:off x="5072066" y="571486"/>
            <a:ext cx="2286016" cy="1714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Плата за воду – измеряется специальными приборами для измерения </a:t>
            </a:r>
            <a:r>
              <a:rPr lang="ru-RU" b="1" dirty="0" err="1" smtClean="0"/>
              <a:t>расходагорячей</a:t>
            </a:r>
            <a:r>
              <a:rPr lang="ru-RU" b="1" dirty="0" smtClean="0"/>
              <a:t> и холодной воды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00" name="Google Shape;400;p29"/>
          <p:cNvSpPr txBox="1">
            <a:spLocks noGrp="1"/>
          </p:cNvSpPr>
          <p:nvPr>
            <p:ph type="body" idx="1"/>
          </p:nvPr>
        </p:nvSpPr>
        <p:spPr>
          <a:xfrm>
            <a:off x="214282" y="2714626"/>
            <a:ext cx="2571767" cy="1714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Оплата электроэнергии </a:t>
            </a:r>
            <a:r>
              <a:rPr lang="ru-RU" sz="1200" b="1" dirty="0" smtClean="0"/>
              <a:t>– осуществляется исходя из фактического количества израсходованной энергии</a:t>
            </a:r>
            <a:endParaRPr sz="1200" b="1"/>
          </a:p>
        </p:txBody>
      </p:sp>
      <p:sp>
        <p:nvSpPr>
          <p:cNvPr id="401" name="Google Shape;401;p29"/>
          <p:cNvSpPr txBox="1">
            <a:spLocks noGrp="1"/>
          </p:cNvSpPr>
          <p:nvPr>
            <p:ph type="body" idx="2"/>
          </p:nvPr>
        </p:nvSpPr>
        <p:spPr>
          <a:xfrm>
            <a:off x="3357554" y="2357436"/>
            <a:ext cx="2000264" cy="785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 smtClean="0"/>
              <a:t>Оплата Интернета</a:t>
            </a:r>
            <a:endParaRPr b="1"/>
          </a:p>
        </p:txBody>
      </p:sp>
      <p:sp>
        <p:nvSpPr>
          <p:cNvPr id="403" name="Google Shape;403;p29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10" name="Рисунок 9" descr="зелено черный дом в миниатюр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428874"/>
            <a:ext cx="3214710" cy="257176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>
            <a:spLocks noGrp="1"/>
          </p:cNvSpPr>
          <p:nvPr>
            <p:ph type="body" idx="3"/>
          </p:nvPr>
        </p:nvSpPr>
        <p:spPr>
          <a:xfrm>
            <a:off x="3000364" y="3214692"/>
            <a:ext cx="3857652" cy="1714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Оплата за коммунальные услуги может производиться через банки по расчётным квитанциям оплаты , а также через Интернет и банкоматы с использованием банковской карты.</a:t>
            </a:r>
            <a:endParaRPr sz="160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>
            <a:spLocks noGrp="1"/>
          </p:cNvSpPr>
          <p:nvPr>
            <p:ph type="body" idx="1"/>
          </p:nvPr>
        </p:nvSpPr>
        <p:spPr>
          <a:xfrm>
            <a:off x="714348" y="214296"/>
            <a:ext cx="4286280" cy="4559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Comic Sans MS" pitchFamily="66" charset="0"/>
              </a:rPr>
              <a:t>Планирование расходов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Comic Sans MS" pitchFamily="66" charset="0"/>
              </a:rPr>
              <a:t>семьи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 marL="0" lvl="0" indent="0"/>
            <a:r>
              <a:rPr lang="ru-RU" sz="2800" dirty="0" smtClean="0">
                <a:latin typeface="Comic Sans MS" pitchFamily="66" charset="0"/>
              </a:rPr>
              <a:t>расходы на питание составляют  у многих семей значительную часть (</a:t>
            </a:r>
            <a:r>
              <a:rPr lang="ru-RU" sz="2800" b="1" dirty="0" smtClean="0">
                <a:latin typeface="Comic Sans MS" pitchFamily="66" charset="0"/>
              </a:rPr>
              <a:t>примерно 40 %)</a:t>
            </a:r>
            <a:r>
              <a:rPr lang="ru-RU" sz="2800" dirty="0" smtClean="0">
                <a:latin typeface="Comic Sans MS" pitchFamily="66" charset="0"/>
              </a:rPr>
              <a:t> семейного бюджет</a:t>
            </a:r>
            <a:endParaRPr sz="2800">
              <a:latin typeface="Comic Sans MS" pitchFamily="66" charset="0"/>
            </a:endParaRPr>
          </a:p>
        </p:txBody>
      </p:sp>
      <p:sp>
        <p:nvSpPr>
          <p:cNvPr id="410" name="Google Shape;410;p30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5" name="Рисунок 4" descr="Бесплатное стоковое фото с Анонимный, баланс, Бан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42858"/>
            <a:ext cx="2857520" cy="407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1802" y="0"/>
            <a:ext cx="3067194" cy="2319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9" y="142858"/>
            <a:ext cx="4786346" cy="785818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Где хранить сбережения ?  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44" y="785800"/>
            <a:ext cx="3929090" cy="4139900"/>
          </a:xfrm>
        </p:spPr>
        <p:txBody>
          <a:bodyPr/>
          <a:lstStyle/>
          <a:p>
            <a:r>
              <a:rPr lang="ru-RU" sz="2400" b="1" dirty="0" smtClean="0">
                <a:latin typeface="Comic Sans MS" pitchFamily="66" charset="0"/>
              </a:rPr>
              <a:t>Вклады в банке</a:t>
            </a:r>
          </a:p>
          <a:p>
            <a:r>
              <a:rPr lang="ru-RU" sz="2400" b="1" dirty="0" smtClean="0">
                <a:latin typeface="Comic Sans MS" pitchFamily="66" charset="0"/>
              </a:rPr>
              <a:t>Накопления и сбережения</a:t>
            </a:r>
          </a:p>
          <a:p>
            <a:r>
              <a:rPr lang="ru-RU" sz="2400" b="1" dirty="0" smtClean="0">
                <a:latin typeface="Comic Sans MS" pitchFamily="66" charset="0"/>
              </a:rPr>
              <a:t>Коллекционирование</a:t>
            </a:r>
          </a:p>
          <a:p>
            <a:r>
              <a:rPr lang="ru-RU" sz="2400" b="1" dirty="0" smtClean="0">
                <a:latin typeface="Comic Sans MS" pitchFamily="66" charset="0"/>
              </a:rPr>
              <a:t>Покупка вещей длительного пользования</a:t>
            </a:r>
          </a:p>
          <a:p>
            <a:r>
              <a:rPr lang="ru-RU" sz="2400" b="1" dirty="0" smtClean="0">
                <a:latin typeface="Comic Sans MS" pitchFamily="66" charset="0"/>
              </a:rPr>
              <a:t>Покупка недвижимости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143372" y="642924"/>
            <a:ext cx="4143404" cy="3143272"/>
          </a:xfrm>
        </p:spPr>
        <p:txBody>
          <a:bodyPr/>
          <a:lstStyle/>
          <a:p>
            <a:r>
              <a:rPr lang="ru-RU" sz="2400" dirty="0" smtClean="0"/>
              <a:t>Накопительное страхование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  <p:pic>
        <p:nvPicPr>
          <p:cNvPr id="4" name="Рисунок 3" descr="Бесплатное стоковое фото с Анонимный, безликий, бюдже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643056"/>
            <a:ext cx="4429156" cy="335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5"/>
          <p:cNvSpPr txBox="1">
            <a:spLocks noGrp="1"/>
          </p:cNvSpPr>
          <p:nvPr>
            <p:ph type="ctrTitle" idx="4294967295"/>
          </p:nvPr>
        </p:nvSpPr>
        <p:spPr>
          <a:xfrm>
            <a:off x="638175" y="500048"/>
            <a:ext cx="7219973" cy="10715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latin typeface="Comic Sans MS" pitchFamily="66" charset="0"/>
              </a:rPr>
              <a:t>Учёт, планирование контроль</a:t>
            </a:r>
            <a:r>
              <a:rPr lang="en" sz="3600" dirty="0" smtClean="0">
                <a:latin typeface="Comic Sans MS" pitchFamily="66" charset="0"/>
              </a:rPr>
              <a:t>!</a:t>
            </a:r>
            <a:endParaRPr sz="3600">
              <a:latin typeface="Comic Sans MS" pitchFamily="66" charset="0"/>
            </a:endParaRPr>
          </a:p>
        </p:txBody>
      </p:sp>
      <p:sp>
        <p:nvSpPr>
          <p:cNvPr id="448" name="Google Shape;448;p35"/>
          <p:cNvSpPr txBox="1">
            <a:spLocks noGrp="1"/>
          </p:cNvSpPr>
          <p:nvPr>
            <p:ph type="subTitle" idx="4294967295"/>
          </p:nvPr>
        </p:nvSpPr>
        <p:spPr>
          <a:xfrm>
            <a:off x="1500165" y="2071684"/>
            <a:ext cx="5807909" cy="11150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dirty="0" smtClean="0"/>
              <a:t>Финансы поют романсы.</a:t>
            </a:r>
            <a:endParaRPr sz="3600"/>
          </a:p>
        </p:txBody>
      </p:sp>
      <p:sp>
        <p:nvSpPr>
          <p:cNvPr id="449" name="Google Shape;449;p35"/>
          <p:cNvSpPr txBox="1">
            <a:spLocks noGrp="1"/>
          </p:cNvSpPr>
          <p:nvPr>
            <p:ph type="body" idx="4294967295"/>
          </p:nvPr>
        </p:nvSpPr>
        <p:spPr>
          <a:xfrm>
            <a:off x="714375" y="3500444"/>
            <a:ext cx="6593700" cy="885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dirty="0" smtClean="0"/>
              <a:t>Копейка рубль бережёт</a:t>
            </a:r>
            <a:endParaRPr sz="2000"/>
          </a:p>
        </p:txBody>
      </p:sp>
      <p:sp>
        <p:nvSpPr>
          <p:cNvPr id="450" name="Google Shape;450;p35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 txBox="1">
            <a:spLocks noGrp="1"/>
          </p:cNvSpPr>
          <p:nvPr>
            <p:ph type="ctrTitle"/>
          </p:nvPr>
        </p:nvSpPr>
        <p:spPr>
          <a:xfrm>
            <a:off x="755576" y="771550"/>
            <a:ext cx="7272808" cy="34563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</a:rPr>
              <a:t/>
            </a:r>
            <a:br>
              <a:rPr lang="ru-RU" sz="2400" dirty="0">
                <a:latin typeface="Comic Sans MS" panose="030F0702030302020204" pitchFamily="66" charset="0"/>
              </a:rPr>
            </a:br>
            <a:r>
              <a:rPr lang="ru-RU" sz="2400" dirty="0" smtClean="0">
                <a:latin typeface="Comic Sans MS" panose="030F0702030302020204" pitchFamily="66" charset="0"/>
              </a:rPr>
              <a:t>Цель урока:</a:t>
            </a:r>
            <a:r>
              <a:rPr lang="ru-RU" sz="2400" dirty="0">
                <a:latin typeface="Comic Sans MS" panose="030F0702030302020204" pitchFamily="66" charset="0"/>
              </a:rPr>
              <a:t> сформировать понятия семейная экономика, «бюджет семьи», рассмотреть правила составления кассой книги </a:t>
            </a:r>
            <a:r>
              <a:rPr lang="ru-RU" sz="2400" dirty="0" smtClean="0">
                <a:latin typeface="Comic Sans MS" panose="030F0702030302020204" pitchFamily="66" charset="0"/>
              </a:rPr>
              <a:t/>
            </a:r>
            <a:br>
              <a:rPr lang="ru-RU" sz="2400" dirty="0" smtClean="0">
                <a:latin typeface="Comic Sans MS" panose="030F0702030302020204" pitchFamily="66" charset="0"/>
              </a:rPr>
            </a:br>
            <a:r>
              <a:rPr lang="ru-RU" sz="2400" dirty="0" smtClean="0">
                <a:latin typeface="Comic Sans MS" panose="030F0702030302020204" pitchFamily="66" charset="0"/>
              </a:rPr>
              <a:t>семейного </a:t>
            </a:r>
            <a:r>
              <a:rPr lang="ru-RU" sz="2400" dirty="0">
                <a:latin typeface="Comic Sans MS" panose="030F0702030302020204" pitchFamily="66" charset="0"/>
              </a:rPr>
              <a:t>бюджета</a:t>
            </a:r>
            <a:br>
              <a:rPr lang="ru-RU" sz="2400" dirty="0">
                <a:latin typeface="Comic Sans MS" panose="030F0702030302020204" pitchFamily="66" charset="0"/>
              </a:rPr>
            </a:br>
            <a:endParaRPr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6"/>
          <p:cNvSpPr txBox="1">
            <a:spLocks noGrp="1"/>
          </p:cNvSpPr>
          <p:nvPr>
            <p:ph type="title"/>
          </p:nvPr>
        </p:nvSpPr>
        <p:spPr>
          <a:xfrm>
            <a:off x="717780" y="780900"/>
            <a:ext cx="7426120" cy="5049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Comic Sans MS" pitchFamily="66" charset="0"/>
              </a:rPr>
              <a:t>ЛАБОРАТОРНО ПРАКТИЧЕСКАЯ  РАБОТА №1</a:t>
            </a:r>
            <a:endParaRPr>
              <a:latin typeface="Comic Sans MS" pitchFamily="66" charset="0"/>
            </a:endParaRPr>
          </a:p>
        </p:txBody>
      </p:sp>
      <p:sp>
        <p:nvSpPr>
          <p:cNvPr id="456" name="Google Shape;456;p36"/>
          <p:cNvSpPr txBox="1">
            <a:spLocks noGrp="1"/>
          </p:cNvSpPr>
          <p:nvPr>
            <p:ph type="body" idx="1"/>
          </p:nvPr>
        </p:nvSpPr>
        <p:spPr>
          <a:xfrm>
            <a:off x="717780" y="1285866"/>
            <a:ext cx="6283112" cy="32589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800" b="1" dirty="0" smtClean="0">
                <a:latin typeface="Comic Sans MS" pitchFamily="66" charset="0"/>
              </a:rPr>
              <a:t> - Бюджет семьи</a:t>
            </a:r>
          </a:p>
          <a:p>
            <a:r>
              <a:rPr lang="ru-RU" sz="1800" dirty="0" smtClean="0">
                <a:latin typeface="Comic Sans MS" pitchFamily="66" charset="0"/>
              </a:rPr>
              <a:t>1.Рассчитайте затраты на приобретение необходимых для учащегося 5 класса вещей (одежда, обувь, учебники, канцелярские товары и др.).</a:t>
            </a:r>
          </a:p>
          <a:p>
            <a:r>
              <a:rPr lang="ru-RU" sz="1800" dirty="0" smtClean="0">
                <a:latin typeface="Comic Sans MS" pitchFamily="66" charset="0"/>
              </a:rPr>
              <a:t>2.Составьте список расходов вашей семьи за месяц. Попробуйте разделить их на постоянные, циклические, сезонные и единовременные.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57" name="Google Shape;457;p36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8"/>
          <p:cNvSpPr txBox="1">
            <a:spLocks noGrp="1"/>
          </p:cNvSpPr>
          <p:nvPr>
            <p:ph type="ctrTitle"/>
          </p:nvPr>
        </p:nvSpPr>
        <p:spPr>
          <a:xfrm>
            <a:off x="685800" y="642924"/>
            <a:ext cx="5514600" cy="785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 smtClean="0">
                <a:latin typeface="Comic Sans MS" pitchFamily="66" charset="0"/>
              </a:rPr>
              <a:t>Практическая часть</a:t>
            </a:r>
            <a:br>
              <a:rPr lang="ru-RU" dirty="0" smtClean="0">
                <a:latin typeface="Comic Sans MS" pitchFamily="66" charset="0"/>
              </a:rPr>
            </a:br>
            <a:endParaRPr>
              <a:latin typeface="Comic Sans MS" pitchFamily="66" charset="0"/>
            </a:endParaRPr>
          </a:p>
        </p:txBody>
      </p:sp>
      <p:sp>
        <p:nvSpPr>
          <p:cNvPr id="471" name="Google Shape;471;p38"/>
          <p:cNvSpPr txBox="1">
            <a:spLocks noGrp="1"/>
          </p:cNvSpPr>
          <p:nvPr>
            <p:ph type="subTitle" idx="1"/>
          </p:nvPr>
        </p:nvSpPr>
        <p:spPr>
          <a:xfrm>
            <a:off x="214282" y="1214428"/>
            <a:ext cx="7072362" cy="3143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1. Каждая семья заполняет таблицу "Состав семьи" </a:t>
            </a:r>
          </a:p>
          <a:p>
            <a:r>
              <a:rPr lang="ru-RU" sz="2000" b="1" dirty="0" smtClean="0">
                <a:latin typeface="Comic Sans MS" pitchFamily="66" charset="0"/>
              </a:rPr>
              <a:t>2. Составление «Кассовой книги»</a:t>
            </a:r>
          </a:p>
          <a:p>
            <a:r>
              <a:rPr lang="ru-RU" sz="2000" b="1" dirty="0" smtClean="0">
                <a:latin typeface="Comic Sans MS" pitchFamily="66" charset="0"/>
              </a:rPr>
              <a:t> Доходная и расходная часть семейного бюджета складывается из следующих источников…</a:t>
            </a:r>
          </a:p>
          <a:p>
            <a:r>
              <a:rPr lang="ru-RU" sz="2000" b="1" dirty="0" smtClean="0">
                <a:latin typeface="Comic Sans MS" pitchFamily="66" charset="0"/>
              </a:rPr>
              <a:t>3. Заполнить таблицу и произвести подсчёт для заданных продуктов</a:t>
            </a:r>
          </a:p>
          <a:p>
            <a:r>
              <a:rPr lang="ru-RU" sz="2000" b="1" dirty="0" smtClean="0">
                <a:latin typeface="Comic Sans MS" pitchFamily="66" charset="0"/>
              </a:rPr>
              <a:t>4.Оформить титульный лист "Кассовой книги"</a:t>
            </a:r>
            <a:r>
              <a:rPr lang="ru-RU" sz="2000" b="1" i="1" dirty="0" smtClean="0">
                <a:latin typeface="Comic Sans MS" pitchFamily="66" charset="0"/>
              </a:rPr>
              <a:t>. </a:t>
            </a:r>
          </a:p>
          <a:p>
            <a:endParaRPr lang="ru-RU" sz="2000" b="1" i="1" dirty="0" smtClean="0">
              <a:latin typeface="Comic Sans MS" pitchFamily="66" charset="0"/>
            </a:endParaRPr>
          </a:p>
          <a:p>
            <a:r>
              <a:rPr lang="ru-RU" sz="2000" b="1" i="1" dirty="0" smtClean="0">
                <a:latin typeface="Comic Sans MS" pitchFamily="66" charset="0"/>
              </a:rPr>
              <a:t>                            </a:t>
            </a:r>
          </a:p>
          <a:p>
            <a:r>
              <a:rPr lang="ru-RU" sz="2000" b="1" i="1" dirty="0" smtClean="0">
                <a:latin typeface="Comic Sans MS" pitchFamily="66" charset="0"/>
              </a:rPr>
              <a:t>                                </a:t>
            </a:r>
            <a:endParaRPr lang="ru-RU" sz="2000" b="1" dirty="0" smtClean="0">
              <a:latin typeface="Comic Sans MS" pitchFamily="66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8"/>
          <p:cNvSpPr txBox="1">
            <a:spLocks noGrp="1"/>
          </p:cNvSpPr>
          <p:nvPr>
            <p:ph type="ctrTitle"/>
          </p:nvPr>
        </p:nvSpPr>
        <p:spPr>
          <a:xfrm>
            <a:off x="685800" y="642924"/>
            <a:ext cx="5514600" cy="7143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i="1" dirty="0" smtClean="0">
                <a:latin typeface="Comic Sans MS" pitchFamily="66" charset="0"/>
              </a:rPr>
              <a:t>Защита и обсуждение</a:t>
            </a:r>
            <a:endParaRPr/>
          </a:p>
        </p:txBody>
      </p:sp>
      <p:sp>
        <p:nvSpPr>
          <p:cNvPr id="471" name="Google Shape;471;p38"/>
          <p:cNvSpPr txBox="1">
            <a:spLocks noGrp="1"/>
          </p:cNvSpPr>
          <p:nvPr>
            <p:ph type="subTitle" idx="1"/>
          </p:nvPr>
        </p:nvSpPr>
        <p:spPr>
          <a:xfrm>
            <a:off x="685800" y="1714494"/>
            <a:ext cx="6743720" cy="3053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>
              <a:buAutoNum type="arabicPeriod"/>
            </a:pPr>
            <a:r>
              <a:rPr lang="ru-RU" sz="2000" b="1" dirty="0" smtClean="0">
                <a:latin typeface="Comic Sans MS" pitchFamily="66" charset="0"/>
              </a:rPr>
              <a:t>Если баланс доходов и расходов отрицательный, значит, данная семья живёт в долг и должна объяснить, где взяла недостающие деньги и на каких условиях.</a:t>
            </a:r>
          </a:p>
          <a:p>
            <a:pPr marL="533400" indent="-457200">
              <a:buAutoNum type="arabicPeriod"/>
            </a:pPr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2. Положительный баланс означает, что месяц закончен с определённой </a:t>
            </a:r>
            <a:r>
              <a:rPr lang="ru-RU" sz="2000" dirty="0" smtClean="0">
                <a:latin typeface="Comic Sans MS" pitchFamily="66" charset="0"/>
              </a:rPr>
              <a:t>экономией </a:t>
            </a:r>
            <a:r>
              <a:rPr lang="ru-RU" dirty="0" smtClean="0"/>
              <a:t> </a:t>
            </a:r>
            <a:r>
              <a:rPr lang="ru-RU" sz="2000" dirty="0" smtClean="0">
                <a:latin typeface="Comic Sans MS" pitchFamily="66" charset="0"/>
              </a:rPr>
              <a:t>и семья может по своему усмотрению  распорядится оставшимися деньгами.</a:t>
            </a:r>
          </a:p>
          <a:p>
            <a:r>
              <a:rPr lang="ru-RU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2"/>
          <p:cNvSpPr txBox="1">
            <a:spLocks noGrp="1"/>
          </p:cNvSpPr>
          <p:nvPr>
            <p:ph type="title" idx="4294967295"/>
          </p:nvPr>
        </p:nvSpPr>
        <p:spPr>
          <a:xfrm>
            <a:off x="735874" y="476100"/>
            <a:ext cx="7479463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Comic Sans MS" pitchFamily="66" charset="0"/>
              </a:rPr>
              <a:t>Рефлексия. Этапы обобщения знаний.</a:t>
            </a:r>
            <a:endParaRPr sz="2800">
              <a:latin typeface="Comic Sans MS" pitchFamily="66" charset="0"/>
            </a:endParaRPr>
          </a:p>
        </p:txBody>
      </p:sp>
      <p:sp>
        <p:nvSpPr>
          <p:cNvPr id="559" name="Google Shape;559;p42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560" name="Google Shape;560;p42"/>
          <p:cNvSpPr/>
          <p:nvPr/>
        </p:nvSpPr>
        <p:spPr>
          <a:xfrm>
            <a:off x="785786" y="1357304"/>
            <a:ext cx="3676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ru-RU" sz="2400" b="1" dirty="0" smtClean="0">
                <a:solidFill>
                  <a:schemeClr val="dk1"/>
                </a:solidFill>
                <a:latin typeface="Comic Sans MS" pitchFamily="66" charset="0"/>
                <a:ea typeface="PT Serif"/>
                <a:cs typeface="PT Serif"/>
                <a:sym typeface="PT Serif"/>
              </a:rPr>
              <a:t> Я всё понял</a:t>
            </a:r>
            <a:endParaRPr sz="2400" b="1">
              <a:solidFill>
                <a:schemeClr val="dk1"/>
              </a:solidFill>
              <a:latin typeface="Comic Sans MS" pitchFamily="66" charset="0"/>
              <a:ea typeface="PT Serif"/>
              <a:cs typeface="PT Serif"/>
              <a:sym typeface="PT Serif"/>
            </a:endParaRPr>
          </a:p>
        </p:txBody>
      </p:sp>
      <p:sp>
        <p:nvSpPr>
          <p:cNvPr id="561" name="Google Shape;561;p42"/>
          <p:cNvSpPr/>
          <p:nvPr/>
        </p:nvSpPr>
        <p:spPr>
          <a:xfrm>
            <a:off x="4656111" y="1363400"/>
            <a:ext cx="3676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Comic Sans MS" pitchFamily="66" charset="0"/>
                <a:ea typeface="PT Serif"/>
                <a:cs typeface="PT Serif"/>
                <a:sym typeface="PT Serif"/>
              </a:rPr>
              <a:t>Есть некоторые вопросы</a:t>
            </a:r>
            <a:endParaRPr sz="2400" b="1">
              <a:solidFill>
                <a:schemeClr val="dk1"/>
              </a:solidFill>
              <a:latin typeface="Comic Sans MS" pitchFamily="66" charset="0"/>
              <a:ea typeface="PT Serif"/>
              <a:cs typeface="PT Serif"/>
              <a:sym typeface="PT Serif"/>
            </a:endParaRPr>
          </a:p>
        </p:txBody>
      </p:sp>
      <p:sp>
        <p:nvSpPr>
          <p:cNvPr id="562" name="Google Shape;562;p42"/>
          <p:cNvSpPr/>
          <p:nvPr/>
        </p:nvSpPr>
        <p:spPr>
          <a:xfrm>
            <a:off x="827850" y="3121900"/>
            <a:ext cx="3676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2800" b="1" dirty="0" smtClean="0">
                <a:solidFill>
                  <a:schemeClr val="dk1"/>
                </a:solidFill>
                <a:latin typeface="Comic Sans MS" pitchFamily="66" charset="0"/>
                <a:ea typeface="PT Serif"/>
                <a:cs typeface="PT Serif"/>
                <a:sym typeface="PT Serif"/>
              </a:rPr>
              <a:t>Я ничего не понял</a:t>
            </a:r>
            <a:endParaRPr sz="280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3" name="Google Shape;563;p42"/>
          <p:cNvSpPr/>
          <p:nvPr/>
        </p:nvSpPr>
        <p:spPr>
          <a:xfrm>
            <a:off x="4656111" y="3121900"/>
            <a:ext cx="36762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White is the color of milk and fresh snow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THREATS</a:t>
            </a:r>
            <a:endParaRPr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564" name="Google Shape;564;p42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2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2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42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2"/>
          <p:cNvSpPr/>
          <p:nvPr/>
        </p:nvSpPr>
        <p:spPr>
          <a:xfrm>
            <a:off x="3842100" y="2242577"/>
            <a:ext cx="359450" cy="447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rgbClr val="FFFFFF"/>
                </a:solidFill>
                <a:latin typeface="Montserrat"/>
              </a:rPr>
              <a:t>+</a:t>
            </a:r>
            <a:endParaRPr b="1" i="0">
              <a:ln>
                <a:noFill/>
              </a:ln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569" name="Google Shape;569;p42"/>
          <p:cNvSpPr/>
          <p:nvPr/>
        </p:nvSpPr>
        <p:spPr>
          <a:xfrm>
            <a:off x="4857720" y="2250297"/>
            <a:ext cx="691108" cy="4323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rgbClr val="FFFFFF"/>
                </a:solidFill>
                <a:latin typeface="Montserrat"/>
              </a:rPr>
              <a:t>?</a:t>
            </a:r>
            <a:endParaRPr b="1" i="0">
              <a:ln>
                <a:noFill/>
              </a:ln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570" name="Google Shape;570;p42"/>
          <p:cNvSpPr/>
          <p:nvPr/>
        </p:nvSpPr>
        <p:spPr>
          <a:xfrm>
            <a:off x="3807513" y="3348952"/>
            <a:ext cx="473091" cy="4471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Montserrat"/>
              </a:rPr>
              <a:t>O</a:t>
            </a:r>
          </a:p>
        </p:txBody>
      </p:sp>
      <p:sp>
        <p:nvSpPr>
          <p:cNvPr id="571" name="Google Shape;571;p42"/>
          <p:cNvSpPr/>
          <p:nvPr/>
        </p:nvSpPr>
        <p:spPr>
          <a:xfrm>
            <a:off x="4971979" y="3356672"/>
            <a:ext cx="376744" cy="4323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smtClean="0">
                <a:ln>
                  <a:noFill/>
                </a:ln>
                <a:solidFill>
                  <a:srgbClr val="FFFFFF"/>
                </a:solidFill>
                <a:latin typeface="Montserrat"/>
              </a:rPr>
              <a:t>T</a:t>
            </a:r>
            <a:endParaRPr b="1" i="0">
              <a:ln>
                <a:noFill/>
              </a:ln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17" name="Рисунок 16" descr="Бесплатное стоковое фото с безнадежность, бизнес, бойфренд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071816"/>
            <a:ext cx="3571900" cy="1643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032;p48"/>
          <p:cNvGrpSpPr/>
          <p:nvPr/>
        </p:nvGrpSpPr>
        <p:grpSpPr>
          <a:xfrm>
            <a:off x="3143239" y="1285866"/>
            <a:ext cx="928695" cy="785818"/>
            <a:chOff x="5926225" y="921350"/>
            <a:chExt cx="517800" cy="504350"/>
          </a:xfrm>
        </p:grpSpPr>
        <p:sp>
          <p:nvSpPr>
            <p:cNvPr id="19" name="Google Shape;1033;p4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34;p4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024;p48"/>
          <p:cNvGrpSpPr/>
          <p:nvPr/>
        </p:nvGrpSpPr>
        <p:grpSpPr>
          <a:xfrm>
            <a:off x="5286380" y="1214428"/>
            <a:ext cx="861198" cy="714380"/>
            <a:chOff x="5926225" y="921350"/>
            <a:chExt cx="517800" cy="504350"/>
          </a:xfrm>
        </p:grpSpPr>
        <p:sp>
          <p:nvSpPr>
            <p:cNvPr id="22" name="Google Shape;1025;p4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23" name="Google Shape;1026;p4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24" name="Google Shape;1027;p48"/>
          <p:cNvSpPr/>
          <p:nvPr/>
        </p:nvSpPr>
        <p:spPr>
          <a:xfrm>
            <a:off x="5786446" y="1571618"/>
            <a:ext cx="714380" cy="357190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1028;p48"/>
          <p:cNvGrpSpPr/>
          <p:nvPr/>
        </p:nvGrpSpPr>
        <p:grpSpPr>
          <a:xfrm flipV="1">
            <a:off x="1285853" y="3000378"/>
            <a:ext cx="1000132" cy="857256"/>
            <a:chOff x="5926225" y="921350"/>
            <a:chExt cx="517800" cy="504350"/>
          </a:xfrm>
        </p:grpSpPr>
        <p:sp>
          <p:nvSpPr>
            <p:cNvPr id="29" name="Google Shape;1029;p4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30;p4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1031;p48"/>
          <p:cNvSpPr/>
          <p:nvPr/>
        </p:nvSpPr>
        <p:spPr>
          <a:xfrm>
            <a:off x="571472" y="3071816"/>
            <a:ext cx="1000132" cy="57150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000114"/>
            <a:ext cx="5514600" cy="1214446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Подведение итогов.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2786064"/>
            <a:ext cx="5514600" cy="1981790"/>
          </a:xfrm>
        </p:spPr>
        <p:txBody>
          <a:bodyPr/>
          <a:lstStyle/>
          <a:p>
            <a:r>
              <a:rPr lang="ru-RU" sz="2800" dirty="0" smtClean="0">
                <a:latin typeface="Comic Sans MS" pitchFamily="66" charset="0"/>
              </a:rPr>
              <a:t>Домашнее задание :</a:t>
            </a:r>
          </a:p>
          <a:p>
            <a:r>
              <a:rPr lang="ru-RU" sz="2800" dirty="0" smtClean="0">
                <a:latin typeface="Comic Sans MS" pitchFamily="66" charset="0"/>
              </a:rPr>
              <a:t> найти пословицы на тему денег и семейного бюджета.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4294967295"/>
          </p:nvPr>
        </p:nvSpPr>
        <p:spPr>
          <a:xfrm>
            <a:off x="0" y="39688"/>
            <a:ext cx="549275" cy="360362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02" name="Google Shape;1502;p51"/>
          <p:cNvGrpSpPr/>
          <p:nvPr/>
        </p:nvGrpSpPr>
        <p:grpSpPr>
          <a:xfrm>
            <a:off x="690575" y="1503441"/>
            <a:ext cx="5740534" cy="1354061"/>
            <a:chOff x="801125" y="3469450"/>
            <a:chExt cx="5740534" cy="636900"/>
          </a:xfrm>
        </p:grpSpPr>
        <p:sp>
          <p:nvSpPr>
            <p:cNvPr id="1504" name="Google Shape;1504;p51"/>
            <p:cNvSpPr txBox="1"/>
            <p:nvPr/>
          </p:nvSpPr>
          <p:spPr>
            <a:xfrm>
              <a:off x="4845759" y="3469450"/>
              <a:ext cx="16959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07" name="Google Shape;1507;p51"/>
            <p:cNvSpPr txBox="1"/>
            <p:nvPr/>
          </p:nvSpPr>
          <p:spPr>
            <a:xfrm>
              <a:off x="2823442" y="3469450"/>
              <a:ext cx="16959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13" name="Google Shape;1513;p51"/>
            <p:cNvSpPr txBox="1"/>
            <p:nvPr/>
          </p:nvSpPr>
          <p:spPr>
            <a:xfrm>
              <a:off x="801125" y="3469450"/>
              <a:ext cx="1695900" cy="63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642910" y="1428742"/>
            <a:ext cx="7143800" cy="100013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i="1" dirty="0" smtClean="0">
                <a:solidFill>
                  <a:schemeClr val="bg2"/>
                </a:solidFill>
                <a:latin typeface="Comic Sans MS" pitchFamily="66" charset="0"/>
              </a:rPr>
              <a:t>СПАСИБО ЗА ВНИМАНИЕ!</a:t>
            </a:r>
            <a:endParaRPr lang="ru-RU" i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1714480" y="3643320"/>
            <a:ext cx="6286544" cy="1124534"/>
          </a:xfrm>
        </p:spPr>
        <p:txBody>
          <a:bodyPr/>
          <a:lstStyle/>
          <a:p>
            <a:r>
              <a:rPr lang="ru-RU" dirty="0" smtClean="0"/>
              <a:t>Информационные  ресурсы:</a:t>
            </a:r>
          </a:p>
          <a:p>
            <a:r>
              <a:rPr lang="en-US" b="1" dirty="0" err="1" smtClean="0">
                <a:hlinkClick r:id="rId3"/>
              </a:rPr>
              <a:t>ppslides.com</a:t>
            </a:r>
            <a:r>
              <a:rPr lang="en-US" dirty="0" err="1" smtClean="0">
                <a:hlinkClick r:id="rId3"/>
              </a:rPr>
              <a:t>›tags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>
                <a:hlinkClick r:id="rId3"/>
              </a:rPr>
              <a:t>деньги/</a:t>
            </a:r>
            <a:endParaRPr lang="ru-RU" dirty="0" smtClean="0"/>
          </a:p>
          <a:p>
            <a:r>
              <a:rPr lang="en-US" b="1" dirty="0" err="1" smtClean="0">
                <a:hlinkClick r:id="rId4"/>
              </a:rPr>
              <a:t>ru.depositphotos.com</a:t>
            </a:r>
            <a:r>
              <a:rPr lang="en-US" dirty="0" err="1" smtClean="0">
                <a:hlinkClick r:id="rId4"/>
              </a:rPr>
              <a:t>›stock</a:t>
            </a:r>
            <a:r>
              <a:rPr lang="en-US" dirty="0" smtClean="0">
                <a:hlinkClick r:id="rId4"/>
              </a:rPr>
              <a:t>-photos/</a:t>
            </a:r>
            <a:r>
              <a:rPr lang="ru-RU" dirty="0" smtClean="0">
                <a:hlinkClick r:id="rId4"/>
              </a:rPr>
              <a:t>бюджет.</a:t>
            </a:r>
            <a:r>
              <a:rPr lang="en-US" dirty="0" smtClean="0">
                <a:hlinkClick r:id="rId4"/>
              </a:rPr>
              <a:t>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/>
          <p:cNvSpPr txBox="1">
            <a:spLocks noGrp="1"/>
          </p:cNvSpPr>
          <p:nvPr>
            <p:ph type="title"/>
          </p:nvPr>
        </p:nvSpPr>
        <p:spPr>
          <a:xfrm>
            <a:off x="735875" y="476100"/>
            <a:ext cx="59172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dirty="0"/>
          </a:p>
        </p:txBody>
      </p:sp>
      <p:sp>
        <p:nvSpPr>
          <p:cNvPr id="263" name="Google Shape;263;p13"/>
          <p:cNvSpPr txBox="1"/>
          <p:nvPr/>
        </p:nvSpPr>
        <p:spPr>
          <a:xfrm>
            <a:off x="323528" y="1351400"/>
            <a:ext cx="3056547" cy="240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dirty="0">
                <a:solidFill>
                  <a:srgbClr val="6AA84F"/>
                </a:solidFill>
                <a:latin typeface="PT Serif"/>
                <a:ea typeface="PT Serif"/>
                <a:cs typeface="PT Serif"/>
                <a:sym typeface="PT Serif"/>
              </a:rPr>
              <a:t>Предметные:</a:t>
            </a:r>
            <a:endParaRPr dirty="0">
              <a:solidFill>
                <a:srgbClr val="6AA84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 dirty="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:  сформировать общее представление о  семейной  экономике, бюджете семьи, её доходных и расходных статьях, планировании семейного бюджета, хранение сбережений</a:t>
            </a:r>
            <a:endParaRPr dirty="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3721950" y="1016611"/>
            <a:ext cx="3370329" cy="273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srgbClr val="6AA84F"/>
                </a:solidFill>
                <a:latin typeface="PT Serif"/>
                <a:ea typeface="PT Serif"/>
                <a:cs typeface="PT Serif"/>
                <a:sym typeface="PT Serif"/>
              </a:rPr>
              <a:t>Личностные :</a:t>
            </a:r>
          </a:p>
          <a:p>
            <a:pPr lvl="0">
              <a:spcBef>
                <a:spcPts val="600"/>
              </a:spcBef>
            </a:pPr>
            <a:r>
              <a:rPr lang="ru-RU" b="1" dirty="0" smtClean="0">
                <a:solidFill>
                  <a:schemeClr val="tx1"/>
                </a:solidFill>
                <a:latin typeface="PT Serif"/>
                <a:ea typeface="PT Serif"/>
                <a:cs typeface="PT Serif"/>
                <a:sym typeface="PT Serif"/>
              </a:rPr>
              <a:t>Развивать </a:t>
            </a:r>
            <a:r>
              <a:rPr lang="ru-RU" b="1" dirty="0">
                <a:solidFill>
                  <a:schemeClr val="tx1"/>
                </a:solidFill>
                <a:latin typeface="PT Serif"/>
                <a:ea typeface="PT Serif"/>
                <a:cs typeface="PT Serif"/>
                <a:sym typeface="PT Serif"/>
              </a:rPr>
              <a:t>понимание того, что, знания, усвоенные на занятиях, способствуют приобретению важных жизненных умений и навыков, формирование умение коллективно обсуждать рациональность тех или  иных затрат и принимать разумное решение, развитие логического мышления, внимания. Памят</a:t>
            </a:r>
            <a:r>
              <a:rPr lang="ru-RU" b="1" dirty="0">
                <a:solidFill>
                  <a:srgbClr val="6AA84F"/>
                </a:solidFill>
                <a:latin typeface="PT Serif"/>
                <a:ea typeface="PT Serif"/>
                <a:cs typeface="PT Serif"/>
                <a:sym typeface="PT Serif"/>
              </a:rPr>
              <a:t>и.</a:t>
            </a:r>
            <a:endParaRPr dirty="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323528" y="3867894"/>
            <a:ext cx="6534472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ru-RU" dirty="0">
                <a:solidFill>
                  <a:schemeClr val="bg2"/>
                </a:solidFill>
                <a:latin typeface="PT Serif"/>
                <a:ea typeface="PT Serif"/>
                <a:cs typeface="PT Serif"/>
                <a:sym typeface="PT Serif"/>
              </a:rPr>
              <a:t>Коммуникативные: </a:t>
            </a:r>
            <a:endParaRPr lang="ru-RU" dirty="0" smtClean="0">
              <a:solidFill>
                <a:schemeClr val="bg2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lvl="0">
              <a:spcBef>
                <a:spcPts val="1000"/>
              </a:spcBef>
            </a:pPr>
            <a:r>
              <a:rPr lang="ru-RU" dirty="0" smtClean="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взаимодействие </a:t>
            </a:r>
            <a:r>
              <a:rPr lang="ru-RU" dirty="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с учителем во время опроса, </a:t>
            </a:r>
            <a:r>
              <a:rPr lang="ru-RU" dirty="0" smtClean="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участие в </a:t>
            </a:r>
            <a:r>
              <a:rPr lang="ru-RU" dirty="0">
                <a:solidFill>
                  <a:srgbClr val="FFFFFF"/>
                </a:solidFill>
                <a:latin typeface="PT Serif"/>
                <a:ea typeface="PT Serif"/>
                <a:cs typeface="PT Serif"/>
                <a:sym typeface="PT Serif"/>
              </a:rPr>
              <a:t>коллективном обсуждении проблем</a:t>
            </a:r>
            <a:endParaRPr dirty="0">
              <a:solidFill>
                <a:srgbClr val="FFFFFF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6" name="Google Shape;266;p13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39502"/>
            <a:ext cx="65344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AA84F"/>
                </a:solidFill>
                <a:latin typeface="Montserrat"/>
                <a:sym typeface="Montserrat"/>
              </a:rPr>
              <a:t>Планируемые  учебные результаты</a:t>
            </a:r>
            <a:br>
              <a:rPr lang="ru-RU" sz="2400" b="1" dirty="0">
                <a:solidFill>
                  <a:srgbClr val="6AA84F"/>
                </a:solidFill>
                <a:latin typeface="Montserrat"/>
                <a:sym typeface="Montserrat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>
            <a:spLocks noGrp="1"/>
          </p:cNvSpPr>
          <p:nvPr>
            <p:ph type="ctrTitle" idx="4294967295"/>
          </p:nvPr>
        </p:nvSpPr>
        <p:spPr>
          <a:xfrm>
            <a:off x="638175" y="555526"/>
            <a:ext cx="6593700" cy="7200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Ответьте на вопросы :</a:t>
            </a: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272" name="Google Shape;272;p14"/>
          <p:cNvSpPr txBox="1">
            <a:spLocks noGrp="1"/>
          </p:cNvSpPr>
          <p:nvPr>
            <p:ph type="subTitle" idx="4294967295"/>
          </p:nvPr>
        </p:nvSpPr>
        <p:spPr>
          <a:xfrm>
            <a:off x="683568" y="1491630"/>
            <a:ext cx="6624507" cy="1296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dirty="0" smtClean="0"/>
              <a:t>Что такое бюджет семьи ?</a:t>
            </a:r>
          </a:p>
          <a:p>
            <a:pPr marL="0" lvl="0" indent="0">
              <a:buNone/>
            </a:pPr>
            <a:r>
              <a:rPr lang="ru-RU" sz="3600" dirty="0" smtClean="0"/>
              <a:t> </a:t>
            </a:r>
            <a:r>
              <a:rPr lang="ru-RU" sz="2800" dirty="0"/>
              <a:t>Что понимают под доходом семьи?</a:t>
            </a:r>
            <a:endParaRPr sz="2800" dirty="0"/>
          </a:p>
        </p:txBody>
      </p:sp>
      <p:sp>
        <p:nvSpPr>
          <p:cNvPr id="273" name="Google Shape;273;p14"/>
          <p:cNvSpPr txBox="1">
            <a:spLocks noGrp="1"/>
          </p:cNvSpPr>
          <p:nvPr>
            <p:ph type="body" idx="4294967295"/>
          </p:nvPr>
        </p:nvSpPr>
        <p:spPr>
          <a:xfrm>
            <a:off x="1979712" y="3147814"/>
            <a:ext cx="4248472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 smtClean="0"/>
              <a:t>       </a:t>
            </a:r>
            <a:r>
              <a:rPr lang="ru-RU" sz="2800" dirty="0" smtClean="0"/>
              <a:t>Что </a:t>
            </a:r>
            <a:r>
              <a:rPr lang="ru-RU" sz="2800" dirty="0"/>
              <a:t>такое расход?</a:t>
            </a:r>
          </a:p>
        </p:txBody>
      </p:sp>
      <p:sp>
        <p:nvSpPr>
          <p:cNvPr id="274" name="Google Shape;274;p14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>
            <a:spLocks noGrp="1"/>
          </p:cNvSpPr>
          <p:nvPr>
            <p:ph type="ctrTitle"/>
          </p:nvPr>
        </p:nvSpPr>
        <p:spPr>
          <a:xfrm>
            <a:off x="323528" y="428610"/>
            <a:ext cx="7704856" cy="21431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000" dirty="0">
                <a:latin typeface="Comic Sans MS" panose="030F0702030302020204" pitchFamily="66" charset="0"/>
              </a:rPr>
              <a:t>Разобраться со своими потребностями, </a:t>
            </a:r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выбрать </a:t>
            </a:r>
            <a:r>
              <a:rPr lang="ru-RU" sz="2000" dirty="0">
                <a:latin typeface="Comic Sans MS" panose="030F0702030302020204" pitchFamily="66" charset="0"/>
              </a:rPr>
              <a:t>оптимальные эффективные средства для их удовлетворения, разумно организовать семейный труд, рассчитать расход денег и времени нам </a:t>
            </a:r>
            <a:r>
              <a:rPr lang="ru-RU" sz="2000" dirty="0" smtClean="0">
                <a:latin typeface="Comic Sans MS" panose="030F0702030302020204" pitchFamily="66" charset="0"/>
              </a:rPr>
              <a:t>помогает</a:t>
            </a:r>
            <a:endParaRPr sz="2000" dirty="0">
              <a:latin typeface="Comic Sans MS" panose="030F0702030302020204" pitchFamily="66" charset="0"/>
            </a:endParaRPr>
          </a:p>
        </p:txBody>
      </p:sp>
      <p:sp>
        <p:nvSpPr>
          <p:cNvPr id="280" name="Google Shape;280;p15"/>
          <p:cNvSpPr txBox="1">
            <a:spLocks noGrp="1"/>
          </p:cNvSpPr>
          <p:nvPr>
            <p:ph type="subTitle" idx="1"/>
          </p:nvPr>
        </p:nvSpPr>
        <p:spPr>
          <a:xfrm>
            <a:off x="395536" y="2931790"/>
            <a:ext cx="5804864" cy="1728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3200" dirty="0">
                <a:latin typeface="Comic Sans MS" panose="030F0702030302020204" pitchFamily="66" charset="0"/>
              </a:rPr>
              <a:t>семейная экономика </a:t>
            </a:r>
            <a:r>
              <a:rPr lang="ru-RU" sz="2800" dirty="0">
                <a:latin typeface="Comic Sans MS" panose="030F0702030302020204" pitchFamily="66" charset="0"/>
              </a:rPr>
              <a:t>— </a:t>
            </a:r>
            <a:r>
              <a:rPr lang="ru-RU" sz="2800" dirty="0" smtClean="0">
                <a:latin typeface="Comic Sans MS" panose="030F0702030302020204" pitchFamily="66" charset="0"/>
              </a:rPr>
              <a:t>наука</a:t>
            </a:r>
            <a:r>
              <a:rPr lang="ru-RU" sz="2800" dirty="0">
                <a:latin typeface="Comic Sans MS" panose="030F0702030302020204" pitchFamily="66" charset="0"/>
              </a:rPr>
              <a:t>, изучающая закономерности экономической жизни семьи.</a:t>
            </a: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281" name="Google Shape;281;p15"/>
          <p:cNvSpPr txBox="1">
            <a:spLocks noGrp="1"/>
          </p:cNvSpPr>
          <p:nvPr>
            <p:ph type="sldNum" idx="4294967295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77192"/>
            <a:ext cx="5256584" cy="235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" name="Google Shape;286;p16"/>
          <p:cNvSpPr txBox="1">
            <a:spLocks noGrp="1"/>
          </p:cNvSpPr>
          <p:nvPr>
            <p:ph type="body" idx="1"/>
          </p:nvPr>
        </p:nvSpPr>
        <p:spPr>
          <a:xfrm>
            <a:off x="107504" y="195486"/>
            <a:ext cx="6696743" cy="25922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2800" i="0" dirty="0">
                <a:solidFill>
                  <a:schemeClr val="bg2"/>
                </a:solidFill>
                <a:latin typeface="Comic Sans MS" panose="030F0702030302020204" pitchFamily="66" charset="0"/>
              </a:rPr>
              <a:t>Структура расходов и доходов в бюджете семьи должна быть четко определена, необходимо ясно понимать, каковы источники доходов и какие есть статьи расходов</a:t>
            </a:r>
            <a:r>
              <a:rPr lang="ru-RU" i="0" dirty="0">
                <a:solidFill>
                  <a:schemeClr val="bg2"/>
                </a:solidFill>
                <a:latin typeface="Comic Sans MS" panose="030F0702030302020204" pitchFamily="66" charset="0"/>
              </a:rPr>
              <a:t>.</a:t>
            </a:r>
            <a:endParaRPr i="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287" name="Google Shape;287;p16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 txBox="1">
            <a:spLocks noGrp="1"/>
          </p:cNvSpPr>
          <p:nvPr>
            <p:ph type="title"/>
          </p:nvPr>
        </p:nvSpPr>
        <p:spPr>
          <a:xfrm>
            <a:off x="251520" y="267494"/>
            <a:ext cx="8496944" cy="12109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 </a:t>
            </a:r>
            <a:r>
              <a:rPr lang="ru-RU" dirty="0">
                <a:latin typeface="Comic Sans MS" panose="030F0702030302020204" pitchFamily="66" charset="0"/>
              </a:rPr>
              <a:t>Бюджет семьи — это структура всех её доходов 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и </a:t>
            </a:r>
            <a:r>
              <a:rPr lang="ru-RU" dirty="0">
                <a:latin typeface="Comic Sans MS" panose="030F0702030302020204" pitchFamily="66" charset="0"/>
              </a:rPr>
              <a:t>расходом за определённый период времени 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(</a:t>
            </a:r>
            <a:r>
              <a:rPr lang="ru-RU" dirty="0">
                <a:latin typeface="Comic Sans MS" panose="030F0702030302020204" pitchFamily="66" charset="0"/>
              </a:rPr>
              <a:t>месяц или год).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93" name="Google Shape;293;p17"/>
          <p:cNvSpPr txBox="1">
            <a:spLocks noGrp="1"/>
          </p:cNvSpPr>
          <p:nvPr>
            <p:ph type="body" idx="1"/>
          </p:nvPr>
        </p:nvSpPr>
        <p:spPr>
          <a:xfrm>
            <a:off x="251520" y="1513574"/>
            <a:ext cx="7344816" cy="30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None/>
            </a:pPr>
            <a:r>
              <a:rPr lang="en" dirty="0" smtClean="0"/>
              <a:t> </a:t>
            </a:r>
            <a:r>
              <a:rPr lang="ru-RU" sz="1800" dirty="0">
                <a:latin typeface="Comic Sans MS" panose="030F0702030302020204" pitchFamily="66" charset="0"/>
              </a:rPr>
              <a:t>Под </a:t>
            </a:r>
            <a:r>
              <a:rPr lang="ru-RU" dirty="0">
                <a:latin typeface="Comic Sans MS" panose="030F0702030302020204" pitchFamily="66" charset="0"/>
              </a:rPr>
              <a:t>доходом</a:t>
            </a:r>
            <a:r>
              <a:rPr lang="ru-RU" sz="1800" dirty="0">
                <a:latin typeface="Comic Sans MS" panose="030F0702030302020204" pitchFamily="66" charset="0"/>
              </a:rPr>
              <a:t> понимают деньги или материальные ценности, получаемые в виде заработной платы, вознаграждения или подарка от государства, предприятия, отдельного лица за выполненную работу, услугу или какую-либо другую деятельность. Все полученные средства составляют совокупный доход.</a:t>
            </a:r>
          </a:p>
          <a:p>
            <a:pPr marL="76200" lv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Расход </a:t>
            </a:r>
            <a:r>
              <a:rPr lang="ru-RU" sz="1800" dirty="0">
                <a:latin typeface="Comic Sans MS" panose="030F0702030302020204" pitchFamily="66" charset="0"/>
              </a:rPr>
              <a:t>— это затраты на питание, одежду, транспорт, на изготовление, содержание, ремонт, обслуживание каких-либо изделии или оплату услуг, накопление средств для покупки дорогостоящих товаров и т. д.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 dirty="0"/>
          </a:p>
        </p:txBody>
      </p:sp>
      <p:sp>
        <p:nvSpPr>
          <p:cNvPr id="294" name="Google Shape;294;p17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15566"/>
            <a:ext cx="2545081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9" name="Google Shape;299;p18"/>
          <p:cNvSpPr txBox="1">
            <a:spLocks noGrp="1"/>
          </p:cNvSpPr>
          <p:nvPr>
            <p:ph type="ctrTitle" idx="4294967295"/>
          </p:nvPr>
        </p:nvSpPr>
        <p:spPr>
          <a:xfrm>
            <a:off x="179513" y="339502"/>
            <a:ext cx="3600400" cy="4104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Бюджет можно представить в виде весов. На одну чашу мысленно помещаем доходы семьи, на другую постепенно ставим гирьки расходов так, чтобы чаши пришли в полное равновесие. Трудности к том, что набор гирек очень велик и важно выбрать наиболее подходящие по весу.</a:t>
            </a:r>
            <a:endParaRPr sz="20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300" name="Google Shape;300;p18"/>
          <p:cNvSpPr txBox="1">
            <a:spLocks noGrp="1"/>
          </p:cNvSpPr>
          <p:nvPr>
            <p:ph type="subTitle" idx="4294967295"/>
          </p:nvPr>
        </p:nvSpPr>
        <p:spPr>
          <a:xfrm>
            <a:off x="5292080" y="2715766"/>
            <a:ext cx="3384375" cy="1480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dk2"/>
                </a:solidFill>
              </a:rPr>
              <a:t>B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304" name="Google Shape;304;p18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03752"/>
            <a:ext cx="2592288" cy="376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>
            <a:spLocks noGrp="1"/>
          </p:cNvSpPr>
          <p:nvPr>
            <p:ph type="title"/>
          </p:nvPr>
        </p:nvSpPr>
        <p:spPr>
          <a:xfrm>
            <a:off x="395536" y="267494"/>
            <a:ext cx="5544615" cy="10081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Comic Sans MS" panose="030F0702030302020204" pitchFamily="66" charset="0"/>
              </a:rPr>
              <a:t>Бюджет и его виды</a:t>
            </a:r>
            <a:endParaRPr sz="2800" dirty="0">
              <a:latin typeface="Comic Sans MS" panose="030F0702030302020204" pitchFamily="66" charset="0"/>
            </a:endParaRPr>
          </a:p>
        </p:txBody>
      </p:sp>
      <p:sp>
        <p:nvSpPr>
          <p:cNvPr id="311" name="Google Shape;311;p19"/>
          <p:cNvSpPr txBox="1">
            <a:spLocks noGrp="1"/>
          </p:cNvSpPr>
          <p:nvPr>
            <p:ph type="body" idx="2"/>
          </p:nvPr>
        </p:nvSpPr>
        <p:spPr>
          <a:xfrm>
            <a:off x="5508104" y="1478400"/>
            <a:ext cx="2232248" cy="3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12" name="Google Shape;312;p19"/>
          <p:cNvSpPr txBox="1">
            <a:spLocks noGrp="1"/>
          </p:cNvSpPr>
          <p:nvPr>
            <p:ph type="sldNum" idx="12"/>
          </p:nvPr>
        </p:nvSpPr>
        <p:spPr>
          <a:xfrm>
            <a:off x="76200" y="39925"/>
            <a:ext cx="548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09" name="Google Shape;309;p19"/>
          <p:cNvSpPr txBox="1">
            <a:spLocks noGrp="1"/>
          </p:cNvSpPr>
          <p:nvPr>
            <p:ph type="body" idx="1"/>
          </p:nvPr>
        </p:nvSpPr>
        <p:spPr>
          <a:xfrm>
            <a:off x="179512" y="1275606"/>
            <a:ext cx="3744416" cy="3650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>Если весы находятся в равновесии, то есть расходы равны доходам, — бюджет </a:t>
            </a:r>
            <a:r>
              <a:rPr lang="ru-RU" b="1" dirty="0">
                <a:solidFill>
                  <a:schemeClr val="bg2"/>
                </a:solidFill>
                <a:latin typeface="Comic Sans MS" panose="030F0702030302020204" pitchFamily="66" charset="0"/>
              </a:rPr>
              <a:t>сбалансированный. </a:t>
            </a:r>
            <a:endParaRPr lang="ru-RU" b="1" dirty="0" smtClean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ru-RU" b="1" dirty="0" smtClean="0">
                <a:latin typeface="Comic Sans MS" panose="030F0702030302020204" pitchFamily="66" charset="0"/>
              </a:rPr>
              <a:t>Когда </a:t>
            </a:r>
            <a:r>
              <a:rPr lang="ru-RU" b="1" dirty="0">
                <a:latin typeface="Comic Sans MS" panose="030F0702030302020204" pitchFamily="66" charset="0"/>
              </a:rPr>
              <a:t>расходы превышают доходы, тогда говорят, что бюджет имеет </a:t>
            </a:r>
            <a:r>
              <a:rPr lang="ru-RU" b="1" dirty="0">
                <a:solidFill>
                  <a:schemeClr val="bg2"/>
                </a:solidFill>
                <a:latin typeface="Comic Sans MS" panose="030F0702030302020204" pitchFamily="66" charset="0"/>
              </a:rPr>
              <a:t>дефицит.</a:t>
            </a:r>
            <a:r>
              <a:rPr lang="ru-RU" b="1" dirty="0">
                <a:latin typeface="Comic Sans MS" panose="030F0702030302020204" pitchFamily="66" charset="0"/>
              </a:rPr>
              <a:t> Если же складывается ситуация, при которой доходы больше расходов, то бюджет называется </a:t>
            </a:r>
            <a:r>
              <a:rPr lang="ru-RU" b="1" dirty="0">
                <a:solidFill>
                  <a:schemeClr val="bg2"/>
                </a:solidFill>
                <a:latin typeface="Comic Sans MS" panose="030F0702030302020204" pitchFamily="66" charset="0"/>
              </a:rPr>
              <a:t>избыточным.</a:t>
            </a:r>
            <a:endParaRPr b="1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50" y="2643758"/>
            <a:ext cx="330564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5486"/>
            <a:ext cx="3037780" cy="262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lthasar template">
  <a:themeElements>
    <a:clrScheme name="Custom 347">
      <a:dk1>
        <a:srgbClr val="EFEFEF"/>
      </a:dk1>
      <a:lt1>
        <a:srgbClr val="004046"/>
      </a:lt1>
      <a:dk2>
        <a:srgbClr val="6AA84F"/>
      </a:dk2>
      <a:lt2>
        <a:srgbClr val="007074"/>
      </a:lt2>
      <a:accent1>
        <a:srgbClr val="00BFC9"/>
      </a:accent1>
      <a:accent2>
        <a:srgbClr val="00FFFF"/>
      </a:accent2>
      <a:accent3>
        <a:srgbClr val="DDFFFF"/>
      </a:accent3>
      <a:accent4>
        <a:srgbClr val="B6D7A8"/>
      </a:accent4>
      <a:accent5>
        <a:srgbClr val="D9D9D9"/>
      </a:accent5>
      <a:accent6>
        <a:srgbClr val="004046"/>
      </a:accent6>
      <a:hlink>
        <a:srgbClr val="00BFC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927</Words>
  <Application>Microsoft Office PowerPoint</Application>
  <PresentationFormat>Экран (16:9)</PresentationFormat>
  <Paragraphs>140</Paragraphs>
  <Slides>25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Abril Fatface</vt:lpstr>
      <vt:lpstr>Calibri</vt:lpstr>
      <vt:lpstr>Comic Sans MS</vt:lpstr>
      <vt:lpstr>PT Serif</vt:lpstr>
      <vt:lpstr>Montserrat</vt:lpstr>
      <vt:lpstr>Arial</vt:lpstr>
      <vt:lpstr>Times New Roman</vt:lpstr>
      <vt:lpstr>Balthasar template</vt:lpstr>
      <vt:lpstr>  ИТОГОВЫЙ ПРОЕКТ  Урок по Финансовой грамотности в 5 классе    Тема урока: «Семейный бюджет» проект выполнили: Ликунова  Оксана Викторовна Тимошенкова Елена Владимировна  Ханты-Мансийский автономный округ- Югра сентябрь 2021    </vt:lpstr>
      <vt:lpstr>  Цель урока: сформировать понятия семейная экономика, «бюджет семьи», рассмотреть правила составления кассой книги  семейного бюджета </vt:lpstr>
      <vt:lpstr>        </vt:lpstr>
      <vt:lpstr>Ответьте на вопросы :</vt:lpstr>
      <vt:lpstr>Разобраться со своими потребностями,  выбрать оптимальные эффективные средства для их удовлетворения, разумно организовать семейный труд, рассчитать расход денег и времени нам помогает</vt:lpstr>
      <vt:lpstr>Презентация PowerPoint</vt:lpstr>
      <vt:lpstr> Бюджет семьи — это структура всех её доходов  и расходом за определённый период времени  (месяц или год).</vt:lpstr>
      <vt:lpstr>Бюджет можно представить в виде весов. На одну чашу мысленно помещаем доходы семьи, на другую постепенно ставим гирьки расходов так, чтобы чаши пришли в полное равновесие. Трудности к том, что набор гирек очень велик и важно выбрать наиболее подходящие по весу.</vt:lpstr>
      <vt:lpstr>Бюджет и его виды</vt:lpstr>
      <vt:lpstr>Семейный бюджет</vt:lpstr>
      <vt:lpstr>A picture is worth a thousand words</vt:lpstr>
      <vt:lpstr>Презентация PowerPoint</vt:lpstr>
      <vt:lpstr> Денежные расходы семьи принято делить на три основные группы:</vt:lpstr>
      <vt:lpstr>Рассмотрим обязательные платежи : - налоги -взносы -погашение кредитов -оплата детского сада и коммунальных услуг -плата за образование или доп.образование -транспортные расходы </vt:lpstr>
      <vt:lpstr> </vt:lpstr>
      <vt:lpstr>Коммунальные платежи</vt:lpstr>
      <vt:lpstr>Презентация PowerPoint</vt:lpstr>
      <vt:lpstr>Где хранить сбережения ?  </vt:lpstr>
      <vt:lpstr>Учёт, планирование контроль!</vt:lpstr>
      <vt:lpstr>ЛАБОРАТОРНО ПРАКТИЧЕСКАЯ  РАБОТА №1</vt:lpstr>
      <vt:lpstr>Практическая часть </vt:lpstr>
      <vt:lpstr>Защита и обсуждение</vt:lpstr>
      <vt:lpstr>Рефлексия. Этапы обобщения знаний.</vt:lpstr>
      <vt:lpstr>Подведение итогов.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 5 классе по  Финансовой грамотности    Тема урока: «Семейный бюджет» Цель урока: сформировать понятия семейная экономика, «бюджет семьи», рассмотреть правила составления кассой книги  семейного бюджета </dc:title>
  <cp:lastModifiedBy>Попова Вера Владимировна</cp:lastModifiedBy>
  <cp:revision>65</cp:revision>
  <dcterms:modified xsi:type="dcterms:W3CDTF">2022-01-17T05:24:32Z</dcterms:modified>
</cp:coreProperties>
</file>