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90" r:id="rId4"/>
    <p:sldId id="291" r:id="rId5"/>
    <p:sldId id="285" r:id="rId6"/>
    <p:sldId id="288" r:id="rId7"/>
    <p:sldId id="292" r:id="rId8"/>
    <p:sldId id="293" r:id="rId9"/>
    <p:sldId id="282" r:id="rId10"/>
    <p:sldId id="295" r:id="rId11"/>
    <p:sldId id="296" r:id="rId12"/>
    <p:sldId id="29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715" autoAdjust="0"/>
  </p:normalViewPr>
  <p:slideViewPr>
    <p:cSldViewPr>
      <p:cViewPr varScale="1">
        <p:scale>
          <a:sx n="95" d="100"/>
          <a:sy n="95" d="100"/>
        </p:scale>
        <p:origin x="20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oud.mail.ru/public/4HxP/4UpcrK1Je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mail.ru/public/5NGh/5b2YhNUX5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cloud.mail.ru/public/4Aid/2iGt1btpH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loud.mail.ru/public/4ua5/4juqGUaYS" TargetMode="Externa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31836"/>
            <a:ext cx="5770984" cy="685801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Занятие по финансовой грамотности.</a:t>
            </a:r>
            <a:b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525963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</a:rPr>
              <a:t>У каждой из них достоинство есть,</a:t>
            </a:r>
            <a:endParaRPr lang="ru-RU" sz="20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</a:rPr>
              <a:t>И по нему воздают каждой честь </a:t>
            </a:r>
            <a:endParaRPr lang="ru-RU" sz="20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</a:rPr>
              <a:t>По щепотке одной, другой же — по пуду.</a:t>
            </a:r>
            <a:endParaRPr lang="ru-RU" sz="20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</a:rPr>
              <a:t>Но сравнивать их я, конечно, не буду:</a:t>
            </a:r>
            <a:endParaRPr lang="ru-RU" sz="20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</a:rPr>
              <a:t>Без маленькой самой не будет большой.</a:t>
            </a:r>
            <a:endParaRPr lang="ru-RU" sz="20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</a:rPr>
              <a:t>И вам приходилось встречаться с такой.</a:t>
            </a:r>
            <a:endParaRPr lang="ru-RU" sz="2000" b="1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6" name="Рисунок 5" descr="gnom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588224" y="60361"/>
            <a:ext cx="2315656" cy="32861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05351"/>
            <a:ext cx="2963728" cy="2143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86"/>
          <a:stretch/>
        </p:blipFill>
        <p:spPr>
          <a:xfrm>
            <a:off x="397464" y="332656"/>
            <a:ext cx="8206984" cy="619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66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2"/>
          <a:stretch/>
        </p:blipFill>
        <p:spPr>
          <a:xfrm>
            <a:off x="323528" y="620688"/>
            <a:ext cx="8352928" cy="541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19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</a:rPr>
              <a:t>Рубли, доллары, евро – это очень хорошо.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Но  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ценного в жизни много:</a:t>
            </a:r>
            <a:endParaRPr lang="ru-RU" sz="24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счастье, здоровье, семья… </a:t>
            </a:r>
            <a:endParaRPr lang="ru-RU" sz="2400" dirty="0">
              <a:latin typeface="Times New Roman"/>
              <a:ea typeface="Times New Roman"/>
            </a:endParaRPr>
          </a:p>
          <a:p>
            <a:pPr marL="0" indent="0" fontAlgn="base"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Все золото мира бессильно, </a:t>
            </a:r>
            <a:endParaRPr lang="ru-RU" sz="2400" dirty="0">
              <a:latin typeface="Times New Roman"/>
              <a:ea typeface="Times New Roman"/>
            </a:endParaRPr>
          </a:p>
          <a:p>
            <a:pPr marL="0" indent="0" fontAlgn="base"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Чтобы это купить, друзья. </a:t>
            </a:r>
            <a:endParaRPr lang="ru-RU" sz="2400" dirty="0">
              <a:latin typeface="Times New Roman"/>
              <a:ea typeface="Times New Roman"/>
            </a:endParaRPr>
          </a:p>
          <a:p>
            <a:pPr marL="0" indent="0" fontAlgn="base"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Чувства людей бесценны,</a:t>
            </a:r>
            <a:endParaRPr lang="ru-RU" sz="2400" dirty="0">
              <a:latin typeface="Times New Roman"/>
              <a:ea typeface="Times New Roman"/>
            </a:endParaRPr>
          </a:p>
          <a:p>
            <a:pPr marL="0" indent="0" fontAlgn="base"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И жизнь не имеет цены, </a:t>
            </a:r>
            <a:endParaRPr lang="ru-RU" sz="2400" dirty="0">
              <a:latin typeface="Times New Roman"/>
              <a:ea typeface="Times New Roman"/>
            </a:endParaRPr>
          </a:p>
          <a:p>
            <a:pPr marL="0" indent="0" fontAlgn="base"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Верим мы свято в дружбу,         </a:t>
            </a:r>
            <a:endParaRPr lang="ru-RU" sz="2400" dirty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И истине этой верны! 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260" y="2708920"/>
            <a:ext cx="32067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285" y="4219674"/>
            <a:ext cx="23844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42" y="5445224"/>
            <a:ext cx="302418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ject 7"/>
          <p:cNvSpPr/>
          <p:nvPr/>
        </p:nvSpPr>
        <p:spPr>
          <a:xfrm>
            <a:off x="323528" y="116632"/>
            <a:ext cx="2232248" cy="1440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bject 3"/>
          <p:cNvSpPr/>
          <p:nvPr/>
        </p:nvSpPr>
        <p:spPr>
          <a:xfrm>
            <a:off x="6304847" y="37203"/>
            <a:ext cx="2619756" cy="217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62053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Денежная единица России: - Рубли</a:t>
            </a:r>
          </a:p>
        </p:txBody>
      </p:sp>
      <p:pic>
        <p:nvPicPr>
          <p:cNvPr id="16" name="Содержимое 15" descr="Рисунок1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785794"/>
            <a:ext cx="4071966" cy="2216736"/>
          </a:xfrm>
        </p:spPr>
      </p:pic>
      <p:pic>
        <p:nvPicPr>
          <p:cNvPr id="17" name="Рисунок 16" descr="Рисунок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3" y="3106424"/>
            <a:ext cx="4044751" cy="1751336"/>
          </a:xfrm>
          <a:prstGeom prst="rect">
            <a:avLst/>
          </a:prstGeom>
        </p:spPr>
      </p:pic>
      <p:pic>
        <p:nvPicPr>
          <p:cNvPr id="18" name="Рисунок 17" descr="Рисунок1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862" y="857232"/>
            <a:ext cx="4184718" cy="2000264"/>
          </a:xfrm>
          <a:prstGeom prst="rect">
            <a:avLst/>
          </a:prstGeom>
        </p:spPr>
      </p:pic>
      <p:pic>
        <p:nvPicPr>
          <p:cNvPr id="19" name="Рисунок 18" descr="Рисунок1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3000372"/>
            <a:ext cx="4199916" cy="1857388"/>
          </a:xfrm>
          <a:prstGeom prst="rect">
            <a:avLst/>
          </a:prstGeom>
        </p:spPr>
      </p:pic>
      <p:pic>
        <p:nvPicPr>
          <p:cNvPr id="20" name="Рисунок 19" descr="Рисунок1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4900786"/>
            <a:ext cx="4071966" cy="1818811"/>
          </a:xfrm>
          <a:prstGeom prst="rect">
            <a:avLst/>
          </a:prstGeom>
        </p:spPr>
      </p:pic>
      <p:pic>
        <p:nvPicPr>
          <p:cNvPr id="21" name="Рисунок 20" descr="Рисунок2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7686" y="5286388"/>
            <a:ext cx="1235373" cy="1285884"/>
          </a:xfrm>
          <a:prstGeom prst="rect">
            <a:avLst/>
          </a:prstGeom>
        </p:spPr>
      </p:pic>
      <p:pic>
        <p:nvPicPr>
          <p:cNvPr id="22" name="Рисунок 21" descr="Рисунок2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6446" y="5214950"/>
            <a:ext cx="1368844" cy="1285884"/>
          </a:xfrm>
          <a:prstGeom prst="rect">
            <a:avLst/>
          </a:prstGeom>
        </p:spPr>
      </p:pic>
      <p:pic>
        <p:nvPicPr>
          <p:cNvPr id="24" name="Рисунок 23" descr="Рисунок2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9520" y="5100250"/>
            <a:ext cx="1652059" cy="154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85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70992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Деньги в разных странах. Какие они бывают?</a:t>
            </a:r>
            <a:b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075240" cy="4061048"/>
          </a:xfrm>
        </p:spPr>
        <p:txBody>
          <a:bodyPr>
            <a:normAutofit lnSpcReduction="10000"/>
          </a:bodyPr>
          <a:lstStyle/>
          <a:p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/>
              <a:t>: </a:t>
            </a:r>
            <a:r>
              <a:rPr lang="ru-RU" sz="2400" dirty="0">
                <a:latin typeface="Times New Roman"/>
                <a:ea typeface="Times New Roman"/>
              </a:rPr>
              <a:t>познакомиться с валютой как денежной единицей разных стран (йена, юань, лира, доллар, евро)</a:t>
            </a:r>
          </a:p>
          <a:p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Задачи:</a:t>
            </a:r>
          </a:p>
          <a:p>
            <a:pPr marL="0" indent="0">
              <a:spcBef>
                <a:spcPts val="595"/>
              </a:spcBef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</a:rPr>
              <a:t>1.Расширить знания о валюте как денежной единице разных стран;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</a:rPr>
              <a:t>  2.Дать представление о «резервной валюте», о «мировой валюте»;</a:t>
            </a:r>
          </a:p>
          <a:p>
            <a:pPr marL="0" indent="0">
              <a:buNone/>
            </a:pPr>
            <a:r>
              <a:rPr lang="ru-RU" sz="2400" dirty="0">
                <a:latin typeface="Times New Roman"/>
                <a:ea typeface="Times New Roman"/>
              </a:rPr>
              <a:t>  3.Проводить элементарные финансовые расчеты с использованием валютного курса.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730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User\Desktop\ДЕНЬГИ\доллар 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4474840" cy="255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76255">
            <a:off x="543572" y="2994228"/>
            <a:ext cx="3313112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C:\Users\User\Desktop\ДЕНЬГИ\йен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92696"/>
            <a:ext cx="3617912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User\Desktop\ДЕНЬГИ\юань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3938">
            <a:off x="3808394" y="2534401"/>
            <a:ext cx="2989276" cy="163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ДЕНЬГИ\евро 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742" y="3861048"/>
            <a:ext cx="3307976" cy="173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ДЕНЬГИ\йены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548" y="4523913"/>
            <a:ext cx="3220516" cy="214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319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Денежная единица 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ЕВРО</a:t>
            </a:r>
          </a:p>
        </p:txBody>
      </p:sp>
      <p:pic>
        <p:nvPicPr>
          <p:cNvPr id="8" name="Содержимое 7" descr="Рисунок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3" y="1643050"/>
            <a:ext cx="4410869" cy="2428892"/>
          </a:xfrm>
        </p:spPr>
      </p:pic>
      <p:pic>
        <p:nvPicPr>
          <p:cNvPr id="9" name="Рисунок 8" descr="Рисунок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3" y="1643050"/>
            <a:ext cx="4301771" cy="2428892"/>
          </a:xfrm>
          <a:prstGeom prst="rect">
            <a:avLst/>
          </a:prstGeom>
        </p:spPr>
      </p:pic>
      <p:pic>
        <p:nvPicPr>
          <p:cNvPr id="11" name="Рисунок 10" descr="Рисунок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357694"/>
            <a:ext cx="4104457" cy="2395023"/>
          </a:xfrm>
          <a:prstGeom prst="rect">
            <a:avLst/>
          </a:prstGeom>
        </p:spPr>
      </p:pic>
      <p:pic>
        <p:nvPicPr>
          <p:cNvPr id="7" name="Рисунок 6" descr="C:\Users\User\Desktop\ДЕНЬГИ\евро знак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495" y="4077669"/>
            <a:ext cx="2143125" cy="24091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355111" y="3244334"/>
            <a:ext cx="44337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https://cloud.mail.ru/public/4HxP/4UpcrK1Je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4932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" y="260648"/>
            <a:ext cx="8229600" cy="136815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Китайская денежная единица</a:t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ЮАНЬ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Рисунок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268760"/>
            <a:ext cx="7776864" cy="4536505"/>
          </a:xfrm>
        </p:spPr>
      </p:pic>
      <p:sp>
        <p:nvSpPr>
          <p:cNvPr id="6" name="Прямоугольник 5"/>
          <p:cNvSpPr/>
          <p:nvPr/>
        </p:nvSpPr>
        <p:spPr>
          <a:xfrm>
            <a:off x="1403648" y="3105835"/>
            <a:ext cx="545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hlinkClick r:id="rId3"/>
              </a:rPr>
              <a:t>https://cloud.mail.ru/public/5NGh/5b2YhNUX5</a:t>
            </a:r>
            <a:endParaRPr lang="ru-RU" dirty="0">
              <a:solidFill>
                <a:prstClr val="black"/>
              </a:solidFill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882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Турецкая денежная единица лира.</a:t>
            </a:r>
          </a:p>
        </p:txBody>
      </p:sp>
      <p:pic>
        <p:nvPicPr>
          <p:cNvPr id="4098" name="Picture 2" descr="C:\Users\User\Desktop\ДЕНЬГИ\лира 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39604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ДЕНЬГИ\лира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08920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ДЕНЬГИ\лира зна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37112"/>
            <a:ext cx="273630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860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Японская денежная единица йена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https://cloud.mail.ru/public/4Aid/2iGt1btpH</a:t>
            </a:r>
            <a:endParaRPr lang="ru-RU" dirty="0"/>
          </a:p>
          <a:p>
            <a:endParaRPr lang="ru-RU" dirty="0"/>
          </a:p>
        </p:txBody>
      </p:sp>
      <p:pic>
        <p:nvPicPr>
          <p:cNvPr id="5122" name="Picture 2" descr="C:\Users\User\Desktop\ДЕНЬГИ\йены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03548"/>
            <a:ext cx="4104456" cy="262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User\Desktop\ДЕНЬГИ\йены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03548"/>
            <a:ext cx="3600400" cy="264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ДЕНЬГИ\йена знак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14063"/>
            <a:ext cx="2486025" cy="2143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8069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Денежная единица Америки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доллар.</a:t>
            </a:r>
          </a:p>
        </p:txBody>
      </p:sp>
      <p:pic>
        <p:nvPicPr>
          <p:cNvPr id="8" name="Содержимое 7" descr="Рисунок1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00174"/>
            <a:ext cx="4655834" cy="2270081"/>
          </a:xfrm>
        </p:spPr>
      </p:pic>
      <p:pic>
        <p:nvPicPr>
          <p:cNvPr id="9" name="Рисунок 8" descr="Рисунок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7" y="1571612"/>
            <a:ext cx="4401928" cy="2214578"/>
          </a:xfrm>
          <a:prstGeom prst="rect">
            <a:avLst/>
          </a:prstGeom>
        </p:spPr>
      </p:pic>
      <p:pic>
        <p:nvPicPr>
          <p:cNvPr id="10" name="Рисунок 9" descr="Рисунок1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3929066"/>
            <a:ext cx="7414693" cy="27823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33149" y="3244334"/>
            <a:ext cx="44777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https://cloud.mail.ru/public/4ua5/4juqGUaYS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78618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207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Занятие по финансовой грамотности. </vt:lpstr>
      <vt:lpstr>Денежная единица России: - Рубли</vt:lpstr>
      <vt:lpstr>Деньги в разных странах. Какие они бывают? </vt:lpstr>
      <vt:lpstr>Презентация PowerPoint</vt:lpstr>
      <vt:lpstr>Денежная единица  ЕВРО</vt:lpstr>
      <vt:lpstr>Китайская денежная единица ЮАНЬ </vt:lpstr>
      <vt:lpstr>Турецкая денежная единица лира.</vt:lpstr>
      <vt:lpstr>Японская денежная единица йена</vt:lpstr>
      <vt:lpstr>Денежная единица Америки доллар.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ЭКОНОМИКА. Труд – продукт. Труд - деньги</dc:title>
  <dc:creator>Администратор</dc:creator>
  <cp:lastModifiedBy>Пользователь Windows</cp:lastModifiedBy>
  <cp:revision>51</cp:revision>
  <dcterms:created xsi:type="dcterms:W3CDTF">2019-09-17T15:29:46Z</dcterms:created>
  <dcterms:modified xsi:type="dcterms:W3CDTF">2021-10-15T09:42:12Z</dcterms:modified>
</cp:coreProperties>
</file>