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24" r:id="rId1"/>
  </p:sldMasterIdLst>
  <p:notesMasterIdLst>
    <p:notesMasterId r:id="rId11"/>
  </p:notesMasterIdLst>
  <p:sldIdLst>
    <p:sldId id="256" r:id="rId2"/>
    <p:sldId id="481" r:id="rId3"/>
    <p:sldId id="482" r:id="rId4"/>
    <p:sldId id="483" r:id="rId5"/>
    <p:sldId id="485" r:id="rId6"/>
    <p:sldId id="486" r:id="rId7"/>
    <p:sldId id="487" r:id="rId8"/>
    <p:sldId id="488" r:id="rId9"/>
    <p:sldId id="489"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2D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Средний стиль 1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Светлы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49" autoAdjust="0"/>
    <p:restoredTop sz="95268" autoAdjust="0"/>
  </p:normalViewPr>
  <p:slideViewPr>
    <p:cSldViewPr snapToGrid="0">
      <p:cViewPr varScale="1">
        <p:scale>
          <a:sx n="109" d="100"/>
          <a:sy n="109" d="100"/>
        </p:scale>
        <p:origin x="73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____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Лист1!$B$1</c:f>
              <c:strCache>
                <c:ptCount val="1"/>
                <c:pt idx="0">
                  <c:v>Столбец5</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0D9-4602-A381-014DC2D6698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0D9-4602-A381-014DC2D6698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0D9-4602-A381-014DC2D6698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0D9-4602-A381-014DC2D6698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0D9-4602-A381-014DC2D6698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0D9-4602-A381-014DC2D6698B}"/>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0D9-4602-A381-014DC2D6698B}"/>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80D9-4602-A381-014DC2D6698B}"/>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80D9-4602-A381-014DC2D6698B}"/>
              </c:ext>
            </c:extLst>
          </c:dPt>
          <c:dLbls>
            <c:dLbl>
              <c:idx val="0"/>
              <c:layout>
                <c:manualLayout>
                  <c:x val="0.12601606787393158"/>
                  <c:y val="-0.10298400379035715"/>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0D9-4602-A381-014DC2D6698B}"/>
                </c:ext>
              </c:extLst>
            </c:dLbl>
            <c:dLbl>
              <c:idx val="1"/>
              <c:layout>
                <c:manualLayout>
                  <c:x val="0.26357117673723601"/>
                  <c:y val="-6.9906790945406194E-2"/>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25622601279317703"/>
                      <c:h val="8.6551264980026604E-2"/>
                    </c:manualLayout>
                  </c15:layout>
                </c:ext>
                <c:ext xmlns:c16="http://schemas.microsoft.com/office/drawing/2014/chart" uri="{C3380CC4-5D6E-409C-BE32-E72D297353CC}">
                  <c16:uniqueId val="{00000003-80D9-4602-A381-014DC2D6698B}"/>
                </c:ext>
              </c:extLst>
            </c:dLbl>
            <c:dLbl>
              <c:idx val="2"/>
              <c:layout>
                <c:manualLayout>
                  <c:x val="0.18869952823061301"/>
                  <c:y val="0"/>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229125799573561"/>
                      <c:h val="8.6551264980026604E-2"/>
                    </c:manualLayout>
                  </c15:layout>
                </c:ext>
                <c:ext xmlns:c16="http://schemas.microsoft.com/office/drawing/2014/chart" uri="{C3380CC4-5D6E-409C-BE32-E72D297353CC}">
                  <c16:uniqueId val="{00000005-80D9-4602-A381-014DC2D6698B}"/>
                </c:ext>
              </c:extLst>
            </c:dLbl>
            <c:dLbl>
              <c:idx val="3"/>
              <c:layout>
                <c:manualLayout>
                  <c:x val="-4.4890054162791383E-2"/>
                  <c:y val="5.1408072558265357E-2"/>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80D9-4602-A381-014DC2D6698B}"/>
                </c:ext>
              </c:extLst>
            </c:dLbl>
            <c:dLbl>
              <c:idx val="4"/>
              <c:layout>
                <c:manualLayout>
                  <c:x val="-7.1559694802981272E-2"/>
                  <c:y val="1.9973151636847687E-2"/>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305863539445629"/>
                      <c:h val="8.6551264980026604E-2"/>
                    </c:manualLayout>
                  </c15:layout>
                </c:ext>
                <c:ext xmlns:c16="http://schemas.microsoft.com/office/drawing/2014/chart" uri="{C3380CC4-5D6E-409C-BE32-E72D297353CC}">
                  <c16:uniqueId val="{00000009-80D9-4602-A381-014DC2D6698B}"/>
                </c:ext>
              </c:extLst>
            </c:dLbl>
            <c:dLbl>
              <c:idx val="5"/>
              <c:layout>
                <c:manualLayout>
                  <c:x val="-0.12399222277867324"/>
                  <c:y val="-4.8036008392932641E-3"/>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26219616204690799"/>
                      <c:h val="8.6551264980026604E-2"/>
                    </c:manualLayout>
                  </c15:layout>
                </c:ext>
                <c:ext xmlns:c16="http://schemas.microsoft.com/office/drawing/2014/chart" uri="{C3380CC4-5D6E-409C-BE32-E72D297353CC}">
                  <c16:uniqueId val="{0000000B-80D9-4602-A381-014DC2D6698B}"/>
                </c:ext>
              </c:extLst>
            </c:dLbl>
            <c:dLbl>
              <c:idx val="6"/>
              <c:layout>
                <c:manualLayout>
                  <c:x val="-0.11758417958311064"/>
                  <c:y val="-7.4498567335243557E-2"/>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24940673436664884"/>
                      <c:h val="0.14899713467048711"/>
                    </c:manualLayout>
                  </c15:layout>
                </c:ext>
                <c:ext xmlns:c16="http://schemas.microsoft.com/office/drawing/2014/chart" uri="{C3380CC4-5D6E-409C-BE32-E72D297353CC}">
                  <c16:uniqueId val="{0000000D-80D9-4602-A381-014DC2D6698B}"/>
                </c:ext>
              </c:extLst>
            </c:dLbl>
            <c:dLbl>
              <c:idx val="7"/>
              <c:layout>
                <c:manualLayout>
                  <c:x val="-0.14718433445418466"/>
                  <c:y val="-0.13311170272770345"/>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24398720682302799"/>
                      <c:h val="8.6551264980026604E-2"/>
                    </c:manualLayout>
                  </c15:layout>
                </c:ext>
                <c:ext xmlns:c16="http://schemas.microsoft.com/office/drawing/2014/chart" uri="{C3380CC4-5D6E-409C-BE32-E72D297353CC}">
                  <c16:uniqueId val="{0000000F-80D9-4602-A381-014DC2D6698B}"/>
                </c:ext>
              </c:extLst>
            </c:dLbl>
            <c:dLbl>
              <c:idx val="8"/>
              <c:layout>
                <c:manualLayout>
                  <c:x val="-0.134328358208955"/>
                  <c:y val="5.65912117177097E-2"/>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80D9-4602-A381-014DC2D6698B}"/>
                </c:ext>
              </c:extLst>
            </c:dLbl>
            <c:spPr>
              <a:noFill/>
              <a:ln>
                <a:noFill/>
              </a:ln>
              <a:effectLst/>
            </c:spPr>
            <c:txPr>
              <a:bodyPr rot="0" spcFirstLastPara="1" vertOverflow="ellipsis" vert="horz" wrap="square" lIns="38100" tIns="19050" rIns="38100" bIns="19050" anchor="ctr" anchorCtr="1">
                <a:spAutoFit/>
              </a:bodyPr>
              <a:lstStyle/>
              <a:p>
                <a:pPr>
                  <a:defRPr lang="ru-RU" sz="1000" b="0" i="0" u="none" strike="noStrike" kern="1200" baseline="0">
                    <a:solidFill>
                      <a:schemeClr val="tx1">
                        <a:lumMod val="75000"/>
                        <a:lumOff val="25000"/>
                      </a:schemeClr>
                    </a:solidFill>
                    <a:latin typeface="Times New Roman" panose="02020603050405020304" charset="0"/>
                    <a:ea typeface="+mn-ea"/>
                    <a:cs typeface="Times New Roman" panose="02020603050405020304" charset="0"/>
                  </a:defRPr>
                </a:pPr>
                <a:endParaRPr lang="ru-RU"/>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Лист1!$A$2:$A$10</c:f>
              <c:strCache>
                <c:ptCount val="9"/>
                <c:pt idx="0">
                  <c:v>Москва</c:v>
                </c:pt>
                <c:pt idx="1">
                  <c:v>Московская область</c:v>
                </c:pt>
                <c:pt idx="2">
                  <c:v>Санкт-Петербург</c:v>
                </c:pt>
                <c:pt idx="3">
                  <c:v>Пермский край</c:v>
                </c:pt>
                <c:pt idx="4">
                  <c:v>Нижегородская область</c:v>
                </c:pt>
                <c:pt idx="5">
                  <c:v>Свердловская область</c:v>
                </c:pt>
                <c:pt idx="6">
                  <c:v>Челябинская область</c:v>
                </c:pt>
                <c:pt idx="7">
                  <c:v>Краснодарский край</c:v>
                </c:pt>
                <c:pt idx="8">
                  <c:v>Другие</c:v>
                </c:pt>
              </c:strCache>
            </c:strRef>
          </c:cat>
          <c:val>
            <c:numRef>
              <c:f>Лист1!$B$2:$B$10</c:f>
              <c:numCache>
                <c:formatCode>General</c:formatCode>
                <c:ptCount val="9"/>
                <c:pt idx="0">
                  <c:v>3778</c:v>
                </c:pt>
                <c:pt idx="1">
                  <c:v>1007</c:v>
                </c:pt>
                <c:pt idx="2">
                  <c:v>688</c:v>
                </c:pt>
                <c:pt idx="3">
                  <c:v>594</c:v>
                </c:pt>
                <c:pt idx="4">
                  <c:v>439</c:v>
                </c:pt>
                <c:pt idx="5">
                  <c:v>406</c:v>
                </c:pt>
                <c:pt idx="6">
                  <c:v>353</c:v>
                </c:pt>
                <c:pt idx="7">
                  <c:v>343</c:v>
                </c:pt>
                <c:pt idx="8">
                  <c:v>6544</c:v>
                </c:pt>
              </c:numCache>
            </c:numRef>
          </c:val>
          <c:extLst>
            <c:ext xmlns:c16="http://schemas.microsoft.com/office/drawing/2014/chart" uri="{C3380CC4-5D6E-409C-BE32-E72D297353CC}">
              <c16:uniqueId val="{00000012-80D9-4602-A381-014DC2D6698B}"/>
            </c:ext>
          </c:extLst>
        </c:ser>
        <c:dLbls>
          <c:showLegendKey val="0"/>
          <c:showVal val="0"/>
          <c:showCatName val="0"/>
          <c:showSerName val="0"/>
          <c:showPercent val="0"/>
          <c:showBubbleSize val="0"/>
          <c:showLeaderLines val="1"/>
        </c:dLbls>
        <c:firstSliceAng val="61"/>
      </c:pieChart>
      <c:spPr>
        <a:noFill/>
        <a:ln>
          <a:noFill/>
        </a:ln>
        <a:effectLst/>
      </c:spPr>
    </c:plotArea>
    <c:plotVisOnly val="1"/>
    <c:dispBlanksAs val="gap"/>
    <c:showDLblsOverMax val="0"/>
    <c:extLst>
      <c:ext uri="{0b15fc19-7d7d-44ad-8c2d-2c3a37ce22c3}">
        <chartProps xmlns="https://web.wps.cn/et/2018/main" chartId="{5d27dc5e-ca27-456d-acb3-cee9efe99771}"/>
      </c:ext>
    </c:extLst>
  </c:chart>
  <c:spPr>
    <a:noFill/>
    <a:ln>
      <a:noFill/>
    </a:ln>
    <a:effectLst/>
  </c:spPr>
  <c:txPr>
    <a:bodyPr/>
    <a:lstStyle/>
    <a:p>
      <a:pPr>
        <a:defRPr lang="ru-RU"/>
      </a:pPr>
      <a:endParaRPr lang="ru-RU"/>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4408F5-96B2-465E-A10A-16BFFC6D88E7}"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ru-RU"/>
        </a:p>
      </dgm:t>
    </dgm:pt>
    <dgm:pt modelId="{AB7399B2-60E3-46DA-9D9D-01640B62ADAD}">
      <dgm:prSet phldrT="[Текст]" custT="1"/>
      <dgm:spPr/>
      <dgm:t>
        <a:bodyPr/>
        <a:lstStyle/>
        <a:p>
          <a:r>
            <a:rPr lang="ru-RU" sz="2800" dirty="0" err="1">
              <a:latin typeface="HSE Sans" panose="02000000000000000000"/>
            </a:rPr>
            <a:t>Финзачет</a:t>
          </a:r>
          <a:endParaRPr lang="ru-RU" sz="2800" dirty="0">
            <a:latin typeface="HSE Sans" panose="02000000000000000000"/>
          </a:endParaRPr>
        </a:p>
      </dgm:t>
    </dgm:pt>
    <dgm:pt modelId="{18B12EA5-7816-4232-99E9-50A243870C07}" type="parTrans" cxnId="{EC15C1D4-AF52-41D8-B9F0-9C5D61AC516A}">
      <dgm:prSet/>
      <dgm:spPr/>
      <dgm:t>
        <a:bodyPr/>
        <a:lstStyle/>
        <a:p>
          <a:endParaRPr lang="ru-RU"/>
        </a:p>
      </dgm:t>
    </dgm:pt>
    <dgm:pt modelId="{B78A9095-379D-4B77-AB82-3EA06015D338}" type="sibTrans" cxnId="{EC15C1D4-AF52-41D8-B9F0-9C5D61AC516A}">
      <dgm:prSet/>
      <dgm:spPr/>
      <dgm:t>
        <a:bodyPr/>
        <a:lstStyle/>
        <a:p>
          <a:endParaRPr lang="ru-RU"/>
        </a:p>
      </dgm:t>
    </dgm:pt>
    <dgm:pt modelId="{8D5A03AB-6194-4BA0-BC32-568375B48AD8}">
      <dgm:prSet phldrT="[Текст]" custT="1"/>
      <dgm:spPr/>
      <dgm:t>
        <a:bodyPr/>
        <a:lstStyle/>
        <a:p>
          <a:r>
            <a:rPr lang="ru-RU" sz="2800" dirty="0" err="1">
              <a:latin typeface="HSE Sans" panose="02000000000000000000"/>
            </a:rPr>
            <a:t>ФинСпринт</a:t>
          </a:r>
          <a:endParaRPr lang="ru-RU" sz="2800" dirty="0">
            <a:latin typeface="HSE Sans" panose="02000000000000000000"/>
          </a:endParaRPr>
        </a:p>
      </dgm:t>
    </dgm:pt>
    <dgm:pt modelId="{7824C723-1D91-4705-A683-55E58AEA9B08}" type="parTrans" cxnId="{E878A749-B1C1-497A-BC97-8C592AE05C22}">
      <dgm:prSet/>
      <dgm:spPr/>
      <dgm:t>
        <a:bodyPr/>
        <a:lstStyle/>
        <a:p>
          <a:endParaRPr lang="ru-RU"/>
        </a:p>
      </dgm:t>
    </dgm:pt>
    <dgm:pt modelId="{22E6AC79-5C7E-4D1F-9E28-3720751FA652}" type="sibTrans" cxnId="{E878A749-B1C1-497A-BC97-8C592AE05C22}">
      <dgm:prSet/>
      <dgm:spPr/>
      <dgm:t>
        <a:bodyPr/>
        <a:lstStyle/>
        <a:p>
          <a:endParaRPr lang="ru-RU"/>
        </a:p>
      </dgm:t>
    </dgm:pt>
    <dgm:pt modelId="{E906DD92-2E04-47C5-9B4B-19C4BA089C85}" type="pres">
      <dgm:prSet presAssocID="{134408F5-96B2-465E-A10A-16BFFC6D88E7}" presName="diagram" presStyleCnt="0">
        <dgm:presLayoutVars>
          <dgm:dir/>
          <dgm:resizeHandles val="exact"/>
        </dgm:presLayoutVars>
      </dgm:prSet>
      <dgm:spPr/>
      <dgm:t>
        <a:bodyPr/>
        <a:lstStyle/>
        <a:p>
          <a:endParaRPr lang="ru-RU"/>
        </a:p>
      </dgm:t>
    </dgm:pt>
    <dgm:pt modelId="{2742CDF7-68D4-4E3F-9A2B-19D533B58CB6}" type="pres">
      <dgm:prSet presAssocID="{AB7399B2-60E3-46DA-9D9D-01640B62ADAD}" presName="arrow" presStyleLbl="node1" presStyleIdx="0" presStyleCnt="2">
        <dgm:presLayoutVars>
          <dgm:bulletEnabled val="1"/>
        </dgm:presLayoutVars>
      </dgm:prSet>
      <dgm:spPr/>
      <dgm:t>
        <a:bodyPr/>
        <a:lstStyle/>
        <a:p>
          <a:endParaRPr lang="ru-RU"/>
        </a:p>
      </dgm:t>
    </dgm:pt>
    <dgm:pt modelId="{127BA40B-7492-4285-AE91-1A09D9DF3043}" type="pres">
      <dgm:prSet presAssocID="{8D5A03AB-6194-4BA0-BC32-568375B48AD8}" presName="arrow" presStyleLbl="node1" presStyleIdx="1" presStyleCnt="2">
        <dgm:presLayoutVars>
          <dgm:bulletEnabled val="1"/>
        </dgm:presLayoutVars>
      </dgm:prSet>
      <dgm:spPr/>
      <dgm:t>
        <a:bodyPr/>
        <a:lstStyle/>
        <a:p>
          <a:endParaRPr lang="ru-RU"/>
        </a:p>
      </dgm:t>
    </dgm:pt>
  </dgm:ptLst>
  <dgm:cxnLst>
    <dgm:cxn modelId="{28D09B6B-26FE-4262-9F08-51C1C93168C9}" type="presOf" srcId="{8D5A03AB-6194-4BA0-BC32-568375B48AD8}" destId="{127BA40B-7492-4285-AE91-1A09D9DF3043}" srcOrd="0" destOrd="0" presId="urn:microsoft.com/office/officeart/2005/8/layout/arrow5"/>
    <dgm:cxn modelId="{3564257C-4F04-4B1B-B2C1-299B96A33F3C}" type="presOf" srcId="{AB7399B2-60E3-46DA-9D9D-01640B62ADAD}" destId="{2742CDF7-68D4-4E3F-9A2B-19D533B58CB6}" srcOrd="0" destOrd="0" presId="urn:microsoft.com/office/officeart/2005/8/layout/arrow5"/>
    <dgm:cxn modelId="{E878A749-B1C1-497A-BC97-8C592AE05C22}" srcId="{134408F5-96B2-465E-A10A-16BFFC6D88E7}" destId="{8D5A03AB-6194-4BA0-BC32-568375B48AD8}" srcOrd="1" destOrd="0" parTransId="{7824C723-1D91-4705-A683-55E58AEA9B08}" sibTransId="{22E6AC79-5C7E-4D1F-9E28-3720751FA652}"/>
    <dgm:cxn modelId="{EC15C1D4-AF52-41D8-B9F0-9C5D61AC516A}" srcId="{134408F5-96B2-465E-A10A-16BFFC6D88E7}" destId="{AB7399B2-60E3-46DA-9D9D-01640B62ADAD}" srcOrd="0" destOrd="0" parTransId="{18B12EA5-7816-4232-99E9-50A243870C07}" sibTransId="{B78A9095-379D-4B77-AB82-3EA06015D338}"/>
    <dgm:cxn modelId="{5AF1A289-53F1-4137-91AE-1DFD3C2C475B}" type="presOf" srcId="{134408F5-96B2-465E-A10A-16BFFC6D88E7}" destId="{E906DD92-2E04-47C5-9B4B-19C4BA089C85}" srcOrd="0" destOrd="0" presId="urn:microsoft.com/office/officeart/2005/8/layout/arrow5"/>
    <dgm:cxn modelId="{B122FA0C-B0EC-4F70-9269-5D65704D50EB}" type="presParOf" srcId="{E906DD92-2E04-47C5-9B4B-19C4BA089C85}" destId="{2742CDF7-68D4-4E3F-9A2B-19D533B58CB6}" srcOrd="0" destOrd="0" presId="urn:microsoft.com/office/officeart/2005/8/layout/arrow5"/>
    <dgm:cxn modelId="{52BC4932-6D21-427B-9E0D-14F546236449}" type="presParOf" srcId="{E906DD92-2E04-47C5-9B4B-19C4BA089C85}" destId="{127BA40B-7492-4285-AE91-1A09D9DF3043}" srcOrd="1" destOrd="0" presId="urn:microsoft.com/office/officeart/2005/8/layout/arrow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42CDF7-68D4-4E3F-9A2B-19D533B58CB6}">
      <dsp:nvSpPr>
        <dsp:cNvPr id="0" name=""/>
        <dsp:cNvSpPr/>
      </dsp:nvSpPr>
      <dsp:spPr>
        <a:xfrm rot="16200000">
          <a:off x="1281" y="753390"/>
          <a:ext cx="3087886" cy="3087886"/>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ru-RU" sz="2800" kern="1200" dirty="0" err="1">
              <a:latin typeface="HSE Sans" panose="02000000000000000000"/>
            </a:rPr>
            <a:t>Финзачет</a:t>
          </a:r>
          <a:endParaRPr lang="ru-RU" sz="2800" kern="1200" dirty="0">
            <a:latin typeface="HSE Sans" panose="02000000000000000000"/>
          </a:endParaRPr>
        </a:p>
      </dsp:txBody>
      <dsp:txXfrm rot="5400000">
        <a:off x="1282" y="1525361"/>
        <a:ext cx="2547506" cy="1543943"/>
      </dsp:txXfrm>
    </dsp:sp>
    <dsp:sp modelId="{127BA40B-7492-4285-AE91-1A09D9DF3043}">
      <dsp:nvSpPr>
        <dsp:cNvPr id="0" name=""/>
        <dsp:cNvSpPr/>
      </dsp:nvSpPr>
      <dsp:spPr>
        <a:xfrm rot="5400000">
          <a:off x="3311633" y="753390"/>
          <a:ext cx="3087886" cy="3087886"/>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ru-RU" sz="2800" kern="1200" dirty="0" err="1">
              <a:latin typeface="HSE Sans" panose="02000000000000000000"/>
            </a:rPr>
            <a:t>ФинСпринт</a:t>
          </a:r>
          <a:endParaRPr lang="ru-RU" sz="2800" kern="1200" dirty="0">
            <a:latin typeface="HSE Sans" panose="02000000000000000000"/>
          </a:endParaRPr>
        </a:p>
      </dsp:txBody>
      <dsp:txXfrm rot="-5400000">
        <a:off x="3852014" y="1525362"/>
        <a:ext cx="2547506" cy="1543943"/>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9B551E-1B77-FE4F-9AB8-0AA893AFE97B}" type="datetimeFigureOut">
              <a:rPr lang="ru-RU" smtClean="0"/>
              <a:t>13.01.2025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C16E98-AE10-E54F-B141-3F108B459295}" type="slidenum">
              <a:rPr lang="ru-RU" smtClean="0"/>
              <a:t>‹#›</a:t>
            </a:fld>
            <a:endParaRPr lang="ru-RU"/>
          </a:p>
        </p:txBody>
      </p:sp>
    </p:spTree>
    <p:extLst>
      <p:ext uri="{BB962C8B-B14F-4D97-AF65-F5344CB8AC3E}">
        <p14:creationId xmlns:p14="http://schemas.microsoft.com/office/powerpoint/2010/main" val="906823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FC16E98-AE10-E54F-B141-3F108B459295}" type="slidenum">
              <a:rPr lang="ru-RU" smtClean="0"/>
              <a:t>1</a:t>
            </a:fld>
            <a:endParaRPr lang="ru-RU"/>
          </a:p>
        </p:txBody>
      </p:sp>
    </p:spTree>
    <p:extLst>
      <p:ext uri="{BB962C8B-B14F-4D97-AF65-F5344CB8AC3E}">
        <p14:creationId xmlns:p14="http://schemas.microsoft.com/office/powerpoint/2010/main" val="295020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98334E-11FE-457E-A299-0E956BB3B71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38A5EB89-DEAF-4E59-AC37-4955CD051E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C7F7A8DC-3317-4D92-B92C-265E5E5A3CCD}"/>
              </a:ext>
            </a:extLst>
          </p:cNvPr>
          <p:cNvSpPr>
            <a:spLocks noGrp="1"/>
          </p:cNvSpPr>
          <p:nvPr>
            <p:ph type="dt" sz="half" idx="10"/>
          </p:nvPr>
        </p:nvSpPr>
        <p:spPr/>
        <p:txBody>
          <a:bodyPr/>
          <a:lstStyle/>
          <a:p>
            <a:fld id="{8B334534-C773-A044-B9EF-3D1B9B49E786}" type="datetime1">
              <a:rPr lang="ru-RU" smtClean="0"/>
              <a:t>13.01.2025</a:t>
            </a:fld>
            <a:endParaRPr lang="en-US" dirty="0"/>
          </a:p>
        </p:txBody>
      </p:sp>
      <p:sp>
        <p:nvSpPr>
          <p:cNvPr id="5" name="Нижний колонтитул 4">
            <a:extLst>
              <a:ext uri="{FF2B5EF4-FFF2-40B4-BE49-F238E27FC236}">
                <a16:creationId xmlns:a16="http://schemas.microsoft.com/office/drawing/2014/main" id="{8A5D7C0A-8C63-46BE-A8E3-D680076FFB16}"/>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D7F67321-421B-4E60-8797-93A086430D58}"/>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7163486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859477-191F-4D50-BC2D-4E7D88D61E42}"/>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CCCA1E66-4760-4F66-B9F1-5FE24E5DDFDF}"/>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7E5E83C-C287-476E-8459-7F0EBE323640}"/>
              </a:ext>
            </a:extLst>
          </p:cNvPr>
          <p:cNvSpPr>
            <a:spLocks noGrp="1"/>
          </p:cNvSpPr>
          <p:nvPr>
            <p:ph type="dt" sz="half" idx="10"/>
          </p:nvPr>
        </p:nvSpPr>
        <p:spPr/>
        <p:txBody>
          <a:bodyPr/>
          <a:lstStyle/>
          <a:p>
            <a:fld id="{02443375-58FD-204B-AF0B-260EBA25F279}" type="datetime1">
              <a:rPr lang="ru-RU" smtClean="0"/>
              <a:t>13.01.2025</a:t>
            </a:fld>
            <a:endParaRPr lang="en-US" dirty="0"/>
          </a:p>
        </p:txBody>
      </p:sp>
      <p:sp>
        <p:nvSpPr>
          <p:cNvPr id="5" name="Нижний колонтитул 4">
            <a:extLst>
              <a:ext uri="{FF2B5EF4-FFF2-40B4-BE49-F238E27FC236}">
                <a16:creationId xmlns:a16="http://schemas.microsoft.com/office/drawing/2014/main" id="{9D2BDAF9-34E4-4DDC-9CA7-F87F6D824DD6}"/>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748C70EB-7E02-4F5A-AA2B-CAE008B6A365}"/>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3369134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6AB4B6D9-4ECD-4F88-A504-27C7070FAB99}"/>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B08090A6-DFF8-4F71-B997-F669EC2C9294}"/>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068C3A3-430F-4B47-9F3B-F4E794711568}"/>
              </a:ext>
            </a:extLst>
          </p:cNvPr>
          <p:cNvSpPr>
            <a:spLocks noGrp="1"/>
          </p:cNvSpPr>
          <p:nvPr>
            <p:ph type="dt" sz="half" idx="10"/>
          </p:nvPr>
        </p:nvSpPr>
        <p:spPr/>
        <p:txBody>
          <a:bodyPr/>
          <a:lstStyle/>
          <a:p>
            <a:fld id="{7FB2D82C-EADE-DA4D-918C-DE9A39C49E46}" type="datetime1">
              <a:rPr lang="ru-RU" smtClean="0"/>
              <a:t>13.01.2025</a:t>
            </a:fld>
            <a:endParaRPr lang="en-US" dirty="0"/>
          </a:p>
        </p:txBody>
      </p:sp>
      <p:sp>
        <p:nvSpPr>
          <p:cNvPr id="5" name="Нижний колонтитул 4">
            <a:extLst>
              <a:ext uri="{FF2B5EF4-FFF2-40B4-BE49-F238E27FC236}">
                <a16:creationId xmlns:a16="http://schemas.microsoft.com/office/drawing/2014/main" id="{D14CDF9F-9B62-488D-B056-2FCB48D12E93}"/>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625328CF-0059-4A39-8C85-CAC213362C55}"/>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8942185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F1823A-5F98-41AC-8B78-07285E626E6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E8AA0254-BCD9-4EE6-9D4C-0090F029E838}"/>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C9543AD-2077-45F9-A578-E6AE84D69F76}"/>
              </a:ext>
            </a:extLst>
          </p:cNvPr>
          <p:cNvSpPr>
            <a:spLocks noGrp="1"/>
          </p:cNvSpPr>
          <p:nvPr>
            <p:ph type="dt" sz="half" idx="10"/>
          </p:nvPr>
        </p:nvSpPr>
        <p:spPr/>
        <p:txBody>
          <a:bodyPr/>
          <a:lstStyle/>
          <a:p>
            <a:fld id="{5D7FA4B7-25D1-884A-B683-54F56E7453CC}" type="datetime1">
              <a:rPr lang="ru-RU" smtClean="0"/>
              <a:t>13.01.2025</a:t>
            </a:fld>
            <a:endParaRPr lang="en-US" dirty="0"/>
          </a:p>
        </p:txBody>
      </p:sp>
      <p:sp>
        <p:nvSpPr>
          <p:cNvPr id="5" name="Нижний колонтитул 4">
            <a:extLst>
              <a:ext uri="{FF2B5EF4-FFF2-40B4-BE49-F238E27FC236}">
                <a16:creationId xmlns:a16="http://schemas.microsoft.com/office/drawing/2014/main" id="{8DB3D767-642F-469E-8A3B-D3BE62430E11}"/>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8E757A01-7ED6-4653-BD43-A579F03E617D}"/>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3543919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233E48-C8BB-434C-BF83-3DF38F3BFC66}"/>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91EE97BF-2538-4260-93CF-C8C9CF8133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07C6BBAD-7484-4CFD-8FF3-80B153ADF03F}"/>
              </a:ext>
            </a:extLst>
          </p:cNvPr>
          <p:cNvSpPr>
            <a:spLocks noGrp="1"/>
          </p:cNvSpPr>
          <p:nvPr>
            <p:ph type="dt" sz="half" idx="10"/>
          </p:nvPr>
        </p:nvSpPr>
        <p:spPr/>
        <p:txBody>
          <a:bodyPr/>
          <a:lstStyle/>
          <a:p>
            <a:fld id="{247CB2B8-7165-1546-874F-59279FC6B81D}" type="datetime1">
              <a:rPr lang="ru-RU" smtClean="0"/>
              <a:t>13.01.2025</a:t>
            </a:fld>
            <a:endParaRPr lang="en-US" dirty="0"/>
          </a:p>
        </p:txBody>
      </p:sp>
      <p:sp>
        <p:nvSpPr>
          <p:cNvPr id="5" name="Нижний колонтитул 4">
            <a:extLst>
              <a:ext uri="{FF2B5EF4-FFF2-40B4-BE49-F238E27FC236}">
                <a16:creationId xmlns:a16="http://schemas.microsoft.com/office/drawing/2014/main" id="{966DBAAE-934B-4D03-92A3-3C2D7DCFB761}"/>
              </a:ext>
            </a:extLst>
          </p:cNvPr>
          <p:cNvSpPr>
            <a:spLocks noGrp="1"/>
          </p:cNvSpPr>
          <p:nvPr>
            <p:ph type="ftr" sz="quarter" idx="11"/>
          </p:nvPr>
        </p:nvSpPr>
        <p:spPr/>
        <p:txBody>
          <a:bodyPr/>
          <a:lstStyle/>
          <a:p>
            <a:endParaRPr lang="en-US" dirty="0"/>
          </a:p>
        </p:txBody>
      </p:sp>
      <p:sp>
        <p:nvSpPr>
          <p:cNvPr id="6" name="Номер слайда 5">
            <a:extLst>
              <a:ext uri="{FF2B5EF4-FFF2-40B4-BE49-F238E27FC236}">
                <a16:creationId xmlns:a16="http://schemas.microsoft.com/office/drawing/2014/main" id="{44273DFF-13F4-4FAB-9214-640EDA281384}"/>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8885182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F9D13A-621D-4308-8104-661DC7F9E76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D73E57F-6228-4BEE-8C34-5D272313EB35}"/>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BF846527-7FA0-4790-B2B4-4FF4A77DF042}"/>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33807BEC-8EB5-4D9F-AB03-8DD9C8D4C2AC}"/>
              </a:ext>
            </a:extLst>
          </p:cNvPr>
          <p:cNvSpPr>
            <a:spLocks noGrp="1"/>
          </p:cNvSpPr>
          <p:nvPr>
            <p:ph type="dt" sz="half" idx="10"/>
          </p:nvPr>
        </p:nvSpPr>
        <p:spPr/>
        <p:txBody>
          <a:bodyPr/>
          <a:lstStyle/>
          <a:p>
            <a:fld id="{4976D2DE-D00C-B642-94A7-549F95F514FA}" type="datetime1">
              <a:rPr lang="ru-RU" smtClean="0"/>
              <a:t>13.01.2025</a:t>
            </a:fld>
            <a:endParaRPr lang="en-US" dirty="0"/>
          </a:p>
        </p:txBody>
      </p:sp>
      <p:sp>
        <p:nvSpPr>
          <p:cNvPr id="6" name="Нижний колонтитул 5">
            <a:extLst>
              <a:ext uri="{FF2B5EF4-FFF2-40B4-BE49-F238E27FC236}">
                <a16:creationId xmlns:a16="http://schemas.microsoft.com/office/drawing/2014/main" id="{AC4E6D70-2359-4426-9001-54CD79214C3F}"/>
              </a:ext>
            </a:extLst>
          </p:cNvPr>
          <p:cNvSpPr>
            <a:spLocks noGrp="1"/>
          </p:cNvSpPr>
          <p:nvPr>
            <p:ph type="ftr" sz="quarter" idx="11"/>
          </p:nvPr>
        </p:nvSpPr>
        <p:spPr/>
        <p:txBody>
          <a:bodyPr/>
          <a:lstStyle/>
          <a:p>
            <a:endParaRPr lang="en-US" dirty="0"/>
          </a:p>
        </p:txBody>
      </p:sp>
      <p:sp>
        <p:nvSpPr>
          <p:cNvPr id="7" name="Номер слайда 6">
            <a:extLst>
              <a:ext uri="{FF2B5EF4-FFF2-40B4-BE49-F238E27FC236}">
                <a16:creationId xmlns:a16="http://schemas.microsoft.com/office/drawing/2014/main" id="{DA2EC002-C569-4E9D-A474-D36141014208}"/>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531169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383B60-43F6-4DA9-ACF2-8A2D4CACBC03}"/>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B595440E-9F97-4A83-8E00-725FD7E7E1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66D596E4-899D-4D85-8359-18F316D83D50}"/>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89EDB89B-B7D6-467D-9989-49CA679980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8F965C08-DCB0-478F-A79D-9099D1D97B28}"/>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C3BD1B2B-EB2C-4E07-B9BC-21BC88F02683}"/>
              </a:ext>
            </a:extLst>
          </p:cNvPr>
          <p:cNvSpPr>
            <a:spLocks noGrp="1"/>
          </p:cNvSpPr>
          <p:nvPr>
            <p:ph type="dt" sz="half" idx="10"/>
          </p:nvPr>
        </p:nvSpPr>
        <p:spPr/>
        <p:txBody>
          <a:bodyPr/>
          <a:lstStyle/>
          <a:p>
            <a:fld id="{1208FDD6-BDC1-B942-8365-B53DE7B0D94E}" type="datetime1">
              <a:rPr lang="ru-RU" smtClean="0"/>
              <a:t>13.01.2025</a:t>
            </a:fld>
            <a:endParaRPr lang="en-US" dirty="0"/>
          </a:p>
        </p:txBody>
      </p:sp>
      <p:sp>
        <p:nvSpPr>
          <p:cNvPr id="8" name="Нижний колонтитул 7">
            <a:extLst>
              <a:ext uri="{FF2B5EF4-FFF2-40B4-BE49-F238E27FC236}">
                <a16:creationId xmlns:a16="http://schemas.microsoft.com/office/drawing/2014/main" id="{8404774E-3519-49FE-AF93-E7D3FF2744AF}"/>
              </a:ext>
            </a:extLst>
          </p:cNvPr>
          <p:cNvSpPr>
            <a:spLocks noGrp="1"/>
          </p:cNvSpPr>
          <p:nvPr>
            <p:ph type="ftr" sz="quarter" idx="11"/>
          </p:nvPr>
        </p:nvSpPr>
        <p:spPr/>
        <p:txBody>
          <a:bodyPr/>
          <a:lstStyle/>
          <a:p>
            <a:endParaRPr lang="en-US" dirty="0"/>
          </a:p>
        </p:txBody>
      </p:sp>
      <p:sp>
        <p:nvSpPr>
          <p:cNvPr id="9" name="Номер слайда 8">
            <a:extLst>
              <a:ext uri="{FF2B5EF4-FFF2-40B4-BE49-F238E27FC236}">
                <a16:creationId xmlns:a16="http://schemas.microsoft.com/office/drawing/2014/main" id="{98FC5277-4053-4C20-BDA0-B2EF0C74FC87}"/>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8417225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190667-454C-405B-9277-B17485928462}"/>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86701745-0465-4A02-BC5E-A50F9A71DB94}"/>
              </a:ext>
            </a:extLst>
          </p:cNvPr>
          <p:cNvSpPr>
            <a:spLocks noGrp="1"/>
          </p:cNvSpPr>
          <p:nvPr>
            <p:ph type="dt" sz="half" idx="10"/>
          </p:nvPr>
        </p:nvSpPr>
        <p:spPr/>
        <p:txBody>
          <a:bodyPr/>
          <a:lstStyle/>
          <a:p>
            <a:fld id="{BD7597EF-7140-FE4A-8DA7-E01886411750}" type="datetime1">
              <a:rPr lang="ru-RU" smtClean="0"/>
              <a:t>13.01.2025</a:t>
            </a:fld>
            <a:endParaRPr lang="en-US" dirty="0"/>
          </a:p>
        </p:txBody>
      </p:sp>
      <p:sp>
        <p:nvSpPr>
          <p:cNvPr id="4" name="Нижний колонтитул 3">
            <a:extLst>
              <a:ext uri="{FF2B5EF4-FFF2-40B4-BE49-F238E27FC236}">
                <a16:creationId xmlns:a16="http://schemas.microsoft.com/office/drawing/2014/main" id="{4110A7DD-B2A9-4522-9933-85416B5F977D}"/>
              </a:ext>
            </a:extLst>
          </p:cNvPr>
          <p:cNvSpPr>
            <a:spLocks noGrp="1"/>
          </p:cNvSpPr>
          <p:nvPr>
            <p:ph type="ftr" sz="quarter" idx="11"/>
          </p:nvPr>
        </p:nvSpPr>
        <p:spPr/>
        <p:txBody>
          <a:bodyPr/>
          <a:lstStyle/>
          <a:p>
            <a:endParaRPr lang="en-US" dirty="0"/>
          </a:p>
        </p:txBody>
      </p:sp>
      <p:sp>
        <p:nvSpPr>
          <p:cNvPr id="5" name="Номер слайда 4">
            <a:extLst>
              <a:ext uri="{FF2B5EF4-FFF2-40B4-BE49-F238E27FC236}">
                <a16:creationId xmlns:a16="http://schemas.microsoft.com/office/drawing/2014/main" id="{D43C1B9B-AEB3-4C72-B801-EAE9F65A7F20}"/>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4177782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B7CE3916-BF97-4F8B-9185-19B330D4B2BB}"/>
              </a:ext>
            </a:extLst>
          </p:cNvPr>
          <p:cNvSpPr>
            <a:spLocks noGrp="1"/>
          </p:cNvSpPr>
          <p:nvPr>
            <p:ph type="dt" sz="half" idx="10"/>
          </p:nvPr>
        </p:nvSpPr>
        <p:spPr/>
        <p:txBody>
          <a:bodyPr/>
          <a:lstStyle/>
          <a:p>
            <a:fld id="{EB6592DA-F65B-9741-80AE-CB927042391D}" type="datetime1">
              <a:rPr lang="ru-RU" smtClean="0"/>
              <a:t>13.01.2025</a:t>
            </a:fld>
            <a:endParaRPr lang="en-US" dirty="0"/>
          </a:p>
        </p:txBody>
      </p:sp>
      <p:sp>
        <p:nvSpPr>
          <p:cNvPr id="3" name="Нижний колонтитул 2">
            <a:extLst>
              <a:ext uri="{FF2B5EF4-FFF2-40B4-BE49-F238E27FC236}">
                <a16:creationId xmlns:a16="http://schemas.microsoft.com/office/drawing/2014/main" id="{C19F837F-05FD-4751-9EA8-F6337D9AC55F}"/>
              </a:ext>
            </a:extLst>
          </p:cNvPr>
          <p:cNvSpPr>
            <a:spLocks noGrp="1"/>
          </p:cNvSpPr>
          <p:nvPr>
            <p:ph type="ftr" sz="quarter" idx="11"/>
          </p:nvPr>
        </p:nvSpPr>
        <p:spPr/>
        <p:txBody>
          <a:bodyPr/>
          <a:lstStyle/>
          <a:p>
            <a:endParaRPr lang="en-US" dirty="0"/>
          </a:p>
        </p:txBody>
      </p:sp>
      <p:sp>
        <p:nvSpPr>
          <p:cNvPr id="4" name="Номер слайда 3">
            <a:extLst>
              <a:ext uri="{FF2B5EF4-FFF2-40B4-BE49-F238E27FC236}">
                <a16:creationId xmlns:a16="http://schemas.microsoft.com/office/drawing/2014/main" id="{3E56DF28-C31C-49AE-9A9A-3CD5D71D9286}"/>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9293876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84378F-D5F7-4A72-8D6B-39A7AD556A9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59EB794A-5C63-4230-8306-E561609D87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7C04F11F-CDD5-47AF-847F-971537EE3C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E543B521-15F0-431B-A86C-DE21D19EAB08}"/>
              </a:ext>
            </a:extLst>
          </p:cNvPr>
          <p:cNvSpPr>
            <a:spLocks noGrp="1"/>
          </p:cNvSpPr>
          <p:nvPr>
            <p:ph type="dt" sz="half" idx="10"/>
          </p:nvPr>
        </p:nvSpPr>
        <p:spPr/>
        <p:txBody>
          <a:bodyPr/>
          <a:lstStyle/>
          <a:p>
            <a:fld id="{A8F03DD6-CC91-4346-8062-59D6B5CB0E24}" type="datetime1">
              <a:rPr lang="ru-RU" smtClean="0"/>
              <a:t>13.01.2025</a:t>
            </a:fld>
            <a:endParaRPr lang="en-US" dirty="0"/>
          </a:p>
        </p:txBody>
      </p:sp>
      <p:sp>
        <p:nvSpPr>
          <p:cNvPr id="6" name="Нижний колонтитул 5">
            <a:extLst>
              <a:ext uri="{FF2B5EF4-FFF2-40B4-BE49-F238E27FC236}">
                <a16:creationId xmlns:a16="http://schemas.microsoft.com/office/drawing/2014/main" id="{1E888776-F16C-4E36-AC82-5594AF552FB2}"/>
              </a:ext>
            </a:extLst>
          </p:cNvPr>
          <p:cNvSpPr>
            <a:spLocks noGrp="1"/>
          </p:cNvSpPr>
          <p:nvPr>
            <p:ph type="ftr" sz="quarter" idx="11"/>
          </p:nvPr>
        </p:nvSpPr>
        <p:spPr/>
        <p:txBody>
          <a:bodyPr/>
          <a:lstStyle/>
          <a:p>
            <a:endParaRPr lang="en-US" dirty="0"/>
          </a:p>
        </p:txBody>
      </p:sp>
      <p:sp>
        <p:nvSpPr>
          <p:cNvPr id="7" name="Номер слайда 6">
            <a:extLst>
              <a:ext uri="{FF2B5EF4-FFF2-40B4-BE49-F238E27FC236}">
                <a16:creationId xmlns:a16="http://schemas.microsoft.com/office/drawing/2014/main" id="{65F06A03-09CE-4844-AC23-04B1CF3F8293}"/>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1391578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7F4E3C-FE28-4603-9E85-B0B9357D412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1F041ADD-EA7C-4DED-AE9F-BDEA4C1B6C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79818E2C-B0DB-4C5A-935A-D430D3B8E3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6AC67BAF-157B-4453-BD3F-A24B18872FB7}"/>
              </a:ext>
            </a:extLst>
          </p:cNvPr>
          <p:cNvSpPr>
            <a:spLocks noGrp="1"/>
          </p:cNvSpPr>
          <p:nvPr>
            <p:ph type="dt" sz="half" idx="10"/>
          </p:nvPr>
        </p:nvSpPr>
        <p:spPr/>
        <p:txBody>
          <a:bodyPr/>
          <a:lstStyle/>
          <a:p>
            <a:fld id="{610BD823-4611-384F-AC74-8C0AAFF3539E}" type="datetime1">
              <a:rPr lang="ru-RU" smtClean="0"/>
              <a:t>13.01.2025</a:t>
            </a:fld>
            <a:endParaRPr lang="en-US" dirty="0"/>
          </a:p>
        </p:txBody>
      </p:sp>
      <p:sp>
        <p:nvSpPr>
          <p:cNvPr id="6" name="Нижний колонтитул 5">
            <a:extLst>
              <a:ext uri="{FF2B5EF4-FFF2-40B4-BE49-F238E27FC236}">
                <a16:creationId xmlns:a16="http://schemas.microsoft.com/office/drawing/2014/main" id="{C2C33838-2178-45CD-A5B8-FB200065CCE0}"/>
              </a:ext>
            </a:extLst>
          </p:cNvPr>
          <p:cNvSpPr>
            <a:spLocks noGrp="1"/>
          </p:cNvSpPr>
          <p:nvPr>
            <p:ph type="ftr" sz="quarter" idx="11"/>
          </p:nvPr>
        </p:nvSpPr>
        <p:spPr/>
        <p:txBody>
          <a:bodyPr/>
          <a:lstStyle/>
          <a:p>
            <a:endParaRPr lang="en-US" dirty="0"/>
          </a:p>
        </p:txBody>
      </p:sp>
      <p:sp>
        <p:nvSpPr>
          <p:cNvPr id="7" name="Номер слайда 6">
            <a:extLst>
              <a:ext uri="{FF2B5EF4-FFF2-40B4-BE49-F238E27FC236}">
                <a16:creationId xmlns:a16="http://schemas.microsoft.com/office/drawing/2014/main" id="{D48421B0-075B-4B7F-80B7-13A20BD1EB0F}"/>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7156104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AEC963-9F21-43E3-8846-A4E243D54F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65B61EC0-44D5-4552-AACB-FA6CE71284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3D9124C-C812-4AB8-8C23-1975AAE2E3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5C812A-487A-9C40-866B-55D298A0D412}" type="datetime1">
              <a:rPr lang="ru-RU" smtClean="0"/>
              <a:t>13.01.2025</a:t>
            </a:fld>
            <a:endParaRPr lang="en-US" dirty="0"/>
          </a:p>
        </p:txBody>
      </p:sp>
      <p:sp>
        <p:nvSpPr>
          <p:cNvPr id="5" name="Нижний колонтитул 4">
            <a:extLst>
              <a:ext uri="{FF2B5EF4-FFF2-40B4-BE49-F238E27FC236}">
                <a16:creationId xmlns:a16="http://schemas.microsoft.com/office/drawing/2014/main" id="{CC6C9DEB-AA01-4E87-822F-86E65F3D6D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Номер слайда 5">
            <a:extLst>
              <a:ext uri="{FF2B5EF4-FFF2-40B4-BE49-F238E27FC236}">
                <a16:creationId xmlns:a16="http://schemas.microsoft.com/office/drawing/2014/main" id="{3F3177B0-0964-46AD-B8FC-4D2C50DB06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45153207"/>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sv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5.gif"/><Relationship Id="rId4" Type="http://schemas.openxmlformats.org/officeDocument/2006/relationships/diagramData" Target="../diagrams/data1.xml"/><Relationship Id="rId9" Type="http://schemas.openxmlformats.org/officeDocument/2006/relationships/image" Target="../media/image4.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84947" y="996041"/>
            <a:ext cx="11022106" cy="3711388"/>
          </a:xfrm>
        </p:spPr>
        <p:txBody>
          <a:bodyPr>
            <a:noAutofit/>
          </a:bodyPr>
          <a:lstStyle/>
          <a:p>
            <a:pPr algn="ctr">
              <a:lnSpc>
                <a:spcPct val="100000"/>
              </a:lnSpc>
            </a:pPr>
            <a:r>
              <a:rPr lang="ru-RU" sz="4000" b="1" dirty="0">
                <a:solidFill>
                  <a:srgbClr val="102D69"/>
                </a:solidFill>
                <a:latin typeface="HSE Sans" panose="02000000000000000000" pitchFamily="50" charset="-52"/>
                <a:ea typeface="Tahoma" charset="0"/>
                <a:cs typeface="Tahoma" charset="0"/>
              </a:rPr>
              <a:t>Всероссийская олимпиада школьников </a:t>
            </a:r>
            <a:r>
              <a:rPr lang="ru-RU" sz="4000" b="1" dirty="0" smtClean="0">
                <a:solidFill>
                  <a:srgbClr val="102D69"/>
                </a:solidFill>
                <a:latin typeface="HSE Sans" panose="02000000000000000000" pitchFamily="50" charset="-52"/>
                <a:ea typeface="Tahoma" charset="0"/>
                <a:cs typeface="Tahoma" charset="0"/>
              </a:rPr>
              <a:t/>
            </a:r>
            <a:br>
              <a:rPr lang="ru-RU" sz="4000" b="1" dirty="0" smtClean="0">
                <a:solidFill>
                  <a:srgbClr val="102D69"/>
                </a:solidFill>
                <a:latin typeface="HSE Sans" panose="02000000000000000000" pitchFamily="50" charset="-52"/>
                <a:ea typeface="Tahoma" charset="0"/>
                <a:cs typeface="Tahoma" charset="0"/>
              </a:rPr>
            </a:br>
            <a:r>
              <a:rPr lang="ru-RU" sz="4000" b="1" dirty="0" smtClean="0">
                <a:solidFill>
                  <a:srgbClr val="102D69"/>
                </a:solidFill>
                <a:latin typeface="HSE Sans" panose="02000000000000000000" pitchFamily="50" charset="-52"/>
                <a:ea typeface="Tahoma" charset="0"/>
                <a:cs typeface="Tahoma" charset="0"/>
              </a:rPr>
              <a:t>«</a:t>
            </a:r>
            <a:r>
              <a:rPr lang="ru-RU" sz="4000" b="1" dirty="0">
                <a:solidFill>
                  <a:srgbClr val="102D69"/>
                </a:solidFill>
                <a:latin typeface="HSE Sans" panose="02000000000000000000" pitchFamily="50" charset="-52"/>
                <a:ea typeface="Tahoma" charset="0"/>
                <a:cs typeface="Tahoma" charset="0"/>
              </a:rPr>
              <a:t>Высшая проба» </a:t>
            </a:r>
            <a:br>
              <a:rPr lang="ru-RU" sz="4000" b="1" dirty="0">
                <a:solidFill>
                  <a:srgbClr val="102D69"/>
                </a:solidFill>
                <a:latin typeface="HSE Sans" panose="02000000000000000000" pitchFamily="50" charset="-52"/>
                <a:ea typeface="Tahoma" charset="0"/>
                <a:cs typeface="Tahoma" charset="0"/>
              </a:rPr>
            </a:br>
            <a:r>
              <a:rPr lang="ru-RU" sz="4000" b="1" dirty="0">
                <a:solidFill>
                  <a:srgbClr val="102D69"/>
                </a:solidFill>
                <a:latin typeface="HSE Sans" panose="02000000000000000000" pitchFamily="50" charset="-52"/>
                <a:ea typeface="Tahoma" charset="0"/>
                <a:cs typeface="Tahoma" charset="0"/>
              </a:rPr>
              <a:t>по профилю «Финансовая грамотность</a:t>
            </a:r>
            <a:r>
              <a:rPr lang="ru-RU" sz="4000" b="1" dirty="0" smtClean="0">
                <a:solidFill>
                  <a:srgbClr val="102D69"/>
                </a:solidFill>
                <a:latin typeface="HSE Sans" panose="02000000000000000000" pitchFamily="50" charset="-52"/>
                <a:ea typeface="Tahoma" charset="0"/>
                <a:cs typeface="Tahoma" charset="0"/>
              </a:rPr>
              <a:t>»</a:t>
            </a:r>
            <a:br>
              <a:rPr lang="ru-RU" sz="4000" b="1" dirty="0" smtClean="0">
                <a:solidFill>
                  <a:srgbClr val="102D69"/>
                </a:solidFill>
                <a:latin typeface="HSE Sans" panose="02000000000000000000" pitchFamily="50" charset="-52"/>
                <a:ea typeface="Tahoma" charset="0"/>
                <a:cs typeface="Tahoma" charset="0"/>
              </a:rPr>
            </a:br>
            <a:endParaRPr lang="ru-RU" sz="4000" b="1" dirty="0">
              <a:solidFill>
                <a:srgbClr val="102D69"/>
              </a:solidFill>
              <a:latin typeface="HSE Sans" panose="02000000000000000000" pitchFamily="50" charset="-52"/>
              <a:ea typeface="Comic Sans MS" charset="0"/>
              <a:cs typeface="Comic Sans MS" charset="0"/>
            </a:endParaRPr>
          </a:p>
        </p:txBody>
      </p:sp>
      <p:sp>
        <p:nvSpPr>
          <p:cNvPr id="3" name="Подзаголовок 2"/>
          <p:cNvSpPr>
            <a:spLocks noGrp="1"/>
          </p:cNvSpPr>
          <p:nvPr>
            <p:ph type="subTitle" idx="1"/>
          </p:nvPr>
        </p:nvSpPr>
        <p:spPr>
          <a:xfrm>
            <a:off x="2967446" y="4707429"/>
            <a:ext cx="6257108" cy="2515385"/>
          </a:xfrm>
        </p:spPr>
        <p:txBody>
          <a:bodyPr>
            <a:noAutofit/>
          </a:bodyPr>
          <a:lstStyle/>
          <a:p>
            <a:r>
              <a:rPr lang="ru-RU" sz="2800" b="1" dirty="0" smtClean="0">
                <a:solidFill>
                  <a:srgbClr val="002060"/>
                </a:solidFill>
                <a:latin typeface="Tahoma" charset="0"/>
                <a:ea typeface="Tahoma" charset="0"/>
                <a:cs typeface="Tahoma" charset="0"/>
              </a:rPr>
              <a:t>Силина Светлана Николаевна</a:t>
            </a:r>
          </a:p>
          <a:p>
            <a:r>
              <a:rPr lang="ru-RU" sz="2000" b="1" dirty="0" smtClean="0">
                <a:solidFill>
                  <a:srgbClr val="002060"/>
                </a:solidFill>
                <a:latin typeface="Tahoma" charset="0"/>
                <a:ea typeface="Tahoma" charset="0"/>
                <a:cs typeface="Tahoma" charset="0"/>
              </a:rPr>
              <a:t> председатель методической комиссии </a:t>
            </a:r>
            <a:r>
              <a:rPr lang="ru-RU" sz="2000" b="1" dirty="0" smtClean="0">
                <a:solidFill>
                  <a:srgbClr val="002060"/>
                </a:solidFill>
                <a:latin typeface="Tahoma" charset="0"/>
                <a:ea typeface="Tahoma" charset="0"/>
                <a:cs typeface="Tahoma" charset="0"/>
              </a:rPr>
              <a:t>профиля, </a:t>
            </a:r>
            <a:r>
              <a:rPr lang="ru-RU" sz="2000" b="1" dirty="0" err="1" smtClean="0">
                <a:solidFill>
                  <a:srgbClr val="002060"/>
                </a:solidFill>
                <a:latin typeface="Tahoma" charset="0"/>
                <a:ea typeface="Tahoma" charset="0"/>
                <a:cs typeface="Tahoma" charset="0"/>
              </a:rPr>
              <a:t>д.п.н</a:t>
            </a:r>
            <a:r>
              <a:rPr lang="ru-RU" sz="2000" b="1" dirty="0" smtClean="0">
                <a:solidFill>
                  <a:srgbClr val="002060"/>
                </a:solidFill>
                <a:latin typeface="Tahoma" charset="0"/>
                <a:ea typeface="Tahoma" charset="0"/>
                <a:cs typeface="Tahoma" charset="0"/>
              </a:rPr>
              <a:t>, профессор</a:t>
            </a:r>
            <a:endParaRPr lang="ru-RU" sz="2000" b="1" dirty="0">
              <a:solidFill>
                <a:srgbClr val="002060"/>
              </a:solidFill>
              <a:latin typeface="Tahoma" charset="0"/>
              <a:ea typeface="Tahoma" charset="0"/>
              <a:cs typeface="Tahoma" charset="0"/>
            </a:endParaRPr>
          </a:p>
        </p:txBody>
      </p:sp>
      <p:pic>
        <p:nvPicPr>
          <p:cNvPr id="4" name="Рисунок 3">
            <a:extLst>
              <a:ext uri="{FF2B5EF4-FFF2-40B4-BE49-F238E27FC236}">
                <a16:creationId xmlns:a16="http://schemas.microsoft.com/office/drawing/2014/main" id="{D2DE8133-9A48-4E3E-8A5A-BE982D83847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446309" y="560533"/>
            <a:ext cx="1299382" cy="1299382"/>
          </a:xfrm>
          <a:prstGeom prst="rect">
            <a:avLst/>
          </a:prstGeom>
        </p:spPr>
      </p:pic>
    </p:spTree>
    <p:extLst>
      <p:ext uri="{BB962C8B-B14F-4D97-AF65-F5344CB8AC3E}">
        <p14:creationId xmlns:p14="http://schemas.microsoft.com/office/powerpoint/2010/main" val="920872800"/>
      </p:ext>
    </p:extLst>
  </p:cSld>
  <p:clrMapOvr>
    <a:masterClrMapping/>
  </p:clrMapOvr>
  <mc:AlternateContent xmlns:mc="http://schemas.openxmlformats.org/markup-compatibility/2006" xmlns:p14="http://schemas.microsoft.com/office/powerpoint/2010/main">
    <mc:Choice Requires="p14">
      <p:transition spd="slow" p14:dur="1300" advTm="648">
        <p14:pan dir="u"/>
      </p:transition>
    </mc:Choice>
    <mc:Fallback xmlns="">
      <p:transition spd="slow" advTm="648">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a:xfrm>
            <a:off x="1856793" y="271873"/>
            <a:ext cx="6923314" cy="1088967"/>
          </a:xfrm>
        </p:spPr>
        <p:txBody>
          <a:bodyPr>
            <a:noAutofit/>
          </a:bodyPr>
          <a:lstStyle/>
          <a:p>
            <a:pPr algn="ctr"/>
            <a:r>
              <a:rPr lang="ru-RU" sz="3200" b="1" dirty="0">
                <a:solidFill>
                  <a:srgbClr val="002060"/>
                </a:solidFill>
                <a:latin typeface="HSE Sans"/>
              </a:rPr>
              <a:t>Сроки проведения Высшей пробы</a:t>
            </a:r>
            <a:endParaRPr lang="ru-RU" sz="3200" b="1" dirty="0">
              <a:solidFill>
                <a:srgbClr val="102D69"/>
              </a:solidFill>
              <a:latin typeface="HSE Sans" panose="02000000000000000000" pitchFamily="50" charset="-52"/>
              <a:ea typeface="Tahoma" charset="0"/>
              <a:cs typeface="Tahoma" charset="0"/>
            </a:endParaRPr>
          </a:p>
        </p:txBody>
      </p:sp>
      <p:grpSp>
        <p:nvGrpSpPr>
          <p:cNvPr id="5" name="Группа 4">
            <a:extLst>
              <a:ext uri="{FF2B5EF4-FFF2-40B4-BE49-F238E27FC236}">
                <a16:creationId xmlns:a16="http://schemas.microsoft.com/office/drawing/2014/main" id="{B9855A64-153C-44E9-BE38-6CE3A0AB48CE}"/>
              </a:ext>
            </a:extLst>
          </p:cNvPr>
          <p:cNvGrpSpPr/>
          <p:nvPr/>
        </p:nvGrpSpPr>
        <p:grpSpPr>
          <a:xfrm>
            <a:off x="11258551" y="0"/>
            <a:ext cx="933450" cy="6858001"/>
            <a:chOff x="11258551" y="0"/>
            <a:chExt cx="933450" cy="6858001"/>
          </a:xfrm>
        </p:grpSpPr>
        <p:sp>
          <p:nvSpPr>
            <p:cNvPr id="6" name="Прямоугольник 5">
              <a:extLst>
                <a:ext uri="{FF2B5EF4-FFF2-40B4-BE49-F238E27FC236}">
                  <a16:creationId xmlns:a16="http://schemas.microsoft.com/office/drawing/2014/main" id="{DE38EA7E-7E40-4C0E-BA6B-A6EF6F69F50B}"/>
                </a:ext>
              </a:extLst>
            </p:cNvPr>
            <p:cNvSpPr/>
            <p:nvPr/>
          </p:nvSpPr>
          <p:spPr>
            <a:xfrm>
              <a:off x="11806693" y="0"/>
              <a:ext cx="385307" cy="6858000"/>
            </a:xfrm>
            <a:prstGeom prst="rect">
              <a:avLst/>
            </a:prstGeom>
            <a:solidFill>
              <a:srgbClr val="102D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7" name="Рисунок 6">
              <a:extLst>
                <a:ext uri="{FF2B5EF4-FFF2-40B4-BE49-F238E27FC236}">
                  <a16:creationId xmlns:a16="http://schemas.microsoft.com/office/drawing/2014/main" id="{A6D3EE90-7319-4529-B32C-E6CBE98006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11258551" y="5924551"/>
              <a:ext cx="933450" cy="933450"/>
            </a:xfrm>
            <a:prstGeom prst="rect">
              <a:avLst/>
            </a:prstGeom>
          </p:spPr>
        </p:pic>
      </p:grpSp>
      <p:pic>
        <p:nvPicPr>
          <p:cNvPr id="8" name="Рисунок 7">
            <a:extLst>
              <a:ext uri="{FF2B5EF4-FFF2-40B4-BE49-F238E27FC236}">
                <a16:creationId xmlns:a16="http://schemas.microsoft.com/office/drawing/2014/main" id="{4D2E1F2A-68F9-4DE1-8393-8FF0E8CC11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87274" y="2000263"/>
            <a:ext cx="2936017" cy="2936017"/>
          </a:xfrm>
          <a:prstGeom prst="rect">
            <a:avLst/>
          </a:prstGeom>
        </p:spPr>
      </p:pic>
      <p:pic>
        <p:nvPicPr>
          <p:cNvPr id="3" name="Рисунок 2"/>
          <p:cNvPicPr>
            <a:picLocks noChangeAspect="1"/>
          </p:cNvPicPr>
          <p:nvPr/>
        </p:nvPicPr>
        <p:blipFill>
          <a:blip r:embed="rId5"/>
          <a:stretch>
            <a:fillRect/>
          </a:stretch>
        </p:blipFill>
        <p:spPr>
          <a:xfrm>
            <a:off x="1628297" y="1542032"/>
            <a:ext cx="5000420" cy="4382519"/>
          </a:xfrm>
          <a:prstGeom prst="rect">
            <a:avLst/>
          </a:prstGeom>
        </p:spPr>
      </p:pic>
    </p:spTree>
    <p:extLst>
      <p:ext uri="{BB962C8B-B14F-4D97-AF65-F5344CB8AC3E}">
        <p14:creationId xmlns:p14="http://schemas.microsoft.com/office/powerpoint/2010/main" val="338913287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a:xfrm>
            <a:off x="1219200" y="271873"/>
            <a:ext cx="9271819" cy="1088967"/>
          </a:xfrm>
        </p:spPr>
        <p:txBody>
          <a:bodyPr>
            <a:noAutofit/>
          </a:bodyPr>
          <a:lstStyle/>
          <a:p>
            <a:pPr algn="ctr"/>
            <a:r>
              <a:rPr lang="ru-RU" sz="3200" b="1" dirty="0">
                <a:solidFill>
                  <a:srgbClr val="002060"/>
                </a:solidFill>
                <a:latin typeface="HSE Sans"/>
                <a:ea typeface="Tahoma" charset="0"/>
                <a:cs typeface="Tahoma" charset="0"/>
              </a:rPr>
              <a:t>Дополнительная возможность попасть в финал</a:t>
            </a:r>
            <a:endParaRPr lang="ru-RU" sz="3200" b="1" dirty="0">
              <a:solidFill>
                <a:srgbClr val="102D69"/>
              </a:solidFill>
              <a:latin typeface="HSE Sans" panose="02000000000000000000" pitchFamily="50" charset="-52"/>
              <a:ea typeface="Tahoma" charset="0"/>
              <a:cs typeface="Tahoma" charset="0"/>
            </a:endParaRPr>
          </a:p>
        </p:txBody>
      </p:sp>
      <p:grpSp>
        <p:nvGrpSpPr>
          <p:cNvPr id="5" name="Группа 4">
            <a:extLst>
              <a:ext uri="{FF2B5EF4-FFF2-40B4-BE49-F238E27FC236}">
                <a16:creationId xmlns:a16="http://schemas.microsoft.com/office/drawing/2014/main" id="{B9855A64-153C-44E9-BE38-6CE3A0AB48CE}"/>
              </a:ext>
            </a:extLst>
          </p:cNvPr>
          <p:cNvGrpSpPr/>
          <p:nvPr/>
        </p:nvGrpSpPr>
        <p:grpSpPr>
          <a:xfrm>
            <a:off x="11258551" y="0"/>
            <a:ext cx="933450" cy="6858001"/>
            <a:chOff x="11258551" y="0"/>
            <a:chExt cx="933450" cy="6858001"/>
          </a:xfrm>
        </p:grpSpPr>
        <p:sp>
          <p:nvSpPr>
            <p:cNvPr id="6" name="Прямоугольник 5">
              <a:extLst>
                <a:ext uri="{FF2B5EF4-FFF2-40B4-BE49-F238E27FC236}">
                  <a16:creationId xmlns:a16="http://schemas.microsoft.com/office/drawing/2014/main" id="{DE38EA7E-7E40-4C0E-BA6B-A6EF6F69F50B}"/>
                </a:ext>
              </a:extLst>
            </p:cNvPr>
            <p:cNvSpPr/>
            <p:nvPr/>
          </p:nvSpPr>
          <p:spPr>
            <a:xfrm>
              <a:off x="11806693" y="0"/>
              <a:ext cx="385307" cy="6858000"/>
            </a:xfrm>
            <a:prstGeom prst="rect">
              <a:avLst/>
            </a:prstGeom>
            <a:solidFill>
              <a:srgbClr val="102D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7" name="Рисунок 6">
              <a:extLst>
                <a:ext uri="{FF2B5EF4-FFF2-40B4-BE49-F238E27FC236}">
                  <a16:creationId xmlns:a16="http://schemas.microsoft.com/office/drawing/2014/main" id="{A6D3EE90-7319-4529-B32C-E6CBE98006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11258551" y="5924551"/>
              <a:ext cx="933450" cy="933450"/>
            </a:xfrm>
            <a:prstGeom prst="rect">
              <a:avLst/>
            </a:prstGeom>
          </p:spPr>
        </p:pic>
      </p:grpSp>
      <p:graphicFrame>
        <p:nvGraphicFramePr>
          <p:cNvPr id="3" name="Схема 2">
            <a:extLst>
              <a:ext uri="{FF2B5EF4-FFF2-40B4-BE49-F238E27FC236}">
                <a16:creationId xmlns:a16="http://schemas.microsoft.com/office/drawing/2014/main" id="{F83DC57F-113E-46B3-9BA3-E06B90F884D8}"/>
              </a:ext>
            </a:extLst>
          </p:cNvPr>
          <p:cNvGraphicFramePr/>
          <p:nvPr>
            <p:extLst>
              <p:ext uri="{D42A27DB-BD31-4B8C-83A1-F6EECF244321}">
                <p14:modId xmlns:p14="http://schemas.microsoft.com/office/powerpoint/2010/main" val="844130156"/>
              </p:ext>
            </p:extLst>
          </p:nvPr>
        </p:nvGraphicFramePr>
        <p:xfrm>
          <a:off x="2831689" y="1543665"/>
          <a:ext cx="6400801" cy="45946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2050" name="Picture 2" descr="http://qrcoder.ru/code/?https%3A%2F%2Ffinzachet.ru%2F&amp;4&amp;0">
            <a:extLst>
              <a:ext uri="{FF2B5EF4-FFF2-40B4-BE49-F238E27FC236}">
                <a16:creationId xmlns:a16="http://schemas.microsoft.com/office/drawing/2014/main" id="{007023DB-16F7-416E-9CA7-E223425248E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3841" y="2401181"/>
            <a:ext cx="2696810" cy="269681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AF0E920-880F-4B16-B044-A4DB9598CE23}"/>
              </a:ext>
            </a:extLst>
          </p:cNvPr>
          <p:cNvSpPr txBox="1"/>
          <p:nvPr/>
        </p:nvSpPr>
        <p:spPr>
          <a:xfrm>
            <a:off x="2034423" y="2616919"/>
            <a:ext cx="3460082" cy="338554"/>
          </a:xfrm>
          <a:prstGeom prst="rect">
            <a:avLst/>
          </a:prstGeom>
          <a:noFill/>
        </p:spPr>
        <p:txBody>
          <a:bodyPr wrap="square" rtlCol="0">
            <a:spAutoFit/>
          </a:bodyPr>
          <a:lstStyle/>
          <a:p>
            <a:pPr algn="ctr"/>
            <a:r>
              <a:rPr lang="ru-RU" sz="1600" b="1" dirty="0" smtClean="0">
                <a:latin typeface="HSE Sans" panose="02000000000000000000"/>
              </a:rPr>
              <a:t>15.10.24-17.10.24</a:t>
            </a:r>
            <a:endParaRPr lang="ru-RU" sz="1600" b="1" dirty="0">
              <a:latin typeface="HSE Sans" panose="02000000000000000000"/>
            </a:endParaRPr>
          </a:p>
        </p:txBody>
      </p:sp>
      <p:sp>
        <p:nvSpPr>
          <p:cNvPr id="11" name="TextBox 10">
            <a:extLst>
              <a:ext uri="{FF2B5EF4-FFF2-40B4-BE49-F238E27FC236}">
                <a16:creationId xmlns:a16="http://schemas.microsoft.com/office/drawing/2014/main" id="{55CE2D88-93DF-4D99-84D2-F901C0E0339B}"/>
              </a:ext>
            </a:extLst>
          </p:cNvPr>
          <p:cNvSpPr txBox="1"/>
          <p:nvPr/>
        </p:nvSpPr>
        <p:spPr>
          <a:xfrm>
            <a:off x="6459028" y="2616919"/>
            <a:ext cx="3460082" cy="307777"/>
          </a:xfrm>
          <a:prstGeom prst="rect">
            <a:avLst/>
          </a:prstGeom>
          <a:noFill/>
        </p:spPr>
        <p:txBody>
          <a:bodyPr wrap="square" rtlCol="0">
            <a:spAutoFit/>
          </a:bodyPr>
          <a:lstStyle/>
          <a:p>
            <a:pPr algn="ctr"/>
            <a:r>
              <a:rPr lang="ru-RU" sz="1400" b="1" dirty="0" smtClean="0">
                <a:latin typeface="HSE Sans" panose="02000000000000000000"/>
              </a:rPr>
              <a:t>23.09.24-23.10.24</a:t>
            </a:r>
            <a:endParaRPr lang="ru-RU" sz="1400" b="1" dirty="0">
              <a:latin typeface="HSE Sans" panose="02000000000000000000"/>
            </a:endParaRPr>
          </a:p>
        </p:txBody>
      </p:sp>
      <p:pic>
        <p:nvPicPr>
          <p:cNvPr id="2052" name="Picture 4" descr="http://qrcoder.ru/code/?https%3A%2F%2Ffsprint.vbudushee.ru%2F&amp;4&amp;0">
            <a:extLst>
              <a:ext uri="{FF2B5EF4-FFF2-40B4-BE49-F238E27FC236}">
                <a16:creationId xmlns:a16="http://schemas.microsoft.com/office/drawing/2014/main" id="{B7163CD1-4FAA-4A87-BB57-90B37DDDBFE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92039" y="2513303"/>
            <a:ext cx="2472566" cy="2472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697701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832952"/>
          </a:xfrm>
        </p:spPr>
        <p:txBody>
          <a:bodyPr>
            <a:noAutofit/>
          </a:bodyPr>
          <a:lstStyle/>
          <a:p>
            <a:pPr algn="ctr"/>
            <a:r>
              <a:rPr lang="ru-RU" sz="3200" dirty="0">
                <a:solidFill>
                  <a:srgbClr val="102D69"/>
                </a:solidFill>
                <a:latin typeface="HSE Sans"/>
                <a:cs typeface="Times New Roman" panose="02020603050405020304" pitchFamily="18" charset="0"/>
              </a:rPr>
              <a:t>Анализ результатов I (отборочного) этапа Всероссийской олимпиады школьников «Высшая проба» по профилю финансовая грамотность в </a:t>
            </a:r>
            <a:r>
              <a:rPr lang="ru-RU" sz="3200" dirty="0" smtClean="0">
                <a:solidFill>
                  <a:srgbClr val="102D69"/>
                </a:solidFill>
                <a:latin typeface="HSE Sans"/>
                <a:cs typeface="Times New Roman" panose="02020603050405020304" pitchFamily="18" charset="0"/>
              </a:rPr>
              <a:t>2024/25 </a:t>
            </a:r>
            <a:r>
              <a:rPr lang="ru-RU" sz="3200" dirty="0">
                <a:solidFill>
                  <a:srgbClr val="102D69"/>
                </a:solidFill>
                <a:latin typeface="HSE Sans"/>
                <a:cs typeface="Times New Roman" panose="02020603050405020304" pitchFamily="18" charset="0"/>
              </a:rPr>
              <a:t>учебном году </a:t>
            </a:r>
            <a:endParaRPr lang="ru-RU" sz="3200" dirty="0">
              <a:solidFill>
                <a:srgbClr val="102D69"/>
              </a:solidFill>
              <a:latin typeface="HSE Sans"/>
              <a:cs typeface="Times New Roman" panose="02020603050405020304" pitchFamily="18" charset="0"/>
            </a:endParaRPr>
          </a:p>
        </p:txBody>
      </p:sp>
      <p:sp>
        <p:nvSpPr>
          <p:cNvPr id="3" name="Объект 2"/>
          <p:cNvSpPr>
            <a:spLocks noGrp="1"/>
          </p:cNvSpPr>
          <p:nvPr>
            <p:ph sz="half" idx="1"/>
          </p:nvPr>
        </p:nvSpPr>
        <p:spPr>
          <a:xfrm>
            <a:off x="838200" y="2532185"/>
            <a:ext cx="9967546" cy="3644778"/>
          </a:xfrm>
        </p:spPr>
        <p:txBody>
          <a:bodyPr>
            <a:normAutofit lnSpcReduction="10000"/>
          </a:bodyPr>
          <a:lstStyle/>
          <a:p>
            <a:pPr algn="just"/>
            <a:r>
              <a:rPr lang="ru-RU" sz="2400" b="1" dirty="0">
                <a:latin typeface="HSE Sans" panose="02000000000000000000"/>
              </a:rPr>
              <a:t>Всего для участия в Олимпиаде в 2024/25 учебном году зарегистрировалось </a:t>
            </a:r>
            <a:r>
              <a:rPr lang="ru-RU" sz="2400" dirty="0">
                <a:latin typeface="HSE Sans" panose="02000000000000000000"/>
              </a:rPr>
              <a:t>14 152 </a:t>
            </a:r>
            <a:r>
              <a:rPr lang="ru-RU" sz="2400" b="1" dirty="0">
                <a:latin typeface="HSE Sans" panose="02000000000000000000"/>
              </a:rPr>
              <a:t>учащихся из всех субъектов Российской Федерации, а также  следующих зарубежных стран: Абхазия, Азербайджан, Британские Виргинские острова, Канада, Китайская Народная Республика, Королевство Испания, Кыргызская Республика, Мексиканские Соединенные Штаты, Монголия, Приднестровская Молдавская Республика, Республика Беларусь, Республика Индия, Республика Казахстан, Республика Молдова, Республика Таджикистан, Республика Узбекистан, Турецкая Республика, Туркменистан, Украина.</a:t>
            </a:r>
          </a:p>
          <a:p>
            <a:endParaRPr lang="ru-RU" b="1" dirty="0"/>
          </a:p>
        </p:txBody>
      </p:sp>
    </p:spTree>
    <p:extLst>
      <p:ext uri="{BB962C8B-B14F-4D97-AF65-F5344CB8AC3E}">
        <p14:creationId xmlns:p14="http://schemas.microsoft.com/office/powerpoint/2010/main" val="228631904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19809"/>
            <a:ext cx="10515600" cy="1470880"/>
          </a:xfrm>
        </p:spPr>
        <p:txBody>
          <a:bodyPr>
            <a:noAutofit/>
          </a:bodyPr>
          <a:lstStyle/>
          <a:p>
            <a:r>
              <a:rPr lang="ru-RU" sz="2800" dirty="0">
                <a:solidFill>
                  <a:srgbClr val="102D69"/>
                </a:solidFill>
                <a:latin typeface="HSE Sans"/>
              </a:rPr>
              <a:t>При регистрации на Олимпиаду в 2024/25 учебном году разбивка по возрастным группам произошла в следующем соотношении:</a:t>
            </a:r>
            <a:r>
              <a:rPr lang="ru-RU" sz="2800" dirty="0">
                <a:latin typeface="HSE Sans"/>
              </a:rPr>
              <a:t/>
            </a:r>
            <a:br>
              <a:rPr lang="ru-RU" sz="2800" dirty="0">
                <a:latin typeface="HSE Sans"/>
              </a:rPr>
            </a:br>
            <a:endParaRPr lang="ru-RU" sz="2800" dirty="0">
              <a:latin typeface="HSE Sans"/>
            </a:endParaRPr>
          </a:p>
        </p:txBody>
      </p:sp>
      <p:sp>
        <p:nvSpPr>
          <p:cNvPr id="3" name="Объект 2"/>
          <p:cNvSpPr>
            <a:spLocks noGrp="1"/>
          </p:cNvSpPr>
          <p:nvPr>
            <p:ph sz="half" idx="1"/>
          </p:nvPr>
        </p:nvSpPr>
        <p:spPr>
          <a:xfrm>
            <a:off x="838199" y="1825625"/>
            <a:ext cx="9308123" cy="4351338"/>
          </a:xfrm>
        </p:spPr>
        <p:txBody>
          <a:bodyPr>
            <a:normAutofit lnSpcReduction="10000"/>
          </a:bodyPr>
          <a:lstStyle/>
          <a:p>
            <a:r>
              <a:rPr lang="ru-RU" dirty="0" smtClean="0"/>
              <a:t> </a:t>
            </a:r>
            <a:r>
              <a:rPr lang="ru-RU" b="1" dirty="0">
                <a:latin typeface="HSE Sans" panose="02000000000000000000"/>
              </a:rPr>
              <a:t>7 класс – 1331 участник (9% от общего количества участников);</a:t>
            </a:r>
          </a:p>
          <a:p>
            <a:r>
              <a:rPr lang="ru-RU" b="1" dirty="0" smtClean="0">
                <a:latin typeface="HSE Sans" panose="02000000000000000000"/>
              </a:rPr>
              <a:t> </a:t>
            </a:r>
            <a:r>
              <a:rPr lang="ru-RU" b="1" dirty="0">
                <a:latin typeface="HSE Sans" panose="02000000000000000000"/>
              </a:rPr>
              <a:t>8 класс – 1468 участников (10% от общего количества участников;</a:t>
            </a:r>
          </a:p>
          <a:p>
            <a:r>
              <a:rPr lang="ru-RU" b="1" dirty="0" smtClean="0">
                <a:latin typeface="HSE Sans" panose="02000000000000000000"/>
              </a:rPr>
              <a:t> </a:t>
            </a:r>
            <a:r>
              <a:rPr lang="ru-RU" b="1" dirty="0">
                <a:latin typeface="HSE Sans" panose="02000000000000000000"/>
              </a:rPr>
              <a:t>9 класс – 2189 участников (16% от общего количества участников);</a:t>
            </a:r>
          </a:p>
          <a:p>
            <a:r>
              <a:rPr lang="ru-RU" b="1" dirty="0" smtClean="0">
                <a:latin typeface="HSE Sans" panose="02000000000000000000"/>
              </a:rPr>
              <a:t> </a:t>
            </a:r>
            <a:r>
              <a:rPr lang="ru-RU" b="1" dirty="0">
                <a:latin typeface="HSE Sans" panose="02000000000000000000"/>
              </a:rPr>
              <a:t>10 класс – 3790 участников (27% от общего количества участников);</a:t>
            </a:r>
          </a:p>
          <a:p>
            <a:r>
              <a:rPr lang="ru-RU" b="1" dirty="0" smtClean="0">
                <a:latin typeface="HSE Sans" panose="02000000000000000000"/>
              </a:rPr>
              <a:t> </a:t>
            </a:r>
            <a:r>
              <a:rPr lang="ru-RU" b="1" dirty="0">
                <a:latin typeface="HSE Sans" panose="02000000000000000000"/>
              </a:rPr>
              <a:t>11 класс – 5360 участников (38% от общего количества участников).</a:t>
            </a:r>
          </a:p>
          <a:p>
            <a:endParaRPr lang="ru-RU" dirty="0"/>
          </a:p>
        </p:txBody>
      </p:sp>
    </p:spTree>
    <p:extLst>
      <p:ext uri="{BB962C8B-B14F-4D97-AF65-F5344CB8AC3E}">
        <p14:creationId xmlns:p14="http://schemas.microsoft.com/office/powerpoint/2010/main" val="251186222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solidFill>
                  <a:srgbClr val="102D69"/>
                </a:solidFill>
                <a:latin typeface="HSE Sans"/>
              </a:rPr>
              <a:t>Количество и доля участников Олимпиады в 2024/2025 учебном году в разрезе регионов</a:t>
            </a:r>
            <a:endParaRPr lang="ru-RU" sz="3600" dirty="0">
              <a:solidFill>
                <a:srgbClr val="102D69"/>
              </a:solidFill>
              <a:latin typeface="HSE Sans"/>
            </a:endParaRPr>
          </a:p>
        </p:txBody>
      </p:sp>
      <p:graphicFrame>
        <p:nvGraphicFramePr>
          <p:cNvPr id="5" name="Объект 4"/>
          <p:cNvGraphicFramePr>
            <a:graphicFrameLocks noGrp="1"/>
          </p:cNvGraphicFramePr>
          <p:nvPr>
            <p:ph sz="half" idx="1"/>
            <p:extLst>
              <p:ext uri="{D42A27DB-BD31-4B8C-83A1-F6EECF244321}">
                <p14:modId xmlns:p14="http://schemas.microsoft.com/office/powerpoint/2010/main" val="3111735412"/>
              </p:ext>
            </p:extLst>
          </p:nvPr>
        </p:nvGraphicFramePr>
        <p:xfrm>
          <a:off x="2716823" y="1690688"/>
          <a:ext cx="6022731" cy="45390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1013902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dirty="0" smtClean="0">
                <a:solidFill>
                  <a:srgbClr val="102D69"/>
                </a:solidFill>
                <a:latin typeface="HSE Sans"/>
              </a:rPr>
              <a:t>Олимпиадные состязания первого этапа от партнеров ФМЦ НИУ ВШЭ</a:t>
            </a:r>
            <a:endParaRPr lang="ru-RU" sz="3600" dirty="0">
              <a:solidFill>
                <a:srgbClr val="102D69"/>
              </a:solidFill>
              <a:latin typeface="HSE Sans"/>
            </a:endParaRPr>
          </a:p>
        </p:txBody>
      </p:sp>
      <p:sp>
        <p:nvSpPr>
          <p:cNvPr id="3" name="Объект 2"/>
          <p:cNvSpPr>
            <a:spLocks noGrp="1"/>
          </p:cNvSpPr>
          <p:nvPr>
            <p:ph sz="half" idx="1"/>
          </p:nvPr>
        </p:nvSpPr>
        <p:spPr/>
        <p:txBody>
          <a:bodyPr>
            <a:normAutofit fontScale="70000" lnSpcReduction="20000"/>
          </a:bodyPr>
          <a:lstStyle/>
          <a:p>
            <a:r>
              <a:rPr lang="ru-RU" sz="2900" dirty="0">
                <a:latin typeface="HSE Sans"/>
              </a:rPr>
              <a:t>В период с 23 сентября по 23 октября 2024 г. Благотворительный фонд «Вклад в будущее» совместно с Федеральным методическим центром по финансовой грамотности НИУ ВШЭ (далее – ФМЦ) и Ассоциацией развития финансовой грамотности был организован конкурс </a:t>
            </a:r>
            <a:r>
              <a:rPr lang="ru-RU" sz="2900" b="1" dirty="0">
                <a:latin typeface="HSE Sans"/>
              </a:rPr>
              <a:t>«Финспринт». </a:t>
            </a:r>
            <a:endParaRPr lang="ru-RU" sz="2900" b="1" dirty="0" smtClean="0">
              <a:latin typeface="HSE Sans"/>
            </a:endParaRPr>
          </a:p>
          <a:p>
            <a:r>
              <a:rPr lang="ru-RU" sz="2900" dirty="0" smtClean="0">
                <a:latin typeface="HSE Sans"/>
              </a:rPr>
              <a:t>Всего </a:t>
            </a:r>
            <a:r>
              <a:rPr lang="ru-RU" sz="2900" dirty="0">
                <a:latin typeface="HSE Sans"/>
              </a:rPr>
              <a:t>в </a:t>
            </a:r>
            <a:r>
              <a:rPr lang="ru-RU" sz="2900" b="1" dirty="0">
                <a:latin typeface="HSE Sans"/>
              </a:rPr>
              <a:t>конкурсе</a:t>
            </a:r>
            <a:r>
              <a:rPr lang="ru-RU" sz="2900" dirty="0">
                <a:latin typeface="HSE Sans"/>
              </a:rPr>
              <a:t> приняли участие </a:t>
            </a:r>
            <a:r>
              <a:rPr lang="ru-RU" sz="2900" b="1" dirty="0">
                <a:latin typeface="HSE Sans"/>
              </a:rPr>
              <a:t>3232 </a:t>
            </a:r>
            <a:r>
              <a:rPr lang="ru-RU" sz="2900" dirty="0">
                <a:latin typeface="HSE Sans"/>
              </a:rPr>
              <a:t>учащихся общеобразовательных организаций и организаций среднего профессионального образования. В соответствии с правилами проведения мероприятия </a:t>
            </a:r>
            <a:r>
              <a:rPr lang="ru-RU" sz="2900" b="1" dirty="0">
                <a:latin typeface="HSE Sans"/>
              </a:rPr>
              <a:t>45 </a:t>
            </a:r>
            <a:r>
              <a:rPr lang="ru-RU" sz="2900" dirty="0">
                <a:latin typeface="HSE Sans"/>
              </a:rPr>
              <a:t>участникам конкурса, продемонстрировавшим лучшие результаты, предоставлены преференции в виде прохождения во II (заключительный) этап Олимпиады вне конкурсного отбора.</a:t>
            </a:r>
          </a:p>
          <a:p>
            <a:endParaRPr lang="ru-RU" dirty="0">
              <a:latin typeface="HSE Sans"/>
            </a:endParaRPr>
          </a:p>
        </p:txBody>
      </p:sp>
      <p:sp>
        <p:nvSpPr>
          <p:cNvPr id="4" name="Объект 3"/>
          <p:cNvSpPr>
            <a:spLocks noGrp="1"/>
          </p:cNvSpPr>
          <p:nvPr>
            <p:ph sz="half" idx="2"/>
          </p:nvPr>
        </p:nvSpPr>
        <p:spPr/>
        <p:txBody>
          <a:bodyPr>
            <a:normAutofit fontScale="70000" lnSpcReduction="20000"/>
          </a:bodyPr>
          <a:lstStyle/>
          <a:p>
            <a:r>
              <a:rPr lang="ru-RU" dirty="0" smtClean="0">
                <a:latin typeface="HSE Sans"/>
              </a:rPr>
              <a:t>В период с 15 октября </a:t>
            </a:r>
            <a:r>
              <a:rPr lang="ru-RU" dirty="0">
                <a:latin typeface="HSE Sans"/>
              </a:rPr>
              <a:t>по 17 октября 2024 г. состоялись олимпиадные дни </a:t>
            </a:r>
            <a:r>
              <a:rPr lang="ru-RU" b="1" dirty="0">
                <a:latin typeface="HSE Sans"/>
              </a:rPr>
              <a:t>Всероссийского онлайн-зачета </a:t>
            </a:r>
            <a:r>
              <a:rPr lang="ru-RU" dirty="0">
                <a:latin typeface="HSE Sans"/>
              </a:rPr>
              <a:t>по финансовой грамотности (далее – Зачет), организованного Банком России. </a:t>
            </a:r>
            <a:endParaRPr lang="ru-RU" dirty="0" smtClean="0">
              <a:latin typeface="HSE Sans"/>
            </a:endParaRPr>
          </a:p>
          <a:p>
            <a:r>
              <a:rPr lang="ru-RU" dirty="0" smtClean="0">
                <a:latin typeface="HSE Sans"/>
              </a:rPr>
              <a:t>В </a:t>
            </a:r>
            <a:r>
              <a:rPr lang="ru-RU" dirty="0">
                <a:latin typeface="HSE Sans"/>
              </a:rPr>
              <a:t>олимпиадных </a:t>
            </a:r>
            <a:r>
              <a:rPr lang="ru-RU" b="1" dirty="0">
                <a:latin typeface="HSE Sans"/>
              </a:rPr>
              <a:t>днях Зачета </a:t>
            </a:r>
            <a:r>
              <a:rPr lang="ru-RU" dirty="0">
                <a:latin typeface="HSE Sans"/>
              </a:rPr>
              <a:t>приняли участие </a:t>
            </a:r>
            <a:r>
              <a:rPr lang="ru-RU" b="1" dirty="0">
                <a:latin typeface="HSE Sans"/>
              </a:rPr>
              <a:t>24878 </a:t>
            </a:r>
            <a:r>
              <a:rPr lang="ru-RU" dirty="0">
                <a:latin typeface="HSE Sans"/>
              </a:rPr>
              <a:t>учащихся 5-11 классов общеобразовательных организаций и организаций среднего профессионального образования. В соответствии с правилами проведения мероприятия 316 участникам, успешно справившимся с 80% заданий, предоставлены преференции в виде прохождения во II (заключительный) этап Олимпиады вне конкурсного отбора. </a:t>
            </a:r>
          </a:p>
          <a:p>
            <a:endParaRPr lang="ru-RU" dirty="0"/>
          </a:p>
        </p:txBody>
      </p:sp>
    </p:spTree>
    <p:extLst>
      <p:ext uri="{BB962C8B-B14F-4D97-AF65-F5344CB8AC3E}">
        <p14:creationId xmlns:p14="http://schemas.microsoft.com/office/powerpoint/2010/main" val="71158683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solidFill>
                  <a:srgbClr val="102D69"/>
                </a:solidFill>
                <a:latin typeface="HSE Sans"/>
              </a:rPr>
              <a:t>ИТОГИ первого ОТБОРОЧНОГО ЭТАПА</a:t>
            </a:r>
            <a:endParaRPr lang="ru-RU" sz="4000" dirty="0">
              <a:solidFill>
                <a:srgbClr val="102D69"/>
              </a:solidFill>
              <a:latin typeface="HSE Sans"/>
            </a:endParaRPr>
          </a:p>
        </p:txBody>
      </p:sp>
      <p:sp>
        <p:nvSpPr>
          <p:cNvPr id="3" name="Объект 2"/>
          <p:cNvSpPr>
            <a:spLocks noGrp="1"/>
          </p:cNvSpPr>
          <p:nvPr>
            <p:ph sz="half" idx="1"/>
          </p:nvPr>
        </p:nvSpPr>
        <p:spPr/>
        <p:txBody>
          <a:bodyPr/>
          <a:lstStyle/>
          <a:p>
            <a:r>
              <a:rPr lang="ru-RU" dirty="0"/>
              <a:t>Таким образом, совокупная численность участников Олимпиады с учетом участников олимпиадных дней Зачета и конкурса «Финспринт» в 2024/25 учебном году составила </a:t>
            </a:r>
            <a:r>
              <a:rPr lang="ru-RU" b="1" dirty="0">
                <a:latin typeface="HSE Sans"/>
              </a:rPr>
              <a:t>42262 </a:t>
            </a:r>
            <a:r>
              <a:rPr lang="ru-RU" dirty="0"/>
              <a:t>человека.</a:t>
            </a:r>
          </a:p>
          <a:p>
            <a:endParaRPr lang="ru-RU" dirty="0"/>
          </a:p>
        </p:txBody>
      </p:sp>
      <p:sp>
        <p:nvSpPr>
          <p:cNvPr id="4" name="Объект 3"/>
          <p:cNvSpPr>
            <a:spLocks noGrp="1"/>
          </p:cNvSpPr>
          <p:nvPr>
            <p:ph sz="half" idx="2"/>
          </p:nvPr>
        </p:nvSpPr>
        <p:spPr/>
        <p:txBody>
          <a:bodyPr/>
          <a:lstStyle/>
          <a:p>
            <a:r>
              <a:rPr lang="ru-RU" dirty="0"/>
              <a:t>В соответствии с утвержденными методической комиссией критериями</a:t>
            </a:r>
            <a:br>
              <a:rPr lang="ru-RU" dirty="0"/>
            </a:br>
            <a:r>
              <a:rPr lang="ru-RU" dirty="0"/>
              <a:t>во </a:t>
            </a:r>
            <a:r>
              <a:rPr lang="en-US" dirty="0"/>
              <a:t>II</a:t>
            </a:r>
            <a:r>
              <a:rPr lang="ru-RU" dirty="0"/>
              <a:t> (заключительный) этап в 2024/25 учебном году приглашены </a:t>
            </a:r>
            <a:r>
              <a:rPr lang="ru-RU" b="1" dirty="0">
                <a:latin typeface="HSE Sans"/>
              </a:rPr>
              <a:t>1304</a:t>
            </a:r>
            <a:r>
              <a:rPr lang="ru-RU" dirty="0"/>
              <a:t> </a:t>
            </a:r>
            <a:r>
              <a:rPr lang="ru-RU" dirty="0" smtClean="0"/>
              <a:t>участника</a:t>
            </a:r>
            <a:endParaRPr lang="ru-RU" dirty="0"/>
          </a:p>
        </p:txBody>
      </p:sp>
    </p:spTree>
    <p:extLst>
      <p:ext uri="{BB962C8B-B14F-4D97-AF65-F5344CB8AC3E}">
        <p14:creationId xmlns:p14="http://schemas.microsoft.com/office/powerpoint/2010/main" val="58572284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6600" dirty="0" smtClean="0">
                <a:solidFill>
                  <a:srgbClr val="102D69"/>
                </a:solidFill>
                <a:latin typeface="HSE Sans"/>
              </a:rPr>
              <a:t/>
            </a:r>
            <a:br>
              <a:rPr lang="ru-RU" sz="6600" dirty="0" smtClean="0">
                <a:solidFill>
                  <a:srgbClr val="102D69"/>
                </a:solidFill>
                <a:latin typeface="HSE Sans"/>
              </a:rPr>
            </a:br>
            <a:r>
              <a:rPr lang="ru-RU" sz="6600" dirty="0">
                <a:solidFill>
                  <a:srgbClr val="102D69"/>
                </a:solidFill>
                <a:latin typeface="HSE Sans"/>
              </a:rPr>
              <a:t/>
            </a:r>
            <a:br>
              <a:rPr lang="ru-RU" sz="6600" dirty="0">
                <a:solidFill>
                  <a:srgbClr val="102D69"/>
                </a:solidFill>
                <a:latin typeface="HSE Sans"/>
              </a:rPr>
            </a:br>
            <a:r>
              <a:rPr lang="ru-RU" sz="6600" dirty="0" smtClean="0">
                <a:solidFill>
                  <a:srgbClr val="102D69"/>
                </a:solidFill>
                <a:latin typeface="HSE Sans"/>
              </a:rPr>
              <a:t/>
            </a:r>
            <a:br>
              <a:rPr lang="ru-RU" sz="6600" dirty="0" smtClean="0">
                <a:solidFill>
                  <a:srgbClr val="102D69"/>
                </a:solidFill>
                <a:latin typeface="HSE Sans"/>
              </a:rPr>
            </a:br>
            <a:r>
              <a:rPr lang="ru-RU" sz="6600" dirty="0">
                <a:solidFill>
                  <a:srgbClr val="102D69"/>
                </a:solidFill>
                <a:latin typeface="HSE Sans"/>
              </a:rPr>
              <a:t/>
            </a:r>
            <a:br>
              <a:rPr lang="ru-RU" sz="6600" dirty="0">
                <a:solidFill>
                  <a:srgbClr val="102D69"/>
                </a:solidFill>
                <a:latin typeface="HSE Sans"/>
              </a:rPr>
            </a:br>
            <a:r>
              <a:rPr lang="ru-RU" sz="6600" dirty="0" smtClean="0">
                <a:solidFill>
                  <a:srgbClr val="102D69"/>
                </a:solidFill>
                <a:latin typeface="HSE Sans"/>
              </a:rPr>
              <a:t/>
            </a:r>
            <a:br>
              <a:rPr lang="ru-RU" sz="6600" dirty="0" smtClean="0">
                <a:solidFill>
                  <a:srgbClr val="102D69"/>
                </a:solidFill>
                <a:latin typeface="HSE Sans"/>
              </a:rPr>
            </a:br>
            <a:r>
              <a:rPr lang="ru-RU" sz="6600" dirty="0">
                <a:solidFill>
                  <a:srgbClr val="102D69"/>
                </a:solidFill>
                <a:latin typeface="HSE Sans"/>
              </a:rPr>
              <a:t/>
            </a:r>
            <a:br>
              <a:rPr lang="ru-RU" sz="6600" dirty="0">
                <a:solidFill>
                  <a:srgbClr val="102D69"/>
                </a:solidFill>
                <a:latin typeface="HSE Sans"/>
              </a:rPr>
            </a:br>
            <a:r>
              <a:rPr lang="ru-RU" sz="6600" dirty="0" smtClean="0">
                <a:solidFill>
                  <a:srgbClr val="102D69"/>
                </a:solidFill>
                <a:latin typeface="HSE Sans"/>
              </a:rPr>
              <a:t>Спасибо за внимание</a:t>
            </a:r>
            <a:endParaRPr lang="ru-RU" sz="6600" dirty="0">
              <a:solidFill>
                <a:srgbClr val="102D69"/>
              </a:solidFill>
              <a:latin typeface="HSE Sans"/>
            </a:endParaRPr>
          </a:p>
        </p:txBody>
      </p:sp>
    </p:spTree>
    <p:extLst>
      <p:ext uri="{BB962C8B-B14F-4D97-AF65-F5344CB8AC3E}">
        <p14:creationId xmlns:p14="http://schemas.microsoft.com/office/powerpoint/2010/main" val="52353832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7313</TotalTime>
  <Words>507</Words>
  <Application>Microsoft Office PowerPoint</Application>
  <PresentationFormat>Широкоэкранный</PresentationFormat>
  <Paragraphs>37</Paragraphs>
  <Slides>9</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9</vt:i4>
      </vt:variant>
    </vt:vector>
  </HeadingPairs>
  <TitlesOfParts>
    <vt:vector size="17" baseType="lpstr">
      <vt:lpstr>Arial</vt:lpstr>
      <vt:lpstr>Calibri</vt:lpstr>
      <vt:lpstr>Calibri Light</vt:lpstr>
      <vt:lpstr>Comic Sans MS</vt:lpstr>
      <vt:lpstr>HSE Sans</vt:lpstr>
      <vt:lpstr>Tahoma</vt:lpstr>
      <vt:lpstr>Times New Roman</vt:lpstr>
      <vt:lpstr>Тема Office</vt:lpstr>
      <vt:lpstr>Всероссийская олимпиада школьников  «Высшая проба»  по профилю «Финансовая грамотность» </vt:lpstr>
      <vt:lpstr>Сроки проведения Высшей пробы</vt:lpstr>
      <vt:lpstr>Дополнительная возможность попасть в финал</vt:lpstr>
      <vt:lpstr>Анализ результатов I (отборочного) этапа Всероссийской олимпиады школьников «Высшая проба» по профилю финансовая грамотность в 2024/25 учебном году </vt:lpstr>
      <vt:lpstr>При регистрации на Олимпиаду в 2024/25 учебном году разбивка по возрастным группам произошла в следующем соотношении: </vt:lpstr>
      <vt:lpstr>Количество и доля участников Олимпиады в 2024/2025 учебном году в разрезе регионов</vt:lpstr>
      <vt:lpstr>Олимпиадные состязания первого этапа от партнеров ФМЦ НИУ ВШЭ</vt:lpstr>
      <vt:lpstr>ИТОГИ первого ОТБОРОЧНОГО ЭТАПА</vt:lpstr>
      <vt:lpstr>      Спасибо за внимание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Совместный проект  Минфина России и Всемирного банка «Содействие повышению уровня финансовой грамотности населения и развитию финансового образования в РФ»:  миссия, основные направления реализации, результаты</dc:title>
  <dc:creator>Башева Елена Ивановна</dc:creator>
  <cp:lastModifiedBy>Силина Светлана Николаевна</cp:lastModifiedBy>
  <cp:revision>303</cp:revision>
  <dcterms:created xsi:type="dcterms:W3CDTF">2019-11-25T10:09:58Z</dcterms:created>
  <dcterms:modified xsi:type="dcterms:W3CDTF">2025-01-13T10:56:30Z</dcterms:modified>
</cp:coreProperties>
</file>