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76" r:id="rId4"/>
    <p:sldId id="275" r:id="rId5"/>
    <p:sldId id="277" r:id="rId6"/>
    <p:sldId id="282" r:id="rId7"/>
    <p:sldId id="278" r:id="rId8"/>
    <p:sldId id="279" r:id="rId9"/>
    <p:sldId id="280" r:id="rId10"/>
    <p:sldId id="283" r:id="rId11"/>
    <p:sldId id="285" r:id="rId12"/>
    <p:sldId id="286" r:id="rId13"/>
    <p:sldId id="287" r:id="rId14"/>
    <p:sldId id="27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57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F52DA-7864-4814-AF97-DE074187F1A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4B43058-9900-4D04-81A4-43BF4CCBF801}">
      <dgm:prSet/>
      <dgm:spPr/>
      <dgm:t>
        <a:bodyPr/>
        <a:lstStyle/>
        <a:p>
          <a:r>
            <a:rPr lang="ru-RU" dirty="0"/>
            <a:t>3а. Сделайте вывод о том, превосходит ли </a:t>
          </a:r>
          <a:r>
            <a:rPr lang="ru-RU" b="1" dirty="0"/>
            <a:t>размер возвращенного из бюджета НДФЛ расходы на обслуживание кредита</a:t>
          </a:r>
          <a:r>
            <a:rPr lang="ru-RU" dirty="0"/>
            <a:t> в период обучения Евгения и после его окончания. Подтвердите свой вывод необходимыми расчётами. Будем предполагать, что возврат НДФЛ осуществляется в год осуществления расходов на обучение. </a:t>
          </a:r>
          <a:endParaRPr lang="en-US" dirty="0"/>
        </a:p>
      </dgm:t>
    </dgm:pt>
    <dgm:pt modelId="{876310DD-8940-472C-811D-E762813DCCCD}" type="parTrans" cxnId="{70C8098D-486A-48EB-94CB-C7B1D7998539}">
      <dgm:prSet/>
      <dgm:spPr/>
      <dgm:t>
        <a:bodyPr/>
        <a:lstStyle/>
        <a:p>
          <a:endParaRPr lang="en-US"/>
        </a:p>
      </dgm:t>
    </dgm:pt>
    <dgm:pt modelId="{3B798F51-4DF4-458E-BC38-21A97EFB9881}" type="sibTrans" cxnId="{70C8098D-486A-48EB-94CB-C7B1D7998539}">
      <dgm:prSet/>
      <dgm:spPr/>
      <dgm:t>
        <a:bodyPr/>
        <a:lstStyle/>
        <a:p>
          <a:endParaRPr lang="en-US"/>
        </a:p>
      </dgm:t>
    </dgm:pt>
    <dgm:pt modelId="{934BE644-A6FA-4E0C-B23D-42E3E87832FA}">
      <dgm:prSet/>
      <dgm:spPr/>
      <dgm:t>
        <a:bodyPr/>
        <a:lstStyle/>
        <a:p>
          <a:r>
            <a:rPr lang="ru-RU"/>
            <a:t>3б. Какие факторы могут повлиять на размер рассматриваемого социального налогового вычета Евгения?</a:t>
          </a:r>
          <a:endParaRPr lang="en-US"/>
        </a:p>
      </dgm:t>
    </dgm:pt>
    <dgm:pt modelId="{FACE158F-F616-488C-A719-0E190B7CC4F2}" type="parTrans" cxnId="{E5B40E33-00E9-4DDA-8531-83397B0A78BD}">
      <dgm:prSet/>
      <dgm:spPr/>
      <dgm:t>
        <a:bodyPr/>
        <a:lstStyle/>
        <a:p>
          <a:endParaRPr lang="en-US"/>
        </a:p>
      </dgm:t>
    </dgm:pt>
    <dgm:pt modelId="{2CCF1C3F-E50C-4A68-91FC-9A87519E2D65}" type="sibTrans" cxnId="{E5B40E33-00E9-4DDA-8531-83397B0A78BD}">
      <dgm:prSet/>
      <dgm:spPr/>
      <dgm:t>
        <a:bodyPr/>
        <a:lstStyle/>
        <a:p>
          <a:endParaRPr lang="en-US"/>
        </a:p>
      </dgm:t>
    </dgm:pt>
    <dgm:pt modelId="{F8535B59-8B31-433D-8151-B2BE208936EF}" type="pres">
      <dgm:prSet presAssocID="{89AF52DA-7864-4814-AF97-DE074187F1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351398-BE5C-4228-840C-82C7B6FC9DF5}" type="pres">
      <dgm:prSet presAssocID="{44B43058-9900-4D04-81A4-43BF4CCBF801}" presName="hierRoot1" presStyleCnt="0"/>
      <dgm:spPr/>
    </dgm:pt>
    <dgm:pt modelId="{F20DBF5C-06BB-473B-BBEB-9952046C3631}" type="pres">
      <dgm:prSet presAssocID="{44B43058-9900-4D04-81A4-43BF4CCBF801}" presName="composite" presStyleCnt="0"/>
      <dgm:spPr/>
    </dgm:pt>
    <dgm:pt modelId="{5767F7EF-3761-464C-82B3-EACBD1E9CD36}" type="pres">
      <dgm:prSet presAssocID="{44B43058-9900-4D04-81A4-43BF4CCBF801}" presName="background" presStyleLbl="node0" presStyleIdx="0" presStyleCnt="2"/>
      <dgm:spPr/>
    </dgm:pt>
    <dgm:pt modelId="{26A61B16-6D3E-4E35-9325-5642BB1A1E94}" type="pres">
      <dgm:prSet presAssocID="{44B43058-9900-4D04-81A4-43BF4CCBF801}" presName="text" presStyleLbl="fgAcc0" presStyleIdx="0" presStyleCnt="2">
        <dgm:presLayoutVars>
          <dgm:chPref val="3"/>
        </dgm:presLayoutVars>
      </dgm:prSet>
      <dgm:spPr/>
    </dgm:pt>
    <dgm:pt modelId="{EE42FED8-E846-4831-8C6B-24166A7E8386}" type="pres">
      <dgm:prSet presAssocID="{44B43058-9900-4D04-81A4-43BF4CCBF801}" presName="hierChild2" presStyleCnt="0"/>
      <dgm:spPr/>
    </dgm:pt>
    <dgm:pt modelId="{82CC831D-F269-42E9-B8BA-9C55559B879D}" type="pres">
      <dgm:prSet presAssocID="{934BE644-A6FA-4E0C-B23D-42E3E87832FA}" presName="hierRoot1" presStyleCnt="0"/>
      <dgm:spPr/>
    </dgm:pt>
    <dgm:pt modelId="{D6FE3839-5956-4268-B177-837A2EC76741}" type="pres">
      <dgm:prSet presAssocID="{934BE644-A6FA-4E0C-B23D-42E3E87832FA}" presName="composite" presStyleCnt="0"/>
      <dgm:spPr/>
    </dgm:pt>
    <dgm:pt modelId="{1C03B157-759A-41AD-8A60-FF0ACACE093A}" type="pres">
      <dgm:prSet presAssocID="{934BE644-A6FA-4E0C-B23D-42E3E87832FA}" presName="background" presStyleLbl="node0" presStyleIdx="1" presStyleCnt="2"/>
      <dgm:spPr/>
    </dgm:pt>
    <dgm:pt modelId="{20862E60-47B7-4B89-B2D6-2FBDC0327952}" type="pres">
      <dgm:prSet presAssocID="{934BE644-A6FA-4E0C-B23D-42E3E87832FA}" presName="text" presStyleLbl="fgAcc0" presStyleIdx="1" presStyleCnt="2">
        <dgm:presLayoutVars>
          <dgm:chPref val="3"/>
        </dgm:presLayoutVars>
      </dgm:prSet>
      <dgm:spPr/>
    </dgm:pt>
    <dgm:pt modelId="{BF077A7C-D4A1-4539-A4B0-1F0860D151FC}" type="pres">
      <dgm:prSet presAssocID="{934BE644-A6FA-4E0C-B23D-42E3E87832FA}" presName="hierChild2" presStyleCnt="0"/>
      <dgm:spPr/>
    </dgm:pt>
  </dgm:ptLst>
  <dgm:cxnLst>
    <dgm:cxn modelId="{E5B40E33-00E9-4DDA-8531-83397B0A78BD}" srcId="{89AF52DA-7864-4814-AF97-DE074187F1A8}" destId="{934BE644-A6FA-4E0C-B23D-42E3E87832FA}" srcOrd="1" destOrd="0" parTransId="{FACE158F-F616-488C-A719-0E190B7CC4F2}" sibTransId="{2CCF1C3F-E50C-4A68-91FC-9A87519E2D65}"/>
    <dgm:cxn modelId="{F9D6266B-8265-47AD-AB02-B4462588E1A2}" type="presOf" srcId="{89AF52DA-7864-4814-AF97-DE074187F1A8}" destId="{F8535B59-8B31-433D-8151-B2BE208936EF}" srcOrd="0" destOrd="0" presId="urn:microsoft.com/office/officeart/2005/8/layout/hierarchy1"/>
    <dgm:cxn modelId="{72492F81-641E-4E02-A56A-196ED443BB70}" type="presOf" srcId="{44B43058-9900-4D04-81A4-43BF4CCBF801}" destId="{26A61B16-6D3E-4E35-9325-5642BB1A1E94}" srcOrd="0" destOrd="0" presId="urn:microsoft.com/office/officeart/2005/8/layout/hierarchy1"/>
    <dgm:cxn modelId="{70C8098D-486A-48EB-94CB-C7B1D7998539}" srcId="{89AF52DA-7864-4814-AF97-DE074187F1A8}" destId="{44B43058-9900-4D04-81A4-43BF4CCBF801}" srcOrd="0" destOrd="0" parTransId="{876310DD-8940-472C-811D-E762813DCCCD}" sibTransId="{3B798F51-4DF4-458E-BC38-21A97EFB9881}"/>
    <dgm:cxn modelId="{F51F7DF4-38E2-4413-8345-FA816F240FD9}" type="presOf" srcId="{934BE644-A6FA-4E0C-B23D-42E3E87832FA}" destId="{20862E60-47B7-4B89-B2D6-2FBDC0327952}" srcOrd="0" destOrd="0" presId="urn:microsoft.com/office/officeart/2005/8/layout/hierarchy1"/>
    <dgm:cxn modelId="{284FE0EE-ADE6-41A3-ACCC-55C039684AB9}" type="presParOf" srcId="{F8535B59-8B31-433D-8151-B2BE208936EF}" destId="{6F351398-BE5C-4228-840C-82C7B6FC9DF5}" srcOrd="0" destOrd="0" presId="urn:microsoft.com/office/officeart/2005/8/layout/hierarchy1"/>
    <dgm:cxn modelId="{7BD55DB8-E971-4236-8455-E20908DC33E9}" type="presParOf" srcId="{6F351398-BE5C-4228-840C-82C7B6FC9DF5}" destId="{F20DBF5C-06BB-473B-BBEB-9952046C3631}" srcOrd="0" destOrd="0" presId="urn:microsoft.com/office/officeart/2005/8/layout/hierarchy1"/>
    <dgm:cxn modelId="{21B24E42-ACFD-4A99-8B96-11F9C4D0F5B4}" type="presParOf" srcId="{F20DBF5C-06BB-473B-BBEB-9952046C3631}" destId="{5767F7EF-3761-464C-82B3-EACBD1E9CD36}" srcOrd="0" destOrd="0" presId="urn:microsoft.com/office/officeart/2005/8/layout/hierarchy1"/>
    <dgm:cxn modelId="{6339C260-6A82-49D5-8284-768782410C25}" type="presParOf" srcId="{F20DBF5C-06BB-473B-BBEB-9952046C3631}" destId="{26A61B16-6D3E-4E35-9325-5642BB1A1E94}" srcOrd="1" destOrd="0" presId="urn:microsoft.com/office/officeart/2005/8/layout/hierarchy1"/>
    <dgm:cxn modelId="{CA2FB9C4-ABEB-40FA-8B6F-929F4C7E1502}" type="presParOf" srcId="{6F351398-BE5C-4228-840C-82C7B6FC9DF5}" destId="{EE42FED8-E846-4831-8C6B-24166A7E8386}" srcOrd="1" destOrd="0" presId="urn:microsoft.com/office/officeart/2005/8/layout/hierarchy1"/>
    <dgm:cxn modelId="{105F902B-61A3-4134-9E60-ED5FD49DDD6D}" type="presParOf" srcId="{F8535B59-8B31-433D-8151-B2BE208936EF}" destId="{82CC831D-F269-42E9-B8BA-9C55559B879D}" srcOrd="1" destOrd="0" presId="urn:microsoft.com/office/officeart/2005/8/layout/hierarchy1"/>
    <dgm:cxn modelId="{11B19CA5-EC92-4DA6-94B2-41347F0C0DBC}" type="presParOf" srcId="{82CC831D-F269-42E9-B8BA-9C55559B879D}" destId="{D6FE3839-5956-4268-B177-837A2EC76741}" srcOrd="0" destOrd="0" presId="urn:microsoft.com/office/officeart/2005/8/layout/hierarchy1"/>
    <dgm:cxn modelId="{BDD09BDB-A008-48EF-8757-AC7737492DAE}" type="presParOf" srcId="{D6FE3839-5956-4268-B177-837A2EC76741}" destId="{1C03B157-759A-41AD-8A60-FF0ACACE093A}" srcOrd="0" destOrd="0" presId="urn:microsoft.com/office/officeart/2005/8/layout/hierarchy1"/>
    <dgm:cxn modelId="{8DE821C6-EC6E-48AD-B218-F2EC3F2C4FBF}" type="presParOf" srcId="{D6FE3839-5956-4268-B177-837A2EC76741}" destId="{20862E60-47B7-4B89-B2D6-2FBDC0327952}" srcOrd="1" destOrd="0" presId="urn:microsoft.com/office/officeart/2005/8/layout/hierarchy1"/>
    <dgm:cxn modelId="{4B9EEADF-69D0-430E-9892-6669ED15A911}" type="presParOf" srcId="{82CC831D-F269-42E9-B8BA-9C55559B879D}" destId="{BF077A7C-D4A1-4539-A4B0-1F0860D151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7F7EF-3761-464C-82B3-EACBD1E9CD36}">
      <dsp:nvSpPr>
        <dsp:cNvPr id="0" name=""/>
        <dsp:cNvSpPr/>
      </dsp:nvSpPr>
      <dsp:spPr>
        <a:xfrm>
          <a:off x="470464" y="63"/>
          <a:ext cx="4498027" cy="2856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61B16-6D3E-4E35-9325-5642BB1A1E94}">
      <dsp:nvSpPr>
        <dsp:cNvPr id="0" name=""/>
        <dsp:cNvSpPr/>
      </dsp:nvSpPr>
      <dsp:spPr>
        <a:xfrm>
          <a:off x="970244" y="474855"/>
          <a:ext cx="4498027" cy="2856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3а. Сделайте вывод о том, превосходит ли </a:t>
          </a:r>
          <a:r>
            <a:rPr lang="ru-RU" sz="1800" b="1" kern="1200" dirty="0"/>
            <a:t>размер возвращенного из бюджета НДФЛ расходы на обслуживание кредита</a:t>
          </a:r>
          <a:r>
            <a:rPr lang="ru-RU" sz="1800" kern="1200" dirty="0"/>
            <a:t> в период обучения Евгения и после его окончания. Подтвердите свой вывод необходимыми расчётами. Будем предполагать, что возврат НДФЛ осуществляется в год осуществления расходов на обучение. </a:t>
          </a:r>
          <a:endParaRPr lang="en-US" sz="1800" kern="1200" dirty="0"/>
        </a:p>
      </dsp:txBody>
      <dsp:txXfrm>
        <a:off x="1053901" y="558512"/>
        <a:ext cx="4330713" cy="2688933"/>
      </dsp:txXfrm>
    </dsp:sp>
    <dsp:sp modelId="{1C03B157-759A-41AD-8A60-FF0ACACE093A}">
      <dsp:nvSpPr>
        <dsp:cNvPr id="0" name=""/>
        <dsp:cNvSpPr/>
      </dsp:nvSpPr>
      <dsp:spPr>
        <a:xfrm>
          <a:off x="5968052" y="63"/>
          <a:ext cx="4498027" cy="28562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62E60-47B7-4B89-B2D6-2FBDC0327952}">
      <dsp:nvSpPr>
        <dsp:cNvPr id="0" name=""/>
        <dsp:cNvSpPr/>
      </dsp:nvSpPr>
      <dsp:spPr>
        <a:xfrm>
          <a:off x="6467833" y="474855"/>
          <a:ext cx="4498027" cy="28562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3б. Какие факторы могут повлиять на размер рассматриваемого социального налогового вычета Евгения?</a:t>
          </a:r>
          <a:endParaRPr lang="en-US" sz="1800" kern="1200"/>
        </a:p>
      </dsp:txBody>
      <dsp:txXfrm>
        <a:off x="6551490" y="558512"/>
        <a:ext cx="4330713" cy="2688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D57EB-777F-8497-7994-4E92FB97E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66F295-F816-8F87-8EA7-28C599446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290B7A-9E69-3A3E-6305-48FCED97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773976-7F46-86CA-388D-6F9A0635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022AD5-4891-6CD7-4EA0-EACD13EDF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30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BB59B-A8D3-19E8-76A4-90C6C0398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DF90DB-FA5C-B12C-F939-C9E1AEBBD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A1E396-3A3C-1DAA-E5FF-057097A0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22CE51-F62A-9C9F-E31B-0714AB93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9623C8-D879-48D9-FD7B-FA2747A1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0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927B9B-368A-D9A7-9341-15761AD53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8CE3D6-9A20-CDF5-9F89-30E8EF081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A9A3AB-A611-26E9-A243-3DADD637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1FDE2D-EC98-0245-7678-FA47021F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20C2FF-573D-A7D1-96A4-61796427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15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A42FE2-0FCE-008B-502F-E53DABFA9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4661C3-4C52-6BB4-76AD-5C2C4BE05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53B857-4DB4-A8A2-BF5C-6D6996B19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379EC6-C643-F4C8-6B34-D2C9C4DC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977BE5-A233-E4A9-8D7A-DEB7C02F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4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0A965-B735-DD6E-2105-2A01A63C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46B866-5CAB-249C-FB83-FFFB53ABD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2DBFB-E2D8-4B4F-5DD4-D6905B14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154B06-49BE-9CF1-B5C9-BE6931BD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EF8AB-8374-6F18-2F21-FFE3EB1B9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70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F1450-D930-116B-4F46-7552B260F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4C4F4B-A32A-26AB-4B06-82DB3B357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44F524-7192-FD05-8384-58F2813D8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455F3D-B413-DB0D-BD47-F52713E7C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389607-3EFA-994E-7D8E-DE7B4601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BA76A6-9AB4-5821-8896-7C7443C1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88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40B12-B780-A9EE-A5EE-ED5AF8B6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9D368-AE89-BC5D-E583-6FD52E87B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7DC21F2-DCE8-9B43-53A7-8E5FCBA37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EE59958-D166-C0B4-B4C8-1134D5171F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FE8F3F2-1824-C504-8276-3687709BA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53C8CE-8D93-0731-47BE-25A086BFD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933BE3-4225-17F1-D19E-CA7F6B05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ED1C0C-404A-AD8E-C727-57351584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65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BABD0-8D59-C0A7-49A9-CD29A824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790EA9-40B5-52E5-99B3-F7BADC66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FD7EC0-7194-873D-EC3F-1AE49D41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6AC4B8-48A8-CCCF-B50E-F7B552C5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03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AE1B37-A8AB-771A-1CD6-342E1AD77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29F6FB9-A81D-C3B0-1481-6C8E3F189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92913F-02B5-477E-7B82-A414306C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0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B4653-6F74-036D-8F19-32554F0E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46BBDA-1C77-AF3E-4031-19638548F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C95C1E-2B09-8B19-243C-C8DE456FB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C28580-5907-E6D9-6158-2555863B3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690184-CD1A-366C-2FC4-1D93CE9D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2350A9-7205-4829-1044-D8AB25CF6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63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477EE-950A-A540-8E2E-8AE57C462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4F72E83-8C98-D24A-FF42-E9DF3BAFED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728F7D-6C2A-6070-2618-17458F51C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1195AF-0CA6-D4A1-36C8-70DAEEB8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90E276-667A-D28E-7F1C-53AA2BE2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D61556-D064-28A1-33D5-097C9361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25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C358A-960B-CD1C-5038-A4D60DA7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734169-291A-94E7-DCE5-A27002836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2ACA41-4DE7-98AA-F001-BC19E23A7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12598F-B40B-4BCF-9FC8-DDDFE42C7E40}" type="datetimeFigureOut">
              <a:rPr lang="ru-RU" smtClean="0"/>
              <a:t>20.01.2025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42072-01B4-0211-AB5D-9ADAE55A6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606D70-B966-4BC5-630B-0CA031916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C13F36-C6C6-4A36-9805-FEF26993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7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onsultant.ru/document/cons_doc_LAW_28165/c8ebcedc9ddce9d959d6c520c3b0d602f71e8e12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lymp.hse.ru/mmo/tasks-finance" TargetMode="External"/><Relationship Id="rId2" Type="http://schemas.openxmlformats.org/officeDocument/2006/relationships/hyperlink" Target="https://olymp.hse.ru/mmo/materials-financ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log.gov.ru/rn77/taxation/taxes/ndfl/nalog_vichet/soc_nv/?ysclid=m6dhumgyy6281129944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E15EF-091E-CBCC-A94C-CCB8F64D8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3428" y="1122363"/>
            <a:ext cx="3374571" cy="2387600"/>
          </a:xfrm>
        </p:spPr>
        <p:txBody>
          <a:bodyPr/>
          <a:lstStyle/>
          <a:p>
            <a:r>
              <a:rPr lang="ru-RU" dirty="0"/>
              <a:t>11 класс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28E548-CFDD-F32E-AB0B-E4A853F85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6651" y="5366656"/>
            <a:ext cx="9144000" cy="1196861"/>
          </a:xfrm>
        </p:spPr>
        <p:txBody>
          <a:bodyPr/>
          <a:lstStyle/>
          <a:p>
            <a:pPr algn="r"/>
            <a:r>
              <a:rPr lang="ru-RU" dirty="0"/>
              <a:t>Каяшева Елена Владимировна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F38A45B-3598-C199-3EA8-1A81BDE6C809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703991A-5694-0821-B798-81E74998BD46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A6DCC021-B718-D074-4CE7-AABE907CC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E64E6964-A1E7-62A1-3F72-6DF5FCC43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05" y="232341"/>
            <a:ext cx="7013122" cy="467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8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333CB-0E26-30C0-A8EF-590F6DEB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301" y="435935"/>
            <a:ext cx="11381391" cy="180754"/>
          </a:xfrm>
        </p:spPr>
        <p:txBody>
          <a:bodyPr>
            <a:noAutofit/>
          </a:bodyPr>
          <a:lstStyle/>
          <a:p>
            <a:r>
              <a:rPr lang="ru-RU" sz="3200" u="sng" dirty="0"/>
              <a:t>Задание с аргументированным ответом: Инвестиции в золото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4ACD51-BCFA-2521-C1B1-86F9DBDF2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302" y="1008783"/>
            <a:ext cx="10928498" cy="407358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Зинаида работает в торговой фирме бухгалтером с заработной платой 70 000 рублей в месяц. Уже несколько лет Зинаида откладывает часть заработной платы и вкладывает её в различные финансовые инструменты. </a:t>
            </a:r>
          </a:p>
          <a:p>
            <a:r>
              <a:rPr lang="ru-RU" dirty="0"/>
              <a:t>В 2023 году она обратила внимание на золото и решила изучить возможные способы инвестиций в данный актив. </a:t>
            </a:r>
          </a:p>
          <a:p>
            <a:r>
              <a:rPr lang="ru-RU" dirty="0"/>
              <a:t>Обоснуйте финансовую грамотность или финансовую неграмотность рассуждений, описанных ниже. Приведите как можно больше обоснований за/против каждого суждения (не более двух предложений на каждое обоснование). Ответ оформите таблицей, как показано в примере ниже.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495F4816-81AA-9AB9-D5B1-A9483A625A0C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8F89545B-C73D-2694-C24B-93358E895294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D6304CED-515B-876D-9F46-89B709F94E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69B0CA03-1972-E5E2-250C-BDA0E02CA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394171"/>
              </p:ext>
            </p:extLst>
          </p:nvPr>
        </p:nvGraphicFramePr>
        <p:xfrm>
          <a:off x="838200" y="4938309"/>
          <a:ext cx="10420351" cy="16183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33938">
                  <a:extLst>
                    <a:ext uri="{9D8B030D-6E8A-4147-A177-3AD203B41FA5}">
                      <a16:colId xmlns:a16="http://schemas.microsoft.com/office/drawing/2014/main" val="3516202125"/>
                    </a:ext>
                  </a:extLst>
                </a:gridCol>
                <a:gridCol w="1580058">
                  <a:extLst>
                    <a:ext uri="{9D8B030D-6E8A-4147-A177-3AD203B41FA5}">
                      <a16:colId xmlns:a16="http://schemas.microsoft.com/office/drawing/2014/main" val="2391087284"/>
                    </a:ext>
                  </a:extLst>
                </a:gridCol>
                <a:gridCol w="7106355">
                  <a:extLst>
                    <a:ext uri="{9D8B030D-6E8A-4147-A177-3AD203B41FA5}">
                      <a16:colId xmlns:a16="http://schemas.microsoft.com/office/drawing/2014/main" val="12467776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Номер пункта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Грамотно/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неграмотно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Объяснение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3024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450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627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59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742238-04E9-2F1E-F066-09261DF49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54CCEFD-F144-890E-B9B0-8B5F1A987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012EF5-DDC7-ED40-CAD9-C153F84B5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014" y="436533"/>
            <a:ext cx="10330798" cy="3461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/>
              <a:t>Цена на золото в России и многих других странах устанавливается исходя из действующего на момент расчета значения цены на золото в долларах США, зафиксированного на лондонском рынке наличного металла. Центральный банк России пересчитывает эту цену в рубли по официальному курсу доллара США к российскому рублю и получает учётные цены на металл. </a:t>
            </a:r>
          </a:p>
          <a:p>
            <a:pPr marL="0" indent="0">
              <a:buNone/>
            </a:pPr>
            <a:r>
              <a:rPr lang="ru-RU" sz="2400" dirty="0"/>
              <a:t>1. Зинаида считает, что доходность вложений в золото будет зависеть от того, в какой стране, то есть по цене в какой валюте, инвестор купит золото.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F66C0B6-95F8-1556-0E25-B20A184069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4F3D3E-C078-167A-9220-D59727AD3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B5F66F46-5CEB-D1AE-CE94-5E5653C03FF0}"/>
              </a:ext>
            </a:extLst>
          </p:cNvPr>
          <p:cNvGrpSpPr/>
          <p:nvPr/>
        </p:nvGrpSpPr>
        <p:grpSpPr>
          <a:xfrm>
            <a:off x="11201400" y="428"/>
            <a:ext cx="984017" cy="6857572"/>
            <a:chOff x="11258551" y="0"/>
            <a:chExt cx="933450" cy="6858001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FD0BFE16-575E-33D7-4F34-A27A8FF53E86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0A5B5567-4CEE-3E11-ADFA-6381D647F9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D271B37-1A73-FBFB-A322-1540FBBEE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530051"/>
              </p:ext>
            </p:extLst>
          </p:nvPr>
        </p:nvGraphicFramePr>
        <p:xfrm>
          <a:off x="850605" y="3886101"/>
          <a:ext cx="10196623" cy="1806476"/>
        </p:xfrm>
        <a:graphic>
          <a:graphicData uri="http://schemas.openxmlformats.org/drawingml/2006/table">
            <a:tbl>
              <a:tblPr firstRow="1" firstCol="1" bandRow="1"/>
              <a:tblGrid>
                <a:gridCol w="1522008">
                  <a:extLst>
                    <a:ext uri="{9D8B030D-6E8A-4147-A177-3AD203B41FA5}">
                      <a16:colId xmlns:a16="http://schemas.microsoft.com/office/drawing/2014/main" val="3363398995"/>
                    </a:ext>
                  </a:extLst>
                </a:gridCol>
                <a:gridCol w="1694729">
                  <a:extLst>
                    <a:ext uri="{9D8B030D-6E8A-4147-A177-3AD203B41FA5}">
                      <a16:colId xmlns:a16="http://schemas.microsoft.com/office/drawing/2014/main" val="1775693529"/>
                    </a:ext>
                  </a:extLst>
                </a:gridCol>
                <a:gridCol w="6979886">
                  <a:extLst>
                    <a:ext uri="{9D8B030D-6E8A-4147-A177-3AD203B41FA5}">
                      <a16:colId xmlns:a16="http://schemas.microsoft.com/office/drawing/2014/main" val="2543520868"/>
                    </a:ext>
                  </a:extLst>
                </a:gridCol>
              </a:tblGrid>
              <a:tr h="47825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Номер пункта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Грамотно/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неграмотно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Объяснение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421352"/>
                  </a:ext>
                </a:extLst>
              </a:tr>
              <a:tr h="1076907">
                <a:tc>
                  <a:txBody>
                    <a:bodyPr/>
                    <a:lstStyle/>
                    <a:p>
                      <a:pPr marL="0" indent="0"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ClrTx/>
                        <a:buSzPts val="1100"/>
                        <a:buFont typeface="+mj-lt"/>
                        <a:buNone/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1  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верно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Доходность вложений в золото будет зависеть от цены золота в долларах США на бирже и от изменения курса национальной валюты относительно доллара США.</a:t>
                      </a:r>
                    </a:p>
                  </a:txBody>
                  <a:tcPr marL="60019" marR="60019" marT="833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63800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424CF22-1661-1008-5AD6-44BCF14D8C90}"/>
              </a:ext>
            </a:extLst>
          </p:cNvPr>
          <p:cNvSpPr txBox="1"/>
          <p:nvPr/>
        </p:nvSpPr>
        <p:spPr>
          <a:xfrm>
            <a:off x="723014" y="5924608"/>
            <a:ext cx="103307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За каждый верный ответ – 1 балл. За верное объяснение по каждому пункту – 1 балл</a:t>
            </a:r>
          </a:p>
        </p:txBody>
      </p:sp>
    </p:spTree>
    <p:extLst>
      <p:ext uri="{BB962C8B-B14F-4D97-AF65-F5344CB8AC3E}">
        <p14:creationId xmlns:p14="http://schemas.microsoft.com/office/powerpoint/2010/main" val="3536164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D464FCB-D030-79C2-ACAE-A4A20A2D9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863250"/>
              </p:ext>
            </p:extLst>
          </p:nvPr>
        </p:nvGraphicFramePr>
        <p:xfrm>
          <a:off x="200566" y="97028"/>
          <a:ext cx="11289752" cy="63704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48597">
                  <a:extLst>
                    <a:ext uri="{9D8B030D-6E8A-4147-A177-3AD203B41FA5}">
                      <a16:colId xmlns:a16="http://schemas.microsoft.com/office/drawing/2014/main" val="1920355881"/>
                    </a:ext>
                  </a:extLst>
                </a:gridCol>
                <a:gridCol w="1043239">
                  <a:extLst>
                    <a:ext uri="{9D8B030D-6E8A-4147-A177-3AD203B41FA5}">
                      <a16:colId xmlns:a16="http://schemas.microsoft.com/office/drawing/2014/main" val="2147848715"/>
                    </a:ext>
                  </a:extLst>
                </a:gridCol>
                <a:gridCol w="6997916">
                  <a:extLst>
                    <a:ext uri="{9D8B030D-6E8A-4147-A177-3AD203B41FA5}">
                      <a16:colId xmlns:a16="http://schemas.microsoft.com/office/drawing/2014/main" val="3333736812"/>
                    </a:ext>
                  </a:extLst>
                </a:gridCol>
              </a:tblGrid>
              <a:tr h="17362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Зинаида собиралась купить золото на Московской бирже, но оказалось, что здесь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обойтись без посредников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которые работают за дополнительную плату.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верно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покупки золота на бирже нужно заключать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договор с брокером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занимающимся операциями с драгоценными металлами. Брокер будет взимать комиссию.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860" marR="44860" marT="0" marB="0"/>
                </a:tc>
                <a:extLst>
                  <a:ext uri="{0D108BD9-81ED-4DB2-BD59-A6C34878D82A}">
                    <a16:rowId xmlns:a16="http://schemas.microsoft.com/office/drawing/2014/main" val="2467729750"/>
                  </a:ext>
                </a:extLst>
              </a:tr>
              <a:tr h="106619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Если покупать золотые слитки у банка, то необходимо помнить, что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цена будет включать 20% НДС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неверно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1 марта 2022 года покупка слитков 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не облагается НДС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(до этой даты сверх цены металла надо было заплатить 20% налога).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>
                          <a:hlinkClick r:id="rId2"/>
                        </a:rPr>
                        <a:t>НК РФ Статья 149. Операции, не подлежащие налогообложению (освобождаемые от налогообложения) \ КонсультантПлюс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860" marR="44860" marT="0" marB="0"/>
                </a:tc>
                <a:extLst>
                  <a:ext uri="{0D108BD9-81ED-4DB2-BD59-A6C34878D82A}">
                    <a16:rowId xmlns:a16="http://schemas.microsoft.com/office/drawing/2014/main" val="964898812"/>
                  </a:ext>
                </a:extLst>
              </a:tr>
              <a:tr h="163097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Положительную доходность от вложений в золото в таких условиях можно получить, только если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цена золота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вырастет более, чем на 8%.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неверно</a:t>
                      </a:r>
                    </a:p>
                  </a:txBody>
                  <a:tcPr marL="44860" marR="44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получения положительной доходности цена покупки золота банком на день продажи должна быть выше цены первоначальной покупки актива. Цена покупки золота банком будет зависеть и от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цены золота на бирже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и от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 курса 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национальной валюты относительно доллара США, и от того, какую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цену установит конкретный банк-продавец</a:t>
                      </a:r>
                    </a:p>
                  </a:txBody>
                  <a:tcPr marL="44860" marR="44860" marT="0" marB="0"/>
                </a:tc>
                <a:extLst>
                  <a:ext uri="{0D108BD9-81ED-4DB2-BD59-A6C34878D82A}">
                    <a16:rowId xmlns:a16="http://schemas.microsoft.com/office/drawing/2014/main" val="1734163714"/>
                  </a:ext>
                </a:extLst>
              </a:tr>
            </a:tbl>
          </a:graphicData>
        </a:graphic>
      </p:graphicFrame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639DF92-7E65-A0DB-C36D-5FEC0C0DD89C}"/>
              </a:ext>
            </a:extLst>
          </p:cNvPr>
          <p:cNvGrpSpPr/>
          <p:nvPr/>
        </p:nvGrpSpPr>
        <p:grpSpPr>
          <a:xfrm>
            <a:off x="11201400" y="428"/>
            <a:ext cx="984017" cy="6857572"/>
            <a:chOff x="11258551" y="0"/>
            <a:chExt cx="933450" cy="6858001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C4F64775-DD57-F1A0-3B91-00F0336D7249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464E872D-F44D-A3EC-069D-9F9487A7D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340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310EDB3-37C9-FC52-BE08-AF290FFD5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925030"/>
              </p:ext>
            </p:extLst>
          </p:nvPr>
        </p:nvGraphicFramePr>
        <p:xfrm>
          <a:off x="404037" y="1121304"/>
          <a:ext cx="10998052" cy="55263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90221">
                  <a:extLst>
                    <a:ext uri="{9D8B030D-6E8A-4147-A177-3AD203B41FA5}">
                      <a16:colId xmlns:a16="http://schemas.microsoft.com/office/drawing/2014/main" val="731945384"/>
                    </a:ext>
                  </a:extLst>
                </a:gridCol>
                <a:gridCol w="1082084">
                  <a:extLst>
                    <a:ext uri="{9D8B030D-6E8A-4147-A177-3AD203B41FA5}">
                      <a16:colId xmlns:a16="http://schemas.microsoft.com/office/drawing/2014/main" val="4033713855"/>
                    </a:ext>
                  </a:extLst>
                </a:gridCol>
                <a:gridCol w="6725747">
                  <a:extLst>
                    <a:ext uri="{9D8B030D-6E8A-4147-A177-3AD203B41FA5}">
                      <a16:colId xmlns:a16="http://schemas.microsoft.com/office/drawing/2014/main" val="2050275655"/>
                    </a:ext>
                  </a:extLst>
                </a:gridCol>
              </a:tblGrid>
              <a:tr h="179415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Вложения на ОМС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застрахованы Агентством по страхованию вкладов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что снижает инвестиционный риск инструмента.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неверно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Вложения на ОМС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застрахованы 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Агентством по страхованию вкладов</a:t>
                      </a:r>
                    </a:p>
                  </a:txBody>
                  <a:tcPr marL="57382" marR="57382" marT="0" marB="0"/>
                </a:tc>
                <a:extLst>
                  <a:ext uri="{0D108BD9-81ED-4DB2-BD59-A6C34878D82A}">
                    <a16:rowId xmlns:a16="http://schemas.microsoft.com/office/drawing/2014/main" val="1702415200"/>
                  </a:ext>
                </a:extLst>
              </a:tr>
              <a:tr h="14171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 Кроме того, вложение в золото через ОМС является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более ликвидным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чем покупка золотых слитков.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верно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 вложении через ОМС инвестор покупает не физическое золото, а «виртуальные граммы», что ускоряет процесс покупки/продажи золота по сравнению со сделками с физическими золотыми слитками.</a:t>
                      </a:r>
                    </a:p>
                  </a:txBody>
                  <a:tcPr marL="57382" marR="57382" marT="0" marB="0"/>
                </a:tc>
                <a:extLst>
                  <a:ext uri="{0D108BD9-81ED-4DB2-BD59-A6C34878D82A}">
                    <a16:rowId xmlns:a16="http://schemas.microsoft.com/office/drawing/2014/main" val="1967493264"/>
                  </a:ext>
                </a:extLst>
              </a:tr>
              <a:tr h="225386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Зинаида считает, что при прочих равных условиях доходность по ОМС в золоте 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вырастет при снижении курса рубля </a:t>
                      </a: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относительно доллара США, поэтому теперь она следит за рыночными тенденциями. 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верно</a:t>
                      </a:r>
                    </a:p>
                  </a:txBody>
                  <a:tcPr marL="57382" marR="573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Если предположить, что цена золота в долларах США в какой-то период постоянна, а курс рубля относительно доллара США снижается, то это означает, что цена золота в рублях повышается, что увеличивает доходность рублёвых вложений в золото.</a:t>
                      </a:r>
                    </a:p>
                  </a:txBody>
                  <a:tcPr marL="57382" marR="57382" marT="0" marB="0"/>
                </a:tc>
                <a:extLst>
                  <a:ext uri="{0D108BD9-81ED-4DB2-BD59-A6C34878D82A}">
                    <a16:rowId xmlns:a16="http://schemas.microsoft.com/office/drawing/2014/main" val="8513597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90322D-CFA4-6D29-07ED-9C99124A972E}"/>
              </a:ext>
            </a:extLst>
          </p:cNvPr>
          <p:cNvSpPr txBox="1"/>
          <p:nvPr/>
        </p:nvSpPr>
        <p:spPr>
          <a:xfrm>
            <a:off x="51681" y="291916"/>
            <a:ext cx="11538982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Большую часть сбережений Зинаида положила на обезличенный металлический счёт (ОМС) в банке.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F64E03D-45F7-F1E6-9C8D-CE3844B4E04C}"/>
              </a:ext>
            </a:extLst>
          </p:cNvPr>
          <p:cNvGrpSpPr/>
          <p:nvPr/>
        </p:nvGrpSpPr>
        <p:grpSpPr>
          <a:xfrm>
            <a:off x="11201400" y="428"/>
            <a:ext cx="984017" cy="6857572"/>
            <a:chOff x="11258551" y="0"/>
            <a:chExt cx="933450" cy="6858001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E193993A-CEDD-65CE-73C7-3BD4E80238AF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EC257E09-2D42-9FA0-176E-56CCA0BB7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7416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A566CF-B345-CAE7-2845-780A0B6FA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016" y="2766218"/>
            <a:ext cx="5551967" cy="1325563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9C74FE5-F638-9041-1D52-7489BC5819B2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2B5F0A11-3D1B-6012-FCBE-E6B7850E3679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AE7F2247-B124-CAFF-B116-4C14B9C91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474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08B728-90A9-9296-65AE-1BA50576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Ссылки на материалы прошлых лет: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E9F40E-AB15-501D-1D2E-80E7FDE90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Материалы для подготовки (финансовая грамотность) – Олимпиада школьников «Высшая проба» – Национальный </a:t>
            </a:r>
            <a:r>
              <a:rPr lang="ru-RU" dirty="0" err="1">
                <a:hlinkClick r:id="rId2"/>
              </a:rPr>
              <a:t>иссле</a:t>
            </a:r>
            <a:endParaRPr lang="ru-RU" dirty="0"/>
          </a:p>
          <a:p>
            <a:endParaRPr lang="ru-RU" dirty="0">
              <a:hlinkClick r:id="rId3"/>
            </a:endParaRPr>
          </a:p>
          <a:p>
            <a:r>
              <a:rPr lang="ru-RU" dirty="0">
                <a:hlinkClick r:id="rId3"/>
              </a:rPr>
              <a:t>Задания и решения (финансовая грамотность) – Олимпиада школьников «Высшая проба» – Национальный исследовательский университет «Высшая школа </a:t>
            </a:r>
            <a:r>
              <a:rPr lang="ru-RU" dirty="0" err="1">
                <a:hlinkClick r:id="rId3"/>
              </a:rPr>
              <a:t>экономики»</a:t>
            </a:r>
            <a:r>
              <a:rPr lang="ru-RU" dirty="0" err="1">
                <a:hlinkClick r:id="rId2"/>
              </a:rPr>
              <a:t>довательский</a:t>
            </a:r>
            <a:r>
              <a:rPr lang="ru-RU" dirty="0">
                <a:hlinkClick r:id="rId2"/>
              </a:rPr>
              <a:t> университет «Высшая школа экономики»</a:t>
            </a:r>
            <a:endParaRPr 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1902FB5-2DAE-B57F-CEAC-F0DD4DBB2E07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C81B3EA7-5A57-C66A-1600-C267E6598F3C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83E9CD08-35DC-A42F-212E-58CF5EE237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897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F088FB-AEA7-0735-6240-B58FD023F438}"/>
              </a:ext>
            </a:extLst>
          </p:cNvPr>
          <p:cNvSpPr txBox="1"/>
          <p:nvPr/>
        </p:nvSpPr>
        <p:spPr>
          <a:xfrm>
            <a:off x="220847" y="996218"/>
            <a:ext cx="11504429" cy="5684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Евгений, которому только что исполнилось 18 лет, поступил на платное отделение университета. Плата за обучение составляет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 тыс. рублей ежегодно в течение 4 лет.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оплаты обучения в университете Евгений решил получить образовательный кредит с господдержкой. Данный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 предоставляется на 15 лет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покрывает полную стоимость обучения. Совокупная процентная ставка по кредиту составляет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18% годовых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но благодаря государственному субсидированию заёмщик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выплачивает только 3% годовых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Если Евгений будет отчислен из университета, то ему придётся возвращать кредит по ставке 18% годовых с момента отчисления.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получения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дополнительной скидки в 5% от полной стоимости обучения 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Евгений собирается оплачивать обучение в начале каждого учебного года, поэтому он согласовал с банком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получение кредита частями 1 сентября в течение следующих 4 лет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сумму, достаточную для оплаты обучения в текущем учебном году.</a:t>
            </a:r>
          </a:p>
          <a:p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условиям образовательного кредита с господдержкой,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 заёмщик учится в университете и один год после окончания обучения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он осуществляет ежегодные взносы, которые идут только на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погашение процентов по кредиту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Через 5 лет кроме выплаты процентов начинается погашение суммы основного долга по кредиту, с этого момента</a:t>
            </a:r>
            <a:r>
              <a:rPr lang="ru-RU" sz="2400" spc="-25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выплаты осуществляются в форме ежегодных аннуитетных платежей в течение 10 лет.</a:t>
            </a:r>
            <a:r>
              <a:rPr lang="ru-RU" sz="2400" b="1" spc="-25" dirty="0"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 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5EF008-228B-D725-5973-1ABAD501A49D}"/>
              </a:ext>
            </a:extLst>
          </p:cNvPr>
          <p:cNvSpPr txBox="1"/>
          <p:nvPr/>
        </p:nvSpPr>
        <p:spPr>
          <a:xfrm>
            <a:off x="667193" y="171525"/>
            <a:ext cx="9401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/>
              <a:t>Образовательный кредит с господдержкой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9F553DB1-576F-70F2-2DB1-9FC3ED198394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DFAE0E2F-CD09-AD68-A12E-4318BFBD176E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8A76D873-7582-925B-CD74-0765A7087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905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4B07EF-9F2B-5D24-3E34-655E61557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68275"/>
          </a:xfrm>
        </p:spPr>
        <p:txBody>
          <a:bodyPr>
            <a:normAutofit fontScale="90000"/>
          </a:bodyPr>
          <a:lstStyle/>
          <a:p>
            <a:r>
              <a:rPr lang="ru-RU" dirty="0"/>
              <a:t>Образовательный кредит с господдержкой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6C8FF64-B479-7981-55F8-A20CD57F9B9E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0187FE0-9C66-08E1-565A-1BBBBF301CF8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0A19119-516E-81E7-D1E5-68150C3AA2C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1B04565-BE24-F20B-36E9-573A79F21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" y="847725"/>
            <a:ext cx="11577411" cy="507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74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4E1E52-C772-7EDE-5424-DE88D8E90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9476"/>
            <a:ext cx="3934047" cy="341622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 Рассчитайте сумму переплаты по кредиту (разницу между совокупной выплаченной банку суммой и суммой кредита), если Евгений продолжит обучение в выбранном университете все 4 года и не будет погашать кредит досрочно.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56130DD-550F-EB42-9358-83EE83636341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8D033CE-26E7-D4E9-E0BF-385372122394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E98C3D8-C26E-41AD-B16C-4CC284FEF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9CEA568-B79F-DA1A-AD20-8E5774383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0272"/>
              </p:ext>
            </p:extLst>
          </p:nvPr>
        </p:nvGraphicFramePr>
        <p:xfrm>
          <a:off x="4014076" y="336551"/>
          <a:ext cx="7518546" cy="55880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002473">
                  <a:extLst>
                    <a:ext uri="{9D8B030D-6E8A-4147-A177-3AD203B41FA5}">
                      <a16:colId xmlns:a16="http://schemas.microsoft.com/office/drawing/2014/main" val="3266731230"/>
                    </a:ext>
                  </a:extLst>
                </a:gridCol>
                <a:gridCol w="1670789">
                  <a:extLst>
                    <a:ext uri="{9D8B030D-6E8A-4147-A177-3AD203B41FA5}">
                      <a16:colId xmlns:a16="http://schemas.microsoft.com/office/drawing/2014/main" val="538782555"/>
                    </a:ext>
                  </a:extLst>
                </a:gridCol>
                <a:gridCol w="1691673">
                  <a:extLst>
                    <a:ext uri="{9D8B030D-6E8A-4147-A177-3AD203B41FA5}">
                      <a16:colId xmlns:a16="http://schemas.microsoft.com/office/drawing/2014/main" val="499543895"/>
                    </a:ext>
                  </a:extLst>
                </a:gridCol>
                <a:gridCol w="1497308">
                  <a:extLst>
                    <a:ext uri="{9D8B030D-6E8A-4147-A177-3AD203B41FA5}">
                      <a16:colId xmlns:a16="http://schemas.microsoft.com/office/drawing/2014/main" val="2244759965"/>
                    </a:ext>
                  </a:extLst>
                </a:gridCol>
                <a:gridCol w="1656303">
                  <a:extLst>
                    <a:ext uri="{9D8B030D-6E8A-4147-A177-3AD203B41FA5}">
                      <a16:colId xmlns:a16="http://schemas.microsoft.com/office/drawing/2014/main" val="2700189741"/>
                    </a:ext>
                  </a:extLst>
                </a:gridCol>
              </a:tblGrid>
              <a:tr h="4855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сумма кредита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проценты уплаченные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погашение основной суммы долга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аннуитетный платёж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6874473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76 000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7242564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4560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5898725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6840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0281446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304000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2257644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304000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843524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277481,926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7847976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250963,852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924915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223650,2358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2936761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195541,0773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7328853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166612,5104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7775647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136840,6687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8806477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106200,97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925768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74668,11604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4062089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42216,07113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6068905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8818,040604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928256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1BB87FC-60EA-C2ED-2A92-589E4D053E11}"/>
              </a:ext>
            </a:extLst>
          </p:cNvPr>
          <p:cNvSpPr txBox="1"/>
          <p:nvPr/>
        </p:nvSpPr>
        <p:spPr>
          <a:xfrm>
            <a:off x="0" y="4047100"/>
            <a:ext cx="4111097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Расчёт аннуитетного платежа</a:t>
            </a:r>
          </a:p>
          <a:p>
            <a:endParaRPr lang="ru-RU" dirty="0"/>
          </a:p>
          <a:p>
            <a:r>
              <a:rPr lang="ru-RU" dirty="0"/>
              <a:t>ЕП = С × ПС × (1 + ПС)ⁿ / ((1 + ПС)ⁿ – 1), где </a:t>
            </a:r>
          </a:p>
          <a:p>
            <a:r>
              <a:rPr lang="ru-RU" dirty="0"/>
              <a:t>ЕП – размер ежемесячного платежа, </a:t>
            </a:r>
          </a:p>
          <a:p>
            <a:r>
              <a:rPr lang="ru-RU" dirty="0"/>
              <a:t>С – </a:t>
            </a:r>
            <a:r>
              <a:rPr lang="ru-RU" dirty="0">
                <a:solidFill>
                  <a:srgbClr val="C00000"/>
                </a:solidFill>
              </a:rPr>
              <a:t>сумма займа, </a:t>
            </a:r>
          </a:p>
          <a:p>
            <a:r>
              <a:rPr lang="ru-RU" dirty="0"/>
              <a:t>ПС – процентная ставка по кредиту, </a:t>
            </a:r>
          </a:p>
          <a:p>
            <a:r>
              <a:rPr lang="ru-RU" dirty="0"/>
              <a:t>n – срок кредита.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ED0DCF-224A-219D-9D4A-6BA93AD19BE9}"/>
              </a:ext>
            </a:extLst>
          </p:cNvPr>
          <p:cNvSpPr txBox="1"/>
          <p:nvPr/>
        </p:nvSpPr>
        <p:spPr>
          <a:xfrm>
            <a:off x="0" y="6386202"/>
            <a:ext cx="111723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переплата составит: 2280+4560+6840+9120+9120+(35638,07401*10) – 304000 = 84301 рубль</a:t>
            </a:r>
          </a:p>
        </p:txBody>
      </p:sp>
    </p:spTree>
    <p:extLst>
      <p:ext uri="{BB962C8B-B14F-4D97-AF65-F5344CB8AC3E}">
        <p14:creationId xmlns:p14="http://schemas.microsoft.com/office/powerpoint/2010/main" val="332228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E7D14-2341-0B79-778C-47FAC621A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4EC2D5D-3F56-1A3C-E91B-B707134882E4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DE64243D-1F6D-FF2B-27A1-2B206980D42B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44E04320-05C2-D6DB-908B-3BEE581845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A5A34BA1-1620-CB42-FF39-4B2B8F824C27}"/>
              </a:ext>
            </a:extLst>
          </p:cNvPr>
          <p:cNvGraphicFramePr>
            <a:graphicFrameLocks noGrp="1"/>
          </p:cNvGraphicFramePr>
          <p:nvPr/>
        </p:nvGraphicFramePr>
        <p:xfrm>
          <a:off x="4014076" y="336551"/>
          <a:ext cx="7518546" cy="55880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002473">
                  <a:extLst>
                    <a:ext uri="{9D8B030D-6E8A-4147-A177-3AD203B41FA5}">
                      <a16:colId xmlns:a16="http://schemas.microsoft.com/office/drawing/2014/main" val="3266731230"/>
                    </a:ext>
                  </a:extLst>
                </a:gridCol>
                <a:gridCol w="1670789">
                  <a:extLst>
                    <a:ext uri="{9D8B030D-6E8A-4147-A177-3AD203B41FA5}">
                      <a16:colId xmlns:a16="http://schemas.microsoft.com/office/drawing/2014/main" val="538782555"/>
                    </a:ext>
                  </a:extLst>
                </a:gridCol>
                <a:gridCol w="1691673">
                  <a:extLst>
                    <a:ext uri="{9D8B030D-6E8A-4147-A177-3AD203B41FA5}">
                      <a16:colId xmlns:a16="http://schemas.microsoft.com/office/drawing/2014/main" val="499543895"/>
                    </a:ext>
                  </a:extLst>
                </a:gridCol>
                <a:gridCol w="1497308">
                  <a:extLst>
                    <a:ext uri="{9D8B030D-6E8A-4147-A177-3AD203B41FA5}">
                      <a16:colId xmlns:a16="http://schemas.microsoft.com/office/drawing/2014/main" val="2244759965"/>
                    </a:ext>
                  </a:extLst>
                </a:gridCol>
                <a:gridCol w="1656303">
                  <a:extLst>
                    <a:ext uri="{9D8B030D-6E8A-4147-A177-3AD203B41FA5}">
                      <a16:colId xmlns:a16="http://schemas.microsoft.com/office/drawing/2014/main" val="2700189741"/>
                    </a:ext>
                  </a:extLst>
                </a:gridCol>
              </a:tblGrid>
              <a:tr h="4855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год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сумма кредита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проценты уплаченные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погашение основной суммы долга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аннуитетный платёж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6874473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76 000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7242564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4560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5898725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6840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0281446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304000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2257644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304000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843524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277481,926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67847976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250963,852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924915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223650,2358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2936761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195541,0773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7328853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166612,5104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97775647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136840,6687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98806477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106200,97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9257688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74668,11604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4062089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42216,07113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6068905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8818,040604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35638,07401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928256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48B1696-1299-472C-F4F4-22EA4797349C}"/>
              </a:ext>
            </a:extLst>
          </p:cNvPr>
          <p:cNvSpPr txBox="1"/>
          <p:nvPr/>
        </p:nvSpPr>
        <p:spPr>
          <a:xfrm>
            <a:off x="0" y="6386202"/>
            <a:ext cx="111723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переплата составит: 2280+4560+6840+9120+9120+(35638,07401*10) – 304000 = 84301 рубль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9DBCED-9CA7-92AD-B285-2F4AFA03F188}"/>
              </a:ext>
            </a:extLst>
          </p:cNvPr>
          <p:cNvSpPr txBox="1"/>
          <p:nvPr/>
        </p:nvSpPr>
        <p:spPr>
          <a:xfrm>
            <a:off x="170119" y="71688"/>
            <a:ext cx="375770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Система оценивания:</a:t>
            </a:r>
          </a:p>
          <a:p>
            <a:r>
              <a:rPr lang="ru-RU" sz="2400" dirty="0"/>
              <a:t>Максимально за пункт можно набрать 8 баллов: </a:t>
            </a:r>
          </a:p>
          <a:p>
            <a:endParaRPr lang="ru-RU" sz="2000" dirty="0"/>
          </a:p>
          <a:p>
            <a:r>
              <a:rPr lang="ru-RU" sz="2000" b="1" dirty="0"/>
              <a:t>1 балл</a:t>
            </a:r>
            <a:r>
              <a:rPr lang="ru-RU" sz="2000" dirty="0"/>
              <a:t>, если верно учтена скидка на обучение </a:t>
            </a:r>
          </a:p>
          <a:p>
            <a:r>
              <a:rPr lang="ru-RU" sz="2000" b="1" dirty="0"/>
              <a:t>1 балл</a:t>
            </a:r>
            <a:r>
              <a:rPr lang="ru-RU" sz="2000" dirty="0"/>
              <a:t>, если учтено, что сумма кредита возрастает с 1-го по 4-й годы кредита </a:t>
            </a:r>
          </a:p>
          <a:p>
            <a:r>
              <a:rPr lang="ru-RU" sz="2000" b="1" dirty="0"/>
              <a:t>2 балла</a:t>
            </a:r>
            <a:r>
              <a:rPr lang="ru-RU" sz="2000" dirty="0"/>
              <a:t>, если верно рассчитана сумма платежей (или сами платежи) в 1-5 годы кредита </a:t>
            </a:r>
          </a:p>
          <a:p>
            <a:r>
              <a:rPr lang="ru-RU" sz="2000" b="1" dirty="0"/>
              <a:t>2 балла</a:t>
            </a:r>
            <a:r>
              <a:rPr lang="ru-RU" sz="2000" dirty="0"/>
              <a:t>, если верно определен ежегодный платеж с 6-го по 15-й годы кредита</a:t>
            </a:r>
          </a:p>
          <a:p>
            <a:r>
              <a:rPr lang="ru-RU" sz="2000" b="1" dirty="0"/>
              <a:t>1 балл</a:t>
            </a:r>
            <a:r>
              <a:rPr lang="ru-RU" sz="2000" dirty="0"/>
              <a:t>, если дан верный ответ </a:t>
            </a:r>
          </a:p>
          <a:p>
            <a:r>
              <a:rPr lang="ru-RU" sz="2000" b="1" dirty="0"/>
              <a:t>1 балл</a:t>
            </a:r>
            <a:r>
              <a:rPr lang="ru-RU" sz="2000" dirty="0"/>
              <a:t>, если приведены подтверждающие расчеты</a:t>
            </a:r>
            <a:endParaRPr lang="ru-RU" sz="2400" dirty="0"/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0FC6AA0F-9305-2E47-15FC-8C07BB844F3F}"/>
              </a:ext>
            </a:extLst>
          </p:cNvPr>
          <p:cNvCxnSpPr>
            <a:cxnSpLocks/>
          </p:cNvCxnSpPr>
          <p:nvPr/>
        </p:nvCxnSpPr>
        <p:spPr>
          <a:xfrm>
            <a:off x="3927828" y="1552353"/>
            <a:ext cx="1658324" cy="0"/>
          </a:xfrm>
          <a:prstGeom prst="straightConnector1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008365BD-674E-3840-1C60-D8EA7E693EEF}"/>
              </a:ext>
            </a:extLst>
          </p:cNvPr>
          <p:cNvCxnSpPr>
            <a:cxnSpLocks/>
          </p:cNvCxnSpPr>
          <p:nvPr/>
        </p:nvCxnSpPr>
        <p:spPr>
          <a:xfrm>
            <a:off x="3927828" y="2480930"/>
            <a:ext cx="1658324" cy="0"/>
          </a:xfrm>
          <a:prstGeom prst="straightConnector1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C65AF63A-FE4E-B716-FEA4-9C7658F13608}"/>
              </a:ext>
            </a:extLst>
          </p:cNvPr>
          <p:cNvCxnSpPr>
            <a:cxnSpLocks/>
          </p:cNvCxnSpPr>
          <p:nvPr/>
        </p:nvCxnSpPr>
        <p:spPr>
          <a:xfrm>
            <a:off x="3785190" y="4639339"/>
            <a:ext cx="6453963" cy="0"/>
          </a:xfrm>
          <a:prstGeom prst="straightConnector1">
            <a:avLst/>
          </a:prstGeom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Соединитель: уступ 18">
            <a:extLst>
              <a:ext uri="{FF2B5EF4-FFF2-40B4-BE49-F238E27FC236}">
                <a16:creationId xmlns:a16="http://schemas.microsoft.com/office/drawing/2014/main" id="{8108D852-AD74-BE5F-7E1C-19DB949A71BC}"/>
              </a:ext>
            </a:extLst>
          </p:cNvPr>
          <p:cNvCxnSpPr>
            <a:cxnSpLocks/>
          </p:cNvCxnSpPr>
          <p:nvPr/>
        </p:nvCxnSpPr>
        <p:spPr>
          <a:xfrm flipV="1">
            <a:off x="1456661" y="2820369"/>
            <a:ext cx="6645348" cy="1204471"/>
          </a:xfrm>
          <a:prstGeom prst="bentConnector3">
            <a:avLst>
              <a:gd name="adj1" fmla="val 99920"/>
            </a:avLst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Соединитель: уступ 24">
            <a:extLst>
              <a:ext uri="{FF2B5EF4-FFF2-40B4-BE49-F238E27FC236}">
                <a16:creationId xmlns:a16="http://schemas.microsoft.com/office/drawing/2014/main" id="{DB086D74-805F-71E1-11F9-110D25F02982}"/>
              </a:ext>
            </a:extLst>
          </p:cNvPr>
          <p:cNvCxnSpPr>
            <a:cxnSpLocks/>
          </p:cNvCxnSpPr>
          <p:nvPr/>
        </p:nvCxnSpPr>
        <p:spPr>
          <a:xfrm>
            <a:off x="3793448" y="5265483"/>
            <a:ext cx="5743957" cy="1098546"/>
          </a:xfrm>
          <a:prstGeom prst="bentConnector3">
            <a:avLst>
              <a:gd name="adj1" fmla="val 99979"/>
            </a:avLst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78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66FE7D-2A1F-1D22-9DFE-24CDB741C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273272"/>
            <a:ext cx="11194312" cy="19701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2. Рассчитайте размер </a:t>
            </a:r>
            <a:r>
              <a:rPr lang="ru-RU" b="1" dirty="0"/>
              <a:t>ежегодного</a:t>
            </a:r>
            <a:r>
              <a:rPr lang="ru-RU" dirty="0"/>
              <a:t> социального налогового вычета, который может получить Евгений по суммам, перечисленным банком в истекшем году (проценты по кредиту не включаются), если Евгений во время обучения будет продолжать подрабатывать в кафе и получать ежемесячно 20 000 рублей.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14E9FF87-C06A-801E-9ADF-8A2A626BEECC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119FE39-9BF9-B5BF-D58C-99EF863B4B96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A49D28E9-58F6-1026-6A55-AD21B644F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E50BBD9-2747-174E-8742-D7952B4F92E3}"/>
              </a:ext>
            </a:extLst>
          </p:cNvPr>
          <p:cNvSpPr txBox="1"/>
          <p:nvPr/>
        </p:nvSpPr>
        <p:spPr>
          <a:xfrm>
            <a:off x="261443" y="2398227"/>
            <a:ext cx="11274883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Максимальная сумма социального налогового вычета с 2024 года повышена до 150 000 рублей</a:t>
            </a:r>
          </a:p>
          <a:p>
            <a:r>
              <a:rPr lang="ru-RU" dirty="0">
                <a:hlinkClick r:id="rId4"/>
              </a:rPr>
              <a:t>Ссылка на сайт ФНС России: Социальные налоговые вычеты | ФНС России | 77 город Москва</a:t>
            </a:r>
            <a:endParaRPr lang="ru-RU" dirty="0"/>
          </a:p>
          <a:p>
            <a:endParaRPr lang="ru-RU" sz="2000" dirty="0"/>
          </a:p>
          <a:p>
            <a:r>
              <a:rPr lang="ru-RU" sz="2000" dirty="0"/>
              <a:t>Каждый год за обучение Евгения банк перечислял 76 000 рублей, столько и составит налоговый вычет.</a:t>
            </a:r>
          </a:p>
          <a:p>
            <a:endParaRPr lang="ru-RU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A238D02E-9F0F-AE58-E0A2-065F82B53E4A}"/>
              </a:ext>
            </a:extLst>
          </p:cNvPr>
          <p:cNvSpPr/>
          <p:nvPr/>
        </p:nvSpPr>
        <p:spPr>
          <a:xfrm>
            <a:off x="7609489" y="4203035"/>
            <a:ext cx="3783862" cy="23816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Заработная плата в год</a:t>
            </a:r>
          </a:p>
          <a:p>
            <a:pPr algn="ctr"/>
            <a:r>
              <a:rPr lang="ru-RU" dirty="0"/>
              <a:t>20 000*12 = 240 000 рублей. Сумма уплаченного НДФЛ = 0,13*240 000 = 31200 рублей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F167C23D-4EC2-BD79-911A-8C9AE2A60C3E}"/>
              </a:ext>
            </a:extLst>
          </p:cNvPr>
          <p:cNvSpPr/>
          <p:nvPr/>
        </p:nvSpPr>
        <p:spPr>
          <a:xfrm>
            <a:off x="425584" y="4203035"/>
            <a:ext cx="3783862" cy="23816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Налоговый вычет – это сумма, на которую уменьшается налогооблагаемая база при исчислении НДФЛ.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3D90CD36-F6F4-F658-0618-09FCC8AFC6D5}"/>
              </a:ext>
            </a:extLst>
          </p:cNvPr>
          <p:cNvSpPr/>
          <p:nvPr/>
        </p:nvSpPr>
        <p:spPr>
          <a:xfrm>
            <a:off x="3985067" y="4203034"/>
            <a:ext cx="3783862" cy="23816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Сумма возврата НДФЛ составит 0,13*76 000 = 9880 рублей в год</a:t>
            </a:r>
          </a:p>
        </p:txBody>
      </p:sp>
    </p:spTree>
    <p:extLst>
      <p:ext uri="{BB962C8B-B14F-4D97-AF65-F5344CB8AC3E}">
        <p14:creationId xmlns:p14="http://schemas.microsoft.com/office/powerpoint/2010/main" val="189079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2">
            <a:extLst>
              <a:ext uri="{FF2B5EF4-FFF2-40B4-BE49-F238E27FC236}">
                <a16:creationId xmlns:a16="http://schemas.microsoft.com/office/drawing/2014/main" id="{5C1BD772-E5AB-389F-96A2-0E69CCFFB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589475"/>
              </p:ext>
            </p:extLst>
          </p:nvPr>
        </p:nvGraphicFramePr>
        <p:xfrm>
          <a:off x="370366" y="177578"/>
          <a:ext cx="11436325" cy="3331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F5AF874-D578-F852-C993-7F58E6AE71C1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9B5CDAB-1AB6-D717-D59D-449E4D4B9B66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5506F7F-C889-43E6-C82A-C66AB9E7B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sp>
        <p:nvSpPr>
          <p:cNvPr id="7" name="Овал 6">
            <a:extLst>
              <a:ext uri="{FF2B5EF4-FFF2-40B4-BE49-F238E27FC236}">
                <a16:creationId xmlns:a16="http://schemas.microsoft.com/office/drawing/2014/main" id="{D76DD759-DCA5-F627-AEDC-1C6A10AB5E71}"/>
              </a:ext>
            </a:extLst>
          </p:cNvPr>
          <p:cNvSpPr/>
          <p:nvPr/>
        </p:nvSpPr>
        <p:spPr>
          <a:xfrm>
            <a:off x="3851704" y="4219576"/>
            <a:ext cx="3783862" cy="23816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Сумма возврата НДФЛ составит 0,13*76 000 = 9880 рублей в год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37A9F995-D122-F314-5726-4ED331560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33084"/>
              </p:ext>
            </p:extLst>
          </p:nvPr>
        </p:nvGraphicFramePr>
        <p:xfrm>
          <a:off x="552893" y="4429569"/>
          <a:ext cx="2379242" cy="21717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744279">
                  <a:extLst>
                    <a:ext uri="{9D8B030D-6E8A-4147-A177-3AD203B41FA5}">
                      <a16:colId xmlns:a16="http://schemas.microsoft.com/office/drawing/2014/main" val="1107990122"/>
                    </a:ext>
                  </a:extLst>
                </a:gridCol>
                <a:gridCol w="1634963">
                  <a:extLst>
                    <a:ext uri="{9D8B030D-6E8A-4147-A177-3AD203B41FA5}">
                      <a16:colId xmlns:a16="http://schemas.microsoft.com/office/drawing/2014/main" val="2509817920"/>
                    </a:ext>
                  </a:extLst>
                </a:gridCol>
              </a:tblGrid>
              <a:tr h="4855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год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проценты уплаченные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6442600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19044017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4560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8447773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6840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1519133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19277104"/>
                  </a:ext>
                </a:extLst>
              </a:tr>
              <a:tr h="248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0123640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83CBCA3-ED35-5A1F-F001-25B661D5334A}"/>
              </a:ext>
            </a:extLst>
          </p:cNvPr>
          <p:cNvSpPr/>
          <p:nvPr/>
        </p:nvSpPr>
        <p:spPr>
          <a:xfrm>
            <a:off x="7783033" y="2690038"/>
            <a:ext cx="3475515" cy="41679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3б. Заработная плата Евгения,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другие категории расходов Евгения, по которым предоставляется социальный вычет (благотворительность, медицинские расходы, приобретение ДМС и др.),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законодательно установленная максимальная сумма социального вычета,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размер платы за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368732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E59014-7023-25A8-A1C5-60EDFB0AC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565" y="132263"/>
            <a:ext cx="6670664" cy="27633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4. Рассчитайте сумму переплаты по кредиту, если Евгений </a:t>
            </a:r>
            <a:r>
              <a:rPr lang="ru-RU" b="1" dirty="0"/>
              <a:t>досрочно его погасит по истечении 5 лет</a:t>
            </a:r>
            <a:r>
              <a:rPr lang="ru-RU" dirty="0"/>
              <a:t>, при условии, что штрафы за досрочное погашение образовательного кредита с господдержкой отсутствуют.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94564F4A-9661-6AD3-05F9-C7A25FFFD0C8}"/>
              </a:ext>
            </a:extLst>
          </p:cNvPr>
          <p:cNvGrpSpPr/>
          <p:nvPr/>
        </p:nvGrpSpPr>
        <p:grpSpPr>
          <a:xfrm>
            <a:off x="11258551" y="0"/>
            <a:ext cx="933450" cy="6858001"/>
            <a:chOff x="11258551" y="0"/>
            <a:chExt cx="933450" cy="6858001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305908F4-9119-A8AF-BE9A-80E83C14A6EB}"/>
                </a:ext>
              </a:extLst>
            </p:cNvPr>
            <p:cNvSpPr/>
            <p:nvPr/>
          </p:nvSpPr>
          <p:spPr>
            <a:xfrm>
              <a:off x="11806693" y="0"/>
              <a:ext cx="385307" cy="6858000"/>
            </a:xfrm>
            <a:prstGeom prst="rect">
              <a:avLst/>
            </a:prstGeom>
            <a:solidFill>
              <a:srgbClr val="1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FDAE6BD-8179-2DA6-6169-1890E0FEB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58551" y="5924551"/>
              <a:ext cx="933450" cy="933450"/>
            </a:xfrm>
            <a:prstGeom prst="rect">
              <a:avLst/>
            </a:prstGeom>
          </p:spPr>
        </p:pic>
      </p:grp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452B7F2-4C66-51D6-A636-9A75AB763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0485"/>
              </p:ext>
            </p:extLst>
          </p:nvPr>
        </p:nvGraphicFramePr>
        <p:xfrm>
          <a:off x="7576457" y="132263"/>
          <a:ext cx="2274608" cy="276333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74608">
                  <a:extLst>
                    <a:ext uri="{9D8B030D-6E8A-4147-A177-3AD203B41FA5}">
                      <a16:colId xmlns:a16="http://schemas.microsoft.com/office/drawing/2014/main" val="1886357906"/>
                    </a:ext>
                  </a:extLst>
                </a:gridCol>
              </a:tblGrid>
              <a:tr h="685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проценты уплаченные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539676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2280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35921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4560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72884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6840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587984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9120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80583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9120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553075"/>
                  </a:ext>
                </a:extLst>
              </a:tr>
              <a:tr h="346301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Итого: 31 920</a:t>
                      </a:r>
                    </a:p>
                  </a:txBody>
                  <a:tcPr marL="6350" marR="6350" marT="635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28758"/>
                  </a:ext>
                </a:extLst>
              </a:tr>
            </a:tbl>
          </a:graphicData>
        </a:graphic>
      </p:graphicFrame>
      <p:sp>
        <p:nvSpPr>
          <p:cNvPr id="10" name="Объект 2">
            <a:extLst>
              <a:ext uri="{FF2B5EF4-FFF2-40B4-BE49-F238E27FC236}">
                <a16:creationId xmlns:a16="http://schemas.microsoft.com/office/drawing/2014/main" id="{1950B696-1005-36C5-E639-9B42E6BF08F3}"/>
              </a:ext>
            </a:extLst>
          </p:cNvPr>
          <p:cNvSpPr txBox="1">
            <a:spLocks/>
          </p:cNvSpPr>
          <p:nvPr/>
        </p:nvSpPr>
        <p:spPr>
          <a:xfrm>
            <a:off x="0" y="3035301"/>
            <a:ext cx="11517087" cy="335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5. Теперь предположим, что Евгений располагает достаточными </a:t>
            </a:r>
            <a:r>
              <a:rPr lang="ru-RU" b="1" dirty="0"/>
              <a:t>собственными средствами </a:t>
            </a:r>
            <a:r>
              <a:rPr lang="ru-RU" dirty="0"/>
              <a:t>для оплаты обучения в университете, но решает </a:t>
            </a:r>
            <a:r>
              <a:rPr lang="ru-RU" b="1" dirty="0"/>
              <a:t>вложить все 304 000 рублей в банк</a:t>
            </a:r>
            <a:r>
              <a:rPr lang="ru-RU" dirty="0"/>
              <a:t>. Рассчитайте, при какой годовой процентной ставке в банке в условиях ежегодной капитализации процентов Евгению выгодно взять вышеописанный образовательный кредит с государственной поддержкой на 5 лет. </a:t>
            </a:r>
            <a:r>
              <a:rPr lang="ru-RU" dirty="0">
                <a:solidFill>
                  <a:schemeClr val="dk1"/>
                </a:solidFill>
              </a:rPr>
              <a:t>Будем считать</a:t>
            </a:r>
            <a:r>
              <a:rPr lang="ru-RU" dirty="0"/>
              <a:t>, что процентная ставка по депозитам в течение 5 лет останется неизменной. Налог на процентный доход отсутствует.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2D209-8B7C-F88A-BF63-3D7A1E9BC56A}"/>
              </a:ext>
            </a:extLst>
          </p:cNvPr>
          <p:cNvSpPr txBox="1"/>
          <p:nvPr/>
        </p:nvSpPr>
        <p:spPr>
          <a:xfrm>
            <a:off x="165565" y="6346311"/>
            <a:ext cx="79334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304 000(1+Х)</a:t>
            </a:r>
            <a:r>
              <a:rPr lang="ru-RU" sz="2400" baseline="30000" dirty="0"/>
              <a:t>5</a:t>
            </a:r>
            <a:r>
              <a:rPr lang="ru-RU" sz="2400" dirty="0"/>
              <a:t> = 304 000+31920 , тогда        Х = 2,016%</a:t>
            </a:r>
          </a:p>
        </p:txBody>
      </p:sp>
    </p:spTree>
    <p:extLst>
      <p:ext uri="{BB962C8B-B14F-4D97-AF65-F5344CB8AC3E}">
        <p14:creationId xmlns:p14="http://schemas.microsoft.com/office/powerpoint/2010/main" val="4002537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8369</TotalTime>
  <Words>1618</Words>
  <Application>Microsoft Office PowerPoint</Application>
  <PresentationFormat>Широкоэкранный</PresentationFormat>
  <Paragraphs>253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inherit</vt:lpstr>
      <vt:lpstr>Times New Roman</vt:lpstr>
      <vt:lpstr>Тема Office</vt:lpstr>
      <vt:lpstr>11 класс</vt:lpstr>
      <vt:lpstr>Ссылки на материалы прошлых лет:</vt:lpstr>
      <vt:lpstr>Презентация PowerPoint</vt:lpstr>
      <vt:lpstr>Образовательный кредит с господдержкой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с аргументированным ответом: Инвестиции в золото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Елена Каяшева</dc:creator>
  <cp:lastModifiedBy>Елена Каяшева</cp:lastModifiedBy>
  <cp:revision>14</cp:revision>
  <dcterms:created xsi:type="dcterms:W3CDTF">2025-01-20T15:31:54Z</dcterms:created>
  <dcterms:modified xsi:type="dcterms:W3CDTF">2025-01-26T11:01:06Z</dcterms:modified>
</cp:coreProperties>
</file>