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491" r:id="rId3"/>
    <p:sldId id="493" r:id="rId4"/>
    <p:sldId id="1123" r:id="rId5"/>
    <p:sldId id="265" r:id="rId6"/>
    <p:sldId id="42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87" d="100"/>
          <a:sy n="87" d="100"/>
        </p:scale>
        <p:origin x="167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083D4-CEF3-4718-B8BB-EFEC4F30252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0E804-23E2-46A5-88BF-08FB9510E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7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678D0-5C47-E44F-875C-28AD3DDAA9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8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678D0-5C47-E44F-875C-28AD3DDAA9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http://7CD62C35F124DF3B3DABF0455F35484C.dms.sberbank.ru/7CD62C35F124DF3B3DABF0455F35484C-EC9C8A767D49961B65E591AD4D66B9B8-B7F8963E60225430ECBB4033085E3CB4/1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http://7CD62C35F124DF3B3DABF0455F35484C.dms.sberbank.ru/7CD62C35F124DF3B3DABF0455F35484C-EC9C8A767D49961B65E591AD4D66B9B8-B7F8963E60225430ECBB4033085E3CB4/1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2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6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3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C0A342-78B2-FF48-B04C-C7BC13DEB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489454" cy="2014151"/>
          </a:xfrm>
          <a:prstGeom prst="rect">
            <a:avLst/>
          </a:prstGeom>
        </p:spPr>
      </p:pic>
      <p:pic>
        <p:nvPicPr>
          <p:cNvPr id="4" name="Рисунок 3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56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8520" y="-14747"/>
            <a:ext cx="808227" cy="802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AFEB9-4D4F-8540-B838-EB401F0EA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2113613" cy="1144874"/>
          </a:xfrm>
          <a:prstGeom prst="rect">
            <a:avLst/>
          </a:prstGeom>
        </p:spPr>
      </p:pic>
      <p:pic>
        <p:nvPicPr>
          <p:cNvPr id="20" name="Рисунок 19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" name="Рисунок 21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" name="Рисунок 22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4" name="Рисунок 23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5" name="Рисунок 24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6" name="Рисунок 25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7" name="Рисунок 26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8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3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4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8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9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7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7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7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7444-5CB4-4E45-936B-0969D2E40416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46BD-0B3E-4DC3-9E76-8A1970E7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7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5.jpg"/><Relationship Id="rId2" Type="http://schemas.openxmlformats.org/officeDocument/2006/relationships/hyperlink" Target="mailto:nosipova@vbudushee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g"/><Relationship Id="rId5" Type="http://schemas.openxmlformats.org/officeDocument/2006/relationships/hyperlink" Target="mailto:turenok@vbudushee.ru" TargetMode="Externa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37716"/>
            <a:ext cx="6516000" cy="5609084"/>
          </a:xfrm>
          <a:prstGeom prst="rect">
            <a:avLst/>
          </a:prstGeom>
        </p:spPr>
      </p:pic>
      <p:pic>
        <p:nvPicPr>
          <p:cNvPr id="10" name="Picture 1" descr="Shape&#10;&#10;Description automatically generated">
            <a:extLst>
              <a:ext uri="{FF2B5EF4-FFF2-40B4-BE49-F238E27FC236}">
                <a16:creationId xmlns:a16="http://schemas.microsoft.com/office/drawing/2014/main" id="{F55808EC-70BC-AA40-A606-BBDDA1ED9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40" y="77784"/>
            <a:ext cx="6642060" cy="6780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176EF-8977-D647-9ADC-DCEF190B6308}"/>
              </a:ext>
            </a:extLst>
          </p:cNvPr>
          <p:cNvSpPr txBox="1"/>
          <p:nvPr/>
        </p:nvSpPr>
        <p:spPr>
          <a:xfrm>
            <a:off x="10297537" y="5530781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2DDB7687-8F63-6E45-BC40-0C7BB770025D}"/>
              </a:ext>
            </a:extLst>
          </p:cNvPr>
          <p:cNvSpPr txBox="1">
            <a:spLocks/>
          </p:cNvSpPr>
          <p:nvPr/>
        </p:nvSpPr>
        <p:spPr>
          <a:xfrm>
            <a:off x="471407" y="4461166"/>
            <a:ext cx="6642060" cy="2145566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>
              <a:defRPr sz="6000" b="0" i="0">
                <a:latin typeface="SB Sans Display Light" panose="020B0303040504020204" pitchFamily="34" charset="0"/>
                <a:ea typeface="+mj-ea"/>
                <a:cs typeface="SB Sans Display Light" panose="020B0303040504020204" pitchFamily="34" charset="0"/>
              </a:defRPr>
            </a:lvl1pPr>
          </a:lstStyle>
          <a:p>
            <a:r>
              <a:rPr lang="ru-RU" sz="2400" b="1" dirty="0">
                <a:solidFill>
                  <a:srgbClr val="33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Задания для подготовки к финальному этапу Всероссийской олимпиады школьников «Высшая проба» по направлению «Финансовая грамотность» </a:t>
            </a:r>
          </a:p>
          <a:p>
            <a:endParaRPr lang="ru-RU" sz="2400" b="1" dirty="0">
              <a:solidFill>
                <a:srgbClr val="33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3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577F139-330A-A6B4-9D61-F305906BE73D}"/>
              </a:ext>
            </a:extLst>
          </p:cNvPr>
          <p:cNvSpPr/>
          <p:nvPr/>
        </p:nvSpPr>
        <p:spPr>
          <a:xfrm>
            <a:off x="413842" y="3800936"/>
            <a:ext cx="7802048" cy="2459878"/>
          </a:xfrm>
          <a:prstGeom prst="roundRect">
            <a:avLst>
              <a:gd name="adj" fmla="val 6496"/>
            </a:avLst>
          </a:prstGeom>
          <a:ln w="9525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 sz="28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D95007A-C849-9528-5FBE-777A4C42C957}"/>
              </a:ext>
            </a:extLst>
          </p:cNvPr>
          <p:cNvSpPr/>
          <p:nvPr/>
        </p:nvSpPr>
        <p:spPr>
          <a:xfrm>
            <a:off x="413842" y="1262317"/>
            <a:ext cx="7753422" cy="2459877"/>
          </a:xfrm>
          <a:prstGeom prst="roundRect">
            <a:avLst>
              <a:gd name="adj" fmla="val 6496"/>
            </a:avLst>
          </a:prstGeom>
          <a:ln w="9525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 sz="2800" dirty="0"/>
          </a:p>
        </p:txBody>
      </p:sp>
      <p:sp>
        <p:nvSpPr>
          <p:cNvPr id="9221" name="Заголовок 1">
            <a:extLst>
              <a:ext uri="{FF2B5EF4-FFF2-40B4-BE49-F238E27FC236}">
                <a16:creationId xmlns:a16="http://schemas.microsoft.com/office/drawing/2014/main" id="{FEC66B9C-F141-5986-3D03-685F887D0DFB}"/>
              </a:ext>
            </a:extLst>
          </p:cNvPr>
          <p:cNvSpPr txBox="1">
            <a:spLocks/>
          </p:cNvSpPr>
          <p:nvPr/>
        </p:nvSpPr>
        <p:spPr bwMode="auto">
          <a:xfrm>
            <a:off x="2735035" y="191209"/>
            <a:ext cx="905725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ru-RU" altLang="zh-CN" sz="2800" b="1" dirty="0">
                <a:solidFill>
                  <a:srgbClr val="009A47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 Semibold" panose="020B0503040504020204" pitchFamily="34" charset="0"/>
              </a:rPr>
              <a:t>ФИНАНСОВАЯ ГРАМОТНОСТЬ В БФ «ВКЛАД В БУДУЩЕЕ»</a:t>
            </a:r>
          </a:p>
        </p:txBody>
      </p:sp>
      <p:sp>
        <p:nvSpPr>
          <p:cNvPr id="13" name="Rounded Rectangle 67">
            <a:extLst>
              <a:ext uri="{FF2B5EF4-FFF2-40B4-BE49-F238E27FC236}">
                <a16:creationId xmlns:a16="http://schemas.microsoft.com/office/drawing/2014/main" id="{9623A10B-B3D0-0FDA-1DEE-712E298EB94A}"/>
              </a:ext>
            </a:extLst>
          </p:cNvPr>
          <p:cNvSpPr/>
          <p:nvPr/>
        </p:nvSpPr>
        <p:spPr>
          <a:xfrm>
            <a:off x="818346" y="1394090"/>
            <a:ext cx="3584549" cy="22474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defTabSz="60953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1F9348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  <a:sym typeface="Calibri"/>
              </a:rPr>
              <a:t>«ПРОДУКТЫ» ФОНДА </a:t>
            </a:r>
            <a:r>
              <a:rPr kumimoji="0" lang="ru-RU" sz="2000" b="1" u="none" strike="noStrike" kern="0" cap="none" normalizeH="0" baseline="0" noProof="0" dirty="0">
                <a:ln>
                  <a:noFill/>
                </a:ln>
                <a:solidFill>
                  <a:srgbClr val="1F934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  <a:sym typeface="Calibri"/>
              </a:rPr>
              <a:t> </a:t>
            </a:r>
          </a:p>
        </p:txBody>
      </p:sp>
      <p:sp>
        <p:nvSpPr>
          <p:cNvPr id="14" name="Прямоугольник 3">
            <a:extLst>
              <a:ext uri="{FF2B5EF4-FFF2-40B4-BE49-F238E27FC236}">
                <a16:creationId xmlns:a16="http://schemas.microsoft.com/office/drawing/2014/main" id="{2224CF2F-4971-9109-6CE2-3A6A74FA29B7}"/>
              </a:ext>
            </a:extLst>
          </p:cNvPr>
          <p:cNvSpPr/>
          <p:nvPr/>
        </p:nvSpPr>
        <p:spPr>
          <a:xfrm>
            <a:off x="802225" y="1910776"/>
            <a:ext cx="7135206" cy="21123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8978" hangingPunct="0">
              <a:spcBef>
                <a:spcPts val="300"/>
              </a:spcBef>
              <a:buClr>
                <a:srgbClr val="009A47"/>
              </a:buClr>
              <a:defRPr/>
            </a:pPr>
            <a:r>
              <a:rPr lang="ru-RU" altLang="ru-RU" sz="1600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  <a:t>Готовые сценарии </a:t>
            </a:r>
            <a:r>
              <a:rPr lang="ru-RU" altLang="ru-RU" sz="1600" b="1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  <a:t>игр</a:t>
            </a:r>
            <a:r>
              <a:rPr lang="ru-RU" altLang="ru-RU" sz="1600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  <a:t> и </a:t>
            </a:r>
            <a:r>
              <a:rPr lang="ru-RU" altLang="ru-RU" sz="1600" b="1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  <a:t>занятий</a:t>
            </a:r>
            <a:r>
              <a:rPr lang="ru-RU" altLang="ru-RU" sz="1600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  <a:t> по ФГ для детей 5-18 лет</a:t>
            </a:r>
            <a:br>
              <a:rPr lang="ru-RU" altLang="ru-RU" sz="1600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</a:br>
            <a:endParaRPr lang="ru-RU" altLang="ru-RU" sz="1600" dirty="0">
              <a:solidFill>
                <a:srgbClr val="2B2A32"/>
              </a:solidFill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77"/>
              <a:sym typeface="Calibri" panose="020F0502020204030204" pitchFamily="34" charset="0"/>
            </a:endParaRPr>
          </a:p>
          <a:p>
            <a:pPr defTabSz="1218978" hangingPunct="0">
              <a:spcBef>
                <a:spcPts val="300"/>
              </a:spcBef>
              <a:buClr>
                <a:srgbClr val="009A47"/>
              </a:buClr>
              <a:defRPr/>
            </a:pPr>
            <a:r>
              <a:rPr lang="ru-RU" altLang="ru-RU" sz="1600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  <a:t>Межпредметные </a:t>
            </a:r>
            <a:r>
              <a:rPr lang="ru-RU" altLang="ru-RU" sz="1600" b="1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  <a:t>задачи</a:t>
            </a:r>
            <a:r>
              <a:rPr lang="ru-RU" altLang="ru-RU" sz="1600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  <a:t> для 5-11 классов</a:t>
            </a:r>
            <a:br>
              <a:rPr lang="ru-RU" altLang="ru-RU" sz="1600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</a:br>
            <a:endParaRPr lang="ru-RU" altLang="ru-RU" sz="1600" dirty="0">
              <a:solidFill>
                <a:srgbClr val="2B2A32"/>
              </a:solidFill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77"/>
              <a:sym typeface="Calibri" panose="020F0502020204030204" pitchFamily="34" charset="0"/>
            </a:endParaRPr>
          </a:p>
          <a:p>
            <a:pPr defTabSz="1218978" hangingPunct="0">
              <a:spcBef>
                <a:spcPts val="600"/>
              </a:spcBef>
              <a:buClr>
                <a:srgbClr val="009A47"/>
              </a:buClr>
              <a:defRPr/>
            </a:pPr>
            <a:r>
              <a:rPr lang="ru-RU" altLang="ru-RU" sz="1600" b="1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  <a:t>Мобильные </a:t>
            </a:r>
            <a:r>
              <a:rPr lang="ru-RU" altLang="ru-RU" sz="1600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 panose="020F0502020204030204" pitchFamily="34" charset="0"/>
              </a:rPr>
              <a:t>приложения: Мой выбор, Вклад</a:t>
            </a:r>
            <a:endParaRPr lang="en-US" altLang="ru-RU" sz="1600" dirty="0">
              <a:solidFill>
                <a:srgbClr val="2B2A32"/>
              </a:solidFill>
              <a:latin typeface="Verdana" panose="020B060403050404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  <a:p>
            <a:pPr defTabSz="1218978" hangingPunct="0">
              <a:lnSpc>
                <a:spcPct val="150000"/>
              </a:lnSpc>
              <a:spcBef>
                <a:spcPts val="600"/>
              </a:spcBef>
              <a:buClr>
                <a:srgbClr val="009A47"/>
              </a:buClr>
              <a:defRPr/>
            </a:pPr>
            <a:r>
              <a:rPr lang="ru-RU" altLang="ru-RU" sz="1600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 panose="020F0502020204030204" pitchFamily="34" charset="0"/>
              </a:rPr>
              <a:t>Всероссийские </a:t>
            </a:r>
            <a:r>
              <a:rPr lang="ru-RU" altLang="ru-RU" sz="1600" b="1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 panose="020F0502020204030204" pitchFamily="34" charset="0"/>
              </a:rPr>
              <a:t>конк</a:t>
            </a:r>
            <a:r>
              <a:rPr lang="ru-RU" altLang="ru-RU" sz="1600" b="1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  <a:t>урсы и проекты</a:t>
            </a:r>
            <a:br>
              <a:rPr lang="ru-RU" altLang="ru-RU" sz="1600" dirty="0">
                <a:solidFill>
                  <a:srgbClr val="2B2A3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  <a:sym typeface="Calibri" panose="020F0502020204030204" pitchFamily="34" charset="0"/>
              </a:rPr>
            </a:br>
            <a:endParaRPr lang="ru-RU" altLang="ru-RU" sz="1600" dirty="0">
              <a:solidFill>
                <a:srgbClr val="2B2A32"/>
              </a:solidFill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77"/>
              <a:sym typeface="Calibri" panose="020F0502020204030204" pitchFamily="34" charset="0"/>
            </a:endParaRPr>
          </a:p>
        </p:txBody>
      </p:sp>
      <p:sp>
        <p:nvSpPr>
          <p:cNvPr id="23" name="Rounded Rectangle 67">
            <a:extLst>
              <a:ext uri="{FF2B5EF4-FFF2-40B4-BE49-F238E27FC236}">
                <a16:creationId xmlns:a16="http://schemas.microsoft.com/office/drawing/2014/main" id="{6679C893-0079-B8E2-43A7-D79B990C167D}"/>
              </a:ext>
            </a:extLst>
          </p:cNvPr>
          <p:cNvSpPr/>
          <p:nvPr/>
        </p:nvSpPr>
        <p:spPr>
          <a:xfrm>
            <a:off x="760676" y="3845117"/>
            <a:ext cx="2631396" cy="50801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defTabSz="60953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0" cap="none" spc="0" normalizeH="0" baseline="0" noProof="0" dirty="0">
                <a:ln>
                  <a:noFill/>
                </a:ln>
                <a:solidFill>
                  <a:srgbClr val="FFC10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ПРОЕКТЫ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C10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 </a:t>
            </a:r>
            <a:r>
              <a:rPr lang="ru-RU" sz="2000" b="1" kern="0" dirty="0">
                <a:solidFill>
                  <a:srgbClr val="FFC10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23</a:t>
            </a:r>
            <a:r>
              <a:rPr lang="en-US" sz="2000" b="1" kern="0" dirty="0">
                <a:solidFill>
                  <a:srgbClr val="FFC10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/2</a:t>
            </a:r>
            <a:r>
              <a:rPr lang="ru-RU" sz="2000" b="1" kern="0" dirty="0">
                <a:solidFill>
                  <a:srgbClr val="FFC101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4</a:t>
            </a:r>
            <a:r>
              <a:rPr kumimoji="0" lang="ru-RU" sz="2000" b="1" u="none" strike="noStrike" kern="0" cap="none" spc="0" normalizeH="0" baseline="0" noProof="0" dirty="0">
                <a:ln>
                  <a:noFill/>
                </a:ln>
                <a:solidFill>
                  <a:srgbClr val="FFC10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 </a:t>
            </a:r>
            <a:endParaRPr kumimoji="0" lang="ru-RU" sz="2000" b="1" u="none" strike="noStrike" kern="0" cap="none" spc="0" normalizeH="0" baseline="0" noProof="0" dirty="0">
              <a:ln>
                <a:noFill/>
              </a:ln>
              <a:solidFill>
                <a:srgbClr val="FFC10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Display" panose="020B0503040504020204" pitchFamily="34" charset="0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53871B-6FF1-F2A9-D77B-3B9DED087FD7}"/>
              </a:ext>
            </a:extLst>
          </p:cNvPr>
          <p:cNvSpPr txBox="1"/>
          <p:nvPr/>
        </p:nvSpPr>
        <p:spPr>
          <a:xfrm>
            <a:off x="967605" y="4313514"/>
            <a:ext cx="7417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FFC101"/>
              </a:buClr>
            </a:pPr>
            <a:r>
              <a:rPr lang="ru-RU" sz="16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Всероссийский конкурс проектов инициативного бюджетирования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92987D-D2A5-856F-79BA-480F475E040B}"/>
              </a:ext>
            </a:extLst>
          </p:cNvPr>
          <p:cNvSpPr txBox="1"/>
          <p:nvPr/>
        </p:nvSpPr>
        <p:spPr>
          <a:xfrm>
            <a:off x="1487621" y="4832110"/>
            <a:ext cx="64498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9A47"/>
              </a:buClr>
              <a:buFont typeface="Wingdings" panose="05000000000000000000" pitchFamily="2" charset="2"/>
              <a:buChar char="ü"/>
              <a:defRPr sz="1600" i="0">
                <a:solidFill>
                  <a:srgbClr val="000000"/>
                </a:solidFill>
                <a:effectLst/>
                <a:latin typeface="HSE Sans"/>
              </a:defRPr>
            </a:lvl1pPr>
          </a:lstStyle>
          <a:p>
            <a:pPr marL="0" indent="0">
              <a:buClr>
                <a:srgbClr val="FFC101"/>
              </a:buClr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Всероссийские олимпиады школьников: </a:t>
            </a:r>
          </a:p>
          <a:p>
            <a:pPr marL="0" indent="0">
              <a:buClr>
                <a:srgbClr val="FFC101"/>
              </a:buClr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«Высшая проба» и «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ФинАтлон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63A54-042C-11CF-CDF8-E181D80DBC06}"/>
              </a:ext>
            </a:extLst>
          </p:cNvPr>
          <p:cNvSpPr txBox="1"/>
          <p:nvPr/>
        </p:nvSpPr>
        <p:spPr>
          <a:xfrm>
            <a:off x="1093419" y="5560863"/>
            <a:ext cx="7122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Clr>
                <a:srgbClr val="009A47"/>
              </a:buClr>
              <a:buFont typeface="Wingdings" panose="05000000000000000000" pitchFamily="2" charset="2"/>
              <a:buChar char="ü"/>
              <a:defRPr sz="1600" i="0">
                <a:solidFill>
                  <a:srgbClr val="000000"/>
                </a:solidFill>
                <a:effectLst/>
                <a:latin typeface="HSE Sans"/>
              </a:defRPr>
            </a:lvl1pPr>
          </a:lstStyle>
          <a:p>
            <a:pPr marL="0" indent="0">
              <a:buClr>
                <a:srgbClr val="FFC101"/>
              </a:buClr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Волонтерская программа «Финансовая грамотность» для воспитанников детских домов</a:t>
            </a:r>
          </a:p>
        </p:txBody>
      </p:sp>
      <p:pic>
        <p:nvPicPr>
          <p:cNvPr id="30" name="Рисунок 9">
            <a:extLst>
              <a:ext uri="{FF2B5EF4-FFF2-40B4-BE49-F238E27FC236}">
                <a16:creationId xmlns:a16="http://schemas.microsoft.com/office/drawing/2014/main" id="{24F7F9E5-053F-D6F5-B39B-0D56E3AF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233" y="6215257"/>
            <a:ext cx="994585" cy="385402"/>
          </a:xfrm>
          <a:prstGeom prst="rect">
            <a:avLst/>
          </a:prstGeom>
        </p:spPr>
      </p:pic>
      <p:pic>
        <p:nvPicPr>
          <p:cNvPr id="32" name="Рисунок 27">
            <a:extLst>
              <a:ext uri="{FF2B5EF4-FFF2-40B4-BE49-F238E27FC236}">
                <a16:creationId xmlns:a16="http://schemas.microsoft.com/office/drawing/2014/main" id="{5CAB990B-3159-44BC-1E72-B3911E208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98" y="6215257"/>
            <a:ext cx="427560" cy="427560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BC87F93E-2AD9-DA3B-5739-A905C966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93" y="6215257"/>
            <a:ext cx="389290" cy="4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F1BCF759-1C01-C85F-FD8B-5DA59574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2" y="6215257"/>
            <a:ext cx="427561" cy="4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2A6D441-3A5E-2998-43F9-B9D20651C8D8}"/>
              </a:ext>
            </a:extLst>
          </p:cNvPr>
          <p:cNvCxnSpPr>
            <a:cxnSpLocks/>
          </p:cNvCxnSpPr>
          <p:nvPr/>
        </p:nvCxnSpPr>
        <p:spPr>
          <a:xfrm>
            <a:off x="746778" y="1813005"/>
            <a:ext cx="21996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476720-EA9E-1F35-E592-363416F78407}"/>
              </a:ext>
            </a:extLst>
          </p:cNvPr>
          <p:cNvCxnSpPr>
            <a:cxnSpLocks/>
          </p:cNvCxnSpPr>
          <p:nvPr/>
        </p:nvCxnSpPr>
        <p:spPr>
          <a:xfrm>
            <a:off x="802970" y="4207835"/>
            <a:ext cx="21996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A39B6A7-F0C6-FFEF-24D3-C56ABE421FB5}"/>
              </a:ext>
            </a:extLst>
          </p:cNvPr>
          <p:cNvSpPr txBox="1"/>
          <p:nvPr/>
        </p:nvSpPr>
        <p:spPr>
          <a:xfrm>
            <a:off x="8555250" y="5268294"/>
            <a:ext cx="3686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П</a:t>
            </a:r>
            <a:r>
              <a:rPr lang="ru-RU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рограмма </a:t>
            </a:r>
          </a:p>
          <a:p>
            <a:pPr algn="ctr"/>
            <a:r>
              <a:rPr lang="ru-RU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«Финансовая грамотность»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4DAA8-2F63-60AC-3F5F-315F53D72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34415" r="59664" b="34263"/>
          <a:stretch/>
        </p:blipFill>
        <p:spPr bwMode="auto">
          <a:xfrm>
            <a:off x="8014659" y="6162249"/>
            <a:ext cx="370492" cy="5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1F5138-80FE-325A-0945-BD1AB6D80F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3544" y="1800440"/>
            <a:ext cx="3094614" cy="3094614"/>
          </a:xfrm>
          <a:prstGeom prst="rect">
            <a:avLst/>
          </a:prstGeom>
        </p:spPr>
      </p:pic>
      <p:pic>
        <p:nvPicPr>
          <p:cNvPr id="5" name="Рисунок 27">
            <a:extLst>
              <a:ext uri="{FF2B5EF4-FFF2-40B4-BE49-F238E27FC236}">
                <a16:creationId xmlns:a16="http://schemas.microsoft.com/office/drawing/2014/main" id="{6EE76C50-9B63-E31A-3A11-3BF0B8021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59" y="4942433"/>
            <a:ext cx="367691" cy="36769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4337B9E-3AE6-D307-3629-1AE060167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34415" r="59664" b="34263"/>
          <a:stretch/>
        </p:blipFill>
        <p:spPr bwMode="auto">
          <a:xfrm>
            <a:off x="645735" y="4200202"/>
            <a:ext cx="367691" cy="58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AD0F143-3938-7670-60E8-C67097AC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5" y="5611438"/>
            <a:ext cx="368620" cy="3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1330B30-2026-96F9-E0B2-010ED4FEA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1"/>
          <a:stretch/>
        </p:blipFill>
        <p:spPr bwMode="auto">
          <a:xfrm>
            <a:off x="1051534" y="4915060"/>
            <a:ext cx="404470" cy="3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3148271-B7FB-8DA2-D8CC-FF88CB6EE5D9}"/>
              </a:ext>
            </a:extLst>
          </p:cNvPr>
          <p:cNvSpPr/>
          <p:nvPr/>
        </p:nvSpPr>
        <p:spPr>
          <a:xfrm>
            <a:off x="8489134" y="1618832"/>
            <a:ext cx="3448248" cy="3412043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2AEC65B8-CD75-742C-FAF7-E9B3BE245F71}"/>
              </a:ext>
            </a:extLst>
          </p:cNvPr>
          <p:cNvSpPr txBox="1">
            <a:spLocks/>
          </p:cNvSpPr>
          <p:nvPr/>
        </p:nvSpPr>
        <p:spPr>
          <a:xfrm>
            <a:off x="6203950" y="531988"/>
            <a:ext cx="6556859" cy="415936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2500" b="1" dirty="0">
                <a:solidFill>
                  <a:srgbClr val="FE74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 И ИГРОВЫЕ ЗАНЯТИЯ</a:t>
            </a:r>
            <a:endParaRPr lang="en-US" sz="2500" b="1" dirty="0">
              <a:solidFill>
                <a:srgbClr val="FE742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Игры и игровые занятия по финансовой грамотности">
            <a:extLst>
              <a:ext uri="{FF2B5EF4-FFF2-40B4-BE49-F238E27FC236}">
                <a16:creationId xmlns:a16="http://schemas.microsoft.com/office/drawing/2014/main" id="{21FF719A-DDB0-F7B4-B388-E9538F2BC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 t="1310" r="980" b="-431"/>
          <a:stretch/>
        </p:blipFill>
        <p:spPr bwMode="auto">
          <a:xfrm>
            <a:off x="780751" y="1298575"/>
            <a:ext cx="2787556" cy="2635606"/>
          </a:xfrm>
          <a:prstGeom prst="round2SameRect">
            <a:avLst>
              <a:gd name="adj1" fmla="val 19446"/>
              <a:gd name="adj2" fmla="val 2034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071086E-55F7-34D3-6770-9F19BFFA7981}"/>
              </a:ext>
            </a:extLst>
          </p:cNvPr>
          <p:cNvSpPr/>
          <p:nvPr/>
        </p:nvSpPr>
        <p:spPr>
          <a:xfrm rot="2968801">
            <a:off x="3396678" y="878792"/>
            <a:ext cx="1183005" cy="1181931"/>
          </a:xfrm>
          <a:prstGeom prst="roundRect">
            <a:avLst>
              <a:gd name="adj" fmla="val 19181"/>
            </a:avLst>
          </a:prstGeom>
          <a:ln w="34925">
            <a:solidFill>
              <a:srgbClr val="FE74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0" i="0" dirty="0">
              <a:latin typeface="SB Sans Display Light" panose="020B0303040504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7CD51B-06D9-C510-34AE-5775FA81B140}"/>
              </a:ext>
            </a:extLst>
          </p:cNvPr>
          <p:cNvSpPr/>
          <p:nvPr/>
        </p:nvSpPr>
        <p:spPr>
          <a:xfrm rot="18914194">
            <a:off x="4547911" y="2487764"/>
            <a:ext cx="2771009" cy="2731414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B75EA-A260-41D7-8B56-A079D0CD2217}"/>
              </a:ext>
            </a:extLst>
          </p:cNvPr>
          <p:cNvSpPr txBox="1"/>
          <p:nvPr/>
        </p:nvSpPr>
        <p:spPr>
          <a:xfrm>
            <a:off x="3473158" y="900335"/>
            <a:ext cx="1196161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0" i="0" dirty="0">
                <a:solidFill>
                  <a:srgbClr val="40BA46"/>
                </a:solidFill>
                <a:latin typeface="SB Sans Display Light" panose="020B0303040504020204" pitchFamily="34" charset="0"/>
              </a:rPr>
              <a:t>12</a:t>
            </a:r>
            <a:r>
              <a:rPr lang="en-US" sz="4400" b="0" i="0" dirty="0">
                <a:latin typeface="SB Sans Display Light" panose="020B030304050402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игр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400" b="0" i="0" dirty="0">
                <a:latin typeface="Verdana" panose="020B0604030504040204" pitchFamily="34" charset="0"/>
                <a:ea typeface="Verdana" panose="020B0604030504040204" pitchFamily="34" charset="0"/>
              </a:rPr>
              <a:t>ля детей</a:t>
            </a:r>
            <a:endParaRPr lang="ru-RU" sz="1400" b="0" i="0" dirty="0">
              <a:latin typeface="SB Sans Display Light" panose="020B0303040504020204" pitchFamily="34" charset="0"/>
            </a:endParaRPr>
          </a:p>
          <a:p>
            <a:endParaRPr lang="ru-RU" sz="9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B97694B-C377-207D-66B0-BF0ED792EC9D}"/>
              </a:ext>
            </a:extLst>
          </p:cNvPr>
          <p:cNvSpPr/>
          <p:nvPr/>
        </p:nvSpPr>
        <p:spPr>
          <a:xfrm rot="18914194">
            <a:off x="7838618" y="2224222"/>
            <a:ext cx="4091078" cy="4040562"/>
          </a:xfrm>
          <a:prstGeom prst="roundRect">
            <a:avLst/>
          </a:prstGeom>
          <a:solidFill>
            <a:srgbClr val="FE742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21BA3-6990-C505-4DEA-00A193FF3154}"/>
              </a:ext>
            </a:extLst>
          </p:cNvPr>
          <p:cNvSpPr txBox="1"/>
          <p:nvPr/>
        </p:nvSpPr>
        <p:spPr>
          <a:xfrm>
            <a:off x="6135824" y="1000300"/>
            <a:ext cx="5376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практикоориентированные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занятия</a:t>
            </a:r>
          </a:p>
        </p:txBody>
      </p:sp>
      <p:sp>
        <p:nvSpPr>
          <p:cNvPr id="15" name="Прямоугольник 19">
            <a:extLst>
              <a:ext uri="{FF2B5EF4-FFF2-40B4-BE49-F238E27FC236}">
                <a16:creationId xmlns:a16="http://schemas.microsoft.com/office/drawing/2014/main" id="{6879C6C1-DD95-5585-1145-5F9C44070E61}"/>
              </a:ext>
            </a:extLst>
          </p:cNvPr>
          <p:cNvSpPr/>
          <p:nvPr/>
        </p:nvSpPr>
        <p:spPr>
          <a:xfrm>
            <a:off x="1758217" y="5518539"/>
            <a:ext cx="3485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3600" dirty="0">
                <a:solidFill>
                  <a:srgbClr val="40BA46"/>
                </a:solidFill>
              </a:rPr>
              <a:t>30-90</a:t>
            </a:r>
            <a:r>
              <a:rPr lang="ru-RU" sz="4400" dirty="0">
                <a:solidFill>
                  <a:srgbClr val="40BA46"/>
                </a:solidFill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минут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252DE9-EA0F-C48C-F324-0E7B516B060A}"/>
              </a:ext>
            </a:extLst>
          </p:cNvPr>
          <p:cNvSpPr txBox="1"/>
          <p:nvPr/>
        </p:nvSpPr>
        <p:spPr>
          <a:xfrm>
            <a:off x="4546610" y="3130297"/>
            <a:ext cx="314605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скачать и изучить сценарий,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посмотреть видеоинструкцию, 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распечатать раздаточные материалы,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подготовить помещение</a:t>
            </a:r>
          </a:p>
          <a:p>
            <a:endParaRPr lang="ru-RU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Рисунок 16" descr="Герой (женщина) контур">
            <a:extLst>
              <a:ext uri="{FF2B5EF4-FFF2-40B4-BE49-F238E27FC236}">
                <a16:creationId xmlns:a16="http://schemas.microsoft.com/office/drawing/2014/main" id="{4CD9CFA9-E5E8-EBC3-5067-BA805BEEA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367" y="4154393"/>
            <a:ext cx="585742" cy="585742"/>
          </a:xfrm>
          <a:prstGeom prst="rect">
            <a:avLst/>
          </a:prstGeom>
        </p:spPr>
      </p:pic>
      <p:pic>
        <p:nvPicPr>
          <p:cNvPr id="18" name="Рисунок 17" descr="Дети контур">
            <a:extLst>
              <a:ext uri="{FF2B5EF4-FFF2-40B4-BE49-F238E27FC236}">
                <a16:creationId xmlns:a16="http://schemas.microsoft.com/office/drawing/2014/main" id="{C883B548-B97A-9C18-BCE1-BE148585B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004" y="4836910"/>
            <a:ext cx="727332" cy="727332"/>
          </a:xfrm>
          <a:prstGeom prst="rect">
            <a:avLst/>
          </a:prstGeom>
        </p:spPr>
      </p:pic>
      <p:pic>
        <p:nvPicPr>
          <p:cNvPr id="19" name="Рисунок 18" descr="Песочные часы 30% контур">
            <a:extLst>
              <a:ext uri="{FF2B5EF4-FFF2-40B4-BE49-F238E27FC236}">
                <a16:creationId xmlns:a16="http://schemas.microsoft.com/office/drawing/2014/main" id="{D7F88ED6-C49F-0482-8486-6CE9F88A4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332" y="5626434"/>
            <a:ext cx="477281" cy="47728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3FA1C49-4C4A-BFC0-3F72-8163A4D4D274}"/>
              </a:ext>
            </a:extLst>
          </p:cNvPr>
          <p:cNvSpPr/>
          <p:nvPr/>
        </p:nvSpPr>
        <p:spPr>
          <a:xfrm>
            <a:off x="1758217" y="4206749"/>
            <a:ext cx="329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3600" dirty="0">
                <a:solidFill>
                  <a:srgbClr val="40BA46"/>
                </a:solidFill>
              </a:rPr>
              <a:t>1-2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 ведущих</a:t>
            </a:r>
          </a:p>
        </p:txBody>
      </p:sp>
      <p:sp>
        <p:nvSpPr>
          <p:cNvPr id="21" name="Прямоугольник 19">
            <a:extLst>
              <a:ext uri="{FF2B5EF4-FFF2-40B4-BE49-F238E27FC236}">
                <a16:creationId xmlns:a16="http://schemas.microsoft.com/office/drawing/2014/main" id="{B5D05660-BF88-3040-27DD-4A14C491CC57}"/>
              </a:ext>
            </a:extLst>
          </p:cNvPr>
          <p:cNvSpPr/>
          <p:nvPr/>
        </p:nvSpPr>
        <p:spPr>
          <a:xfrm>
            <a:off x="1758217" y="4949855"/>
            <a:ext cx="32923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3600" dirty="0">
                <a:solidFill>
                  <a:srgbClr val="40BA46"/>
                </a:solidFill>
              </a:rPr>
              <a:t>25-30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 участников</a:t>
            </a:r>
          </a:p>
          <a:p>
            <a:pPr>
              <a:buClr>
                <a:srgbClr val="0070C0"/>
              </a:buClr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 </a:t>
            </a:r>
          </a:p>
        </p:txBody>
      </p:sp>
      <p:sp>
        <p:nvSpPr>
          <p:cNvPr id="22" name="Прямоугольник 19">
            <a:extLst>
              <a:ext uri="{FF2B5EF4-FFF2-40B4-BE49-F238E27FC236}">
                <a16:creationId xmlns:a16="http://schemas.microsoft.com/office/drawing/2014/main" id="{FD3AC3C2-F1FA-FD0E-3F7A-FA6E198262F6}"/>
              </a:ext>
            </a:extLst>
          </p:cNvPr>
          <p:cNvSpPr/>
          <p:nvPr/>
        </p:nvSpPr>
        <p:spPr>
          <a:xfrm>
            <a:off x="8702903" y="4954178"/>
            <a:ext cx="4765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Личный финансовый план</a:t>
            </a:r>
          </a:p>
          <a:p>
            <a:pPr algn="l"/>
            <a:r>
              <a:rPr lang="ru-RU" sz="14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Фондовый рынок</a:t>
            </a:r>
          </a:p>
          <a:p>
            <a:pPr algn="l"/>
            <a:r>
              <a:rPr lang="ru-RU" sz="14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Защита прав потребителей</a:t>
            </a:r>
          </a:p>
          <a:p>
            <a:pPr algn="l"/>
            <a:r>
              <a:rPr lang="ru-RU" sz="14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Семейный бюджет </a:t>
            </a:r>
          </a:p>
          <a:p>
            <a:pPr algn="l"/>
            <a:r>
              <a:rPr lang="ru-RU" sz="14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Предпринимательство</a:t>
            </a:r>
          </a:p>
        </p:txBody>
      </p:sp>
      <p:sp>
        <p:nvSpPr>
          <p:cNvPr id="24" name="Прямоугольник 19">
            <a:extLst>
              <a:ext uri="{FF2B5EF4-FFF2-40B4-BE49-F238E27FC236}">
                <a16:creationId xmlns:a16="http://schemas.microsoft.com/office/drawing/2014/main" id="{532B5BA5-C837-B679-43EE-EC22C1E7CEFB}"/>
              </a:ext>
            </a:extLst>
          </p:cNvPr>
          <p:cNvSpPr/>
          <p:nvPr/>
        </p:nvSpPr>
        <p:spPr>
          <a:xfrm>
            <a:off x="8075475" y="3228525"/>
            <a:ext cx="4230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Финансовый театр</a:t>
            </a:r>
          </a:p>
          <a:p>
            <a:pPr algn="l"/>
            <a:r>
              <a:rPr lang="ru-RU" sz="14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Блеф-клуб </a:t>
            </a:r>
          </a:p>
          <a:p>
            <a:pPr algn="l"/>
            <a:r>
              <a:rPr lang="ru-RU" sz="140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СтрахOFF</a:t>
            </a:r>
            <a:r>
              <a:rPr lang="ru-RU" sz="14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или как защититься от рисков 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4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Финансовое бинго </a:t>
            </a:r>
          </a:p>
          <a:p>
            <a:pPr algn="l"/>
            <a:r>
              <a:rPr lang="ru-RU" sz="14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Финансовые колонизаторы </a:t>
            </a:r>
          </a:p>
          <a:p>
            <a:pPr algn="l"/>
            <a:r>
              <a:rPr lang="ru-RU" sz="14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Финансовый блогер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77"/>
            </a:endParaRPr>
          </a:p>
          <a:p>
            <a:pPr>
              <a:buClr>
                <a:srgbClr val="0070C0"/>
              </a:buClr>
            </a:pP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77"/>
            </a:endParaRPr>
          </a:p>
          <a:p>
            <a:pPr>
              <a:buClr>
                <a:srgbClr val="0070C0"/>
              </a:buClr>
            </a:pP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77"/>
            </a:endParaRPr>
          </a:p>
        </p:txBody>
      </p:sp>
      <p:sp>
        <p:nvSpPr>
          <p:cNvPr id="25" name="Прямоугольник 19">
            <a:extLst>
              <a:ext uri="{FF2B5EF4-FFF2-40B4-BE49-F238E27FC236}">
                <a16:creationId xmlns:a16="http://schemas.microsoft.com/office/drawing/2014/main" id="{91ABC310-6BF1-5933-1378-39C2DB28F335}"/>
              </a:ext>
            </a:extLst>
          </p:cNvPr>
          <p:cNvSpPr/>
          <p:nvPr/>
        </p:nvSpPr>
        <p:spPr>
          <a:xfrm>
            <a:off x="8573256" y="2781445"/>
            <a:ext cx="329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2400" b="1" dirty="0">
                <a:solidFill>
                  <a:srgbClr val="40BA46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5-13 лет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77"/>
            </a:endParaRPr>
          </a:p>
        </p:txBody>
      </p:sp>
      <p:sp>
        <p:nvSpPr>
          <p:cNvPr id="28" name="Прямоугольник 19">
            <a:extLst>
              <a:ext uri="{FF2B5EF4-FFF2-40B4-BE49-F238E27FC236}">
                <a16:creationId xmlns:a16="http://schemas.microsoft.com/office/drawing/2014/main" id="{DD54D792-45C4-BBA1-4DED-3369AD93E67E}"/>
              </a:ext>
            </a:extLst>
          </p:cNvPr>
          <p:cNvSpPr/>
          <p:nvPr/>
        </p:nvSpPr>
        <p:spPr>
          <a:xfrm>
            <a:off x="8070146" y="4606077"/>
            <a:ext cx="329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2400" b="1" dirty="0">
                <a:solidFill>
                  <a:srgbClr val="40BA46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77"/>
              </a:rPr>
              <a:t>14-18 лет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77"/>
            </a:endParaRPr>
          </a:p>
        </p:txBody>
      </p:sp>
      <p:pic>
        <p:nvPicPr>
          <p:cNvPr id="29" name="Рисунок 28" descr="Головоломка контур">
            <a:extLst>
              <a:ext uri="{FF2B5EF4-FFF2-40B4-BE49-F238E27FC236}">
                <a16:creationId xmlns:a16="http://schemas.microsoft.com/office/drawing/2014/main" id="{A2A0761E-54BB-B66D-732D-7BAA48D909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32342" y="1892558"/>
            <a:ext cx="804120" cy="804120"/>
          </a:xfrm>
          <a:prstGeom prst="rect">
            <a:avLst/>
          </a:prstGeom>
        </p:spPr>
      </p:pic>
      <p:pic>
        <p:nvPicPr>
          <p:cNvPr id="31" name="Рисунок 30" descr="Папка-планшет с галочками контур">
            <a:extLst>
              <a:ext uri="{FF2B5EF4-FFF2-40B4-BE49-F238E27FC236}">
                <a16:creationId xmlns:a16="http://schemas.microsoft.com/office/drawing/2014/main" id="{58C5835B-8411-A6F7-FC47-2A89271838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82762" y="2484152"/>
            <a:ext cx="717521" cy="717521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C8AF96F-80D5-F97E-7B39-86A8412BF965}"/>
              </a:ext>
            </a:extLst>
          </p:cNvPr>
          <p:cNvSpPr/>
          <p:nvPr/>
        </p:nvSpPr>
        <p:spPr>
          <a:xfrm>
            <a:off x="6264165" y="4946508"/>
            <a:ext cx="1826674" cy="1800573"/>
          </a:xfrm>
          <a:prstGeom prst="roundRect">
            <a:avLst/>
          </a:prstGeom>
          <a:solidFill>
            <a:srgbClr val="3FB94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 descr="Изображение выглядит как шаблон, снимок экрана, искусство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7CBE847-21F1-27EB-70EB-30126CE07C3F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384274" y="5100067"/>
            <a:ext cx="1535332" cy="15353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DEFD99-CB25-FF65-11D8-B85EFADD4772}"/>
              </a:ext>
            </a:extLst>
          </p:cNvPr>
          <p:cNvSpPr/>
          <p:nvPr/>
        </p:nvSpPr>
        <p:spPr>
          <a:xfrm>
            <a:off x="165898" y="188640"/>
            <a:ext cx="2185686" cy="1109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6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7370EA-044B-911C-FF0C-9692DA9BB497}"/>
              </a:ext>
            </a:extLst>
          </p:cNvPr>
          <p:cNvSpPr txBox="1"/>
          <p:nvPr/>
        </p:nvSpPr>
        <p:spPr>
          <a:xfrm>
            <a:off x="6005717" y="1641946"/>
            <a:ext cx="577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Фонд</a:t>
            </a:r>
            <a:r>
              <a:rPr lang="ru-RU" dirty="0"/>
              <a:t> – Партнер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Всероссийской олимпиады школьников «Высшая проба» по направлению «Финансовая грамотность» </a:t>
            </a:r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40C41F76-0258-3F03-38B6-4D41958E4162}"/>
              </a:ext>
            </a:extLst>
          </p:cNvPr>
          <p:cNvSpPr txBox="1">
            <a:spLocks/>
          </p:cNvSpPr>
          <p:nvPr/>
        </p:nvSpPr>
        <p:spPr>
          <a:xfrm>
            <a:off x="567771" y="456816"/>
            <a:ext cx="9046370" cy="387798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x-none"/>
            </a:defPPr>
            <a:lvl1pPr algn="r" defTabSz="609534">
              <a:lnSpc>
                <a:spcPct val="90000"/>
              </a:lnSpc>
              <a:spcBef>
                <a:spcPct val="0"/>
              </a:spcBef>
              <a:buNone/>
              <a:defRPr sz="2400" cap="all">
                <a:solidFill>
                  <a:schemeClr val="accent2"/>
                </a:solidFill>
                <a:latin typeface="Fedra Sans Pro"/>
                <a:ea typeface="+mj-ea"/>
                <a:cs typeface="+mj-cs"/>
              </a:defRPr>
            </a:lvl1pPr>
          </a:lstStyle>
          <a:p>
            <a:r>
              <a:rPr lang="ru-RU" altLang="zh-CN" sz="2800" b="1" dirty="0">
                <a:solidFill>
                  <a:srgbClr val="009A47"/>
                </a:solidFill>
                <a:latin typeface="Verdana" panose="020B0604030504040204" pitchFamily="34" charset="0"/>
                <a:ea typeface="+mn-ea"/>
              </a:rPr>
              <a:t>Междисциплинарные задания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C438B-DCBC-2AD5-276E-B7BB991A9D82}"/>
              </a:ext>
            </a:extLst>
          </p:cNvPr>
          <p:cNvSpPr txBox="1"/>
          <p:nvPr/>
        </p:nvSpPr>
        <p:spPr>
          <a:xfrm>
            <a:off x="6096000" y="2848238"/>
            <a:ext cx="577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Роль Фонда – разработка</a:t>
            </a:r>
            <a:r>
              <a:rPr lang="ru-RU" dirty="0">
                <a:solidFill>
                  <a:srgbClr val="00B050"/>
                </a:solidFill>
              </a:rPr>
              <a:t> междисциплинарных заданий </a:t>
            </a:r>
            <a:r>
              <a:rPr lang="ru-RU" dirty="0"/>
              <a:t>по финансовой грамотности для отборочного этапов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08F2BBD-461B-90AC-C8E8-E8061C761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r="408" b="27264"/>
          <a:stretch/>
        </p:blipFill>
        <p:spPr bwMode="auto">
          <a:xfrm>
            <a:off x="779462" y="1622203"/>
            <a:ext cx="4817455" cy="24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63EE70-6C0D-45BB-8320-A80EB6D4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141" y="4132315"/>
            <a:ext cx="2167478" cy="216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891BB0-F164-278C-09B0-3D8A198D5830}"/>
              </a:ext>
            </a:extLst>
          </p:cNvPr>
          <p:cNvSpPr/>
          <p:nvPr/>
        </p:nvSpPr>
        <p:spPr>
          <a:xfrm>
            <a:off x="165898" y="188640"/>
            <a:ext cx="2185686" cy="1109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1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40629" y="185881"/>
            <a:ext cx="7985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cap="all">
                <a:solidFill>
                  <a:schemeClr val="accent2"/>
                </a:solidFill>
                <a:latin typeface="Fedra Sans Pro"/>
                <a:ea typeface="Arial"/>
                <a:cs typeface="Arial"/>
              </a:rPr>
              <a:t>Банк межпредметных задач по финансовой грамотности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7810" y="1208255"/>
            <a:ext cx="6096001" cy="17042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7810" y="3056748"/>
            <a:ext cx="6036061" cy="177756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810" y="5024803"/>
            <a:ext cx="6096000" cy="16473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07681" y="1772942"/>
            <a:ext cx="3937222" cy="366685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F80A4C-943D-DDC8-7D2C-36FB961B884A}"/>
              </a:ext>
            </a:extLst>
          </p:cNvPr>
          <p:cNvSpPr/>
          <p:nvPr/>
        </p:nvSpPr>
        <p:spPr>
          <a:xfrm>
            <a:off x="165898" y="188641"/>
            <a:ext cx="1897654" cy="87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CA161C1-5F3D-0F44-BE6D-13E08124CBFB}"/>
              </a:ext>
            </a:extLst>
          </p:cNvPr>
          <p:cNvSpPr txBox="1">
            <a:spLocks/>
          </p:cNvSpPr>
          <p:nvPr/>
        </p:nvSpPr>
        <p:spPr>
          <a:xfrm>
            <a:off x="955792" y="4904097"/>
            <a:ext cx="1630246" cy="6715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 spc="0" baseline="0"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  <a:lvl2pPr marL="0" lvl="1" fontAlgn="base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defRPr sz="2800" b="1">
                <a:ln w="6350" cap="flat">
                  <a:noFill/>
                  <a:miter lim="800000"/>
                </a:ln>
                <a:solidFill>
                  <a:srgbClr val="00B050"/>
                </a:solidFill>
                <a:latin typeface="Segoe UI Semibold" panose="020B0502040204020203" pitchFamily="34" charset="0"/>
                <a:ea typeface="+mj-ea"/>
                <a:cs typeface="Segoe UI Semibold" panose="020B0502040204020203" pitchFamily="34" charset="0"/>
              </a:defRPr>
            </a:lvl2pPr>
          </a:lstStyle>
          <a:p>
            <a:pPr algn="ctr"/>
            <a:r>
              <a:rPr lang="en-US" sz="1800" dirty="0">
                <a:solidFill>
                  <a:srgbClr val="FFC1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VK</a:t>
            </a:r>
          </a:p>
          <a:p>
            <a:pPr algn="ctr"/>
            <a:endParaRPr lang="en-US" sz="1800" dirty="0">
              <a:solidFill>
                <a:srgbClr val="FFC10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1800" dirty="0">
              <a:solidFill>
                <a:srgbClr val="FFC10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DD524-9A06-791C-C285-A9F160E34B15}"/>
              </a:ext>
            </a:extLst>
          </p:cNvPr>
          <p:cNvSpPr txBox="1"/>
          <p:nvPr/>
        </p:nvSpPr>
        <p:spPr>
          <a:xfrm>
            <a:off x="3476140" y="4795897"/>
            <a:ext cx="331256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Осипова Нина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 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400" dirty="0">
                <a:ea typeface="Verdana" panose="020B0604030504040204" pitchFamily="34" charset="0"/>
              </a:rPr>
              <a:t>руководитель программы </a:t>
            </a:r>
          </a:p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400" dirty="0">
                <a:ea typeface="Verdana" panose="020B0604030504040204" pitchFamily="34" charset="0"/>
              </a:rPr>
              <a:t>«Финансовая грамотность»</a:t>
            </a:r>
          </a:p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ru-RU" sz="1400" dirty="0">
              <a:ea typeface="Verdana" panose="020B060403050404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ru-RU" sz="1400" dirty="0">
              <a:ea typeface="Verdana" panose="020B060403050404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1400" dirty="0"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nosipova@vbudushee.ru</a:t>
            </a:r>
            <a:endParaRPr lang="en-US" sz="1400" dirty="0">
              <a:ea typeface="Verdana" panose="020B0604030504040204" pitchFamily="34" charset="0"/>
            </a:endParaRPr>
          </a:p>
          <a:p>
            <a:pPr marR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1400" dirty="0" err="1">
                <a:ea typeface="Verdana" panose="020B0604030504040204" pitchFamily="34" charset="0"/>
              </a:rPr>
              <a:t>Tg</a:t>
            </a:r>
            <a:r>
              <a:rPr lang="ru-RU" sz="1400" dirty="0">
                <a:ea typeface="Verdana" panose="020B0604030504040204" pitchFamily="34" charset="0"/>
              </a:rPr>
              <a:t>: </a:t>
            </a:r>
            <a:r>
              <a:rPr lang="en-US" sz="1400" dirty="0">
                <a:ea typeface="Verdana" panose="020B0604030504040204" pitchFamily="34" charset="0"/>
              </a:rPr>
              <a:t>@aninosipova</a:t>
            </a:r>
            <a:endParaRPr lang="ru-RU" sz="1400" dirty="0">
              <a:ea typeface="Verdana" panose="020B0604030504040204" pitchFamily="34" charset="0"/>
            </a:endParaRPr>
          </a:p>
        </p:txBody>
      </p:sp>
      <p:pic>
        <p:nvPicPr>
          <p:cNvPr id="3" name="Изображение 1">
            <a:extLst>
              <a:ext uri="{FF2B5EF4-FFF2-40B4-BE49-F238E27FC236}">
                <a16:creationId xmlns:a16="http://schemas.microsoft.com/office/drawing/2014/main" id="{607E9E89-81C0-3D1D-0297-099A7D5E0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11751" r="5067" b="25003"/>
          <a:stretch/>
        </p:blipFill>
        <p:spPr>
          <a:xfrm>
            <a:off x="3714750" y="2588272"/>
            <a:ext cx="1310477" cy="1994506"/>
          </a:xfrm>
          <a:prstGeom prst="rect">
            <a:avLst/>
          </a:prstGeom>
        </p:spPr>
      </p:pic>
      <p:pic>
        <p:nvPicPr>
          <p:cNvPr id="5" name="Изображение 6" descr="photo5305324809145661348.jpg">
            <a:extLst>
              <a:ext uri="{FF2B5EF4-FFF2-40B4-BE49-F238E27FC236}">
                <a16:creationId xmlns:a16="http://schemas.microsoft.com/office/drawing/2014/main" id="{1E1D7C06-286F-AF7A-FA3C-09FF0834A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2294311"/>
            <a:ext cx="2438400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4983A3-FB09-4C49-21E6-7EE001B37C54}"/>
              </a:ext>
            </a:extLst>
          </p:cNvPr>
          <p:cNvSpPr txBox="1"/>
          <p:nvPr/>
        </p:nvSpPr>
        <p:spPr>
          <a:xfrm>
            <a:off x="6214326" y="4830282"/>
            <a:ext cx="29289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Арзамасова Ольга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400" dirty="0">
                <a:ea typeface="Verdana" panose="020B0604030504040204" pitchFamily="34" charset="0"/>
              </a:rPr>
              <a:t>методист  программы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400" dirty="0">
                <a:ea typeface="Verdana" panose="020B0604030504040204" pitchFamily="34" charset="0"/>
              </a:rPr>
              <a:t>«Финансовая грамотность»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ru-RU" sz="1400" dirty="0">
              <a:ea typeface="Verdana" panose="020B0604030504040204" pitchFamily="34" charset="0"/>
            </a:endParaRPr>
          </a:p>
          <a:p>
            <a:pPr lvl="0">
              <a:buClr>
                <a:srgbClr val="00B050"/>
              </a:buClr>
              <a:defRPr/>
            </a:pPr>
            <a:endParaRPr lang="ru-RU" sz="1400" dirty="0">
              <a:ea typeface="Verdana" panose="020B060403050404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buClr>
                <a:srgbClr val="00B050"/>
              </a:buClr>
              <a:defRPr/>
            </a:pPr>
            <a:r>
              <a:rPr lang="en-US" sz="1400" dirty="0">
                <a:latin typeface="SB Sans Text" panose="020B0503040504020204" pitchFamily="34" charset="77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arzamasova@vbudushee.ru</a:t>
            </a:r>
            <a:endParaRPr lang="en-US" sz="1400" dirty="0">
              <a:latin typeface="SB Sans Text" panose="020B0503040504020204" pitchFamily="34" charset="77"/>
              <a:ea typeface="Verdana" panose="020B0604030504040204" pitchFamily="34" charset="0"/>
            </a:endParaRPr>
          </a:p>
          <a:p>
            <a:pPr lvl="0">
              <a:buClr>
                <a:srgbClr val="00B050"/>
              </a:buClr>
              <a:defRPr/>
            </a:pPr>
            <a:r>
              <a:rPr lang="en-US" sz="1400" dirty="0" err="1">
                <a:latin typeface="SB Sans Text" panose="020B0503040504020204" pitchFamily="34" charset="77"/>
                <a:ea typeface="Verdana" panose="020B0604030504040204" pitchFamily="34" charset="0"/>
              </a:rPr>
              <a:t>Tg</a:t>
            </a:r>
            <a:r>
              <a:rPr lang="ru-RU" sz="1400" dirty="0">
                <a:ea typeface="Verdana" panose="020B0604030504040204" pitchFamily="34" charset="0"/>
              </a:rPr>
              <a:t>:</a:t>
            </a:r>
            <a:r>
              <a:rPr lang="en-US" sz="1400" dirty="0">
                <a:latin typeface="SB Sans Text" panose="020B0503040504020204" pitchFamily="34" charset="77"/>
                <a:ea typeface="Verdana" panose="020B0604030504040204" pitchFamily="34" charset="0"/>
              </a:rPr>
              <a:t> @olga_arzamasowa</a:t>
            </a:r>
            <a:endParaRPr lang="ru-RU" sz="1400" dirty="0">
              <a:ea typeface="Verdana" panose="020B060403050404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BEC49CCC-C3C9-6A74-4B18-2FD543404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1" b="19301"/>
          <a:stretch/>
        </p:blipFill>
        <p:spPr>
          <a:xfrm>
            <a:off x="6437127" y="2460959"/>
            <a:ext cx="1595623" cy="2121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5AD1B-E58B-B0EF-6194-6CC4A273DD23}"/>
              </a:ext>
            </a:extLst>
          </p:cNvPr>
          <p:cNvSpPr txBox="1"/>
          <p:nvPr/>
        </p:nvSpPr>
        <p:spPr>
          <a:xfrm>
            <a:off x="9186766" y="5103673"/>
            <a:ext cx="27427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B050"/>
              </a:buClr>
              <a:defRPr/>
            </a:pPr>
            <a:endParaRPr lang="ru-RU" sz="1400" b="1" dirty="0">
              <a:latin typeface="SB Sans Text" panose="020B0503040504020204" pitchFamily="34" charset="77"/>
              <a:ea typeface="Verdana" panose="020B0604030504040204" pitchFamily="34" charset="0"/>
              <a:cs typeface="SB Sans Text" panose="020B0503040504020204" pitchFamily="34" charset="77"/>
            </a:endParaRPr>
          </a:p>
          <a:p>
            <a:pPr lvl="0">
              <a:buClr>
                <a:srgbClr val="00B050"/>
              </a:buClr>
              <a:defRPr/>
            </a:pPr>
            <a:r>
              <a:rPr lang="ru-RU" sz="1400" dirty="0"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Менеджер программы «Финансовая грамотность»</a:t>
            </a:r>
          </a:p>
          <a:p>
            <a:pPr lvl="0">
              <a:buClr>
                <a:srgbClr val="00B050"/>
              </a:buClr>
              <a:defRPr/>
            </a:pPr>
            <a:endParaRPr lang="ru-RU" sz="1400" dirty="0">
              <a:solidFill>
                <a:srgbClr val="EC4D4D"/>
              </a:solidFill>
              <a:latin typeface="SB Sans Text" panose="020B0503040504020204" pitchFamily="34" charset="77"/>
              <a:ea typeface="Verdana" panose="020B0604030504040204" pitchFamily="34" charset="0"/>
              <a:cs typeface="SB Sans Text" panose="020B0503040504020204" pitchFamily="34" charset="77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buClr>
                <a:srgbClr val="00B050"/>
              </a:buClr>
              <a:defRPr/>
            </a:pPr>
            <a:endParaRPr lang="ru-RU" sz="1400" dirty="0">
              <a:solidFill>
                <a:srgbClr val="EC4D4D"/>
              </a:solidFill>
              <a:latin typeface="SB Sans Text" panose="020B0503040504020204" pitchFamily="34" charset="77"/>
              <a:ea typeface="Verdana" panose="020B0604030504040204" pitchFamily="34" charset="0"/>
              <a:cs typeface="SB Sans Text" panose="020B0503040504020204" pitchFamily="34" charset="77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buClr>
                <a:srgbClr val="00B050"/>
              </a:buClr>
              <a:defRPr/>
            </a:pPr>
            <a:r>
              <a:rPr lang="en-US" sz="1400" dirty="0">
                <a:solidFill>
                  <a:srgbClr val="92D050"/>
                </a:solidFill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lukovskaya@vbudushee.ru</a:t>
            </a:r>
            <a:endParaRPr lang="en-US" sz="1400" dirty="0">
              <a:solidFill>
                <a:srgbClr val="92D050"/>
              </a:solidFill>
              <a:latin typeface="SB Sans Text" panose="020B0503040504020204" pitchFamily="34" charset="77"/>
              <a:ea typeface="Verdana" panose="020B0604030504040204" pitchFamily="34" charset="0"/>
              <a:cs typeface="SB Sans Text" panose="020B0503040504020204" pitchFamily="34" charset="77"/>
            </a:endParaRPr>
          </a:p>
          <a:p>
            <a:pPr lvl="0">
              <a:buClr>
                <a:srgbClr val="00B050"/>
              </a:buClr>
              <a:defRPr/>
            </a:pPr>
            <a:r>
              <a:rPr lang="en-US" sz="1400" dirty="0"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TG</a:t>
            </a:r>
            <a:r>
              <a:rPr lang="ru-RU" sz="1400" dirty="0"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:</a:t>
            </a:r>
            <a:r>
              <a:rPr lang="en-US" sz="1400" dirty="0"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 @Vikka_luk</a:t>
            </a:r>
            <a:endParaRPr lang="ru-RU" sz="1400" dirty="0">
              <a:latin typeface="SB Sans Text" panose="020B0503040504020204" pitchFamily="34" charset="77"/>
              <a:ea typeface="Verdana" panose="020B0604030504040204" pitchFamily="34" charset="0"/>
              <a:cs typeface="SB Sans Text" panose="020B0503040504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19922-E477-A422-E550-FAF282146DB3}"/>
              </a:ext>
            </a:extLst>
          </p:cNvPr>
          <p:cNvSpPr txBox="1"/>
          <p:nvPr/>
        </p:nvSpPr>
        <p:spPr>
          <a:xfrm>
            <a:off x="9029760" y="4817775"/>
            <a:ext cx="2599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B050"/>
              </a:buClr>
              <a:defRPr/>
            </a:pPr>
            <a:r>
              <a:rPr lang="ru-RU" b="1" dirty="0" err="1"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Луковская</a:t>
            </a:r>
            <a:r>
              <a:rPr lang="ru-RU" b="1" dirty="0">
                <a:latin typeface="SB Sans Text" panose="020B0503040504020204" pitchFamily="34" charset="77"/>
                <a:ea typeface="Verdana" panose="020B0604030504040204" pitchFamily="34" charset="0"/>
                <a:cs typeface="SB Sans Text" panose="020B0503040504020204" pitchFamily="34" charset="77"/>
              </a:rPr>
              <a:t> Виктория </a:t>
            </a:r>
          </a:p>
        </p:txBody>
      </p:sp>
      <p:pic>
        <p:nvPicPr>
          <p:cNvPr id="11" name="Рисунок 13">
            <a:extLst>
              <a:ext uri="{FF2B5EF4-FFF2-40B4-BE49-F238E27FC236}">
                <a16:creationId xmlns:a16="http://schemas.microsoft.com/office/drawing/2014/main" id="{CBBAA087-BBE8-8EEE-F89F-6D9FC7FBF3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23034" r="9304" b="19361"/>
          <a:stretch/>
        </p:blipFill>
        <p:spPr bwMode="auto">
          <a:xfrm>
            <a:off x="9758363" y="2588272"/>
            <a:ext cx="1295400" cy="199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91B78919-C377-8A03-B7AF-4108B9023254}"/>
              </a:ext>
            </a:extLst>
          </p:cNvPr>
          <p:cNvSpPr/>
          <p:nvPr/>
        </p:nvSpPr>
        <p:spPr>
          <a:xfrm>
            <a:off x="2436842" y="405143"/>
            <a:ext cx="9383842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2800" b="1" dirty="0">
                <a:solidFill>
                  <a:srgbClr val="43DA0F"/>
                </a:solidFill>
                <a:latin typeface="SB Sans Display Semibold" panose="020B0503040504020204" pitchFamily="34" charset="0"/>
                <a:ea typeface="Verdana" panose="020B0604030504040204" pitchFamily="34" charset="0"/>
                <a:cs typeface="SB Sans Display Semibold" panose="020B0503040504020204" pitchFamily="34" charset="0"/>
              </a:rPr>
              <a:t>НАША КОМАНДА</a:t>
            </a:r>
          </a:p>
        </p:txBody>
      </p:sp>
    </p:spTree>
    <p:extLst>
      <p:ext uri="{BB962C8B-B14F-4D97-AF65-F5344CB8AC3E}">
        <p14:creationId xmlns:p14="http://schemas.microsoft.com/office/powerpoint/2010/main" val="2063624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259</Words>
  <Application>Microsoft Macintosh PowerPoint</Application>
  <PresentationFormat>Широкоэкранный</PresentationFormat>
  <Paragraphs>73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Fedra Sans Pro</vt:lpstr>
      <vt:lpstr>SB Sans Display Light</vt:lpstr>
      <vt:lpstr>SB Sans Display Semibold</vt:lpstr>
      <vt:lpstr>SB Sans Text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 Луковская</dc:creator>
  <cp:lastModifiedBy>Olga Arzamasova</cp:lastModifiedBy>
  <cp:revision>19</cp:revision>
  <dcterms:created xsi:type="dcterms:W3CDTF">2024-05-28T10:13:58Z</dcterms:created>
  <dcterms:modified xsi:type="dcterms:W3CDTF">2025-01-29T12:13:07Z</dcterms:modified>
</cp:coreProperties>
</file>