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732" r:id="rId3"/>
  </p:sldMasterIdLst>
  <p:sldIdLst>
    <p:sldId id="268" r:id="rId4"/>
    <p:sldId id="284" r:id="rId5"/>
    <p:sldId id="275" r:id="rId6"/>
    <p:sldId id="269" r:id="rId7"/>
    <p:sldId id="305" r:id="rId8"/>
    <p:sldId id="306" r:id="rId9"/>
    <p:sldId id="307" r:id="rId10"/>
    <p:sldId id="308" r:id="rId11"/>
    <p:sldId id="304" r:id="rId12"/>
    <p:sldId id="309" r:id="rId13"/>
    <p:sldId id="311" r:id="rId14"/>
    <p:sldId id="312" r:id="rId15"/>
    <p:sldId id="314" r:id="rId16"/>
    <p:sldId id="315" r:id="rId17"/>
    <p:sldId id="302" r:id="rId18"/>
    <p:sldId id="299" r:id="rId19"/>
    <p:sldId id="300" r:id="rId20"/>
    <p:sldId id="301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9153"/>
    <a:srgbClr val="9F7851"/>
    <a:srgbClr val="FFFFF7"/>
    <a:srgbClr val="FFFFCC"/>
    <a:srgbClr val="FFFFFF"/>
    <a:srgbClr val="936D44"/>
    <a:srgbClr val="9F6438"/>
    <a:srgbClr val="CC9966"/>
    <a:srgbClr val="DDB277"/>
    <a:srgbClr val="371A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7" autoAdjust="0"/>
    <p:restoredTop sz="94660"/>
  </p:normalViewPr>
  <p:slideViewPr>
    <p:cSldViewPr snapToGrid="0" showGuides="1">
      <p:cViewPr varScale="1">
        <p:scale>
          <a:sx n="88" d="100"/>
          <a:sy n="88" d="100"/>
        </p:scale>
        <p:origin x="355" y="67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45000" cy="45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56E21D9-DB45-4D5B-8BE4-A0F76A49AE59}" type="doc">
      <dgm:prSet loTypeId="urn:microsoft.com/office/officeart/2005/8/layout/default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98B9276D-64CD-429E-901A-F2A204AA8084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 задания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A4C3B59-317D-4E81-A26B-BBA75189C73E}" type="parTrans" cxnId="{860DF0B3-3A87-47A3-A328-3D0D127D29FE}">
      <dgm:prSet/>
      <dgm:spPr/>
      <dgm:t>
        <a:bodyPr/>
        <a:lstStyle/>
        <a:p>
          <a:endParaRPr lang="ru-RU"/>
        </a:p>
      </dgm:t>
    </dgm:pt>
    <dgm:pt modelId="{64A865DB-80D5-4293-92A8-EFC914DA946A}" type="sibTrans" cxnId="{860DF0B3-3A87-47A3-A328-3D0D127D29FE}">
      <dgm:prSet/>
      <dgm:spPr/>
      <dgm:t>
        <a:bodyPr/>
        <a:lstStyle/>
        <a:p>
          <a:endParaRPr lang="ru-RU"/>
        </a:p>
      </dgm:t>
    </dgm:pt>
    <dgm:pt modelId="{4ADD7DAF-3F5E-42B7-97D3-71B808C8715A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120 минут на выполнение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5F3168E-0E2E-4709-9FEC-62F76E5203CB}" type="parTrans" cxnId="{1B8E5E83-4EE5-4B13-88EF-503E36416AB3}">
      <dgm:prSet/>
      <dgm:spPr/>
      <dgm:t>
        <a:bodyPr/>
        <a:lstStyle/>
        <a:p>
          <a:endParaRPr lang="ru-RU"/>
        </a:p>
      </dgm:t>
    </dgm:pt>
    <dgm:pt modelId="{50798F23-42AF-44E9-8779-F7436D887D0E}" type="sibTrans" cxnId="{1B8E5E83-4EE5-4B13-88EF-503E36416AB3}">
      <dgm:prSet/>
      <dgm:spPr/>
      <dgm:t>
        <a:bodyPr/>
        <a:lstStyle/>
        <a:p>
          <a:endParaRPr lang="ru-RU"/>
        </a:p>
      </dgm:t>
    </dgm:pt>
    <dgm:pt modelId="{A1FA3F97-5B9F-4D91-A583-D6465D9793AB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Расчетные задачи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0975C41-A174-4614-B132-3B695EEFF5FE}" type="parTrans" cxnId="{A90A47E3-5ABD-41CC-B3E6-73D836DE1F43}">
      <dgm:prSet/>
      <dgm:spPr/>
      <dgm:t>
        <a:bodyPr/>
        <a:lstStyle/>
        <a:p>
          <a:endParaRPr lang="ru-RU"/>
        </a:p>
      </dgm:t>
    </dgm:pt>
    <dgm:pt modelId="{FD5B123F-AA84-40C1-9001-17FF780F1BD1}" type="sibTrans" cxnId="{A90A47E3-5ABD-41CC-B3E6-73D836DE1F43}">
      <dgm:prSet/>
      <dgm:spPr/>
      <dgm:t>
        <a:bodyPr/>
        <a:lstStyle/>
        <a:p>
          <a:endParaRPr lang="ru-RU"/>
        </a:p>
      </dgm:t>
    </dgm:pt>
    <dgm:pt modelId="{303C0970-6760-44A8-9678-30CE3F0C20E0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Примеры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231BF84-4CA9-43F8-9BA3-FC199E22E069}" type="parTrans" cxnId="{5E95A31A-96D9-4DD2-AAE6-8D5B1BC112F8}">
      <dgm:prSet/>
      <dgm:spPr/>
      <dgm:t>
        <a:bodyPr/>
        <a:lstStyle/>
        <a:p>
          <a:endParaRPr lang="ru-RU"/>
        </a:p>
      </dgm:t>
    </dgm:pt>
    <dgm:pt modelId="{61B7AF5E-E658-4BA3-BAC7-94147764B149}" type="sibTrans" cxnId="{5E95A31A-96D9-4DD2-AAE6-8D5B1BC112F8}">
      <dgm:prSet/>
      <dgm:spPr/>
      <dgm:t>
        <a:bodyPr/>
        <a:lstStyle/>
        <a:p>
          <a:endParaRPr lang="ru-RU"/>
        </a:p>
      </dgm:t>
    </dgm:pt>
    <dgm:pt modelId="{45A8EAC4-9D75-45FB-AE24-076C1AFEF92D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Аргументация позиции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D55F611-4F12-4560-947F-AFFFF757939D}" type="parTrans" cxnId="{95696C0A-5B68-4B7B-AAF4-4684659599C3}">
      <dgm:prSet/>
      <dgm:spPr/>
      <dgm:t>
        <a:bodyPr/>
        <a:lstStyle/>
        <a:p>
          <a:endParaRPr lang="ru-RU"/>
        </a:p>
      </dgm:t>
    </dgm:pt>
    <dgm:pt modelId="{F4BF65EE-74EF-4075-A2AE-7B7DF7591E21}" type="sibTrans" cxnId="{95696C0A-5B68-4B7B-AAF4-4684659599C3}">
      <dgm:prSet/>
      <dgm:spPr/>
      <dgm:t>
        <a:bodyPr/>
        <a:lstStyle/>
        <a:p>
          <a:endParaRPr lang="ru-RU"/>
        </a:p>
      </dgm:t>
    </dgm:pt>
    <dgm:pt modelId="{A0ADA723-D4D0-4D69-925F-1B2A89500EF5}" type="pres">
      <dgm:prSet presAssocID="{156E21D9-DB45-4D5B-8BE4-A0F76A49AE5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1B7C2BE-684E-4272-B4DB-B29FB4AB5C41}" type="pres">
      <dgm:prSet presAssocID="{98B9276D-64CD-429E-901A-F2A204AA8084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6320B7-C43B-4FBF-BA98-BB926B8A9B1B}" type="pres">
      <dgm:prSet presAssocID="{64A865DB-80D5-4293-92A8-EFC914DA946A}" presName="sibTrans" presStyleCnt="0"/>
      <dgm:spPr/>
    </dgm:pt>
    <dgm:pt modelId="{327E8088-6D54-4DDB-8F54-7A51E6846279}" type="pres">
      <dgm:prSet presAssocID="{4ADD7DAF-3F5E-42B7-97D3-71B808C8715A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7046D5-1A20-4652-96EA-C8ECFAF636A6}" type="pres">
      <dgm:prSet presAssocID="{50798F23-42AF-44E9-8779-F7436D887D0E}" presName="sibTrans" presStyleCnt="0"/>
      <dgm:spPr/>
    </dgm:pt>
    <dgm:pt modelId="{AFCB6433-5A32-4CB2-A610-49ACCBC8D262}" type="pres">
      <dgm:prSet presAssocID="{A1FA3F97-5B9F-4D91-A583-D6465D9793AB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ED08B8-9249-460F-842C-9294187AFBB3}" type="pres">
      <dgm:prSet presAssocID="{FD5B123F-AA84-40C1-9001-17FF780F1BD1}" presName="sibTrans" presStyleCnt="0"/>
      <dgm:spPr/>
    </dgm:pt>
    <dgm:pt modelId="{00695EEA-209F-49F3-B52A-AD7801F0F557}" type="pres">
      <dgm:prSet presAssocID="{303C0970-6760-44A8-9678-30CE3F0C20E0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C1C047-4F89-48C4-81DF-52017D241C0F}" type="pres">
      <dgm:prSet presAssocID="{61B7AF5E-E658-4BA3-BAC7-94147764B149}" presName="sibTrans" presStyleCnt="0"/>
      <dgm:spPr/>
    </dgm:pt>
    <dgm:pt modelId="{364EF947-EDEE-4FA1-ACB9-AC7968D31C75}" type="pres">
      <dgm:prSet presAssocID="{45A8EAC4-9D75-45FB-AE24-076C1AFEF92D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5696C0A-5B68-4B7B-AAF4-4684659599C3}" srcId="{156E21D9-DB45-4D5B-8BE4-A0F76A49AE59}" destId="{45A8EAC4-9D75-45FB-AE24-076C1AFEF92D}" srcOrd="4" destOrd="0" parTransId="{DD55F611-4F12-4560-947F-AFFFF757939D}" sibTransId="{F4BF65EE-74EF-4075-A2AE-7B7DF7591E21}"/>
    <dgm:cxn modelId="{860DF0B3-3A87-47A3-A328-3D0D127D29FE}" srcId="{156E21D9-DB45-4D5B-8BE4-A0F76A49AE59}" destId="{98B9276D-64CD-429E-901A-F2A204AA8084}" srcOrd="0" destOrd="0" parTransId="{FA4C3B59-317D-4E81-A26B-BBA75189C73E}" sibTransId="{64A865DB-80D5-4293-92A8-EFC914DA946A}"/>
    <dgm:cxn modelId="{4209A390-A2CD-4104-9E4F-51BFEE1C9E3D}" type="presOf" srcId="{98B9276D-64CD-429E-901A-F2A204AA8084}" destId="{71B7C2BE-684E-4272-B4DB-B29FB4AB5C41}" srcOrd="0" destOrd="0" presId="urn:microsoft.com/office/officeart/2005/8/layout/default"/>
    <dgm:cxn modelId="{60DA9147-7CF6-434B-ABD0-2804E60E9ECE}" type="presOf" srcId="{4ADD7DAF-3F5E-42B7-97D3-71B808C8715A}" destId="{327E8088-6D54-4DDB-8F54-7A51E6846279}" srcOrd="0" destOrd="0" presId="urn:microsoft.com/office/officeart/2005/8/layout/default"/>
    <dgm:cxn modelId="{5E95A31A-96D9-4DD2-AAE6-8D5B1BC112F8}" srcId="{156E21D9-DB45-4D5B-8BE4-A0F76A49AE59}" destId="{303C0970-6760-44A8-9678-30CE3F0C20E0}" srcOrd="3" destOrd="0" parTransId="{B231BF84-4CA9-43F8-9BA3-FC199E22E069}" sibTransId="{61B7AF5E-E658-4BA3-BAC7-94147764B149}"/>
    <dgm:cxn modelId="{A90A47E3-5ABD-41CC-B3E6-73D836DE1F43}" srcId="{156E21D9-DB45-4D5B-8BE4-A0F76A49AE59}" destId="{A1FA3F97-5B9F-4D91-A583-D6465D9793AB}" srcOrd="2" destOrd="0" parTransId="{30975C41-A174-4614-B132-3B695EEFF5FE}" sibTransId="{FD5B123F-AA84-40C1-9001-17FF780F1BD1}"/>
    <dgm:cxn modelId="{3696EC9D-9FD9-42D9-A574-D3FC2D86CDFF}" type="presOf" srcId="{45A8EAC4-9D75-45FB-AE24-076C1AFEF92D}" destId="{364EF947-EDEE-4FA1-ACB9-AC7968D31C75}" srcOrd="0" destOrd="0" presId="urn:microsoft.com/office/officeart/2005/8/layout/default"/>
    <dgm:cxn modelId="{E8FD935E-BE66-4FA8-B4CF-A8A020F82C64}" type="presOf" srcId="{156E21D9-DB45-4D5B-8BE4-A0F76A49AE59}" destId="{A0ADA723-D4D0-4D69-925F-1B2A89500EF5}" srcOrd="0" destOrd="0" presId="urn:microsoft.com/office/officeart/2005/8/layout/default"/>
    <dgm:cxn modelId="{1B8E5E83-4EE5-4B13-88EF-503E36416AB3}" srcId="{156E21D9-DB45-4D5B-8BE4-A0F76A49AE59}" destId="{4ADD7DAF-3F5E-42B7-97D3-71B808C8715A}" srcOrd="1" destOrd="0" parTransId="{65F3168E-0E2E-4709-9FEC-62F76E5203CB}" sibTransId="{50798F23-42AF-44E9-8779-F7436D887D0E}"/>
    <dgm:cxn modelId="{4D0267FA-CF3F-491E-B054-854B1614D8F4}" type="presOf" srcId="{A1FA3F97-5B9F-4D91-A583-D6465D9793AB}" destId="{AFCB6433-5A32-4CB2-A610-49ACCBC8D262}" srcOrd="0" destOrd="0" presId="urn:microsoft.com/office/officeart/2005/8/layout/default"/>
    <dgm:cxn modelId="{7E7BABD3-FF22-432B-A06B-2E400B9CF392}" type="presOf" srcId="{303C0970-6760-44A8-9678-30CE3F0C20E0}" destId="{00695EEA-209F-49F3-B52A-AD7801F0F557}" srcOrd="0" destOrd="0" presId="urn:microsoft.com/office/officeart/2005/8/layout/default"/>
    <dgm:cxn modelId="{B84CF89F-DC0D-4BD5-B588-10264ED93AA3}" type="presParOf" srcId="{A0ADA723-D4D0-4D69-925F-1B2A89500EF5}" destId="{71B7C2BE-684E-4272-B4DB-B29FB4AB5C41}" srcOrd="0" destOrd="0" presId="urn:microsoft.com/office/officeart/2005/8/layout/default"/>
    <dgm:cxn modelId="{8F87C0AF-967D-4CB6-8869-01A2B8EB4C90}" type="presParOf" srcId="{A0ADA723-D4D0-4D69-925F-1B2A89500EF5}" destId="{C66320B7-C43B-4FBF-BA98-BB926B8A9B1B}" srcOrd="1" destOrd="0" presId="urn:microsoft.com/office/officeart/2005/8/layout/default"/>
    <dgm:cxn modelId="{E5513383-59A5-46FC-A784-17DB680604EB}" type="presParOf" srcId="{A0ADA723-D4D0-4D69-925F-1B2A89500EF5}" destId="{327E8088-6D54-4DDB-8F54-7A51E6846279}" srcOrd="2" destOrd="0" presId="urn:microsoft.com/office/officeart/2005/8/layout/default"/>
    <dgm:cxn modelId="{A8B53C07-C550-4846-8EE6-DB9CEBD2958D}" type="presParOf" srcId="{A0ADA723-D4D0-4D69-925F-1B2A89500EF5}" destId="{CF7046D5-1A20-4652-96EA-C8ECFAF636A6}" srcOrd="3" destOrd="0" presId="urn:microsoft.com/office/officeart/2005/8/layout/default"/>
    <dgm:cxn modelId="{A689C75B-E5CF-4D3D-9710-F7374F0620C0}" type="presParOf" srcId="{A0ADA723-D4D0-4D69-925F-1B2A89500EF5}" destId="{AFCB6433-5A32-4CB2-A610-49ACCBC8D262}" srcOrd="4" destOrd="0" presId="urn:microsoft.com/office/officeart/2005/8/layout/default"/>
    <dgm:cxn modelId="{55CE1B45-AA61-4AAA-B508-910A4BD63660}" type="presParOf" srcId="{A0ADA723-D4D0-4D69-925F-1B2A89500EF5}" destId="{FDED08B8-9249-460F-842C-9294187AFBB3}" srcOrd="5" destOrd="0" presId="urn:microsoft.com/office/officeart/2005/8/layout/default"/>
    <dgm:cxn modelId="{E7C5C84E-1F92-468F-B08E-3EC2ADFEC0E0}" type="presParOf" srcId="{A0ADA723-D4D0-4D69-925F-1B2A89500EF5}" destId="{00695EEA-209F-49F3-B52A-AD7801F0F557}" srcOrd="6" destOrd="0" presId="urn:microsoft.com/office/officeart/2005/8/layout/default"/>
    <dgm:cxn modelId="{C07EBE1D-3EB8-4B51-BA08-37D8A504D690}" type="presParOf" srcId="{A0ADA723-D4D0-4D69-925F-1B2A89500EF5}" destId="{F3C1C047-4F89-48C4-81DF-52017D241C0F}" srcOrd="7" destOrd="0" presId="urn:microsoft.com/office/officeart/2005/8/layout/default"/>
    <dgm:cxn modelId="{12A23F52-5D0E-426B-B202-E8D9E8A32742}" type="presParOf" srcId="{A0ADA723-D4D0-4D69-925F-1B2A89500EF5}" destId="{364EF947-EDEE-4FA1-ACB9-AC7968D31C75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B7C2BE-684E-4272-B4DB-B29FB4AB5C41}">
      <dsp:nvSpPr>
        <dsp:cNvPr id="0" name=""/>
        <dsp:cNvSpPr/>
      </dsp:nvSpPr>
      <dsp:spPr>
        <a:xfrm>
          <a:off x="1221978" y="2645"/>
          <a:ext cx="2706687" cy="162401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 задания</a:t>
          </a:r>
          <a:endParaRPr lang="ru-RU" sz="31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221978" y="2645"/>
        <a:ext cx="2706687" cy="1624012"/>
      </dsp:txXfrm>
    </dsp:sp>
    <dsp:sp modelId="{327E8088-6D54-4DDB-8F54-7A51E6846279}">
      <dsp:nvSpPr>
        <dsp:cNvPr id="0" name=""/>
        <dsp:cNvSpPr/>
      </dsp:nvSpPr>
      <dsp:spPr>
        <a:xfrm>
          <a:off x="4199334" y="2645"/>
          <a:ext cx="2706687" cy="162401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120 минут на выполнение</a:t>
          </a:r>
          <a:endParaRPr lang="ru-RU" sz="31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199334" y="2645"/>
        <a:ext cx="2706687" cy="1624012"/>
      </dsp:txXfrm>
    </dsp:sp>
    <dsp:sp modelId="{AFCB6433-5A32-4CB2-A610-49ACCBC8D262}">
      <dsp:nvSpPr>
        <dsp:cNvPr id="0" name=""/>
        <dsp:cNvSpPr/>
      </dsp:nvSpPr>
      <dsp:spPr>
        <a:xfrm>
          <a:off x="1221978" y="1897327"/>
          <a:ext cx="2706687" cy="162401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Расчетные задачи</a:t>
          </a:r>
          <a:endParaRPr lang="ru-RU" sz="31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221978" y="1897327"/>
        <a:ext cx="2706687" cy="1624012"/>
      </dsp:txXfrm>
    </dsp:sp>
    <dsp:sp modelId="{00695EEA-209F-49F3-B52A-AD7801F0F557}">
      <dsp:nvSpPr>
        <dsp:cNvPr id="0" name=""/>
        <dsp:cNvSpPr/>
      </dsp:nvSpPr>
      <dsp:spPr>
        <a:xfrm>
          <a:off x="4199334" y="1897327"/>
          <a:ext cx="2706687" cy="162401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Примеры</a:t>
          </a:r>
          <a:endParaRPr lang="ru-RU" sz="31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199334" y="1897327"/>
        <a:ext cx="2706687" cy="1624012"/>
      </dsp:txXfrm>
    </dsp:sp>
    <dsp:sp modelId="{364EF947-EDEE-4FA1-ACB9-AC7968D31C75}">
      <dsp:nvSpPr>
        <dsp:cNvPr id="0" name=""/>
        <dsp:cNvSpPr/>
      </dsp:nvSpPr>
      <dsp:spPr>
        <a:xfrm>
          <a:off x="2710656" y="3792008"/>
          <a:ext cx="2706687" cy="162401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Аргументация позиции</a:t>
          </a:r>
          <a:endParaRPr lang="ru-RU" sz="31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710656" y="3792008"/>
        <a:ext cx="2706687" cy="16240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C9CA8F9-8559-4345-8DF5-745C4BEB77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F7DAB8AA-7D63-4781-90A6-7450E5B0C3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590B389-B7CC-4DF9-8F6D-99FDFA72C0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066BB-254B-444D-B4FD-2F642B9C2AF1}" type="datetimeFigureOut">
              <a:rPr lang="ru-RU" smtClean="0"/>
              <a:t>30.01.2025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37ABFDA-0817-41C7-8966-867BA5B87D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6B5718D-B748-4A5D-B9D9-6D6B14A3FF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DC995-77E1-41F5-B029-D35D58927D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64196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171747B-E11A-4EEE-A50F-429B534D04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C941A1A4-A1BF-4CE1-9B77-274EBF11A4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8042291-A08A-4AE3-9BB4-AB9A866904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066BB-254B-444D-B4FD-2F642B9C2AF1}" type="datetimeFigureOut">
              <a:rPr lang="ru-RU" smtClean="0"/>
              <a:t>30.01.2025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2E50443-8056-47AF-B5A7-58CBF6571F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A9D4E68-E9D5-434C-BDB9-E12B5996A7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DC995-77E1-41F5-B029-D35D58927D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94231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06E33F60-77F7-4573-8497-BE815EF9181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A3F3C36C-7D44-42E4-85D9-7164D31BCA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12E195A-3791-4FE0-899D-64BCB8D3A2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066BB-254B-444D-B4FD-2F642B9C2AF1}" type="datetimeFigureOut">
              <a:rPr lang="ru-RU" smtClean="0"/>
              <a:t>30.01.2025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9A6B41C-1D27-4473-B8BA-FD1C01DA5B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1BCB5B9-229F-412E-B8BF-4205C6D908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DC995-77E1-41F5-B029-D35D58927D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54261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C9CA8F9-8559-4345-8DF5-745C4BEB77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F7DAB8AA-7D63-4781-90A6-7450E5B0C3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590B389-B7CC-4DF9-8F6D-99FDFA72C0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066BB-254B-444D-B4FD-2F642B9C2A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37ABFDA-0817-41C7-8966-867BA5B87D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6B5718D-B748-4A5D-B9D9-6D6B14A3FF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DC995-77E1-41F5-B029-D35D58927DE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85000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5CD5C74-B51F-4589-BD20-3EE8EADCAE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C8F31B7-0DFE-44B7-8D22-0D3F144D0A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3CDFB37-1F61-4294-95F1-32F432A597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066BB-254B-444D-B4FD-2F642B9C2A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2EDE525-2DD3-4FAC-A600-D6BAE7F4A3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96F7E2A-958A-4833-89F6-8B72F7C2EE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DC995-77E1-41F5-B029-D35D58927DE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01887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E108E41-5FD4-4C1E-93FD-F5B099AF81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A789E244-994E-429F-AB0B-FCA05703D9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B4DF1EC-1263-4823-BC05-A4C60FE9E9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066BB-254B-444D-B4FD-2F642B9C2A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2353C08-3273-4C2D-8CDA-2AF088B225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52AD805-2DD9-4816-A6FB-09A05859F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DC995-77E1-41F5-B029-D35D58927DE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66185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91413B7-EF4B-4E1F-AE8F-8434873273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7F04FEE-DF58-4DDF-9E0C-893C7320F9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9DB72080-5CCA-47AE-8255-BC64976872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A90D0436-0221-4238-9AA4-7298C12B6B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066BB-254B-444D-B4FD-2F642B9C2A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A2646A7A-2456-48E5-924F-45E3FB3C1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4CBF9E47-C251-4009-937D-D9DBCB021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DC995-77E1-41F5-B029-D35D58927DE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82403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8730D0C-DA53-4A04-84F2-8D654C1BAC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E0B7CAFE-884F-48A3-A0A6-2F1BAF2339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DD1E8CF9-2584-4DD3-8C48-02F062B5CB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3C3542C5-645C-4F22-BE6D-7104C47FF5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16E3D9EE-C8D6-48EE-89F3-D40C1A4549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88BB4A86-995A-40D1-9820-6BC47E4D27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066BB-254B-444D-B4FD-2F642B9C2A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AF9A8BBD-F69B-4CF2-871A-A4F9ADA95D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8928C43D-6E9D-482F-A4D6-F00ACF89E1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DC995-77E1-41F5-B029-D35D58927DE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88404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67D2FC6-5819-42B2-9928-5765E70EF0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1F88CF12-D1BC-43FE-8954-F40DEFE8C9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066BB-254B-444D-B4FD-2F642B9C2A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FFE6AC58-8751-439F-BC47-CB7C134D11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984D954F-6F47-4B17-A506-E1033132D3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DC995-77E1-41F5-B029-D35D58927DE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20417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CBA07B0E-84BD-447D-BA4B-1AE6BD3925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066BB-254B-444D-B4FD-2F642B9C2A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4A1CFAF2-4B1A-4333-8DDD-52AD03220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677B226D-EBD1-4C5A-AAB6-57A9C5C0D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DC995-77E1-41F5-B029-D35D58927DE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15227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7B4D94B-9628-485C-97F4-84634262B5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B217AEA-C561-4747-AA56-C7BE3DDBBC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9AE84EEF-0B12-4D2D-AECD-15465C1417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BF3FEF5E-BAAD-4F78-838A-6828014E64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066BB-254B-444D-B4FD-2F642B9C2A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01C7A79C-E605-4022-8D4E-867553E33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4DFCCBDD-1895-4E6A-A86A-2FA6FB5764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DC995-77E1-41F5-B029-D35D58927DE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55762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5CD5C74-B51F-4589-BD20-3EE8EADCAE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C8F31B7-0DFE-44B7-8D22-0D3F144D0A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3CDFB37-1F61-4294-95F1-32F432A597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066BB-254B-444D-B4FD-2F642B9C2AF1}" type="datetimeFigureOut">
              <a:rPr lang="ru-RU" smtClean="0"/>
              <a:t>30.01.2025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2EDE525-2DD3-4FAC-A600-D6BAE7F4A3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96F7E2A-958A-4833-89F6-8B72F7C2EE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DC995-77E1-41F5-B029-D35D58927D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71094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940BB68-2959-4FFD-8710-A3EEFD6160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6236BFB9-CCFD-4CFA-BA6D-F475522D97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3D5061B9-8257-44EB-BF4C-CC755497D0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CE122C06-FAE7-409C-ABDF-43078941ED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066BB-254B-444D-B4FD-2F642B9C2A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E5D310BD-2A49-45A4-ACEE-6D07715903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FC9621AC-9420-438B-A6BD-FF288C665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DC995-77E1-41F5-B029-D35D58927DE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34134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171747B-E11A-4EEE-A50F-429B534D04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C941A1A4-A1BF-4CE1-9B77-274EBF11A4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8042291-A08A-4AE3-9BB4-AB9A866904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066BB-254B-444D-B4FD-2F642B9C2A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2E50443-8056-47AF-B5A7-58CBF6571F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A9D4E68-E9D5-434C-BDB9-E12B5996A7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DC995-77E1-41F5-B029-D35D58927DE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51393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06E33F60-77F7-4573-8497-BE815EF9181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A3F3C36C-7D44-42E4-85D9-7164D31BCA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12E195A-3791-4FE0-899D-64BCB8D3A2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066BB-254B-444D-B4FD-2F642B9C2A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9A6B41C-1D27-4473-B8BA-FD1C01DA5B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1BCB5B9-229F-412E-B8BF-4205C6D908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DC995-77E1-41F5-B029-D35D58927DE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28712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C9CA8F9-8559-4345-8DF5-745C4BEB77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F7DAB8AA-7D63-4781-90A6-7450E5B0C3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590B389-B7CC-4DF9-8F6D-99FDFA72C0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066BB-254B-444D-B4FD-2F642B9C2A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37ABFDA-0817-41C7-8966-867BA5B87D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6B5718D-B748-4A5D-B9D9-6D6B14A3FF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DC995-77E1-41F5-B029-D35D58927DE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061200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5CD5C74-B51F-4589-BD20-3EE8EADCAE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C8F31B7-0DFE-44B7-8D22-0D3F144D0A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3CDFB37-1F61-4294-95F1-32F432A597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066BB-254B-444D-B4FD-2F642B9C2A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2EDE525-2DD3-4FAC-A600-D6BAE7F4A3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96F7E2A-958A-4833-89F6-8B72F7C2EE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DC995-77E1-41F5-B029-D35D58927DE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892160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E108E41-5FD4-4C1E-93FD-F5B099AF81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A789E244-994E-429F-AB0B-FCA05703D9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B4DF1EC-1263-4823-BC05-A4C60FE9E9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066BB-254B-444D-B4FD-2F642B9C2A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2353C08-3273-4C2D-8CDA-2AF088B225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52AD805-2DD9-4816-A6FB-09A05859F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DC995-77E1-41F5-B029-D35D58927DE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330836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91413B7-EF4B-4E1F-AE8F-8434873273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7F04FEE-DF58-4DDF-9E0C-893C7320F9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9DB72080-5CCA-47AE-8255-BC64976872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A90D0436-0221-4238-9AA4-7298C12B6B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066BB-254B-444D-B4FD-2F642B9C2A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A2646A7A-2456-48E5-924F-45E3FB3C1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4CBF9E47-C251-4009-937D-D9DBCB021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DC995-77E1-41F5-B029-D35D58927DE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785583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8730D0C-DA53-4A04-84F2-8D654C1BAC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E0B7CAFE-884F-48A3-A0A6-2F1BAF2339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DD1E8CF9-2584-4DD3-8C48-02F062B5CB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3C3542C5-645C-4F22-BE6D-7104C47FF5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16E3D9EE-C8D6-48EE-89F3-D40C1A4549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88BB4A86-995A-40D1-9820-6BC47E4D27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066BB-254B-444D-B4FD-2F642B9C2A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AF9A8BBD-F69B-4CF2-871A-A4F9ADA95D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8928C43D-6E9D-482F-A4D6-F00ACF89E1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DC995-77E1-41F5-B029-D35D58927DE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054309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67D2FC6-5819-42B2-9928-5765E70EF0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1F88CF12-D1BC-43FE-8954-F40DEFE8C9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066BB-254B-444D-B4FD-2F642B9C2A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FFE6AC58-8751-439F-BC47-CB7C134D11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984D954F-6F47-4B17-A506-E1033132D3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DC995-77E1-41F5-B029-D35D58927DE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11624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CBA07B0E-84BD-447D-BA4B-1AE6BD3925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066BB-254B-444D-B4FD-2F642B9C2A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4A1CFAF2-4B1A-4333-8DDD-52AD03220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677B226D-EBD1-4C5A-AAB6-57A9C5C0D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DC995-77E1-41F5-B029-D35D58927DE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41985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E108E41-5FD4-4C1E-93FD-F5B099AF81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A789E244-994E-429F-AB0B-FCA05703D9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B4DF1EC-1263-4823-BC05-A4C60FE9E9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066BB-254B-444D-B4FD-2F642B9C2AF1}" type="datetimeFigureOut">
              <a:rPr lang="ru-RU" smtClean="0"/>
              <a:t>30.01.2025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2353C08-3273-4C2D-8CDA-2AF088B225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52AD805-2DD9-4816-A6FB-09A05859F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DC995-77E1-41F5-B029-D35D58927D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510774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7B4D94B-9628-485C-97F4-84634262B5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B217AEA-C561-4747-AA56-C7BE3DDBBC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9AE84EEF-0B12-4D2D-AECD-15465C1417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BF3FEF5E-BAAD-4F78-838A-6828014E64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066BB-254B-444D-B4FD-2F642B9C2A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01C7A79C-E605-4022-8D4E-867553E33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4DFCCBDD-1895-4E6A-A86A-2FA6FB5764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DC995-77E1-41F5-B029-D35D58927DE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70783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940BB68-2959-4FFD-8710-A3EEFD6160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6236BFB9-CCFD-4CFA-BA6D-F475522D97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3D5061B9-8257-44EB-BF4C-CC755497D0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CE122C06-FAE7-409C-ABDF-43078941ED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066BB-254B-444D-B4FD-2F642B9C2A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E5D310BD-2A49-45A4-ACEE-6D07715903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FC9621AC-9420-438B-A6BD-FF288C665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DC995-77E1-41F5-B029-D35D58927DE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103261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171747B-E11A-4EEE-A50F-429B534D04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C941A1A4-A1BF-4CE1-9B77-274EBF11A4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8042291-A08A-4AE3-9BB4-AB9A866904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066BB-254B-444D-B4FD-2F642B9C2A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2E50443-8056-47AF-B5A7-58CBF6571F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A9D4E68-E9D5-434C-BDB9-E12B5996A7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DC995-77E1-41F5-B029-D35D58927DE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141503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06E33F60-77F7-4573-8497-BE815EF9181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A3F3C36C-7D44-42E4-85D9-7164D31BCA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12E195A-3791-4FE0-899D-64BCB8D3A2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066BB-254B-444D-B4FD-2F642B9C2A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9A6B41C-1D27-4473-B8BA-FD1C01DA5B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1BCB5B9-229F-412E-B8BF-4205C6D908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DC995-77E1-41F5-B029-D35D58927DE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40501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91413B7-EF4B-4E1F-AE8F-8434873273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7F04FEE-DF58-4DDF-9E0C-893C7320F9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9DB72080-5CCA-47AE-8255-BC64976872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A90D0436-0221-4238-9AA4-7298C12B6B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066BB-254B-444D-B4FD-2F642B9C2AF1}" type="datetimeFigureOut">
              <a:rPr lang="ru-RU" smtClean="0"/>
              <a:t>30.01.2025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A2646A7A-2456-48E5-924F-45E3FB3C1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4CBF9E47-C251-4009-937D-D9DBCB021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DC995-77E1-41F5-B029-D35D58927D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3993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8730D0C-DA53-4A04-84F2-8D654C1BAC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E0B7CAFE-884F-48A3-A0A6-2F1BAF2339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DD1E8CF9-2584-4DD3-8C48-02F062B5CB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3C3542C5-645C-4F22-BE6D-7104C47FF5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16E3D9EE-C8D6-48EE-89F3-D40C1A4549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88BB4A86-995A-40D1-9820-6BC47E4D27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066BB-254B-444D-B4FD-2F642B9C2AF1}" type="datetimeFigureOut">
              <a:rPr lang="ru-RU" smtClean="0"/>
              <a:t>30.01.2025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AF9A8BBD-F69B-4CF2-871A-A4F9ADA95D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8928C43D-6E9D-482F-A4D6-F00ACF89E1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DC995-77E1-41F5-B029-D35D58927D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15578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67D2FC6-5819-42B2-9928-5765E70EF0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1F88CF12-D1BC-43FE-8954-F40DEFE8C9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066BB-254B-444D-B4FD-2F642B9C2AF1}" type="datetimeFigureOut">
              <a:rPr lang="ru-RU" smtClean="0"/>
              <a:t>30.01.2025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FFE6AC58-8751-439F-BC47-CB7C134D11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984D954F-6F47-4B17-A506-E1033132D3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DC995-77E1-41F5-B029-D35D58927D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5043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CBA07B0E-84BD-447D-BA4B-1AE6BD3925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066BB-254B-444D-B4FD-2F642B9C2AF1}" type="datetimeFigureOut">
              <a:rPr lang="ru-RU" smtClean="0"/>
              <a:t>30.01.2025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4A1CFAF2-4B1A-4333-8DDD-52AD03220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677B226D-EBD1-4C5A-AAB6-57A9C5C0D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DC995-77E1-41F5-B029-D35D58927D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7740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7B4D94B-9628-485C-97F4-84634262B5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B217AEA-C561-4747-AA56-C7BE3DDBBC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9AE84EEF-0B12-4D2D-AECD-15465C1417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BF3FEF5E-BAAD-4F78-838A-6828014E64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066BB-254B-444D-B4FD-2F642B9C2AF1}" type="datetimeFigureOut">
              <a:rPr lang="ru-RU" smtClean="0"/>
              <a:t>30.01.2025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01C7A79C-E605-4022-8D4E-867553E33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4DFCCBDD-1895-4E6A-A86A-2FA6FB5764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DC995-77E1-41F5-B029-D35D58927D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56232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940BB68-2959-4FFD-8710-A3EEFD6160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6236BFB9-CCFD-4CFA-BA6D-F475522D97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3D5061B9-8257-44EB-BF4C-CC755497D0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CE122C06-FAE7-409C-ABDF-43078941ED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066BB-254B-444D-B4FD-2F642B9C2AF1}" type="datetimeFigureOut">
              <a:rPr lang="ru-RU" smtClean="0"/>
              <a:t>30.01.2025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E5D310BD-2A49-45A4-ACEE-6D07715903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FC9621AC-9420-438B-A6BD-FF288C665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DC995-77E1-41F5-B029-D35D58927D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20550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7396444-4DAD-4B31-82BA-27680BB6F8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D071EDAE-B1A3-46A5-BBD8-EE237F4F72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FD61A32-A599-4F5B-88DB-AB497833EA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D066BB-254B-444D-B4FD-2F642B9C2AF1}" type="datetimeFigureOut">
              <a:rPr lang="ru-RU" smtClean="0"/>
              <a:t>30.01.2025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EE49D406-6232-4B64-B465-2D274B00A3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5576B37-AB15-40BE-AF92-EB32E77D63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DC995-77E1-41F5-B029-D35D58927D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3585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7396444-4DAD-4B31-82BA-27680BB6F8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D071EDAE-B1A3-46A5-BBD8-EE237F4F72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FD61A32-A599-4F5B-88DB-AB497833EA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D066BB-254B-444D-B4FD-2F642B9C2A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EE49D406-6232-4B64-B465-2D274B00A3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5576B37-AB15-40BE-AF92-EB32E77D63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DC995-77E1-41F5-B029-D35D58927DE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531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7396444-4DAD-4B31-82BA-27680BB6F8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D071EDAE-B1A3-46A5-BBD8-EE237F4F72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FD61A32-A599-4F5B-88DB-AB497833EA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D066BB-254B-444D-B4FD-2F642B9C2A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EE49D406-6232-4B64-B465-2D274B00A3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5576B37-AB15-40BE-AF92-EB32E77D63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DC995-77E1-41F5-B029-D35D58927DE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3200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6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6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6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6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6.svg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9.gif"/><Relationship Id="rId3" Type="http://schemas.openxmlformats.org/officeDocument/2006/relationships/image" Target="../media/image4.png"/><Relationship Id="rId12" Type="http://schemas.openxmlformats.org/officeDocument/2006/relationships/hyperlink" Target="https://&#1096;&#1082;&#1086;&#1083;&#1072;.&#1074;&#1072;&#1096;&#1080;&#1092;&#1080;&#1085;&#1072;&#1085;&#1089;&#1099;.&#1088;&#1092;/courses.php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8.png"/><Relationship Id="rId10" Type="http://schemas.openxmlformats.org/officeDocument/2006/relationships/image" Target="../media/image6.svg"/></Relationships>
</file>

<file path=ppt/slides/_rels/slide1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gif"/><Relationship Id="rId3" Type="http://schemas.openxmlformats.org/officeDocument/2006/relationships/image" Target="../media/image4.png"/><Relationship Id="rId12" Type="http://schemas.openxmlformats.org/officeDocument/2006/relationships/image" Target="../media/image11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0.png"/><Relationship Id="rId10" Type="http://schemas.openxmlformats.org/officeDocument/2006/relationships/image" Target="../media/image6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12" Type="http://schemas.openxmlformats.org/officeDocument/2006/relationships/image" Target="../media/image14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3.gif"/><Relationship Id="rId10" Type="http://schemas.openxmlformats.org/officeDocument/2006/relationships/image" Target="../media/image6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12" Type="http://schemas.openxmlformats.org/officeDocument/2006/relationships/image" Target="../media/image16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5.gif"/><Relationship Id="rId10" Type="http://schemas.openxmlformats.org/officeDocument/2006/relationships/image" Target="../media/image6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gif"/><Relationship Id="rId4" Type="http://schemas.openxmlformats.org/officeDocument/2006/relationships/image" Target="../media/image6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4.pn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6.svg"/><Relationship Id="rId9" Type="http://schemas.microsoft.com/office/2007/relationships/diagramDrawing" Target="../diagrams/drawing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6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6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6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6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6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4A36F8A3-94A4-4551-A37F-20E289576A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78724" y="818312"/>
            <a:ext cx="3318535" cy="2254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841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C84AEA1B-AF2C-4DC6-9D1F-17E79244C68F}"/>
              </a:ext>
            </a:extLst>
          </p:cNvPr>
          <p:cNvSpPr/>
          <p:nvPr/>
        </p:nvSpPr>
        <p:spPr>
          <a:xfrm>
            <a:off x="414867" y="599322"/>
            <a:ext cx="11387666" cy="5926645"/>
          </a:xfrm>
          <a:prstGeom prst="rect">
            <a:avLst/>
          </a:prstGeom>
          <a:solidFill>
            <a:srgbClr val="FFFFFF"/>
          </a:solidFill>
          <a:ln w="50800">
            <a:solidFill>
              <a:srgbClr val="936D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B9712702-3AE6-4AB4-B461-EA28FB6F75CF}"/>
              </a:ext>
            </a:extLst>
          </p:cNvPr>
          <p:cNvSpPr txBox="1"/>
          <p:nvPr/>
        </p:nvSpPr>
        <p:spPr>
          <a:xfrm>
            <a:off x="597748" y="750952"/>
            <a:ext cx="10737070" cy="5586145"/>
          </a:xfrm>
          <a:prstGeom prst="rect">
            <a:avLst/>
          </a:prstGeom>
          <a:noFill/>
        </p:spPr>
        <p:txBody>
          <a:bodyPr wrap="square" lIns="0" tIns="0" rtlCol="0">
            <a:spAutoFit/>
          </a:bodyPr>
          <a:lstStyle/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1861 году в Российской империи было принято «Положение о выкупе»,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согласно которому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крестьяне могли выкупить землю себе в собственность. Семья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крестьян Никаноровых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взяла в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ссуду на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49 лет по душевому участку на каждого из четырёх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членов семьи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Ежегодно необходимо уплачивать 6% от полной стоимости каждого участка, из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них 5,5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% идёт помещику, а 0,5% – государству. Также раз в год семья уплачивает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поземельный налог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по 15 копеек с десятины. Единственный источник дохода семьи – сельское хозяйство. Крестьяне продают 28 пудов зерна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десятины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год. За один пуд они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получают 35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копеек дохода. Душевой участок – это 3½ десятины. Одна десятина стоит 20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рублей.</a:t>
            </a:r>
          </a:p>
          <a:p>
            <a:pPr algn="just"/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Рекомендации по оформлению решения олимпиадных задач:</a:t>
            </a:r>
          </a:p>
          <a:p>
            <a:pPr marL="342900" indent="-342900" algn="just">
              <a:buAutoNum type="arabicPeriod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нужно переписывать условия задачи.</a:t>
            </a:r>
          </a:p>
          <a:p>
            <a:pPr marL="342900" indent="-342900" algn="just">
              <a:buAutoNum type="arabicPeriod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Приводите промежуточные вычисления и пояснения.</a:t>
            </a:r>
          </a:p>
          <a:p>
            <a:pPr marL="342900" indent="-342900" algn="just">
              <a:buAutoNum type="arabicPeriod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Необязательно приводить формулы или указывать, кто ее вывел (например, формула Фишера).</a:t>
            </a:r>
          </a:p>
          <a:p>
            <a:pPr marL="342900" indent="-342900" algn="just">
              <a:buAutoNum type="arabicPeriod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помарки и исправления баллы не снимаются.</a:t>
            </a:r>
          </a:p>
          <a:p>
            <a:pPr marL="342900" indent="-342900" algn="just">
              <a:buAutoNum type="arabicPeriod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использование нерационального способа решения задачи баллы не снимаются.</a:t>
            </a:r>
          </a:p>
          <a:p>
            <a:pPr marL="342900" indent="-342900" algn="just">
              <a:buAutoNum type="arabicPeriod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приводите два и более способов решения одной задачи.</a:t>
            </a:r>
          </a:p>
          <a:p>
            <a:pPr marL="342900" indent="-342900" algn="just">
              <a:buAutoNum type="arabicPeriod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Указывайте ответ в тех единицах, которые требуются по условиям задания.</a:t>
            </a:r>
          </a:p>
          <a:p>
            <a:pPr marL="342900" indent="-342900" algn="just">
              <a:buAutoNum type="arabicPeriod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забывайте фиксировать ответ!</a:t>
            </a:r>
          </a:p>
          <a:p>
            <a:pPr marL="342900" indent="-342900" algn="just">
              <a:buAutoNum type="arabicPeriod"/>
            </a:pPr>
            <a:endParaRPr lang="ru-RU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AutoNum type="arabicPeriod"/>
            </a:pPr>
            <a:endParaRPr lang="ru-RU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CCDF5F86-0B1F-4803-A966-251FAE5FA1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68868" y="40298"/>
            <a:ext cx="1231097" cy="558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182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C84AEA1B-AF2C-4DC6-9D1F-17E79244C68F}"/>
              </a:ext>
            </a:extLst>
          </p:cNvPr>
          <p:cNvSpPr/>
          <p:nvPr/>
        </p:nvSpPr>
        <p:spPr>
          <a:xfrm>
            <a:off x="414867" y="599322"/>
            <a:ext cx="11387666" cy="5926645"/>
          </a:xfrm>
          <a:prstGeom prst="rect">
            <a:avLst/>
          </a:prstGeom>
          <a:solidFill>
            <a:srgbClr val="FFFFFF"/>
          </a:solidFill>
          <a:ln w="50800">
            <a:solidFill>
              <a:srgbClr val="936D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B9712702-3AE6-4AB4-B461-EA28FB6F75CF}"/>
              </a:ext>
            </a:extLst>
          </p:cNvPr>
          <p:cNvSpPr txBox="1"/>
          <p:nvPr/>
        </p:nvSpPr>
        <p:spPr>
          <a:xfrm>
            <a:off x="597748" y="750952"/>
            <a:ext cx="10737070" cy="3093154"/>
          </a:xfrm>
          <a:prstGeom prst="rect">
            <a:avLst/>
          </a:prstGeom>
          <a:noFill/>
        </p:spPr>
        <p:txBody>
          <a:bodyPr wrap="square" lIns="0" tIns="0" rtlCol="0">
            <a:spAutoFit/>
          </a:bodyPr>
          <a:lstStyle/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1861 году в Российской империи было принято «Положение о выкупе»,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согласно которому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крестьяне могли выкупить землю себе в собственность. Семья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крестьян Никаноровых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взяла в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ссуду на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49 лет по душевому участку на каждого из четырёх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членов семьи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Ежегодно необходимо уплачивать 6% от полной стоимости каждого участка, из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них 5,5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% идёт помещику, а 0,5% – государству. Также раз в год семья уплачивает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поземельный налог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по 15 копеек с десятины. Единственный источник дохода семьи – сельское хозяйство. Крестьяне продают 28 пудов зерна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десятины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год. За один пуд они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получают 35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копеек дохода. Душевой участок – это 3½ десятины. Одна десятина стоит 20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рублей.</a:t>
            </a:r>
          </a:p>
          <a:p>
            <a:pPr marL="342900" indent="-342900" algn="just">
              <a:buAutoNum type="arabicPeriod"/>
            </a:pP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Каким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годовым бюджетом располагает семья Никаноровых после 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вычета обязательных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расходов на землю? Ответ дайте в рублях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CCDF5F86-0B1F-4803-A966-251FAE5FA1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68868" y="40298"/>
            <a:ext cx="1231097" cy="558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396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C84AEA1B-AF2C-4DC6-9D1F-17E79244C68F}"/>
              </a:ext>
            </a:extLst>
          </p:cNvPr>
          <p:cNvSpPr/>
          <p:nvPr/>
        </p:nvSpPr>
        <p:spPr>
          <a:xfrm>
            <a:off x="414867" y="599322"/>
            <a:ext cx="11387666" cy="5926645"/>
          </a:xfrm>
          <a:prstGeom prst="rect">
            <a:avLst/>
          </a:prstGeom>
          <a:solidFill>
            <a:srgbClr val="FFFFFF"/>
          </a:solidFill>
          <a:ln w="50800">
            <a:solidFill>
              <a:srgbClr val="936D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B9712702-3AE6-4AB4-B461-EA28FB6F75CF}"/>
              </a:ext>
            </a:extLst>
          </p:cNvPr>
          <p:cNvSpPr txBox="1"/>
          <p:nvPr/>
        </p:nvSpPr>
        <p:spPr>
          <a:xfrm>
            <a:off x="597748" y="750952"/>
            <a:ext cx="10737070" cy="5586145"/>
          </a:xfrm>
          <a:prstGeom prst="rect">
            <a:avLst/>
          </a:prstGeom>
          <a:noFill/>
        </p:spPr>
        <p:txBody>
          <a:bodyPr wrap="square" lIns="0" tIns="0" rtlCol="0">
            <a:spAutoFit/>
          </a:bodyPr>
          <a:lstStyle/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1861 году в Российской империи было принято «Положение о выкупе»,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согласно которому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крестьяне могли выкупить землю себе в собственность. Семья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крестьян Никаноровых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взяла в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ссуду на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49 лет по душевому участку на каждого из четырёх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членов семьи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Ежегодно необходимо уплачивать 6% от полной стоимости каждого участка, из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них 5,5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% идёт помещику, а 0,5% – государству. Также раз в год семья уплачивает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поземельный налог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по 15 копеек с десятины. Единственный источник дохода семьи – сельское хозяйство. Крестьяне продают 28 пудов зерна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десятины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год. За один пуд они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получают 35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копеек дохода. Душевой участок – это 3½ десятины. Одна десятина стоит 20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рублей.</a:t>
            </a:r>
          </a:p>
          <a:p>
            <a:pPr marL="342900" indent="-342900" algn="just">
              <a:buAutoNum type="arabicPeriod"/>
            </a:pP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Каким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годовым бюджетом располагает семья Никаноровых после 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вычета обязательных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расходов на землю? Ответ дайте в рублях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>
              <a:buAutoNum type="arabicPeriod"/>
            </a:pP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Никаноровых = Доходы – Обязательные расходы</a:t>
            </a:r>
          </a:p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= 28 пудов зерна с десятины * 4 члена семьи * 1 душевой участок на члена земли * 3,5 десятины в душевом участке * 35 копеек дохода = 13 720 копеек = 137,2 рубля</a:t>
            </a:r>
          </a:p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Обязательные расходы = Поземельный налог + Расходы по ссуде</a:t>
            </a:r>
          </a:p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Поземельный налог = 15 копеек *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члена семьи * 1 душевой участок на члена земли * 3,5 десятины в душевом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участке = 210 копеек = 2,1 рубля</a:t>
            </a:r>
          </a:p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по ссуде = 0,06 * 20 рублей *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члена семьи * 1 душевой участок на члена земли * 3,5 десятины в душевом участке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16,8 рубля</a:t>
            </a:r>
          </a:p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= 137,2 – (16,8 + 2,1) = 118,3 рубля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CCDF5F86-0B1F-4803-A966-251FAE5FA1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68868" y="40298"/>
            <a:ext cx="1231097" cy="558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229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C84AEA1B-AF2C-4DC6-9D1F-17E79244C68F}"/>
              </a:ext>
            </a:extLst>
          </p:cNvPr>
          <p:cNvSpPr/>
          <p:nvPr/>
        </p:nvSpPr>
        <p:spPr>
          <a:xfrm>
            <a:off x="414867" y="599322"/>
            <a:ext cx="11387666" cy="5926645"/>
          </a:xfrm>
          <a:prstGeom prst="rect">
            <a:avLst/>
          </a:prstGeom>
          <a:solidFill>
            <a:srgbClr val="FFFFFF"/>
          </a:solidFill>
          <a:ln w="50800">
            <a:solidFill>
              <a:srgbClr val="936D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B9712702-3AE6-4AB4-B461-EA28FB6F75CF}"/>
              </a:ext>
            </a:extLst>
          </p:cNvPr>
          <p:cNvSpPr txBox="1"/>
          <p:nvPr/>
        </p:nvSpPr>
        <p:spPr>
          <a:xfrm>
            <a:off x="597748" y="750952"/>
            <a:ext cx="10737070" cy="4478149"/>
          </a:xfrm>
          <a:prstGeom prst="rect">
            <a:avLst/>
          </a:prstGeom>
          <a:noFill/>
        </p:spPr>
        <p:txBody>
          <a:bodyPr wrap="square" lIns="0" tIns="0" rtlCol="0">
            <a:spAutoFit/>
          </a:bodyPr>
          <a:lstStyle/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1861 году в Российской империи было принято «Положение о выкупе»,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согласно которому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крестьяне могли выкупить землю себе в собственность. Семья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крестьян Никаноровых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взяла в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ссуду на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49 лет по душевому участку на каждого из четырёх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членов семьи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Ежегодно необходимо уплачивать 6% от полной стоимости каждого участка, из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них 5,5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% идёт помещику, а 0,5% – государству. Также раз в год семья уплачивает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поземельный налог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по 15 копеек с десятины. Единственный источник дохода семьи – сельское хозяйство. Крестьяне продают 28 пудов зерна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десятины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год. За один пуд они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получают 35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копеек дохода. Душевой участок – это 3½ десятины. Одна десятина стоит 20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рублей.</a:t>
            </a:r>
          </a:p>
          <a:p>
            <a:pPr algn="just"/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Какую долю годового бюджета семьи составляют отчисления 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государству?</a:t>
            </a:r>
          </a:p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Доля = часть, т.е. дробь, или процент</a:t>
            </a:r>
          </a:p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Общий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до вычета обязательных платежей - 137,2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рубля</a:t>
            </a:r>
          </a:p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Обязательные отчисления государству = Поземельный налог + Платеж по ссуде в пользу государства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Поземельный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 - 2,1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рубля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Отчисления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государству с платежа по ссуде 4*3,5*20*0,005 =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1,4 рубля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Доля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(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1,4+2,1)*100/137,2 = 2,55%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или 35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1372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5/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196</a:t>
            </a:r>
          </a:p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Ответ: 2,55% или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5/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196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CCDF5F86-0B1F-4803-A966-251FAE5FA1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68868" y="40298"/>
            <a:ext cx="1231097" cy="558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585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C84AEA1B-AF2C-4DC6-9D1F-17E79244C68F}"/>
              </a:ext>
            </a:extLst>
          </p:cNvPr>
          <p:cNvSpPr/>
          <p:nvPr/>
        </p:nvSpPr>
        <p:spPr>
          <a:xfrm>
            <a:off x="414867" y="599322"/>
            <a:ext cx="11387666" cy="5926645"/>
          </a:xfrm>
          <a:prstGeom prst="rect">
            <a:avLst/>
          </a:prstGeom>
          <a:solidFill>
            <a:srgbClr val="FFFFFF"/>
          </a:solidFill>
          <a:ln w="50800">
            <a:solidFill>
              <a:srgbClr val="936D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B9712702-3AE6-4AB4-B461-EA28FB6F75CF}"/>
              </a:ext>
            </a:extLst>
          </p:cNvPr>
          <p:cNvSpPr txBox="1"/>
          <p:nvPr/>
        </p:nvSpPr>
        <p:spPr>
          <a:xfrm>
            <a:off x="597748" y="750952"/>
            <a:ext cx="10737070" cy="4201150"/>
          </a:xfrm>
          <a:prstGeom prst="rect">
            <a:avLst/>
          </a:prstGeom>
          <a:noFill/>
        </p:spPr>
        <p:txBody>
          <a:bodyPr wrap="square" lIns="0" tIns="0" rtlCol="0">
            <a:spAutoFit/>
          </a:bodyPr>
          <a:lstStyle/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1861 году в Российской империи было принято «Положение о выкупе»,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согласно которому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крестьяне могли выкупить землю себе в собственность. Семья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крестьян Никаноровых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взяла в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ссуду на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49 лет по душевому участку на каждого из четырёх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членов семьи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Ежегодно необходимо уплачивать 6% от полной стоимости каждого участка, из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них 5,5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% идёт помещику, а 0,5% – государству. Также раз в год семья уплачивает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поземельный налог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по 15 копеек с десятины. Единственный источник дохода семьи – сельское хозяйство. Крестьяне продают 28 пудов зерна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десятины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год. За один пуд они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получают 35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копеек дохода. Душевой участок – это 3½ десятины. Одна десятина стоит 20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рублей.</a:t>
            </a:r>
          </a:p>
          <a:p>
            <a:pPr algn="just"/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Какова общая сумма выплат по ссуде за 49 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лет?</a:t>
            </a:r>
          </a:p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Платёж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ссуде - 16,8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рубля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Общая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сумма выплат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16,8 рубля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год * 49 лет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823,2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рубля</a:t>
            </a:r>
          </a:p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Ответ: 823,3 рубля</a:t>
            </a:r>
          </a:p>
          <a:p>
            <a:pPr algn="just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Как сейчас называется ссуда, описанная в задании? </a:t>
            </a:r>
          </a:p>
          <a:p>
            <a:pPr algn="just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CCDF5F86-0B1F-4803-A966-251FAE5FA1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68868" y="40298"/>
            <a:ext cx="1231097" cy="558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976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C84AEA1B-AF2C-4DC6-9D1F-17E79244C68F}"/>
              </a:ext>
            </a:extLst>
          </p:cNvPr>
          <p:cNvSpPr/>
          <p:nvPr/>
        </p:nvSpPr>
        <p:spPr>
          <a:xfrm>
            <a:off x="414867" y="599322"/>
            <a:ext cx="11387666" cy="5926645"/>
          </a:xfrm>
          <a:prstGeom prst="rect">
            <a:avLst/>
          </a:prstGeom>
          <a:solidFill>
            <a:srgbClr val="FFFFFF"/>
          </a:solidFill>
          <a:ln w="50800">
            <a:solidFill>
              <a:srgbClr val="936D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3721579-8B13-4B59-9055-D5E50A897C7F}"/>
              </a:ext>
            </a:extLst>
          </p:cNvPr>
          <p:cNvSpPr txBox="1"/>
          <p:nvPr/>
        </p:nvSpPr>
        <p:spPr>
          <a:xfrm>
            <a:off x="3444473" y="244609"/>
            <a:ext cx="5303056" cy="353943"/>
          </a:xfrm>
          <a:prstGeom prst="rect">
            <a:avLst/>
          </a:prstGeom>
          <a:noFill/>
        </p:spPr>
        <p:txBody>
          <a:bodyPr wrap="square" lIns="0" tIns="0" rtlCol="0">
            <a:spAutoFit/>
          </a:bodyPr>
          <a:lstStyle/>
          <a:p>
            <a:pPr algn="ctr"/>
            <a:endParaRPr lang="ru-RU" sz="2000" b="1" dirty="0">
              <a:solidFill>
                <a:srgbClr val="DDB277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B9712702-3AE6-4AB4-B461-EA28FB6F75CF}"/>
              </a:ext>
            </a:extLst>
          </p:cNvPr>
          <p:cNvSpPr txBox="1"/>
          <p:nvPr/>
        </p:nvSpPr>
        <p:spPr>
          <a:xfrm>
            <a:off x="982133" y="858177"/>
            <a:ext cx="10160000" cy="2416046"/>
          </a:xfrm>
          <a:prstGeom prst="rect">
            <a:avLst/>
          </a:prstGeom>
          <a:noFill/>
        </p:spPr>
        <p:txBody>
          <a:bodyPr wrap="square" lIns="0" tIns="0" rtlCol="0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E09153"/>
                </a:solidFill>
              </a:rPr>
              <a:t>Полезные материалы:</a:t>
            </a:r>
            <a:endParaRPr lang="ru-RU" sz="2400" b="1" dirty="0">
              <a:solidFill>
                <a:srgbClr val="E09153"/>
              </a:solidFill>
            </a:endParaRPr>
          </a:p>
          <a:p>
            <a:pPr algn="just"/>
            <a:endParaRPr lang="ru-RU" sz="2000" i="1" dirty="0" smtClean="0">
              <a:solidFill>
                <a:prstClr val="black"/>
              </a:solidFill>
            </a:endParaRPr>
          </a:p>
          <a:p>
            <a:pPr algn="just"/>
            <a:endParaRPr lang="en-US" sz="2000" i="1" dirty="0" smtClean="0">
              <a:solidFill>
                <a:prstClr val="black"/>
              </a:solidFill>
            </a:endParaRPr>
          </a:p>
          <a:p>
            <a:pPr algn="just">
              <a:spcBef>
                <a:spcPts val="1200"/>
              </a:spcBef>
            </a:pPr>
            <a:endParaRPr lang="ru-RU" sz="2000" i="1" dirty="0" smtClean="0">
              <a:solidFill>
                <a:prstClr val="black"/>
              </a:solidFill>
            </a:endParaRPr>
          </a:p>
          <a:p>
            <a:pPr algn="just">
              <a:spcBef>
                <a:spcPts val="1200"/>
              </a:spcBef>
            </a:pPr>
            <a:endParaRPr lang="ru-RU" sz="2000" i="1" dirty="0" smtClean="0">
              <a:solidFill>
                <a:prstClr val="black"/>
              </a:solidFill>
            </a:endParaRPr>
          </a:p>
          <a:p>
            <a:pPr marL="457200" indent="-457200" algn="just">
              <a:spcBef>
                <a:spcPts val="1200"/>
              </a:spcBef>
              <a:buAutoNum type="arabicPeriod"/>
            </a:pPr>
            <a:endParaRPr lang="ru-RU" sz="2000" i="1" dirty="0">
              <a:solidFill>
                <a:prstClr val="black"/>
              </a:solidFill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CCDF5F86-0B1F-4803-A966-251FAE5FA1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68868" y="40298"/>
            <a:ext cx="1231097" cy="55825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82133" y="1621555"/>
            <a:ext cx="6490702" cy="4024611"/>
          </a:xfrm>
          <a:prstGeom prst="rect">
            <a:avLst/>
          </a:prstGeom>
        </p:spPr>
      </p:pic>
      <p:pic>
        <p:nvPicPr>
          <p:cNvPr id="5122" name="Picture 2" descr="http://qrcoder.ru/code/?https%3A%2F%2F%F8%EA%EE%EB%E0.%E2%E0%F8%E8%F4%E8%ED%E0%ED%F1%FB.%F0%F4&amp;4&amp;0">
            <a:hlinkClick r:id="rId12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8173" y="1964946"/>
            <a:ext cx="3136264" cy="313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6764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C84AEA1B-AF2C-4DC6-9D1F-17E79244C68F}"/>
              </a:ext>
            </a:extLst>
          </p:cNvPr>
          <p:cNvSpPr/>
          <p:nvPr/>
        </p:nvSpPr>
        <p:spPr>
          <a:xfrm>
            <a:off x="414867" y="599322"/>
            <a:ext cx="11387666" cy="5926645"/>
          </a:xfrm>
          <a:prstGeom prst="rect">
            <a:avLst/>
          </a:prstGeom>
          <a:solidFill>
            <a:srgbClr val="FFFFFF"/>
          </a:solidFill>
          <a:ln w="50800">
            <a:solidFill>
              <a:srgbClr val="936D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3721579-8B13-4B59-9055-D5E50A897C7F}"/>
              </a:ext>
            </a:extLst>
          </p:cNvPr>
          <p:cNvSpPr txBox="1"/>
          <p:nvPr/>
        </p:nvSpPr>
        <p:spPr>
          <a:xfrm>
            <a:off x="3444473" y="244609"/>
            <a:ext cx="5303056" cy="353943"/>
          </a:xfrm>
          <a:prstGeom prst="rect">
            <a:avLst/>
          </a:prstGeom>
          <a:noFill/>
        </p:spPr>
        <p:txBody>
          <a:bodyPr wrap="square" lIns="0" tIns="0" rtlCol="0">
            <a:spAutoFit/>
          </a:bodyPr>
          <a:lstStyle/>
          <a:p>
            <a:pPr algn="ctr"/>
            <a:endParaRPr lang="ru-RU" sz="2000" b="1" dirty="0">
              <a:solidFill>
                <a:srgbClr val="DDB277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B9712702-3AE6-4AB4-B461-EA28FB6F75CF}"/>
              </a:ext>
            </a:extLst>
          </p:cNvPr>
          <p:cNvSpPr txBox="1"/>
          <p:nvPr/>
        </p:nvSpPr>
        <p:spPr>
          <a:xfrm>
            <a:off x="982133" y="858177"/>
            <a:ext cx="10160000" cy="2416046"/>
          </a:xfrm>
          <a:prstGeom prst="rect">
            <a:avLst/>
          </a:prstGeom>
          <a:noFill/>
        </p:spPr>
        <p:txBody>
          <a:bodyPr wrap="square" lIns="0" tIns="0" rtlCol="0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E09153"/>
                </a:solidFill>
              </a:rPr>
              <a:t>Полезные материалы:</a:t>
            </a:r>
            <a:endParaRPr lang="ru-RU" sz="2400" b="1" dirty="0">
              <a:solidFill>
                <a:srgbClr val="E09153"/>
              </a:solidFill>
            </a:endParaRPr>
          </a:p>
          <a:p>
            <a:pPr algn="just"/>
            <a:endParaRPr lang="ru-RU" sz="2000" i="1" dirty="0" smtClean="0">
              <a:solidFill>
                <a:prstClr val="black"/>
              </a:solidFill>
            </a:endParaRPr>
          </a:p>
          <a:p>
            <a:pPr algn="just"/>
            <a:endParaRPr lang="en-US" sz="2000" i="1" dirty="0" smtClean="0">
              <a:solidFill>
                <a:prstClr val="black"/>
              </a:solidFill>
            </a:endParaRPr>
          </a:p>
          <a:p>
            <a:pPr algn="just">
              <a:spcBef>
                <a:spcPts val="1200"/>
              </a:spcBef>
            </a:pPr>
            <a:endParaRPr lang="ru-RU" sz="2000" i="1" dirty="0" smtClean="0">
              <a:solidFill>
                <a:prstClr val="black"/>
              </a:solidFill>
            </a:endParaRPr>
          </a:p>
          <a:p>
            <a:pPr algn="just">
              <a:spcBef>
                <a:spcPts val="1200"/>
              </a:spcBef>
            </a:pPr>
            <a:endParaRPr lang="ru-RU" sz="2000" i="1" dirty="0" smtClean="0">
              <a:solidFill>
                <a:prstClr val="black"/>
              </a:solidFill>
            </a:endParaRPr>
          </a:p>
          <a:p>
            <a:pPr marL="457200" indent="-457200" algn="just">
              <a:spcBef>
                <a:spcPts val="1200"/>
              </a:spcBef>
              <a:buAutoNum type="arabicPeriod"/>
            </a:pPr>
            <a:endParaRPr lang="ru-RU" sz="2000" i="1" dirty="0">
              <a:solidFill>
                <a:prstClr val="black"/>
              </a:solidFill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CCDF5F86-0B1F-4803-A966-251FAE5FA1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68868" y="40298"/>
            <a:ext cx="1231097" cy="55825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82133" y="1366787"/>
            <a:ext cx="3253104" cy="461015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327161" y="1366787"/>
            <a:ext cx="3641716" cy="4610150"/>
          </a:xfrm>
          <a:prstGeom prst="rect">
            <a:avLst/>
          </a:prstGeom>
        </p:spPr>
      </p:pic>
      <p:pic>
        <p:nvPicPr>
          <p:cNvPr id="2050" name="Picture 2" descr="http://qrcoder.ru/code/?https%3A%2F%2Ffmc.hse.ru%2Fpolmat&amp;4&amp;0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8032" y="2155733"/>
            <a:ext cx="2813819" cy="2813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44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C84AEA1B-AF2C-4DC6-9D1F-17E79244C68F}"/>
              </a:ext>
            </a:extLst>
          </p:cNvPr>
          <p:cNvSpPr/>
          <p:nvPr/>
        </p:nvSpPr>
        <p:spPr>
          <a:xfrm>
            <a:off x="414867" y="599322"/>
            <a:ext cx="11387666" cy="5926645"/>
          </a:xfrm>
          <a:prstGeom prst="rect">
            <a:avLst/>
          </a:prstGeom>
          <a:solidFill>
            <a:srgbClr val="FFFFFF"/>
          </a:solidFill>
          <a:ln w="50800">
            <a:solidFill>
              <a:srgbClr val="936D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3721579-8B13-4B59-9055-D5E50A897C7F}"/>
              </a:ext>
            </a:extLst>
          </p:cNvPr>
          <p:cNvSpPr txBox="1"/>
          <p:nvPr/>
        </p:nvSpPr>
        <p:spPr>
          <a:xfrm>
            <a:off x="3444473" y="244609"/>
            <a:ext cx="5303056" cy="353943"/>
          </a:xfrm>
          <a:prstGeom prst="rect">
            <a:avLst/>
          </a:prstGeom>
          <a:noFill/>
        </p:spPr>
        <p:txBody>
          <a:bodyPr wrap="square" lIns="0" tIns="0" rtlCol="0">
            <a:spAutoFit/>
          </a:bodyPr>
          <a:lstStyle/>
          <a:p>
            <a:pPr algn="ctr"/>
            <a:endParaRPr lang="ru-RU" sz="2000" b="1" dirty="0">
              <a:solidFill>
                <a:srgbClr val="DDB277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B9712702-3AE6-4AB4-B461-EA28FB6F75CF}"/>
              </a:ext>
            </a:extLst>
          </p:cNvPr>
          <p:cNvSpPr txBox="1"/>
          <p:nvPr/>
        </p:nvSpPr>
        <p:spPr>
          <a:xfrm>
            <a:off x="982133" y="858177"/>
            <a:ext cx="10160000" cy="3154710"/>
          </a:xfrm>
          <a:prstGeom prst="rect">
            <a:avLst/>
          </a:prstGeom>
          <a:noFill/>
        </p:spPr>
        <p:txBody>
          <a:bodyPr wrap="square" lIns="0" tIns="0" rtlCol="0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E09153"/>
                </a:solidFill>
              </a:rPr>
              <a:t>Полезные ресурсы:</a:t>
            </a:r>
          </a:p>
          <a:p>
            <a:pPr algn="just"/>
            <a:r>
              <a:rPr lang="ru-RU" sz="2400" b="1" dirty="0" smtClean="0"/>
              <a:t>Портал </a:t>
            </a:r>
            <a:r>
              <a:rPr lang="ru-RU" sz="2400" b="1" dirty="0" err="1" smtClean="0"/>
              <a:t>Моифинансы.рф</a:t>
            </a:r>
            <a:endParaRPr lang="ru-RU" sz="2400" b="1" dirty="0" smtClean="0"/>
          </a:p>
          <a:p>
            <a:pPr algn="just"/>
            <a:endParaRPr lang="ru-RU" sz="2400" b="1" dirty="0"/>
          </a:p>
          <a:p>
            <a:pPr algn="just"/>
            <a:endParaRPr lang="ru-RU" sz="2000" i="1" dirty="0" smtClean="0">
              <a:solidFill>
                <a:prstClr val="black"/>
              </a:solidFill>
            </a:endParaRPr>
          </a:p>
          <a:p>
            <a:pPr algn="just"/>
            <a:endParaRPr lang="en-US" sz="2000" i="1" dirty="0" smtClean="0">
              <a:solidFill>
                <a:prstClr val="black"/>
              </a:solidFill>
            </a:endParaRPr>
          </a:p>
          <a:p>
            <a:pPr algn="just">
              <a:spcBef>
                <a:spcPts val="1200"/>
              </a:spcBef>
            </a:pPr>
            <a:endParaRPr lang="ru-RU" sz="2000" i="1" dirty="0" smtClean="0">
              <a:solidFill>
                <a:prstClr val="black"/>
              </a:solidFill>
            </a:endParaRPr>
          </a:p>
          <a:p>
            <a:pPr algn="just">
              <a:spcBef>
                <a:spcPts val="1200"/>
              </a:spcBef>
            </a:pPr>
            <a:endParaRPr lang="ru-RU" sz="2000" i="1" dirty="0" smtClean="0">
              <a:solidFill>
                <a:prstClr val="black"/>
              </a:solidFill>
            </a:endParaRPr>
          </a:p>
          <a:p>
            <a:pPr marL="457200" indent="-457200" algn="just">
              <a:spcBef>
                <a:spcPts val="1200"/>
              </a:spcBef>
              <a:buAutoNum type="arabicPeriod"/>
            </a:pPr>
            <a:endParaRPr lang="ru-RU" sz="2000" i="1" dirty="0">
              <a:solidFill>
                <a:prstClr val="black"/>
              </a:solidFill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CCDF5F86-0B1F-4803-A966-251FAE5FA1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68868" y="40298"/>
            <a:ext cx="1231097" cy="558254"/>
          </a:xfrm>
          <a:prstGeom prst="rect">
            <a:avLst/>
          </a:prstGeom>
        </p:spPr>
      </p:pic>
      <p:pic>
        <p:nvPicPr>
          <p:cNvPr id="3074" name="Picture 2" descr="http://qrcoder.ru/code/?https%3A%2F%2Ft.me%2FFinZozhExpert&amp;4&amp;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5175" y="2321826"/>
            <a:ext cx="2972502" cy="2972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82133" y="1987972"/>
            <a:ext cx="6653291" cy="4049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199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C84AEA1B-AF2C-4DC6-9D1F-17E79244C68F}"/>
              </a:ext>
            </a:extLst>
          </p:cNvPr>
          <p:cNvSpPr/>
          <p:nvPr/>
        </p:nvSpPr>
        <p:spPr>
          <a:xfrm>
            <a:off x="414867" y="599322"/>
            <a:ext cx="11387666" cy="5926645"/>
          </a:xfrm>
          <a:prstGeom prst="rect">
            <a:avLst/>
          </a:prstGeom>
          <a:solidFill>
            <a:srgbClr val="FFFFFF"/>
          </a:solidFill>
          <a:ln w="50800">
            <a:solidFill>
              <a:srgbClr val="936D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3721579-8B13-4B59-9055-D5E50A897C7F}"/>
              </a:ext>
            </a:extLst>
          </p:cNvPr>
          <p:cNvSpPr txBox="1"/>
          <p:nvPr/>
        </p:nvSpPr>
        <p:spPr>
          <a:xfrm>
            <a:off x="3444473" y="244609"/>
            <a:ext cx="5303056" cy="353943"/>
          </a:xfrm>
          <a:prstGeom prst="rect">
            <a:avLst/>
          </a:prstGeom>
          <a:noFill/>
        </p:spPr>
        <p:txBody>
          <a:bodyPr wrap="square" lIns="0" tIns="0" rtlCol="0">
            <a:spAutoFit/>
          </a:bodyPr>
          <a:lstStyle/>
          <a:p>
            <a:pPr algn="ctr"/>
            <a:endParaRPr lang="ru-RU" sz="2000" b="1" dirty="0">
              <a:solidFill>
                <a:srgbClr val="DDB277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B9712702-3AE6-4AB4-B461-EA28FB6F75CF}"/>
              </a:ext>
            </a:extLst>
          </p:cNvPr>
          <p:cNvSpPr txBox="1"/>
          <p:nvPr/>
        </p:nvSpPr>
        <p:spPr>
          <a:xfrm>
            <a:off x="982133" y="858177"/>
            <a:ext cx="10160000" cy="3154710"/>
          </a:xfrm>
          <a:prstGeom prst="rect">
            <a:avLst/>
          </a:prstGeom>
          <a:noFill/>
        </p:spPr>
        <p:txBody>
          <a:bodyPr wrap="square" lIns="0" tIns="0" rtlCol="0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E09153"/>
                </a:solidFill>
              </a:rPr>
              <a:t>Полезные ресурсы:</a:t>
            </a:r>
          </a:p>
          <a:p>
            <a:pPr algn="just"/>
            <a:r>
              <a:rPr lang="ru-RU" sz="2400" b="1" dirty="0" smtClean="0"/>
              <a:t>Портал Финансовая культура</a:t>
            </a:r>
          </a:p>
          <a:p>
            <a:pPr algn="just"/>
            <a:endParaRPr lang="ru-RU" sz="2400" b="1" dirty="0"/>
          </a:p>
          <a:p>
            <a:pPr algn="just"/>
            <a:endParaRPr lang="ru-RU" sz="2000" i="1" dirty="0" smtClean="0">
              <a:solidFill>
                <a:prstClr val="black"/>
              </a:solidFill>
            </a:endParaRPr>
          </a:p>
          <a:p>
            <a:pPr algn="just"/>
            <a:endParaRPr lang="en-US" sz="2000" i="1" dirty="0" smtClean="0">
              <a:solidFill>
                <a:prstClr val="black"/>
              </a:solidFill>
            </a:endParaRPr>
          </a:p>
          <a:p>
            <a:pPr algn="just">
              <a:spcBef>
                <a:spcPts val="1200"/>
              </a:spcBef>
            </a:pPr>
            <a:endParaRPr lang="ru-RU" sz="2000" i="1" dirty="0" smtClean="0">
              <a:solidFill>
                <a:prstClr val="black"/>
              </a:solidFill>
            </a:endParaRPr>
          </a:p>
          <a:p>
            <a:pPr algn="just">
              <a:spcBef>
                <a:spcPts val="1200"/>
              </a:spcBef>
            </a:pPr>
            <a:endParaRPr lang="ru-RU" sz="2000" i="1" dirty="0" smtClean="0">
              <a:solidFill>
                <a:prstClr val="black"/>
              </a:solidFill>
            </a:endParaRPr>
          </a:p>
          <a:p>
            <a:pPr marL="457200" indent="-457200" algn="just">
              <a:spcBef>
                <a:spcPts val="1200"/>
              </a:spcBef>
              <a:buAutoNum type="arabicPeriod"/>
            </a:pPr>
            <a:endParaRPr lang="ru-RU" sz="2000" i="1" dirty="0">
              <a:solidFill>
                <a:prstClr val="black"/>
              </a:solidFill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CCDF5F86-0B1F-4803-A966-251FAE5FA1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68868" y="40298"/>
            <a:ext cx="1231097" cy="558254"/>
          </a:xfrm>
          <a:prstGeom prst="rect">
            <a:avLst/>
          </a:prstGeom>
        </p:spPr>
      </p:pic>
      <p:pic>
        <p:nvPicPr>
          <p:cNvPr id="4098" name="Picture 2" descr="http://qrcoder.ru/code/?https%3A%2F%2Ffincult.info%2F&amp;4&amp;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0698" y="2259801"/>
            <a:ext cx="2605684" cy="2605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82133" y="1803892"/>
            <a:ext cx="3102414" cy="4177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758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CCDF5F86-0B1F-4803-A966-251FAE5FA1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22515" y="687452"/>
            <a:ext cx="1231097" cy="55825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FDF63E3A-F14A-41B6-9051-49238C0A32A6}"/>
              </a:ext>
            </a:extLst>
          </p:cNvPr>
          <p:cNvSpPr txBox="1"/>
          <p:nvPr/>
        </p:nvSpPr>
        <p:spPr>
          <a:xfrm>
            <a:off x="570324" y="2117241"/>
            <a:ext cx="695342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Подготовка к финалу олимпиады</a:t>
            </a:r>
            <a:b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«Высшая проба»</a:t>
            </a:r>
            <a:b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по финансовой грамотности</a:t>
            </a:r>
            <a:endParaRPr lang="ru-RU" sz="1600" b="1" dirty="0" smtClean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just"/>
            <a:endParaRPr lang="ru-RU" sz="1600" b="1" dirty="0" smtClean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just"/>
            <a:endParaRPr lang="ru-RU" sz="1600" b="1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7-8 </a:t>
            </a:r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</a:rPr>
              <a:t>класс</a:t>
            </a:r>
            <a:r>
              <a:rPr lang="ru-RU" sz="1600" b="1" dirty="0">
                <a:solidFill>
                  <a:srgbClr val="936D44"/>
                </a:solidFill>
                <a:latin typeface="Arial" panose="020B0604020202020204" pitchFamily="34" charset="0"/>
              </a:rPr>
              <a:t/>
            </a:r>
            <a:br>
              <a:rPr lang="ru-RU" sz="1600" b="1" dirty="0">
                <a:solidFill>
                  <a:srgbClr val="936D44"/>
                </a:solidFill>
                <a:latin typeface="Arial" panose="020B0604020202020204" pitchFamily="34" charset="0"/>
              </a:rPr>
            </a:br>
            <a:endParaRPr lang="ru-RU" sz="1600" b="1" dirty="0" smtClean="0">
              <a:solidFill>
                <a:srgbClr val="936D44"/>
              </a:solidFill>
              <a:latin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DF63E3A-F14A-41B6-9051-49238C0A32A6}"/>
              </a:ext>
            </a:extLst>
          </p:cNvPr>
          <p:cNvSpPr txBox="1"/>
          <p:nvPr/>
        </p:nvSpPr>
        <p:spPr>
          <a:xfrm>
            <a:off x="1699927" y="4322673"/>
            <a:ext cx="46942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Леушина</a:t>
            </a:r>
            <a:r>
              <a:rPr lang="en-US" sz="20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Дарья Сергеевна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4871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787B6462-EEAB-4F86-AE8D-0BB8A66F6E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22515" y="687452"/>
            <a:ext cx="1231097" cy="55825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438550" y="436579"/>
            <a:ext cx="9153752" cy="5847755"/>
          </a:xfrm>
          <a:prstGeom prst="rect">
            <a:avLst/>
          </a:prstGeom>
          <a:solidFill>
            <a:srgbClr val="FFFFF7">
              <a:alpha val="96863"/>
            </a:srgbClr>
          </a:solidFill>
        </p:spPr>
        <p:txBody>
          <a:bodyPr wrap="square">
            <a:spAutoFit/>
          </a:bodyPr>
          <a:lstStyle/>
          <a:p>
            <a:r>
              <a:rPr lang="ru-RU" altLang="ru-RU" sz="2200" b="1" dirty="0">
                <a:ea typeface="ＭＳ Ｐゴシック"/>
              </a:rPr>
              <a:t>ТЕМА 1. </a:t>
            </a:r>
            <a:r>
              <a:rPr lang="ru-RU" altLang="ru-RU" sz="2200" b="1" dirty="0" smtClean="0">
                <a:ea typeface="ＭＳ Ｐゴシック"/>
              </a:rPr>
              <a:t>ЛИЧНЫЕ ФИНАНСЫ</a:t>
            </a:r>
          </a:p>
          <a:p>
            <a:endParaRPr lang="ru-RU" altLang="ru-RU" sz="2200" dirty="0">
              <a:ea typeface="ＭＳ Ｐゴシック"/>
            </a:endParaRPr>
          </a:p>
          <a:p>
            <a:r>
              <a:rPr lang="ru-RU" altLang="ru-RU" sz="2200" b="1" dirty="0">
                <a:ea typeface="ＭＳ Ｐゴシック"/>
              </a:rPr>
              <a:t>ТЕМА 2. </a:t>
            </a:r>
            <a:r>
              <a:rPr lang="ru-RU" altLang="ru-RU" sz="2200" b="1" dirty="0" smtClean="0">
                <a:ea typeface="ＭＳ Ｐゴシック"/>
              </a:rPr>
              <a:t>БАНКИ</a:t>
            </a:r>
            <a:endParaRPr lang="ru-RU" altLang="ru-RU" sz="2200" b="1" dirty="0">
              <a:ea typeface="ＭＳ Ｐゴシック"/>
            </a:endParaRPr>
          </a:p>
          <a:p>
            <a:endParaRPr lang="ru-RU" altLang="ru-RU" sz="2200" dirty="0">
              <a:ea typeface="ＭＳ Ｐゴシック"/>
            </a:endParaRPr>
          </a:p>
          <a:p>
            <a:r>
              <a:rPr lang="ru-RU" altLang="ru-RU" sz="2200" b="1" dirty="0">
                <a:ea typeface="ＭＳ Ｐゴシック"/>
              </a:rPr>
              <a:t>ТЕМА </a:t>
            </a:r>
            <a:r>
              <a:rPr lang="ru-RU" altLang="ru-RU" sz="2200" b="1" dirty="0" smtClean="0">
                <a:ea typeface="ＭＳ Ｐゴシック"/>
              </a:rPr>
              <a:t>3. СТРАХОВАНИЕ</a:t>
            </a:r>
          </a:p>
          <a:p>
            <a:endParaRPr lang="ru-RU" altLang="ru-RU" sz="2200" b="1" dirty="0">
              <a:ea typeface="ＭＳ Ｐゴシック"/>
            </a:endParaRPr>
          </a:p>
          <a:p>
            <a:r>
              <a:rPr lang="ru-RU" altLang="ru-RU" sz="2200" b="1" dirty="0" smtClean="0">
                <a:ea typeface="ＭＳ Ｐゴシック"/>
              </a:rPr>
              <a:t>ТЕМА 4. ФИНАНСОВАЯ БЕЗОПАСНОСТЬ</a:t>
            </a:r>
          </a:p>
          <a:p>
            <a:endParaRPr lang="ru-RU" altLang="ru-RU" sz="2200" b="1" dirty="0">
              <a:ea typeface="ＭＳ Ｐゴシック"/>
            </a:endParaRPr>
          </a:p>
          <a:p>
            <a:r>
              <a:rPr lang="ru-RU" altLang="ru-RU" sz="2200" b="1" dirty="0" smtClean="0">
                <a:ea typeface="ＭＳ Ｐゴシック"/>
              </a:rPr>
              <a:t>ТЕМА 5</a:t>
            </a:r>
            <a:r>
              <a:rPr lang="ru-RU" altLang="ru-RU" sz="2200" b="1" dirty="0">
                <a:ea typeface="ＭＳ Ｐゴシック"/>
              </a:rPr>
              <a:t>. СОБСТВЕННЫЙ </a:t>
            </a:r>
            <a:r>
              <a:rPr lang="ru-RU" altLang="ru-RU" sz="2200" b="1" dirty="0" smtClean="0">
                <a:ea typeface="ＭＳ Ｐゴシック"/>
              </a:rPr>
              <a:t>БИЗНЕС И НАЛОГИ    </a:t>
            </a:r>
            <a:endParaRPr lang="ru-RU" altLang="ru-RU" sz="2200" b="1" dirty="0">
              <a:ea typeface="ＭＳ Ｐゴシック"/>
            </a:endParaRPr>
          </a:p>
          <a:p>
            <a:endParaRPr lang="ru-RU" altLang="ru-RU" sz="2200" dirty="0">
              <a:ea typeface="ＭＳ Ｐゴシック"/>
            </a:endParaRPr>
          </a:p>
          <a:p>
            <a:endParaRPr lang="ru-RU" altLang="ru-RU" sz="2200" b="1" dirty="0" smtClean="0">
              <a:ea typeface="ＭＳ Ｐゴシック"/>
            </a:endParaRPr>
          </a:p>
          <a:p>
            <a:r>
              <a:rPr lang="ru-RU" altLang="ru-RU" sz="2200" b="1" dirty="0" smtClean="0">
                <a:ea typeface="ＭＳ Ｐゴシック"/>
              </a:rPr>
              <a:t>ОСОБЕННОСТИ ЗАДАНИЙ:</a:t>
            </a:r>
          </a:p>
          <a:p>
            <a:endParaRPr lang="ru-RU" altLang="ru-RU" sz="2200" b="1" dirty="0" smtClean="0">
              <a:ea typeface="ＭＳ Ｐゴシック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altLang="ru-RU" sz="2200" b="1" dirty="0" err="1" smtClean="0">
                <a:ea typeface="ＭＳ Ｐゴシック"/>
              </a:rPr>
              <a:t>Межпредметность</a:t>
            </a:r>
            <a:endParaRPr lang="ru-RU" altLang="ru-RU" sz="2200" b="1" dirty="0" smtClean="0">
              <a:ea typeface="ＭＳ Ｐゴシック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altLang="ru-RU" sz="2200" b="1" dirty="0">
              <a:ea typeface="ＭＳ Ｐゴシック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altLang="ru-RU" sz="2200" b="1" dirty="0" smtClean="0">
                <a:ea typeface="ＭＳ Ｐゴシック"/>
              </a:rPr>
              <a:t>Практическая применимость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altLang="ru-RU" sz="2200" b="1" dirty="0" smtClean="0">
              <a:ea typeface="ＭＳ Ｐゴシック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22515" y="2658161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ТЕМЫ</a:t>
            </a:r>
            <a:endParaRPr lang="ru-RU" sz="24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1026" name="Picture 2" descr="http://qrcoder.ru/code/?https%3A%2F%2Folymp.hse.ru%2Fmirror%2Fpubs%2Fshare%2F978685422.pdf&amp;4&amp;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013" y="3751231"/>
            <a:ext cx="1562100" cy="156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1380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CCDF5F86-0B1F-4803-A966-251FAE5FA1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22515" y="687452"/>
            <a:ext cx="1231097" cy="55825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84484" y="3004454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Структура</a:t>
            </a:r>
            <a:endParaRPr lang="ru-RU" sz="28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2368449632"/>
              </p:ext>
            </p:extLst>
          </p:nvPr>
        </p:nvGraphicFramePr>
        <p:xfrm>
          <a:off x="2678497" y="818340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631903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C84AEA1B-AF2C-4DC6-9D1F-17E79244C68F}"/>
              </a:ext>
            </a:extLst>
          </p:cNvPr>
          <p:cNvSpPr/>
          <p:nvPr/>
        </p:nvSpPr>
        <p:spPr>
          <a:xfrm>
            <a:off x="414867" y="599322"/>
            <a:ext cx="11387666" cy="5926645"/>
          </a:xfrm>
          <a:prstGeom prst="rect">
            <a:avLst/>
          </a:prstGeom>
          <a:solidFill>
            <a:srgbClr val="FFFFFF"/>
          </a:solidFill>
          <a:ln w="50800">
            <a:solidFill>
              <a:srgbClr val="936D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B9712702-3AE6-4AB4-B461-EA28FB6F75CF}"/>
              </a:ext>
            </a:extLst>
          </p:cNvPr>
          <p:cNvSpPr txBox="1"/>
          <p:nvPr/>
        </p:nvSpPr>
        <p:spPr>
          <a:xfrm>
            <a:off x="808206" y="3178897"/>
            <a:ext cx="10737070" cy="877163"/>
          </a:xfrm>
          <a:prstGeom prst="rect">
            <a:avLst/>
          </a:prstGeom>
          <a:noFill/>
        </p:spPr>
        <p:txBody>
          <a:bodyPr wrap="square" lIns="0" tIns="0" rtlCol="0">
            <a:spAutoFit/>
          </a:bodyPr>
          <a:lstStyle/>
          <a:p>
            <a:pPr algn="just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CCDF5F86-0B1F-4803-A966-251FAE5FA1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68868" y="40298"/>
            <a:ext cx="1231097" cy="558254"/>
          </a:xfrm>
          <a:prstGeom prst="rect">
            <a:avLst/>
          </a:prstGeom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1988589"/>
              </p:ext>
            </p:extLst>
          </p:nvPr>
        </p:nvGraphicFramePr>
        <p:xfrm>
          <a:off x="550947" y="693540"/>
          <a:ext cx="11179498" cy="566928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4833853"/>
                <a:gridCol w="6345645"/>
              </a:tblGrid>
              <a:tr h="370840">
                <a:tc gridSpan="2"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Перед вами стихотворение Владимира Маяковского с агитационного плаката 1924 года, призывающего крестьян подписаться на государственный выигрышный золотой заем. Прочитайте стихотворение и ответьте на вопросы.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Трое крестьян говорили об одном,</a:t>
                      </a:r>
                    </a:p>
                    <a:p>
                      <a:pPr algn="ctr"/>
                      <a:r>
                        <a:rPr lang="ru-RU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 понятия у них были разные.</a:t>
                      </a:r>
                    </a:p>
                    <a:p>
                      <a:pPr algn="ctr"/>
                      <a:r>
                        <a:rPr lang="ru-RU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Первый сказал: - "Зачем заем?..</a:t>
                      </a:r>
                    </a:p>
                    <a:p>
                      <a:pPr algn="ctr"/>
                      <a:r>
                        <a:rPr lang="ru-RU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Канитель одна, предрассудки буржуазные;</a:t>
                      </a:r>
                    </a:p>
                    <a:p>
                      <a:pPr algn="ctr"/>
                      <a:r>
                        <a:rPr lang="ru-RU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взаймы не дам ни полушки:</a:t>
                      </a:r>
                    </a:p>
                    <a:p>
                      <a:pPr algn="ctr"/>
                      <a:r>
                        <a:rPr lang="ru-RU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подкоплю деньжат и куплю телушку!"</a:t>
                      </a:r>
                    </a:p>
                    <a:p>
                      <a:pPr algn="ctr"/>
                      <a:r>
                        <a:rPr lang="ru-RU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Второй сказал: - "Копить кредитки - быть в убытке!</a:t>
                      </a:r>
                    </a:p>
                    <a:p>
                      <a:pPr algn="ctr"/>
                      <a:r>
                        <a:rPr lang="ru-RU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Они - бумажки - могут упасть в цене;</a:t>
                      </a:r>
                    </a:p>
                    <a:p>
                      <a:pPr algn="ctr"/>
                      <a:r>
                        <a:rPr lang="ru-RU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 вот свои обменяю на золото.</a:t>
                      </a:r>
                    </a:p>
                    <a:p>
                      <a:pPr algn="ctr"/>
                      <a:r>
                        <a:rPr lang="ru-RU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 мой капитал всегда при мне!"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algn="just">
                        <a:buAutoNum type="arabicPeriod"/>
                      </a:pPr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Назовите способы сбережения денежных средств, которые использовали первый и второй герои стихотворения. Сформулируйте по два преимущества и два недостатка каждого способа. Ответы должны быть реалистичными и не повторяться. В случае, если вариантов будет больше, в зачет пойдут первые два. </a:t>
                      </a:r>
                    </a:p>
                    <a:p>
                      <a:pPr marL="342900" indent="-342900" algn="just">
                        <a:buAutoNum type="arabicPeriod"/>
                      </a:pPr>
                      <a:endParaRPr lang="ru-RU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ru-RU" u="sng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Рекомендации по выполнению задания:</a:t>
                      </a:r>
                    </a:p>
                    <a:p>
                      <a:pPr marL="342900" indent="-342900" algn="just">
                        <a:buAutoNum type="arabicPeriod"/>
                      </a:pPr>
                      <a:r>
                        <a:rPr lang="ru-RU" u="none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пишите лишнее. Укажите только 2 преимущества и 2 недостатка каждого способа.</a:t>
                      </a:r>
                    </a:p>
                    <a:p>
                      <a:pPr marL="342900" indent="-342900" algn="just">
                        <a:buAutoNum type="arabicPeriod"/>
                      </a:pPr>
                      <a:r>
                        <a:rPr lang="ru-RU" u="none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Пишите разборчиво.</a:t>
                      </a:r>
                    </a:p>
                    <a:p>
                      <a:pPr marL="342900" indent="-342900" algn="just">
                        <a:buAutoNum type="arabicPeriod"/>
                      </a:pPr>
                      <a:r>
                        <a:rPr lang="ru-RU" u="none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Желательно нумеровать список или оформить ответ таким образом, чтобы проверяющему было очевидно, недостатки и преимущества какого именно способа приведены.</a:t>
                      </a:r>
                    </a:p>
                    <a:p>
                      <a:pPr marL="342900" indent="-342900" algn="just">
                        <a:buAutoNum type="arabicPeriod"/>
                      </a:pPr>
                      <a:r>
                        <a:rPr lang="ru-RU" u="none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Приводить реалистичные </a:t>
                      </a:r>
                      <a:r>
                        <a:rPr lang="ru-RU" u="none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 неповторяющиеся по смыслу варианты </a:t>
                      </a:r>
                      <a:r>
                        <a:rPr lang="ru-RU" u="none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ответа.</a:t>
                      </a:r>
                    </a:p>
                    <a:p>
                      <a:pPr marL="0" indent="0" algn="just">
                        <a:buFont typeface="Arial" panose="020B0604020202020204" pitchFamily="34" charset="0"/>
                        <a:buNone/>
                      </a:pPr>
                      <a:endParaRPr lang="ru-RU" dirty="0" smtClean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9275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C84AEA1B-AF2C-4DC6-9D1F-17E79244C68F}"/>
              </a:ext>
            </a:extLst>
          </p:cNvPr>
          <p:cNvSpPr/>
          <p:nvPr/>
        </p:nvSpPr>
        <p:spPr>
          <a:xfrm>
            <a:off x="414867" y="599322"/>
            <a:ext cx="11387666" cy="5926645"/>
          </a:xfrm>
          <a:prstGeom prst="rect">
            <a:avLst/>
          </a:prstGeom>
          <a:solidFill>
            <a:srgbClr val="FFFFFF"/>
          </a:solidFill>
          <a:ln w="50800">
            <a:solidFill>
              <a:srgbClr val="936D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B9712702-3AE6-4AB4-B461-EA28FB6F75CF}"/>
              </a:ext>
            </a:extLst>
          </p:cNvPr>
          <p:cNvSpPr txBox="1"/>
          <p:nvPr/>
        </p:nvSpPr>
        <p:spPr>
          <a:xfrm>
            <a:off x="808206" y="3178897"/>
            <a:ext cx="10737070" cy="877163"/>
          </a:xfrm>
          <a:prstGeom prst="rect">
            <a:avLst/>
          </a:prstGeom>
          <a:noFill/>
        </p:spPr>
        <p:txBody>
          <a:bodyPr wrap="square" lIns="0" tIns="0" rtlCol="0">
            <a:spAutoFit/>
          </a:bodyPr>
          <a:lstStyle/>
          <a:p>
            <a:pPr algn="just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CCDF5F86-0B1F-4803-A966-251FAE5FA1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68868" y="40298"/>
            <a:ext cx="1231097" cy="558254"/>
          </a:xfrm>
          <a:prstGeom prst="rect">
            <a:avLst/>
          </a:prstGeom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2118517"/>
              </p:ext>
            </p:extLst>
          </p:nvPr>
        </p:nvGraphicFramePr>
        <p:xfrm>
          <a:off x="550947" y="693540"/>
          <a:ext cx="11179498" cy="539496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5589749"/>
                <a:gridCol w="5589749"/>
              </a:tblGrid>
              <a:tr h="370840">
                <a:tc gridSpan="2"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Перед вами стихотворение Владимира Маяковского с агитационного плаката 1924 года, призывающего крестьян подписаться на государственный выигрышный золотой заем. Прочитайте стихотворение и ответьте на вопросы.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Трое крестьян говорили об одном,</a:t>
                      </a:r>
                    </a:p>
                    <a:p>
                      <a:pPr algn="ctr"/>
                      <a:r>
                        <a:rPr lang="ru-RU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 понятия у них были разные.</a:t>
                      </a:r>
                    </a:p>
                    <a:p>
                      <a:pPr algn="ctr"/>
                      <a:r>
                        <a:rPr lang="ru-RU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Первый сказал: - "Зачем заем?..</a:t>
                      </a:r>
                    </a:p>
                    <a:p>
                      <a:pPr algn="ctr"/>
                      <a:r>
                        <a:rPr lang="ru-RU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Канитель одна, предрассудки буржуазные;</a:t>
                      </a:r>
                    </a:p>
                    <a:p>
                      <a:pPr algn="ctr"/>
                      <a:r>
                        <a:rPr lang="ru-RU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взаймы не дам ни полушки:</a:t>
                      </a:r>
                    </a:p>
                    <a:p>
                      <a:pPr algn="ctr"/>
                      <a:r>
                        <a:rPr lang="ru-RU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подкоплю деньжат и куплю телушку!"</a:t>
                      </a:r>
                    </a:p>
                    <a:p>
                      <a:pPr algn="ctr"/>
                      <a:r>
                        <a:rPr lang="ru-RU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Второй сказал: - "Копить кредитки - быть в убытке!</a:t>
                      </a:r>
                    </a:p>
                    <a:p>
                      <a:pPr algn="ctr"/>
                      <a:r>
                        <a:rPr lang="ru-RU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Они - бумажки - могут упасть в цене;</a:t>
                      </a:r>
                    </a:p>
                    <a:p>
                      <a:pPr algn="ctr"/>
                      <a:r>
                        <a:rPr lang="ru-RU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 вот свои обменяю на золото.</a:t>
                      </a:r>
                    </a:p>
                    <a:p>
                      <a:pPr algn="ctr"/>
                      <a:r>
                        <a:rPr lang="ru-RU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 мой капитал всегда при мне!"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u="non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Первый герой</a:t>
                      </a:r>
                      <a:r>
                        <a:rPr lang="ru-RU" u="none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сберегает деньги в наличной форме.</a:t>
                      </a:r>
                    </a:p>
                    <a:p>
                      <a:pPr algn="just"/>
                      <a:r>
                        <a:rPr lang="ru-RU" u="none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Второй герой – в золоте.</a:t>
                      </a:r>
                    </a:p>
                    <a:p>
                      <a:pPr marL="0" indent="0" algn="just">
                        <a:buFont typeface="Arial" panose="020B0604020202020204" pitchFamily="34" charset="0"/>
                        <a:buNone/>
                      </a:pPr>
                      <a:endParaRPr lang="ru-RU" dirty="0" smtClean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 algn="just">
                        <a:buFont typeface="Arial" panose="020B0604020202020204" pitchFamily="34" charset="0"/>
                        <a:buNone/>
                      </a:pPr>
                      <a:r>
                        <a:rPr lang="ru-RU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Преимущества</a:t>
                      </a:r>
                      <a:r>
                        <a:rPr lang="ru-RU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сбережения наличных денег:</a:t>
                      </a:r>
                    </a:p>
                    <a:p>
                      <a:pPr marL="0" indent="0" algn="just">
                        <a:buFont typeface="Arial" panose="020B0604020202020204" pitchFamily="34" charset="0"/>
                        <a:buNone/>
                      </a:pPr>
                      <a:r>
                        <a:rPr lang="ru-RU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1) Ликвидность, т.е. их можно в любой момент использовать для совершения покупки.</a:t>
                      </a:r>
                    </a:p>
                    <a:p>
                      <a:pPr marL="0" indent="0" algn="just">
                        <a:buFont typeface="Arial" panose="020B0604020202020204" pitchFamily="34" charset="0"/>
                        <a:buNone/>
                      </a:pPr>
                      <a:r>
                        <a:rPr lang="ru-RU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ответе можно указать отсутствие конкретных недостатков, свойственных другим вариантам сбережения, например:</a:t>
                      </a:r>
                    </a:p>
                    <a:p>
                      <a:pPr marL="0" indent="0" algn="just">
                        <a:buFont typeface="Arial" panose="020B0604020202020204" pitchFamily="34" charset="0"/>
                        <a:buNone/>
                      </a:pPr>
                      <a:r>
                        <a:rPr lang="ru-RU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2) Наличные деньги не будут утрачены, как это может случиться при банкротстве банка со средствами, превышающими лимит страхования вкладов</a:t>
                      </a:r>
                      <a:r>
                        <a:rPr lang="ru-RU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0" indent="0" algn="just">
                        <a:buFont typeface="Arial" panose="020B0604020202020204" pitchFamily="34" charset="0"/>
                        <a:buNone/>
                      </a:pPr>
                      <a:endParaRPr lang="ru-RU" baseline="0" dirty="0" smtClean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 algn="just">
                        <a:buFont typeface="Arial" panose="020B0604020202020204" pitchFamily="34" charset="0"/>
                        <a:buNone/>
                      </a:pPr>
                      <a:r>
                        <a:rPr lang="ru-RU" b="1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чем преимущества сбережений в золоте?</a:t>
                      </a:r>
                      <a:endParaRPr lang="ru-RU" b="1" baseline="0" dirty="0" smtClean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 algn="just">
                        <a:buFont typeface="Arial" panose="020B0604020202020204" pitchFamily="34" charset="0"/>
                        <a:buNone/>
                      </a:pPr>
                      <a:endParaRPr lang="ru-RU" baseline="0" dirty="0" smtClean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ru-RU" dirty="0" smtClean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75353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C84AEA1B-AF2C-4DC6-9D1F-17E79244C68F}"/>
              </a:ext>
            </a:extLst>
          </p:cNvPr>
          <p:cNvSpPr/>
          <p:nvPr/>
        </p:nvSpPr>
        <p:spPr>
          <a:xfrm>
            <a:off x="414867" y="599322"/>
            <a:ext cx="11387666" cy="5926645"/>
          </a:xfrm>
          <a:prstGeom prst="rect">
            <a:avLst/>
          </a:prstGeom>
          <a:solidFill>
            <a:srgbClr val="FFFFFF"/>
          </a:solidFill>
          <a:ln w="50800">
            <a:solidFill>
              <a:srgbClr val="936D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B9712702-3AE6-4AB4-B461-EA28FB6F75CF}"/>
              </a:ext>
            </a:extLst>
          </p:cNvPr>
          <p:cNvSpPr txBox="1"/>
          <p:nvPr/>
        </p:nvSpPr>
        <p:spPr>
          <a:xfrm>
            <a:off x="808206" y="3178897"/>
            <a:ext cx="10737070" cy="877163"/>
          </a:xfrm>
          <a:prstGeom prst="rect">
            <a:avLst/>
          </a:prstGeom>
          <a:noFill/>
        </p:spPr>
        <p:txBody>
          <a:bodyPr wrap="square" lIns="0" tIns="0" rtlCol="0">
            <a:spAutoFit/>
          </a:bodyPr>
          <a:lstStyle/>
          <a:p>
            <a:pPr algn="just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CCDF5F86-0B1F-4803-A966-251FAE5FA1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68868" y="40298"/>
            <a:ext cx="1231097" cy="558254"/>
          </a:xfrm>
          <a:prstGeom prst="rect">
            <a:avLst/>
          </a:prstGeom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6144410"/>
              </p:ext>
            </p:extLst>
          </p:nvPr>
        </p:nvGraphicFramePr>
        <p:xfrm>
          <a:off x="550947" y="693540"/>
          <a:ext cx="11179498" cy="512064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5589749"/>
                <a:gridCol w="5589749"/>
              </a:tblGrid>
              <a:tr h="370840">
                <a:tc gridSpan="2"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Перед вами стихотворение Владимира Маяковского с агитационного плаката 1924 года, призывающего крестьян подписаться на государственный выигрышный золотой заем. Прочитайте стихотворение и ответьте на вопросы.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Трое крестьян говорили об одном,</a:t>
                      </a:r>
                    </a:p>
                    <a:p>
                      <a:pPr algn="ctr"/>
                      <a:r>
                        <a:rPr lang="ru-RU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 понятия у них были разные.</a:t>
                      </a:r>
                    </a:p>
                    <a:p>
                      <a:pPr algn="ctr"/>
                      <a:r>
                        <a:rPr lang="ru-RU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Первый сказал: - "Зачем заем?..</a:t>
                      </a:r>
                    </a:p>
                    <a:p>
                      <a:pPr algn="ctr"/>
                      <a:r>
                        <a:rPr lang="ru-RU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Канитель одна, предрассудки буржуазные;</a:t>
                      </a:r>
                    </a:p>
                    <a:p>
                      <a:pPr algn="ctr"/>
                      <a:r>
                        <a:rPr lang="ru-RU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взаймы не дам ни полушки:</a:t>
                      </a:r>
                    </a:p>
                    <a:p>
                      <a:pPr algn="ctr"/>
                      <a:r>
                        <a:rPr lang="ru-RU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подкоплю деньжат и куплю телушку!"</a:t>
                      </a:r>
                    </a:p>
                    <a:p>
                      <a:pPr algn="ctr"/>
                      <a:r>
                        <a:rPr lang="ru-RU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Второй сказал: - "Копить кредитки - быть в убытке!</a:t>
                      </a:r>
                    </a:p>
                    <a:p>
                      <a:pPr algn="ctr"/>
                      <a:r>
                        <a:rPr lang="ru-RU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Они - бумажки - могут упасть в цене;</a:t>
                      </a:r>
                    </a:p>
                    <a:p>
                      <a:pPr algn="ctr"/>
                      <a:r>
                        <a:rPr lang="ru-RU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 вот свои обменяю на золото.</a:t>
                      </a:r>
                    </a:p>
                    <a:p>
                      <a:pPr algn="ctr"/>
                      <a:r>
                        <a:rPr lang="ru-RU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 мой капитал всегда при мне!"  </a:t>
                      </a:r>
                      <a:endParaRPr lang="ru-RU" i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</a:p>
                    <a:p>
                      <a:pPr algn="ctr"/>
                      <a:r>
                        <a:rPr lang="ru-RU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Второй золото держит в руках.</a:t>
                      </a:r>
                    </a:p>
                    <a:p>
                      <a:pPr algn="ctr"/>
                      <a:r>
                        <a:rPr lang="ru-RU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 толку от золота никакого нету:</a:t>
                      </a:r>
                    </a:p>
                    <a:p>
                      <a:pPr algn="ctr"/>
                      <a:r>
                        <a:rPr lang="ru-RU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 так и сяк повернет - никак</a:t>
                      </a:r>
                    </a:p>
                    <a:p>
                      <a:pPr algn="ctr"/>
                      <a:r>
                        <a:rPr lang="ru-RU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выжмет из золота лишней монеты.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u="non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Критерии оценивания</a:t>
                      </a:r>
                      <a:endParaRPr lang="ru-RU" b="1" u="none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 algn="just">
                        <a:buFont typeface="Arial" panose="020B0604020202020204" pitchFamily="34" charset="0"/>
                        <a:buNone/>
                      </a:pPr>
                      <a:endParaRPr lang="ru-RU" dirty="0" smtClean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 algn="just">
                        <a:buFont typeface="Arial" panose="020B0604020202020204" pitchFamily="34" charset="0"/>
                        <a:buNone/>
                      </a:pPr>
                      <a:r>
                        <a:rPr lang="ru-RU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Максимально можно получить за данную часть задания – 10 баллов, при этом:</a:t>
                      </a:r>
                    </a:p>
                    <a:p>
                      <a:pPr marL="0" indent="0" algn="just">
                        <a:buFont typeface="Arial" panose="020B0604020202020204" pitchFamily="34" charset="0"/>
                        <a:buNone/>
                      </a:pPr>
                      <a:r>
                        <a:rPr lang="ru-RU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за каждый верно указанный способ сбережения денежных средств по 1 баллу (всего 2);</a:t>
                      </a:r>
                    </a:p>
                    <a:p>
                      <a:pPr marL="0" indent="0" algn="just">
                        <a:buFont typeface="Arial" panose="020B0604020202020204" pitchFamily="34" charset="0"/>
                        <a:buNone/>
                      </a:pPr>
                      <a:r>
                        <a:rPr lang="ru-RU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за каждый верный ответ - преимущество и недостаток способа сбережения – начисляется</a:t>
                      </a:r>
                      <a:r>
                        <a:rPr lang="ru-RU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балл (всего 8 баллов).</a:t>
                      </a:r>
                    </a:p>
                    <a:p>
                      <a:pPr marL="0" indent="0" algn="just">
                        <a:buFont typeface="Arial" panose="020B0604020202020204" pitchFamily="34" charset="0"/>
                        <a:buNone/>
                      </a:pPr>
                      <a:endParaRPr lang="ru-RU" dirty="0" smtClean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 algn="just">
                        <a:buFont typeface="Arial" panose="020B0604020202020204" pitchFamily="34" charset="0"/>
                        <a:buNone/>
                      </a:pPr>
                      <a:endParaRPr lang="ru-RU" dirty="0" smtClean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14116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C84AEA1B-AF2C-4DC6-9D1F-17E79244C68F}"/>
              </a:ext>
            </a:extLst>
          </p:cNvPr>
          <p:cNvSpPr/>
          <p:nvPr/>
        </p:nvSpPr>
        <p:spPr>
          <a:xfrm>
            <a:off x="414867" y="599322"/>
            <a:ext cx="11387666" cy="5926645"/>
          </a:xfrm>
          <a:prstGeom prst="rect">
            <a:avLst/>
          </a:prstGeom>
          <a:solidFill>
            <a:srgbClr val="FFFFFF"/>
          </a:solidFill>
          <a:ln w="50800">
            <a:solidFill>
              <a:srgbClr val="936D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B9712702-3AE6-4AB4-B461-EA28FB6F75CF}"/>
              </a:ext>
            </a:extLst>
          </p:cNvPr>
          <p:cNvSpPr txBox="1"/>
          <p:nvPr/>
        </p:nvSpPr>
        <p:spPr>
          <a:xfrm>
            <a:off x="808206" y="3178897"/>
            <a:ext cx="10737070" cy="877163"/>
          </a:xfrm>
          <a:prstGeom prst="rect">
            <a:avLst/>
          </a:prstGeom>
          <a:noFill/>
        </p:spPr>
        <p:txBody>
          <a:bodyPr wrap="square" lIns="0" tIns="0" rtlCol="0">
            <a:spAutoFit/>
          </a:bodyPr>
          <a:lstStyle/>
          <a:p>
            <a:pPr algn="just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CCDF5F86-0B1F-4803-A966-251FAE5FA1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68868" y="40298"/>
            <a:ext cx="1231097" cy="558254"/>
          </a:xfrm>
          <a:prstGeom prst="rect">
            <a:avLst/>
          </a:prstGeom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2444520"/>
              </p:ext>
            </p:extLst>
          </p:nvPr>
        </p:nvGraphicFramePr>
        <p:xfrm>
          <a:off x="550947" y="693540"/>
          <a:ext cx="11179498" cy="594868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5108173"/>
                <a:gridCol w="6071325"/>
              </a:tblGrid>
              <a:tr h="37084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Прочитайте </a:t>
                      </a:r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стихотворение и ответьте на вопросы.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 третий сказал, мозгами повертывая:</a:t>
                      </a:r>
                    </a:p>
                    <a:p>
                      <a:pPr algn="ctr"/>
                      <a:r>
                        <a:rPr lang="ru-RU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"Что там золото? - какой толк в </a:t>
                      </a:r>
                      <a:r>
                        <a:rPr lang="ru-RU" i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ём</a:t>
                      </a:r>
                      <a:r>
                        <a:rPr lang="ru-RU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?!</a:t>
                      </a:r>
                    </a:p>
                    <a:p>
                      <a:pPr algn="ctr"/>
                      <a:r>
                        <a:rPr lang="ru-RU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Золото - это дело мертвое.</a:t>
                      </a:r>
                    </a:p>
                    <a:p>
                      <a:pPr algn="ctr"/>
                      <a:r>
                        <a:rPr lang="ru-RU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Подпишусь-ка я на заем!</a:t>
                      </a:r>
                    </a:p>
                    <a:p>
                      <a:pPr algn="ctr"/>
                      <a:r>
                        <a:rPr lang="ru-RU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Выгода тут прямая есть:</a:t>
                      </a:r>
                    </a:p>
                    <a:p>
                      <a:pPr algn="ctr"/>
                      <a:r>
                        <a:rPr lang="ru-RU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рубль дают прибыли копеек шесть,</a:t>
                      </a:r>
                    </a:p>
                    <a:p>
                      <a:pPr algn="ctr"/>
                      <a:r>
                        <a:rPr lang="ru-RU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 если выпадет случай -</a:t>
                      </a:r>
                    </a:p>
                    <a:p>
                      <a:pPr algn="ctr"/>
                      <a:r>
                        <a:rPr lang="ru-RU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выиграю денег кучу!"</a:t>
                      </a:r>
                    </a:p>
                    <a:p>
                      <a:pPr algn="ctr"/>
                      <a:r>
                        <a:rPr lang="ru-RU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 вот первый накопил денег.</a:t>
                      </a:r>
                    </a:p>
                    <a:p>
                      <a:pPr algn="ctr"/>
                      <a:r>
                        <a:rPr lang="ru-RU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Пошел на рынок. Телки - загляденье!</a:t>
                      </a:r>
                    </a:p>
                    <a:p>
                      <a:pPr algn="ctr"/>
                      <a:r>
                        <a:rPr lang="ru-RU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Полез в карман - и что же -</a:t>
                      </a:r>
                    </a:p>
                    <a:p>
                      <a:pPr algn="ctr"/>
                      <a:r>
                        <a:rPr lang="ru-RU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денег много, а телка вдвое дороже.</a:t>
                      </a:r>
                    </a:p>
                    <a:p>
                      <a:pPr algn="ctr"/>
                      <a:r>
                        <a:rPr lang="ru-RU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Второй золото держит в руках.</a:t>
                      </a:r>
                    </a:p>
                    <a:p>
                      <a:pPr algn="ctr"/>
                      <a:r>
                        <a:rPr lang="ru-RU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 толку от золота никакого нету:</a:t>
                      </a:r>
                    </a:p>
                    <a:p>
                      <a:pPr algn="ctr"/>
                      <a:r>
                        <a:rPr lang="ru-RU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 так и сяк повернет - никак</a:t>
                      </a:r>
                    </a:p>
                    <a:p>
                      <a:pPr algn="ctr"/>
                      <a:r>
                        <a:rPr lang="ru-RU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выжмет из золота лишней монеты.</a:t>
                      </a:r>
                    </a:p>
                    <a:p>
                      <a:pPr algn="ctr"/>
                      <a:r>
                        <a:rPr lang="ru-RU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 третий выиграл кучу денег, рад -</a:t>
                      </a:r>
                    </a:p>
                    <a:p>
                      <a:pPr algn="ctr"/>
                      <a:r>
                        <a:rPr lang="ru-RU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 государству помог, и сам богат!</a:t>
                      </a:r>
                      <a:endParaRPr lang="ru-RU" i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b="1" u="non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r>
                        <a:rPr lang="ru-RU" b="1" u="none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b="1" u="non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стихотворении третий крестьянин получил прибыль с займа: «…и государству помог,</a:t>
                      </a:r>
                      <a:r>
                        <a:rPr lang="ru-RU" b="1" u="none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b="1" u="non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 сам богат!». Однако, если не брать в расчёт выигрыш в лотерею, смог бы он купить</a:t>
                      </a:r>
                      <a:r>
                        <a:rPr lang="ru-RU" b="1" u="none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b="1" u="non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корову? Почему? Аргументируйте </a:t>
                      </a:r>
                      <a:r>
                        <a:rPr lang="ru-RU" b="1" u="none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ваш ответ.</a:t>
                      </a:r>
                      <a:endParaRPr lang="ru-RU" b="1" i="1" u="none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b="1" i="1" u="none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Какой</a:t>
                      </a:r>
                      <a:r>
                        <a:rPr lang="ru-RU" b="1" i="1" u="none" baseline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доход приносят займы?</a:t>
                      </a:r>
                    </a:p>
                    <a:p>
                      <a:pPr algn="ctr"/>
                      <a:r>
                        <a:rPr lang="ru-RU" b="0" i="1" u="none" baseline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i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рубль дают прибыли копеек шесть,</a:t>
                      </a:r>
                      <a:r>
                        <a:rPr lang="ru-RU" i="1" baseline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i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 если выпадет случай -</a:t>
                      </a:r>
                      <a:r>
                        <a:rPr lang="ru-RU" i="1" baseline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i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выиграю денег кучу»</a:t>
                      </a:r>
                    </a:p>
                    <a:p>
                      <a:pPr algn="just"/>
                      <a:endParaRPr lang="ru-RU" i="1" smtClean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b="1" i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Сколько</a:t>
                      </a:r>
                      <a:r>
                        <a:rPr lang="ru-RU" b="1" i="1" baseline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стоит корова?</a:t>
                      </a:r>
                    </a:p>
                    <a:p>
                      <a:pPr algn="ctr"/>
                      <a:r>
                        <a:rPr lang="ru-RU" i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Первый сказал: - "Зачем заем?..</a:t>
                      </a:r>
                    </a:p>
                    <a:p>
                      <a:pPr algn="ctr"/>
                      <a:r>
                        <a:rPr lang="ru-RU" i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Канитель одна, предрассудки буржуазные;</a:t>
                      </a:r>
                      <a:r>
                        <a:rPr lang="ru-RU" i="1" baseline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i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взаймы не дам ни полушки:</a:t>
                      </a:r>
                      <a:r>
                        <a:rPr lang="ru-RU" i="1" baseline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i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подкоплю деньжат и куплю телушку!"</a:t>
                      </a:r>
                    </a:p>
                    <a:p>
                      <a:pPr algn="ctr"/>
                      <a:r>
                        <a:rPr lang="ru-RU" b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</a:p>
                    <a:p>
                      <a:pPr algn="ctr"/>
                      <a:r>
                        <a:rPr lang="ru-RU" i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 вот первый накопил денег.</a:t>
                      </a:r>
                    </a:p>
                    <a:p>
                      <a:pPr algn="ctr"/>
                      <a:r>
                        <a:rPr lang="ru-RU" i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Пошел на рынок. Телки - загляденье!</a:t>
                      </a:r>
                    </a:p>
                    <a:p>
                      <a:pPr algn="ctr"/>
                      <a:r>
                        <a:rPr lang="ru-RU" i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Полез в карман - и что же -</a:t>
                      </a:r>
                    </a:p>
                    <a:p>
                      <a:pPr algn="ctr"/>
                      <a:r>
                        <a:rPr lang="ru-RU" i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денег много, а телка вдвое дороже.</a:t>
                      </a:r>
                    </a:p>
                    <a:p>
                      <a:pPr algn="just"/>
                      <a:endParaRPr lang="ru-RU" b="1" dirty="0" smtClean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81655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C84AEA1B-AF2C-4DC6-9D1F-17E79244C68F}"/>
              </a:ext>
            </a:extLst>
          </p:cNvPr>
          <p:cNvSpPr/>
          <p:nvPr/>
        </p:nvSpPr>
        <p:spPr>
          <a:xfrm>
            <a:off x="414867" y="599322"/>
            <a:ext cx="11387666" cy="5926645"/>
          </a:xfrm>
          <a:prstGeom prst="rect">
            <a:avLst/>
          </a:prstGeom>
          <a:solidFill>
            <a:srgbClr val="FFFFFF"/>
          </a:solidFill>
          <a:ln w="50800">
            <a:solidFill>
              <a:srgbClr val="936D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B9712702-3AE6-4AB4-B461-EA28FB6F75CF}"/>
              </a:ext>
            </a:extLst>
          </p:cNvPr>
          <p:cNvSpPr txBox="1"/>
          <p:nvPr/>
        </p:nvSpPr>
        <p:spPr>
          <a:xfrm>
            <a:off x="668868" y="1705992"/>
            <a:ext cx="10737070" cy="2262158"/>
          </a:xfrm>
          <a:prstGeom prst="rect">
            <a:avLst/>
          </a:prstGeom>
          <a:noFill/>
        </p:spPr>
        <p:txBody>
          <a:bodyPr wrap="square" lIns="0" tIns="0" rtlCol="0">
            <a:spAutoFit/>
          </a:bodyPr>
          <a:lstStyle/>
          <a:p>
            <a:pPr algn="ctr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Приведите пять примеров, как герои стихотворения могли бы сберечь свои деньги,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бы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жили сегодня. Ответы должны быть реалистичными и не повторяться. В случае,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ответов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будет больше, в зачет пойдут первые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пять.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b="1" u="sng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Один из героев, рассуждая о государственном золотом займе, произносит такую фразу</a:t>
            </a: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«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Копить кредитки - быть в убытке!». Назовите, кто является кредитором, а кто </a:t>
            </a: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заемщиком 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данной ситуации.</a:t>
            </a:r>
            <a:endParaRPr lang="ru-RU" b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CCDF5F86-0B1F-4803-A966-251FAE5FA1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68868" y="40298"/>
            <a:ext cx="1231097" cy="558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109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6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1962</TotalTime>
  <Words>1938</Words>
  <Application>Microsoft Office PowerPoint</Application>
  <PresentationFormat>Широкоэкранный</PresentationFormat>
  <Paragraphs>186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18</vt:i4>
      </vt:variant>
    </vt:vector>
  </HeadingPairs>
  <TitlesOfParts>
    <vt:vector size="27" baseType="lpstr">
      <vt:lpstr>ＭＳ Ｐゴシック</vt:lpstr>
      <vt:lpstr>Arial</vt:lpstr>
      <vt:lpstr>Calibri</vt:lpstr>
      <vt:lpstr>Calibri Light</vt:lpstr>
      <vt:lpstr>Times New Roman</vt:lpstr>
      <vt:lpstr>Wingdings</vt:lpstr>
      <vt:lpstr>Тема Office</vt:lpstr>
      <vt:lpstr>2_Тема Office</vt:lpstr>
      <vt:lpstr>6_Тема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Татьяна Стрелкова</dc:creator>
  <cp:lastModifiedBy>Дарья Леушина</cp:lastModifiedBy>
  <cp:revision>71</cp:revision>
  <dcterms:created xsi:type="dcterms:W3CDTF">2021-06-23T12:59:40Z</dcterms:created>
  <dcterms:modified xsi:type="dcterms:W3CDTF">2025-01-30T11:32:08Z</dcterms:modified>
</cp:coreProperties>
</file>