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90" r:id="rId5"/>
    <p:sldId id="272" r:id="rId6"/>
    <p:sldId id="273" r:id="rId7"/>
    <p:sldId id="291" r:id="rId8"/>
    <p:sldId id="287" r:id="rId9"/>
    <p:sldId id="284" r:id="rId10"/>
    <p:sldId id="292" r:id="rId11"/>
    <p:sldId id="289" r:id="rId12"/>
    <p:sldId id="285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/>
    <p:restoredTop sz="94694"/>
  </p:normalViewPr>
  <p:slideViewPr>
    <p:cSldViewPr snapToGrid="0" snapToObjects="1">
      <p:cViewPr varScale="1">
        <p:scale>
          <a:sx n="100" d="100"/>
          <a:sy n="100" d="100"/>
        </p:scale>
        <p:origin x="245" y="77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10.02.2025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xmlns="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xmlns="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xmlns="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xmlns="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xmlns="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xmlns="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xmlns="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xmlns="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xmlns="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xmlns="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xmlns="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xmlns="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xmlns="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xmlns="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xmlns="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xmlns="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xmlns="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xmlns="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xmlns="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xmlns="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xmlns="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xmlns="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xmlns="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xmlns="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xmlns="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xmlns="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xmlns="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xmlns="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xmlns="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xmlns="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xmlns="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xmlns="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xmlns="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xmlns="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xmlns="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xmlns="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xmlns="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xmlns="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xmlns="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xmlns="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xmlns="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xmlns="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xmlns="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xmlns="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xmlns="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xmlns="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xmlns="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xmlns="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xmlns="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xmlns="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xmlns="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xmlns="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xmlns="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xmlns="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xmlns="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xmlns="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xmlns="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xmlns="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xmlns="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xmlns="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xmlns="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xmlns="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xmlns="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xmlns="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xmlns="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xmlns="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xmlns="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xmlns="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xmlns="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xmlns="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xmlns="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xmlns="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xmlns="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xmlns="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xmlns="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xmlns="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xmlns="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xmlns="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xmlns="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xmlns="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xmlns="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xmlns="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xmlns="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xmlns="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xmlns="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xmlns="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xmlns="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xmlns="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xmlns="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xmlns="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xmlns="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xmlns="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xmlns="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xmlns="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xmlns="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xmlns="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xmlns="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xmlns="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xmlns="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xmlns="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xmlns="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xmlns="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xmlns="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xmlns="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xmlns="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xmlns="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xmlns="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xmlns="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xmlns="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xmlns="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xmlns="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xmlns="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xmlns="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xmlns="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xmlns="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xmlns="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xmlns="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xmlns="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xmlns="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xmlns="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xmlns="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xmlns="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xmlns="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10.02.2025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GJFes" TargetMode="External"/><Relationship Id="rId2" Type="http://schemas.openxmlformats.org/officeDocument/2006/relationships/hyperlink" Target="https://clck.ru/3GJFgH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hyperlink" Target="https://clck.ru/3GJFp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Как нужно поступать правильно?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883187" y="5190673"/>
            <a:ext cx="7625267" cy="1129477"/>
          </a:xfrm>
        </p:spPr>
        <p:txBody>
          <a:bodyPr>
            <a:normAutofit/>
          </a:bodyPr>
          <a:lstStyle/>
          <a:p>
            <a:r>
              <a:rPr lang="ru-RU" dirty="0"/>
              <a:t>Князева Ольга Владимировна</a:t>
            </a:r>
          </a:p>
          <a:p>
            <a:r>
              <a:rPr lang="ru-RU" dirty="0"/>
              <a:t>Частное общеобразовательное учреждение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Газпром школа Санкт-Петербург»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19" y="2526590"/>
            <a:ext cx="5989227" cy="33789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410" y="998220"/>
            <a:ext cx="1365250" cy="73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40" y="1462440"/>
            <a:ext cx="11200718" cy="108181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Зачем использовать анимацию на занятиях 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финансовой грамотности?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97" t="4978" r="3236" b="5026"/>
          <a:stretch/>
        </p:blipFill>
        <p:spPr>
          <a:xfrm>
            <a:off x="6485309" y="2779757"/>
            <a:ext cx="5173291" cy="3393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40" y="2802714"/>
            <a:ext cx="805582" cy="5370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40" y="3697247"/>
            <a:ext cx="804742" cy="5364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80" y="4591219"/>
            <a:ext cx="804742" cy="5364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80" y="5527172"/>
            <a:ext cx="804742" cy="536494"/>
          </a:xfrm>
          <a:prstGeom prst="rect">
            <a:avLst/>
          </a:prstGeom>
        </p:spPr>
      </p:pic>
      <p:sp>
        <p:nvSpPr>
          <p:cNvPr id="15" name="Google Shape;1092;p26"/>
          <p:cNvSpPr/>
          <p:nvPr/>
        </p:nvSpPr>
        <p:spPr>
          <a:xfrm>
            <a:off x="745606" y="2982234"/>
            <a:ext cx="542610" cy="3228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1400" b="1" kern="0" dirty="0">
                <a:solidFill>
                  <a:srgbClr val="FFFFFF"/>
                </a:solidFill>
                <a:latin typeface="Rubik"/>
                <a:cs typeface="Arial"/>
                <a:sym typeface="Arial"/>
              </a:rPr>
              <a:t>01</a:t>
            </a:r>
          </a:p>
        </p:txBody>
      </p:sp>
      <p:sp>
        <p:nvSpPr>
          <p:cNvPr id="16" name="Google Shape;1092;p26"/>
          <p:cNvSpPr/>
          <p:nvPr/>
        </p:nvSpPr>
        <p:spPr>
          <a:xfrm>
            <a:off x="757435" y="3889705"/>
            <a:ext cx="542610" cy="3228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1400" b="1" kern="0" dirty="0" smtClean="0">
                <a:solidFill>
                  <a:srgbClr val="FFFFFF"/>
                </a:solidFill>
                <a:latin typeface="Rubik"/>
                <a:cs typeface="Arial"/>
                <a:sym typeface="Arial"/>
              </a:rPr>
              <a:t>0</a:t>
            </a:r>
            <a:r>
              <a:rPr lang="ru-RU" sz="1400" b="1" kern="0" dirty="0" smtClean="0">
                <a:solidFill>
                  <a:srgbClr val="FFFFFF"/>
                </a:solidFill>
                <a:latin typeface="Rubik"/>
                <a:cs typeface="Arial"/>
                <a:sym typeface="Arial"/>
              </a:rPr>
              <a:t>2</a:t>
            </a:r>
            <a:endParaRPr sz="1400" b="1" kern="0" dirty="0">
              <a:solidFill>
                <a:srgbClr val="FFFFFF"/>
              </a:solidFill>
              <a:latin typeface="Rubik"/>
              <a:cs typeface="Arial"/>
              <a:sym typeface="Arial"/>
            </a:endParaRPr>
          </a:p>
        </p:txBody>
      </p:sp>
      <p:sp>
        <p:nvSpPr>
          <p:cNvPr id="17" name="Google Shape;1092;p26"/>
          <p:cNvSpPr/>
          <p:nvPr/>
        </p:nvSpPr>
        <p:spPr>
          <a:xfrm>
            <a:off x="745606" y="4774533"/>
            <a:ext cx="542610" cy="3228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1400" b="1" kern="0" dirty="0" smtClean="0">
                <a:solidFill>
                  <a:srgbClr val="FFFFFF"/>
                </a:solidFill>
                <a:latin typeface="Rubik"/>
                <a:cs typeface="Arial"/>
                <a:sym typeface="Arial"/>
              </a:rPr>
              <a:t>0</a:t>
            </a:r>
            <a:r>
              <a:rPr lang="ru-RU" sz="1400" b="1" kern="0" dirty="0" smtClean="0">
                <a:solidFill>
                  <a:srgbClr val="FFFFFF"/>
                </a:solidFill>
                <a:latin typeface="Rubik"/>
                <a:cs typeface="Arial"/>
                <a:sym typeface="Arial"/>
              </a:rPr>
              <a:t>3</a:t>
            </a:r>
            <a:endParaRPr sz="1400" b="1" kern="0" dirty="0">
              <a:solidFill>
                <a:srgbClr val="FFFFFF"/>
              </a:solidFill>
              <a:latin typeface="Rubik"/>
              <a:cs typeface="Arial"/>
              <a:sym typeface="Arial"/>
            </a:endParaRPr>
          </a:p>
        </p:txBody>
      </p:sp>
      <p:sp>
        <p:nvSpPr>
          <p:cNvPr id="18" name="Google Shape;1092;p26"/>
          <p:cNvSpPr/>
          <p:nvPr/>
        </p:nvSpPr>
        <p:spPr>
          <a:xfrm>
            <a:off x="745606" y="5740829"/>
            <a:ext cx="542610" cy="32283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1400" b="1" kern="0" dirty="0" smtClean="0">
                <a:solidFill>
                  <a:srgbClr val="FFFFFF"/>
                </a:solidFill>
                <a:latin typeface="Rubik"/>
                <a:cs typeface="Arial"/>
                <a:sym typeface="Arial"/>
              </a:rPr>
              <a:t>0</a:t>
            </a:r>
            <a:r>
              <a:rPr lang="ru-RU" sz="1400" b="1" kern="0" dirty="0" smtClean="0">
                <a:solidFill>
                  <a:srgbClr val="FFFFFF"/>
                </a:solidFill>
                <a:latin typeface="Rubik"/>
                <a:cs typeface="Arial"/>
                <a:sym typeface="Arial"/>
              </a:rPr>
              <a:t>4</a:t>
            </a:r>
            <a:endParaRPr sz="1400" b="1" kern="0" dirty="0">
              <a:solidFill>
                <a:srgbClr val="FFFFFF"/>
              </a:solidFill>
              <a:latin typeface="Rubik"/>
              <a:cs typeface="Arial"/>
              <a:sym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3163" y="2875885"/>
            <a:ext cx="2851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FFFFFF"/>
              </a:buClr>
              <a:buSzPts val="2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Questrial"/>
              </a:rPr>
              <a:t>Красивая картинка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Questrial"/>
              <a:sym typeface="Quest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03163" y="3579634"/>
            <a:ext cx="3591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FFFFFF"/>
              </a:buClr>
              <a:buSzPts val="2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Questrial"/>
              </a:rPr>
              <a:t>Интересный сюжет</a:t>
            </a:r>
            <a:r>
              <a:rPr lang="ru-RU" sz="2400" b="1" kern="0" dirty="0" smtClean="0">
                <a:sym typeface="Questrial"/>
              </a:rPr>
              <a:t>, узнаваемые 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sym typeface="Questrial"/>
              </a:rPr>
              <a:t>герои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Questrial"/>
              <a:sym typeface="Quest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03163" y="4505480"/>
            <a:ext cx="3908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FFFFFF"/>
              </a:buClr>
              <a:buSzPts val="2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Questrial"/>
              </a:rPr>
              <a:t>Полезное содержание, одобренное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sym typeface="Questrial"/>
              </a:rPr>
              <a:t> экспертами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Questrial"/>
              <a:sym typeface="Quest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03163" y="5616179"/>
            <a:ext cx="3506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FFFFFF"/>
              </a:buClr>
              <a:buSzPts val="2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Questrial"/>
              </a:rPr>
              <a:t>Положительные эмоции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Questrial"/>
              <a:sym typeface="Quest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910" y="332307"/>
            <a:ext cx="1101090" cy="59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7D49100-ECF5-A24F-9537-3BD16DFC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Задания: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42420" y="1447790"/>
            <a:ext cx="60030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н</a:t>
            </a:r>
            <a:r>
              <a:rPr lang="ru-RU" sz="2400" b="1" dirty="0" smtClean="0"/>
              <a:t>аписать </a:t>
            </a:r>
            <a:r>
              <a:rPr lang="ru-RU" sz="2400" b="1" dirty="0"/>
              <a:t>список </a:t>
            </a:r>
            <a:r>
              <a:rPr lang="ru-RU" sz="2400" b="1" dirty="0" smtClean="0"/>
              <a:t>советов </a:t>
            </a:r>
          </a:p>
          <a:p>
            <a:pPr lvl="0"/>
            <a:r>
              <a:rPr lang="ru-RU" sz="2400" b="1" dirty="0" smtClean="0"/>
              <a:t>(в том числе «вредных»;</a:t>
            </a:r>
          </a:p>
          <a:p>
            <a:pPr lvl="0"/>
            <a:endParaRPr lang="ru-RU" sz="2400" b="1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ea typeface="Rubik"/>
                <a:cs typeface="Rubik"/>
                <a:sym typeface="Rubik"/>
              </a:rPr>
              <a:t>нарисовать рисунок, </a:t>
            </a:r>
            <a:r>
              <a:rPr lang="ru-RU" sz="2400" b="1" dirty="0" err="1">
                <a:ea typeface="Rubik"/>
                <a:cs typeface="Rubik"/>
                <a:sym typeface="Rubik"/>
              </a:rPr>
              <a:t>мем</a:t>
            </a:r>
            <a:r>
              <a:rPr lang="ru-RU" sz="2400" b="1" dirty="0">
                <a:ea typeface="Rubik"/>
                <a:cs typeface="Rubik"/>
                <a:sym typeface="Rubik"/>
              </a:rPr>
              <a:t>, комикс, плакат</a:t>
            </a:r>
            <a:r>
              <a:rPr lang="ru-RU" sz="2400" b="1" dirty="0" smtClean="0">
                <a:ea typeface="Rubik"/>
                <a:cs typeface="Rubik"/>
                <a:sym typeface="Rubik"/>
              </a:rPr>
              <a:t>;</a:t>
            </a:r>
          </a:p>
          <a:p>
            <a:pPr lvl="0"/>
            <a:endParaRPr lang="ru-RU" sz="2400" b="1" dirty="0">
              <a:ea typeface="Rubik"/>
              <a:cs typeface="Rubik"/>
              <a:sym typeface="Rubik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ea typeface="Rubik"/>
                <a:cs typeface="Rubik"/>
                <a:sym typeface="Rubik"/>
              </a:rPr>
              <a:t>составить вопросы</a:t>
            </a:r>
            <a:r>
              <a:rPr lang="ru-RU" sz="2400" b="1" dirty="0" smtClean="0">
                <a:ea typeface="Rubik"/>
                <a:cs typeface="Rubik"/>
                <a:sym typeface="Rubik"/>
              </a:rPr>
              <a:t>;</a:t>
            </a:r>
          </a:p>
          <a:p>
            <a:pPr lvl="0"/>
            <a:endParaRPr lang="ru-RU" sz="2400" b="1" dirty="0" smtClean="0">
              <a:ea typeface="Rubik"/>
              <a:cs typeface="Rubik"/>
              <a:sym typeface="Rubik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ea typeface="Rubik"/>
                <a:cs typeface="Rubik"/>
                <a:sym typeface="Rubik"/>
              </a:rPr>
              <a:t>з</a:t>
            </a:r>
            <a:r>
              <a:rPr lang="ru-RU" sz="2400" b="1" dirty="0" smtClean="0">
                <a:ea typeface="Rubik"/>
                <a:cs typeface="Rubik"/>
                <a:sym typeface="Rubik"/>
              </a:rPr>
              <a:t>аполнить таблицу или </a:t>
            </a:r>
          </a:p>
          <a:p>
            <a:pPr lvl="0"/>
            <a:r>
              <a:rPr lang="ru-RU" sz="2400" b="1" dirty="0" smtClean="0">
                <a:ea typeface="Rubik"/>
                <a:cs typeface="Rubik"/>
                <a:sym typeface="Rubik"/>
              </a:rPr>
              <a:t>рабочий лист;</a:t>
            </a:r>
          </a:p>
          <a:p>
            <a:pPr lvl="0"/>
            <a:endParaRPr lang="ru-RU" sz="2400" b="1" dirty="0">
              <a:ea typeface="Rubik"/>
              <a:cs typeface="Rubik"/>
              <a:sym typeface="Rubik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ea typeface="Rubik"/>
                <a:cs typeface="Rubik"/>
                <a:sym typeface="Rubik"/>
              </a:rPr>
              <a:t>н</a:t>
            </a:r>
            <a:r>
              <a:rPr lang="ru-RU" sz="2400" b="1" dirty="0" smtClean="0">
                <a:ea typeface="Rubik"/>
                <a:cs typeface="Rubik"/>
                <a:sym typeface="Rubik"/>
              </a:rPr>
              <a:t>аписать отзыв, рецензию и т.д.</a:t>
            </a:r>
            <a:endParaRPr lang="ru-RU" sz="2400" b="1" dirty="0">
              <a:ea typeface="Rubik"/>
              <a:cs typeface="Rubik"/>
              <a:sym typeface="Rubik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33" y="296333"/>
            <a:ext cx="1103472" cy="591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461" y="3329841"/>
            <a:ext cx="4368800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Овальная выноска 12"/>
          <p:cNvSpPr/>
          <p:nvPr/>
        </p:nvSpPr>
        <p:spPr>
          <a:xfrm>
            <a:off x="8643814" y="1797538"/>
            <a:ext cx="3071447" cy="1669068"/>
          </a:xfrm>
          <a:prstGeom prst="wedgeEllipse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 выиграли в лотерею! Скажите код из смс и 50 тыс. Вам зачислят на карту!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6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7D49100-ECF5-A24F-9537-3BD16DFC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методической разработки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B7E5D6A-C1E4-8943-BE6A-9D9537FCC2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154672"/>
            <a:ext cx="11096996" cy="4079811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400" b="1" dirty="0">
                <a:solidFill>
                  <a:prstClr val="black"/>
                </a:solidFill>
                <a:latin typeface="Gabriola" panose="04040605051002020D02" pitchFamily="82" charset="0"/>
              </a:rPr>
              <a:t>Мультфильмы </a:t>
            </a:r>
            <a:r>
              <a:rPr lang="ru-RU" sz="24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«</a:t>
            </a:r>
            <a:r>
              <a:rPr lang="ru-RU" sz="2400" b="1" dirty="0" err="1" smtClean="0">
                <a:solidFill>
                  <a:prstClr val="black"/>
                </a:solidFill>
                <a:latin typeface="Gabriola" panose="04040605051002020D02" pitchFamily="82" charset="0"/>
              </a:rPr>
              <a:t>Смешарики</a:t>
            </a:r>
            <a:r>
              <a:rPr lang="ru-RU" sz="24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. </a:t>
            </a:r>
            <a:r>
              <a:rPr lang="ru-RU" sz="2400" b="1" dirty="0" err="1" smtClean="0">
                <a:solidFill>
                  <a:prstClr val="black"/>
                </a:solidFill>
                <a:latin typeface="Gabriola" panose="04040605051002020D02" pitchFamily="82" charset="0"/>
              </a:rPr>
              <a:t>Пинкод</a:t>
            </a:r>
            <a:r>
              <a:rPr lang="ru-RU" sz="24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Gabriola" panose="04040605051002020D02" pitchFamily="82" charset="0"/>
              </a:rPr>
              <a:t>- Азбука финансовой </a:t>
            </a:r>
            <a:r>
              <a:rPr lang="ru-RU" sz="24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грамотности»:</a:t>
            </a:r>
            <a:endParaRPr lang="ru-RU" sz="2400" b="1" dirty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1. Серия «Незнакомец» </a:t>
            </a:r>
            <a:r>
              <a:rPr lang="ru-RU" sz="24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-</a:t>
            </a:r>
            <a:r>
              <a:rPr lang="ru-RU" sz="2400" b="1" dirty="0">
                <a:solidFill>
                  <a:prstClr val="black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 </a:t>
            </a:r>
            <a:endParaRPr lang="ru-RU" sz="2400" b="1" dirty="0" smtClean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lvl="0">
              <a:spcBef>
                <a:spcPts val="0"/>
              </a:spcBef>
            </a:pPr>
            <a:r>
              <a:rPr lang="en-US" sz="2400" b="1" dirty="0">
                <a:solidFill>
                  <a:prstClr val="black"/>
                </a:solidFill>
                <a:latin typeface="Gabriola" panose="04040605051002020D02" pitchFamily="82" charset="0"/>
                <a:hlinkClick r:id="rId2"/>
              </a:rPr>
              <a:t>https://</a:t>
            </a:r>
            <a:r>
              <a:rPr lang="en-US" sz="2400" b="1" dirty="0" smtClean="0">
                <a:solidFill>
                  <a:prstClr val="black"/>
                </a:solidFill>
                <a:latin typeface="Gabriola" panose="04040605051002020D02" pitchFamily="82" charset="0"/>
                <a:hlinkClick r:id="rId2"/>
              </a:rPr>
              <a:t>clck.ru/3GJFgH</a:t>
            </a:r>
            <a:r>
              <a:rPr lang="ru-RU" sz="24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lvl="0">
              <a:spcBef>
                <a:spcPts val="0"/>
              </a:spcBef>
            </a:pPr>
            <a:r>
              <a:rPr lang="ru-RU" sz="2400" b="1" dirty="0">
                <a:solidFill>
                  <a:prstClr val="black"/>
                </a:solidFill>
                <a:latin typeface="Gabriola" panose="04040605051002020D02" pitchFamily="82" charset="0"/>
              </a:rPr>
              <a:t>2. Серия «Фальшивый пиастр» </a:t>
            </a:r>
            <a:r>
              <a:rPr lang="ru-RU" sz="24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- </a:t>
            </a:r>
            <a:r>
              <a:rPr lang="en-US" sz="2400" b="1" dirty="0">
                <a:solidFill>
                  <a:prstClr val="black"/>
                </a:solidFill>
                <a:latin typeface="Gabriola" panose="04040605051002020D02" pitchFamily="82" charset="0"/>
                <a:hlinkClick r:id="rId3"/>
              </a:rPr>
              <a:t>https://</a:t>
            </a:r>
            <a:r>
              <a:rPr lang="en-US" sz="2400" b="1" dirty="0" smtClean="0">
                <a:solidFill>
                  <a:prstClr val="black"/>
                </a:solidFill>
                <a:latin typeface="Gabriola" panose="04040605051002020D02" pitchFamily="82" charset="0"/>
                <a:hlinkClick r:id="rId3"/>
              </a:rPr>
              <a:t>clck.ru/3GJFes</a:t>
            </a:r>
            <a:r>
              <a:rPr lang="ru-RU" sz="24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 </a:t>
            </a:r>
          </a:p>
          <a:p>
            <a:pPr lvl="0">
              <a:spcBef>
                <a:spcPts val="0"/>
              </a:spcBef>
            </a:pPr>
            <a:endParaRPr lang="ru-RU" sz="2400" b="1" dirty="0">
              <a:solidFill>
                <a:prstClr val="black"/>
              </a:solidFill>
              <a:latin typeface="Gabriola" panose="04040605051002020D02" pitchFamily="82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 Кейсы - </a:t>
            </a:r>
            <a:r>
              <a:rPr lang="en-US" sz="2400" b="1" dirty="0">
                <a:solidFill>
                  <a:prstClr val="black"/>
                </a:solidFill>
                <a:latin typeface="Gabriola" panose="04040605051002020D02" pitchFamily="82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2400" b="1" dirty="0" smtClean="0">
                <a:solidFill>
                  <a:prstClr val="black"/>
                </a:solidFill>
                <a:latin typeface="Gabriola" panose="04040605051002020D02" pitchFamily="82" charset="0"/>
                <a:cs typeface="Arial" panose="020B0604020202020204" pitchFamily="34" charset="0"/>
                <a:hlinkClick r:id="rId4"/>
              </a:rPr>
              <a:t>clck.ru/3GJFpf</a:t>
            </a:r>
            <a:r>
              <a:rPr lang="ru-RU" sz="2400" b="1" dirty="0" smtClean="0">
                <a:solidFill>
                  <a:prstClr val="black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456" y="2708038"/>
            <a:ext cx="3526445" cy="35264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402" y="373204"/>
            <a:ext cx="1103472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676" y="269167"/>
            <a:ext cx="5603418" cy="63145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282" y="4134141"/>
            <a:ext cx="2502879" cy="25028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538" y="868412"/>
            <a:ext cx="3800365" cy="380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454" t="9759" r="6642" b="17073"/>
          <a:stretch/>
        </p:blipFill>
        <p:spPr>
          <a:xfrm>
            <a:off x="3429001" y="249896"/>
            <a:ext cx="2496311" cy="1300162"/>
          </a:xfrm>
          <a:prstGeom prst="rect">
            <a:avLst/>
          </a:prstGeom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xmlns="" id="{C7D49100-ECF5-A24F-9537-3BD16DFCCCC7}"/>
              </a:ext>
            </a:extLst>
          </p:cNvPr>
          <p:cNvSpPr txBox="1">
            <a:spLocks/>
          </p:cNvSpPr>
          <p:nvPr/>
        </p:nvSpPr>
        <p:spPr>
          <a:xfrm>
            <a:off x="366441" y="1621526"/>
            <a:ext cx="6674439" cy="15697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Вопросы для обсуждения: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8772" y="2221993"/>
            <a:ext cx="66321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Gabriola" panose="04040605051002020D02" pitchFamily="82" charset="0"/>
              </a:rPr>
              <a:t></a:t>
            </a:r>
            <a:r>
              <a:rPr lang="ru-RU" sz="2800" dirty="0">
                <a:solidFill>
                  <a:prstClr val="black"/>
                </a:solidFill>
                <a:latin typeface="Gabriola" panose="04040605051002020D02" pitchFamily="82" charset="0"/>
              </a:rPr>
              <a:t>	Какие деньги называют наличными?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Gabriola" panose="04040605051002020D02" pitchFamily="82" charset="0"/>
              </a:rPr>
              <a:t>	Как и когда появились бумажные деньги?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Gabriola" panose="04040605051002020D02" pitchFamily="82" charset="0"/>
              </a:rPr>
              <a:t>	Как бумажные деньги защищают от подделок?</a:t>
            </a:r>
          </a:p>
          <a:p>
            <a:pPr lvl="0"/>
            <a:endParaRPr lang="ru-RU" sz="2800" dirty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lvl="0"/>
            <a:r>
              <a:rPr lang="ru-RU" sz="28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Реши </a:t>
            </a:r>
            <a:r>
              <a:rPr lang="ru-RU" sz="2800" b="1" dirty="0">
                <a:solidFill>
                  <a:prstClr val="black"/>
                </a:solidFill>
                <a:latin typeface="Gabriola" panose="04040605051002020D02" pitchFamily="82" charset="0"/>
              </a:rPr>
              <a:t>старинную задачку:</a:t>
            </a:r>
            <a:endParaRPr lang="ru-RU" sz="2800" dirty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lvl="0"/>
            <a:r>
              <a:rPr lang="ru-RU" sz="2800" dirty="0">
                <a:solidFill>
                  <a:prstClr val="black"/>
                </a:solidFill>
                <a:latin typeface="Gabriola" panose="04040605051002020D02" pitchFamily="82" charset="0"/>
              </a:rPr>
              <a:t>У тебя есть три одинаковые на вид золотые монеты. Ты знаешь, что одна из них фальшивая и весит меньше настоящей. Как </a:t>
            </a:r>
            <a:r>
              <a:rPr lang="ru-RU" sz="2800" dirty="0" smtClean="0">
                <a:solidFill>
                  <a:prstClr val="black"/>
                </a:solidFill>
                <a:latin typeface="Gabriola" panose="04040605051002020D02" pitchFamily="82" charset="0"/>
              </a:rPr>
              <a:t>можно определить </a:t>
            </a:r>
            <a:r>
              <a:rPr lang="ru-RU" sz="2800" dirty="0">
                <a:solidFill>
                  <a:prstClr val="black"/>
                </a:solidFill>
                <a:latin typeface="Gabriola" panose="04040605051002020D02" pitchFamily="82" charset="0"/>
              </a:rPr>
              <a:t>эту монету?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904" y="173439"/>
            <a:ext cx="3904623" cy="62733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909" y="385627"/>
            <a:ext cx="9525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09" y="385627"/>
            <a:ext cx="952500" cy="514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129" y="1379220"/>
            <a:ext cx="4797551" cy="4797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49" y="1379220"/>
            <a:ext cx="4777740" cy="4777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2220" y="4617720"/>
            <a:ext cx="1935032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1688" y="1148793"/>
            <a:ext cx="878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ubik"/>
                <a:cs typeface="Rubik"/>
                <a:sym typeface="Rubik"/>
              </a:rPr>
              <a:t>Использование анимации на занятиях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Rubik"/>
                <a:cs typeface="Rubik"/>
                <a:sym typeface="Rubik"/>
              </a:rPr>
              <a:t> по финансовой грамотности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ubik"/>
                <a:cs typeface="Rubik"/>
                <a:sym typeface="Rubik"/>
              </a:rPr>
              <a:t> позволяет: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1436" y="2294924"/>
            <a:ext cx="10407396" cy="3878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Questrial"/>
              </a:rPr>
              <a:t>повысить уровень финансовой грамотности;</a:t>
            </a:r>
          </a:p>
          <a:p>
            <a:pPr marL="457200" marR="0" lvl="0" indent="-4572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Questrial"/>
              </a:rPr>
              <a:t>получить массу удовольствия как участникам, так и педагогам;</a:t>
            </a:r>
          </a:p>
          <a:p>
            <a:pPr marL="457200" marR="0" lvl="0" indent="-4572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Questrial"/>
              </a:rPr>
              <a:t>развить логическое, творческое, аналитическое мышление учеников;</a:t>
            </a:r>
          </a:p>
          <a:p>
            <a:pPr marL="457200" marR="0" lvl="0" indent="-4572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Questrial"/>
              </a:rPr>
              <a:t>прокачать навыки работы в команде, коммуникативные компетенции;</a:t>
            </a:r>
          </a:p>
          <a:p>
            <a:pPr marL="457200" marR="0" lvl="0" indent="-4572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Questrial"/>
              </a:rPr>
              <a:t>заинтересовать, повысить мотивацию к изучению финансовой грамотности;</a:t>
            </a:r>
          </a:p>
          <a:p>
            <a:pPr marL="457200" marR="0" lvl="0" indent="-4572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Questrial"/>
              </a:rPr>
              <a:t>расширить кругозор и т.д.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Quest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28" y="2433781"/>
            <a:ext cx="388655" cy="2591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29" y="2876104"/>
            <a:ext cx="388655" cy="2591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59" y="4118574"/>
            <a:ext cx="388655" cy="259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28" y="5003221"/>
            <a:ext cx="388655" cy="2591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29" y="5777414"/>
            <a:ext cx="388655" cy="2591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29" y="3295158"/>
            <a:ext cx="388655" cy="2591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340" y="4879120"/>
            <a:ext cx="2044392" cy="17965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618" y="351082"/>
            <a:ext cx="1103472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24534" y="0"/>
            <a:ext cx="5494020" cy="27813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4977" y="1022139"/>
            <a:ext cx="4457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«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В мире есть три важные вещи - воздух, вода и деньги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»</a:t>
            </a:r>
          </a:p>
          <a:p>
            <a:pPr algn="r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Жак Ив КУСТО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24431" y="5346505"/>
            <a:ext cx="503310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Контакты для общения и вопросов:</a:t>
            </a:r>
          </a:p>
          <a:p>
            <a:r>
              <a:rPr lang="ru-RU" sz="2400" dirty="0"/>
              <a:t> knyasevao@mail.ru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44" y="3072668"/>
            <a:ext cx="2166722" cy="248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DAF31-D8A6-49A0-9A5D-8B2EA5B1C511}">
  <ds:schemaRefs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875bd71-cde8-496c-a136-433f55d5e6d0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224</Words>
  <Application>Microsoft Office PowerPoint</Application>
  <PresentationFormat>Широкоэкранный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Gabriola</vt:lpstr>
      <vt:lpstr>HSE Sans</vt:lpstr>
      <vt:lpstr>Questrial</vt:lpstr>
      <vt:lpstr>Rubik</vt:lpstr>
      <vt:lpstr>Wingdings</vt:lpstr>
      <vt:lpstr>Office Theme</vt:lpstr>
      <vt:lpstr>Как нужно поступать правильно? </vt:lpstr>
      <vt:lpstr>Зачем использовать анимацию на занятиях  по финансовой грамотности?</vt:lpstr>
      <vt:lpstr>Задания: </vt:lpstr>
      <vt:lpstr>Содержание методической разработки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user</cp:lastModifiedBy>
  <cp:revision>35</cp:revision>
  <cp:lastPrinted>2021-11-11T13:08:42Z</cp:lastPrinted>
  <dcterms:created xsi:type="dcterms:W3CDTF">2021-11-11T08:52:47Z</dcterms:created>
  <dcterms:modified xsi:type="dcterms:W3CDTF">2025-02-10T14:42:16Z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