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4" roundtripDataSignature="AMtx7mhzjCt8Y4WLlWP0Bbox6EHw5CI1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5" name="Google Shape;24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33c936429fe_0_2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3" name="Google Shape;333;g33c936429fe_0_2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33c936429fe_0_2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3" name="Google Shape;343;g33c936429fe_0_2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3" name="Google Shape;35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33c936429fe_0_2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3" name="Google Shape;363;g33c936429fe_0_2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33c936429fe_0_2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3" name="Google Shape;373;g33c936429fe_0_2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3c936429fe_0_27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3" name="Google Shape;383;g33c936429fe_0_27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33c936429fe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3" name="Google Shape;393;g33c936429fe_0_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33c936429fe_0_28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3" name="Google Shape;403;g33c936429fe_0_2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6" name="Google Shape;25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5" name="Google Shape;26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33c936429fe_0_1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4" name="Google Shape;274;g33c936429fe_0_1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3c936429fe_0_1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4" name="Google Shape;284;g33c936429fe_0_1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3" name="Google Shape;29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33c936429fe_0_20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g33c936429fe_0_20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3c936429fe_0_2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3" name="Google Shape;313;g33c936429fe_0_2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3c936429fe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3" name="Google Shape;323;g33c936429fe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Relationship Id="rId3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0394" y="721630"/>
            <a:ext cx="664873" cy="6648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27"/>
          <p:cNvCxnSpPr/>
          <p:nvPr/>
        </p:nvCxnSpPr>
        <p:spPr>
          <a:xfrm>
            <a:off x="4567659" y="739002"/>
            <a:ext cx="0" cy="6303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" name="Google Shape;12;p27"/>
          <p:cNvCxnSpPr/>
          <p:nvPr/>
        </p:nvCxnSpPr>
        <p:spPr>
          <a:xfrm>
            <a:off x="6481936" y="739002"/>
            <a:ext cx="0" cy="6303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" name="Google Shape;13;p27"/>
          <p:cNvCxnSpPr/>
          <p:nvPr/>
        </p:nvCxnSpPr>
        <p:spPr>
          <a:xfrm>
            <a:off x="8384285" y="739002"/>
            <a:ext cx="0" cy="6303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" name="Google Shape;14;p27"/>
          <p:cNvSpPr txBox="1"/>
          <p:nvPr>
            <p:ph type="title"/>
          </p:nvPr>
        </p:nvSpPr>
        <p:spPr>
          <a:xfrm>
            <a:off x="770975" y="1803503"/>
            <a:ext cx="57255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7"/>
          <p:cNvSpPr txBox="1"/>
          <p:nvPr>
            <p:ph idx="1" type="body"/>
          </p:nvPr>
        </p:nvSpPr>
        <p:spPr>
          <a:xfrm>
            <a:off x="1556210" y="890881"/>
            <a:ext cx="28866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7"/>
          <p:cNvSpPr txBox="1"/>
          <p:nvPr>
            <p:ph idx="2" type="body"/>
          </p:nvPr>
        </p:nvSpPr>
        <p:spPr>
          <a:xfrm>
            <a:off x="4694565" y="880372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7"/>
          <p:cNvSpPr txBox="1"/>
          <p:nvPr>
            <p:ph idx="3" type="body"/>
          </p:nvPr>
        </p:nvSpPr>
        <p:spPr>
          <a:xfrm>
            <a:off x="6590040" y="880372"/>
            <a:ext cx="1663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7"/>
          <p:cNvSpPr txBox="1"/>
          <p:nvPr>
            <p:ph idx="4" type="body"/>
          </p:nvPr>
        </p:nvSpPr>
        <p:spPr>
          <a:xfrm>
            <a:off x="770975" y="3618686"/>
            <a:ext cx="57189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3" name="Google Shape;53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62" name="Google Shape;62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30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4" name="Google Shape;64;p30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" name="Google Shape;65;p30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6" name="Google Shape;66;p30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" name="Google Shape;67;p30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" name="Google Shape;68;p30"/>
          <p:cNvSpPr/>
          <p:nvPr>
            <p:ph idx="2" type="pic"/>
          </p:nvPr>
        </p:nvSpPr>
        <p:spPr>
          <a:xfrm>
            <a:off x="5013490" y="1085842"/>
            <a:ext cx="3243900" cy="3243900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69" name="Google Shape;69;p30"/>
          <p:cNvSpPr txBox="1"/>
          <p:nvPr>
            <p:ph type="title"/>
          </p:nvPr>
        </p:nvSpPr>
        <p:spPr>
          <a:xfrm>
            <a:off x="439424" y="1085843"/>
            <a:ext cx="39342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30"/>
          <p:cNvSpPr txBox="1"/>
          <p:nvPr>
            <p:ph idx="1" type="body"/>
          </p:nvPr>
        </p:nvSpPr>
        <p:spPr>
          <a:xfrm>
            <a:off x="439423" y="1784747"/>
            <a:ext cx="3934200" cy="25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30"/>
          <p:cNvSpPr txBox="1"/>
          <p:nvPr>
            <p:ph idx="3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30"/>
          <p:cNvSpPr txBox="1"/>
          <p:nvPr>
            <p:ph idx="4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30"/>
          <p:cNvSpPr txBox="1"/>
          <p:nvPr>
            <p:ph idx="5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0394" y="721630"/>
            <a:ext cx="664873" cy="6648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31"/>
          <p:cNvCxnSpPr/>
          <p:nvPr/>
        </p:nvCxnSpPr>
        <p:spPr>
          <a:xfrm>
            <a:off x="4567659" y="739002"/>
            <a:ext cx="0" cy="6303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7" name="Google Shape;77;p31"/>
          <p:cNvCxnSpPr/>
          <p:nvPr/>
        </p:nvCxnSpPr>
        <p:spPr>
          <a:xfrm>
            <a:off x="6481936" y="739002"/>
            <a:ext cx="0" cy="6303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" name="Google Shape;78;p31"/>
          <p:cNvCxnSpPr/>
          <p:nvPr/>
        </p:nvCxnSpPr>
        <p:spPr>
          <a:xfrm>
            <a:off x="8384285" y="739002"/>
            <a:ext cx="0" cy="6303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" name="Google Shape;79;p31"/>
          <p:cNvSpPr txBox="1"/>
          <p:nvPr>
            <p:ph type="title"/>
          </p:nvPr>
        </p:nvSpPr>
        <p:spPr>
          <a:xfrm>
            <a:off x="770975" y="1803503"/>
            <a:ext cx="57255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31"/>
          <p:cNvSpPr txBox="1"/>
          <p:nvPr>
            <p:ph idx="1" type="body"/>
          </p:nvPr>
        </p:nvSpPr>
        <p:spPr>
          <a:xfrm>
            <a:off x="1556210" y="890881"/>
            <a:ext cx="28866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31"/>
          <p:cNvSpPr txBox="1"/>
          <p:nvPr>
            <p:ph idx="2" type="body"/>
          </p:nvPr>
        </p:nvSpPr>
        <p:spPr>
          <a:xfrm>
            <a:off x="4694565" y="880372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31"/>
          <p:cNvSpPr txBox="1"/>
          <p:nvPr>
            <p:ph idx="3" type="body"/>
          </p:nvPr>
        </p:nvSpPr>
        <p:spPr>
          <a:xfrm>
            <a:off x="6590040" y="880372"/>
            <a:ext cx="1663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31"/>
          <p:cNvSpPr txBox="1"/>
          <p:nvPr>
            <p:ph idx="4" type="body"/>
          </p:nvPr>
        </p:nvSpPr>
        <p:spPr>
          <a:xfrm>
            <a:off x="770975" y="3618686"/>
            <a:ext cx="57189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">
  <p:cSld name="чистый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A204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circle with white text&#10;&#10;Description automatically generated with low confidence" id="86" name="Google Shape;8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83107" y="1982857"/>
            <a:ext cx="1177786" cy="1177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88" name="Google Shape;88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43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" name="Google Shape;90;p43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" name="Google Shape;91;p43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43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43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43"/>
          <p:cNvSpPr txBox="1"/>
          <p:nvPr>
            <p:ph type="title"/>
          </p:nvPr>
        </p:nvSpPr>
        <p:spPr>
          <a:xfrm>
            <a:off x="439423" y="1085843"/>
            <a:ext cx="82935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43"/>
          <p:cNvSpPr txBox="1"/>
          <p:nvPr>
            <p:ph idx="1" type="body"/>
          </p:nvPr>
        </p:nvSpPr>
        <p:spPr>
          <a:xfrm>
            <a:off x="439423" y="1784747"/>
            <a:ext cx="8293500" cy="28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43"/>
          <p:cNvSpPr txBox="1"/>
          <p:nvPr>
            <p:ph idx="2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43"/>
          <p:cNvSpPr txBox="1"/>
          <p:nvPr>
            <p:ph idx="3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43"/>
          <p:cNvSpPr txBox="1"/>
          <p:nvPr>
            <p:ph idx="4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00" name="Google Shape;100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44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44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p44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4" name="Google Shape;104;p44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5" name="Google Shape;105;p44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" name="Google Shape;106;p44"/>
          <p:cNvSpPr txBox="1"/>
          <p:nvPr>
            <p:ph idx="1" type="body"/>
          </p:nvPr>
        </p:nvSpPr>
        <p:spPr>
          <a:xfrm>
            <a:off x="439424" y="1784747"/>
            <a:ext cx="3241800" cy="17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44"/>
          <p:cNvSpPr txBox="1"/>
          <p:nvPr>
            <p:ph idx="2" type="body"/>
          </p:nvPr>
        </p:nvSpPr>
        <p:spPr>
          <a:xfrm>
            <a:off x="439423" y="3887437"/>
            <a:ext cx="295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44"/>
          <p:cNvSpPr txBox="1"/>
          <p:nvPr>
            <p:ph idx="3" type="body"/>
          </p:nvPr>
        </p:nvSpPr>
        <p:spPr>
          <a:xfrm>
            <a:off x="4694919" y="1784747"/>
            <a:ext cx="4038000" cy="25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44"/>
          <p:cNvSpPr txBox="1"/>
          <p:nvPr>
            <p:ph type="title"/>
          </p:nvPr>
        </p:nvSpPr>
        <p:spPr>
          <a:xfrm>
            <a:off x="439423" y="1085843"/>
            <a:ext cx="82935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44"/>
          <p:cNvSpPr txBox="1"/>
          <p:nvPr>
            <p:ph idx="4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44"/>
          <p:cNvSpPr txBox="1"/>
          <p:nvPr>
            <p:ph idx="5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44"/>
          <p:cNvSpPr txBox="1"/>
          <p:nvPr>
            <p:ph idx="6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14" name="Google Shape;114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5" name="Google Shape;115;p45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45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45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8" name="Google Shape;118;p45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Google Shape;119;p45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0" name="Google Shape;120;p45"/>
          <p:cNvSpPr txBox="1"/>
          <p:nvPr>
            <p:ph type="title"/>
          </p:nvPr>
        </p:nvSpPr>
        <p:spPr>
          <a:xfrm>
            <a:off x="439424" y="1085843"/>
            <a:ext cx="32418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45"/>
          <p:cNvSpPr txBox="1"/>
          <p:nvPr>
            <p:ph idx="1" type="body"/>
          </p:nvPr>
        </p:nvSpPr>
        <p:spPr>
          <a:xfrm>
            <a:off x="439424" y="1784747"/>
            <a:ext cx="3241800" cy="17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45"/>
          <p:cNvSpPr txBox="1"/>
          <p:nvPr>
            <p:ph idx="2" type="body"/>
          </p:nvPr>
        </p:nvSpPr>
        <p:spPr>
          <a:xfrm>
            <a:off x="439423" y="3887437"/>
            <a:ext cx="295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45"/>
          <p:cNvSpPr/>
          <p:nvPr>
            <p:ph idx="3" type="chart"/>
          </p:nvPr>
        </p:nvSpPr>
        <p:spPr>
          <a:xfrm>
            <a:off x="3954073" y="1085842"/>
            <a:ext cx="4778700" cy="3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45"/>
          <p:cNvSpPr txBox="1"/>
          <p:nvPr>
            <p:ph idx="4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Google Shape;125;p45"/>
          <p:cNvSpPr txBox="1"/>
          <p:nvPr>
            <p:ph idx="5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45"/>
          <p:cNvSpPr txBox="1"/>
          <p:nvPr>
            <p:ph idx="6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28" name="Google Shape;128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46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46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46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46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46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4" name="Google Shape;134;p46"/>
          <p:cNvSpPr txBox="1"/>
          <p:nvPr>
            <p:ph idx="1" type="body"/>
          </p:nvPr>
        </p:nvSpPr>
        <p:spPr>
          <a:xfrm>
            <a:off x="439423" y="3887437"/>
            <a:ext cx="295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46"/>
          <p:cNvSpPr/>
          <p:nvPr>
            <p:ph idx="2" type="chart"/>
          </p:nvPr>
        </p:nvSpPr>
        <p:spPr>
          <a:xfrm>
            <a:off x="3954073" y="1085842"/>
            <a:ext cx="4778700" cy="3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46"/>
          <p:cNvSpPr txBox="1"/>
          <p:nvPr>
            <p:ph idx="3" type="body"/>
          </p:nvPr>
        </p:nvSpPr>
        <p:spPr>
          <a:xfrm>
            <a:off x="439341" y="1085298"/>
            <a:ext cx="32421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46"/>
          <p:cNvSpPr txBox="1"/>
          <p:nvPr>
            <p:ph idx="4" type="body"/>
          </p:nvPr>
        </p:nvSpPr>
        <p:spPr>
          <a:xfrm>
            <a:off x="439424" y="1784747"/>
            <a:ext cx="3241800" cy="17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46"/>
          <p:cNvSpPr txBox="1"/>
          <p:nvPr>
            <p:ph idx="5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46"/>
          <p:cNvSpPr txBox="1"/>
          <p:nvPr>
            <p:ph idx="6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46"/>
          <p:cNvSpPr txBox="1"/>
          <p:nvPr>
            <p:ph idx="7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42" name="Google Shape;142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3" name="Google Shape;143;p47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47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5" name="Google Shape;145;p47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6" name="Google Shape;146;p47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47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8" name="Google Shape;148;p47"/>
          <p:cNvSpPr txBox="1"/>
          <p:nvPr>
            <p:ph type="title"/>
          </p:nvPr>
        </p:nvSpPr>
        <p:spPr>
          <a:xfrm>
            <a:off x="439423" y="1085843"/>
            <a:ext cx="82935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p47"/>
          <p:cNvSpPr txBox="1"/>
          <p:nvPr>
            <p:ph idx="1" type="body"/>
          </p:nvPr>
        </p:nvSpPr>
        <p:spPr>
          <a:xfrm>
            <a:off x="431307" y="3077996"/>
            <a:ext cx="2068800" cy="11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p47"/>
          <p:cNvSpPr txBox="1"/>
          <p:nvPr>
            <p:ph idx="2" type="body"/>
          </p:nvPr>
        </p:nvSpPr>
        <p:spPr>
          <a:xfrm>
            <a:off x="3035255" y="3077996"/>
            <a:ext cx="2068200" cy="11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47"/>
          <p:cNvSpPr txBox="1"/>
          <p:nvPr>
            <p:ph idx="3" type="body"/>
          </p:nvPr>
        </p:nvSpPr>
        <p:spPr>
          <a:xfrm>
            <a:off x="5639204" y="3077996"/>
            <a:ext cx="2068200" cy="11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47"/>
          <p:cNvSpPr txBox="1"/>
          <p:nvPr>
            <p:ph idx="4" type="body"/>
          </p:nvPr>
        </p:nvSpPr>
        <p:spPr>
          <a:xfrm>
            <a:off x="431307" y="2032676"/>
            <a:ext cx="2068800" cy="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3" name="Google Shape;153;p47"/>
          <p:cNvSpPr txBox="1"/>
          <p:nvPr>
            <p:ph idx="5" type="body"/>
          </p:nvPr>
        </p:nvSpPr>
        <p:spPr>
          <a:xfrm>
            <a:off x="3035255" y="2032676"/>
            <a:ext cx="2068800" cy="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47"/>
          <p:cNvSpPr txBox="1"/>
          <p:nvPr>
            <p:ph idx="6" type="body"/>
          </p:nvPr>
        </p:nvSpPr>
        <p:spPr>
          <a:xfrm>
            <a:off x="5639204" y="2032676"/>
            <a:ext cx="2068800" cy="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47"/>
          <p:cNvSpPr txBox="1"/>
          <p:nvPr>
            <p:ph idx="7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47"/>
          <p:cNvSpPr txBox="1"/>
          <p:nvPr>
            <p:ph idx="8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Google Shape;157;p47"/>
          <p:cNvSpPr txBox="1"/>
          <p:nvPr>
            <p:ph idx="9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9" name="Google Shape;159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Google Shape;160;p48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1" name="Google Shape;161;p48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2" name="Google Shape;162;p48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3" name="Google Shape;163;p48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4" name="Google Shape;164;p48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5" name="Google Shape;165;p48"/>
          <p:cNvSpPr txBox="1"/>
          <p:nvPr>
            <p:ph idx="1" type="body"/>
          </p:nvPr>
        </p:nvSpPr>
        <p:spPr>
          <a:xfrm>
            <a:off x="439340" y="1085299"/>
            <a:ext cx="82935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6" name="Google Shape;166;p48"/>
          <p:cNvSpPr txBox="1"/>
          <p:nvPr>
            <p:ph idx="2" type="body"/>
          </p:nvPr>
        </p:nvSpPr>
        <p:spPr>
          <a:xfrm>
            <a:off x="439341" y="4304392"/>
            <a:ext cx="51183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7" name="Google Shape;167;p48"/>
          <p:cNvSpPr/>
          <p:nvPr>
            <p:ph idx="3" type="tbl"/>
          </p:nvPr>
        </p:nvSpPr>
        <p:spPr>
          <a:xfrm>
            <a:off x="439340" y="1488057"/>
            <a:ext cx="8294100" cy="26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8" name="Google Shape;168;p48"/>
          <p:cNvSpPr txBox="1"/>
          <p:nvPr>
            <p:ph idx="4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Google Shape;169;p48"/>
          <p:cNvSpPr txBox="1"/>
          <p:nvPr>
            <p:ph idx="5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0" name="Google Shape;170;p48"/>
          <p:cNvSpPr txBox="1"/>
          <p:nvPr>
            <p:ph idx="6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72" name="Google Shape;172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3" name="Google Shape;173;p49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4" name="Google Shape;174;p49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5" name="Google Shape;175;p49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6" name="Google Shape;176;p49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p49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8" name="Google Shape;178;p49"/>
          <p:cNvSpPr txBox="1"/>
          <p:nvPr>
            <p:ph idx="1" type="body"/>
          </p:nvPr>
        </p:nvSpPr>
        <p:spPr>
          <a:xfrm>
            <a:off x="439340" y="1085298"/>
            <a:ext cx="5713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9" name="Google Shape;179;p49"/>
          <p:cNvSpPr txBox="1"/>
          <p:nvPr>
            <p:ph idx="2" type="body"/>
          </p:nvPr>
        </p:nvSpPr>
        <p:spPr>
          <a:xfrm>
            <a:off x="439341" y="4304392"/>
            <a:ext cx="51183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49"/>
          <p:cNvSpPr/>
          <p:nvPr>
            <p:ph idx="3" type="tbl"/>
          </p:nvPr>
        </p:nvSpPr>
        <p:spPr>
          <a:xfrm>
            <a:off x="439340" y="1656272"/>
            <a:ext cx="5713500" cy="24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1" name="Google Shape;181;p49"/>
          <p:cNvSpPr txBox="1"/>
          <p:nvPr>
            <p:ph idx="4" type="body"/>
          </p:nvPr>
        </p:nvSpPr>
        <p:spPr>
          <a:xfrm>
            <a:off x="6515105" y="1656272"/>
            <a:ext cx="2198100" cy="192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2" name="Google Shape;182;p49"/>
          <p:cNvSpPr txBox="1"/>
          <p:nvPr>
            <p:ph idx="5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3" name="Google Shape;183;p49"/>
          <p:cNvSpPr txBox="1"/>
          <p:nvPr>
            <p:ph idx="6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4" name="Google Shape;184;p49"/>
          <p:cNvSpPr txBox="1"/>
          <p:nvPr>
            <p:ph idx="7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86" name="Google Shape;186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7" name="Google Shape;187;p50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8" name="Google Shape;188;p50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9" name="Google Shape;189;p50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0" name="Google Shape;190;p50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1" name="Google Shape;191;p50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2" name="Google Shape;192;p50"/>
          <p:cNvSpPr txBox="1"/>
          <p:nvPr>
            <p:ph type="title"/>
          </p:nvPr>
        </p:nvSpPr>
        <p:spPr>
          <a:xfrm>
            <a:off x="439424" y="1085843"/>
            <a:ext cx="32418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3" name="Google Shape;193;p50"/>
          <p:cNvSpPr txBox="1"/>
          <p:nvPr>
            <p:ph idx="1" type="body"/>
          </p:nvPr>
        </p:nvSpPr>
        <p:spPr>
          <a:xfrm>
            <a:off x="439424" y="1784747"/>
            <a:ext cx="3241800" cy="17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4" name="Google Shape;194;p50"/>
          <p:cNvSpPr/>
          <p:nvPr/>
        </p:nvSpPr>
        <p:spPr>
          <a:xfrm>
            <a:off x="4044737" y="1085843"/>
            <a:ext cx="623400" cy="623400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50"/>
          <p:cNvSpPr/>
          <p:nvPr/>
        </p:nvSpPr>
        <p:spPr>
          <a:xfrm>
            <a:off x="5057194" y="1085843"/>
            <a:ext cx="623400" cy="623400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50"/>
          <p:cNvSpPr/>
          <p:nvPr/>
        </p:nvSpPr>
        <p:spPr>
          <a:xfrm>
            <a:off x="6069651" y="1085843"/>
            <a:ext cx="623400" cy="623400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50"/>
          <p:cNvSpPr/>
          <p:nvPr/>
        </p:nvSpPr>
        <p:spPr>
          <a:xfrm>
            <a:off x="7082108" y="1085843"/>
            <a:ext cx="623400" cy="623400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50"/>
          <p:cNvSpPr/>
          <p:nvPr/>
        </p:nvSpPr>
        <p:spPr>
          <a:xfrm>
            <a:off x="8094566" y="1085843"/>
            <a:ext cx="623400" cy="623400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50"/>
          <p:cNvSpPr/>
          <p:nvPr/>
        </p:nvSpPr>
        <p:spPr>
          <a:xfrm>
            <a:off x="4044737" y="2031524"/>
            <a:ext cx="623400" cy="623400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50"/>
          <p:cNvSpPr/>
          <p:nvPr/>
        </p:nvSpPr>
        <p:spPr>
          <a:xfrm>
            <a:off x="5057194" y="2031524"/>
            <a:ext cx="623400" cy="623400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50"/>
          <p:cNvSpPr/>
          <p:nvPr/>
        </p:nvSpPr>
        <p:spPr>
          <a:xfrm>
            <a:off x="6069651" y="2031524"/>
            <a:ext cx="623400" cy="623400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50"/>
          <p:cNvSpPr/>
          <p:nvPr/>
        </p:nvSpPr>
        <p:spPr>
          <a:xfrm>
            <a:off x="7082108" y="2031524"/>
            <a:ext cx="623400" cy="623400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50"/>
          <p:cNvSpPr/>
          <p:nvPr/>
        </p:nvSpPr>
        <p:spPr>
          <a:xfrm>
            <a:off x="8094566" y="2031524"/>
            <a:ext cx="623400" cy="623400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50"/>
          <p:cNvSpPr/>
          <p:nvPr/>
        </p:nvSpPr>
        <p:spPr>
          <a:xfrm>
            <a:off x="4044737" y="2977207"/>
            <a:ext cx="623400" cy="623400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50"/>
          <p:cNvSpPr/>
          <p:nvPr/>
        </p:nvSpPr>
        <p:spPr>
          <a:xfrm>
            <a:off x="5057194" y="2977207"/>
            <a:ext cx="623400" cy="623400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50"/>
          <p:cNvSpPr/>
          <p:nvPr/>
        </p:nvSpPr>
        <p:spPr>
          <a:xfrm>
            <a:off x="6069651" y="2977207"/>
            <a:ext cx="623400" cy="623400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50"/>
          <p:cNvSpPr/>
          <p:nvPr/>
        </p:nvSpPr>
        <p:spPr>
          <a:xfrm>
            <a:off x="7082108" y="2977207"/>
            <a:ext cx="623400" cy="623400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50"/>
          <p:cNvSpPr/>
          <p:nvPr/>
        </p:nvSpPr>
        <p:spPr>
          <a:xfrm>
            <a:off x="8094566" y="2977207"/>
            <a:ext cx="623400" cy="623400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50"/>
          <p:cNvSpPr/>
          <p:nvPr/>
        </p:nvSpPr>
        <p:spPr>
          <a:xfrm>
            <a:off x="4044737" y="3937327"/>
            <a:ext cx="623400" cy="623400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50"/>
          <p:cNvSpPr/>
          <p:nvPr/>
        </p:nvSpPr>
        <p:spPr>
          <a:xfrm>
            <a:off x="5057194" y="3937327"/>
            <a:ext cx="623400" cy="623400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50"/>
          <p:cNvSpPr/>
          <p:nvPr/>
        </p:nvSpPr>
        <p:spPr>
          <a:xfrm>
            <a:off x="6069651" y="3937327"/>
            <a:ext cx="623400" cy="623400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50"/>
          <p:cNvSpPr/>
          <p:nvPr/>
        </p:nvSpPr>
        <p:spPr>
          <a:xfrm>
            <a:off x="7082108" y="3937327"/>
            <a:ext cx="623400" cy="623400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50"/>
          <p:cNvSpPr/>
          <p:nvPr/>
        </p:nvSpPr>
        <p:spPr>
          <a:xfrm>
            <a:off x="8094566" y="3937327"/>
            <a:ext cx="623400" cy="623400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50"/>
          <p:cNvSpPr txBox="1"/>
          <p:nvPr>
            <p:ph idx="2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5" name="Google Shape;215;p50"/>
          <p:cNvSpPr txBox="1"/>
          <p:nvPr>
            <p:ph idx="3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6" name="Google Shape;216;p50"/>
          <p:cNvSpPr txBox="1"/>
          <p:nvPr>
            <p:ph idx="4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18" name="Google Shape;218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99" y="348272"/>
            <a:ext cx="336207" cy="3362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9" name="Google Shape;219;p51"/>
          <p:cNvCxnSpPr/>
          <p:nvPr/>
        </p:nvCxnSpPr>
        <p:spPr>
          <a:xfrm>
            <a:off x="2474015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0" name="Google Shape;220;p51"/>
          <p:cNvCxnSpPr/>
          <p:nvPr/>
        </p:nvCxnSpPr>
        <p:spPr>
          <a:xfrm>
            <a:off x="4574562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1" name="Google Shape;221;p51"/>
          <p:cNvCxnSpPr/>
          <p:nvPr/>
        </p:nvCxnSpPr>
        <p:spPr>
          <a:xfrm>
            <a:off x="770781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2" name="Google Shape;222;p51"/>
          <p:cNvSpPr txBox="1"/>
          <p:nvPr/>
        </p:nvSpPr>
        <p:spPr>
          <a:xfrm>
            <a:off x="7807651" y="399209"/>
            <a:ext cx="504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ru" sz="15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3" name="Google Shape;223;p51"/>
          <p:cNvCxnSpPr/>
          <p:nvPr/>
        </p:nvCxnSpPr>
        <p:spPr>
          <a:xfrm>
            <a:off x="8732901" y="348272"/>
            <a:ext cx="0" cy="43950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4" name="Google Shape;224;p51"/>
          <p:cNvSpPr txBox="1"/>
          <p:nvPr>
            <p:ph idx="1" type="body"/>
          </p:nvPr>
        </p:nvSpPr>
        <p:spPr>
          <a:xfrm>
            <a:off x="857767" y="405678"/>
            <a:ext cx="14262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5" name="Google Shape;225;p51"/>
          <p:cNvSpPr txBox="1"/>
          <p:nvPr>
            <p:ph idx="2" type="body"/>
          </p:nvPr>
        </p:nvSpPr>
        <p:spPr>
          <a:xfrm>
            <a:off x="2594372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6" name="Google Shape;226;p51"/>
          <p:cNvSpPr txBox="1"/>
          <p:nvPr>
            <p:ph idx="3" type="body"/>
          </p:nvPr>
        </p:nvSpPr>
        <p:spPr>
          <a:xfrm>
            <a:off x="4694919" y="411540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E2D69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9" name="Google Shape;229;p5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0" name="Google Shape;230;p5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3" name="Google Shape;233;p5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4" name="Google Shape;234;p5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5" name="Google Shape;235;p5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6" name="Google Shape;236;p5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Char char="●"/>
              <a:defRPr b="0" i="0" sz="4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9" name="Google Shape;239;p5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0" name="Google Shape;240;p5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1" name="Google Shape;241;p5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2" name="Google Shape;242;p5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5" name="Google Shape;25;p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6" name="Google Shape;26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3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3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3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4" name="Google Shape;44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3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8" name="Google Shape;48;p3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9" name="Google Shape;49;p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6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"/>
          <p:cNvSpPr txBox="1"/>
          <p:nvPr>
            <p:ph type="title"/>
          </p:nvPr>
        </p:nvSpPr>
        <p:spPr>
          <a:xfrm>
            <a:off x="695400" y="2176475"/>
            <a:ext cx="7753200" cy="9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ru" sz="2600"/>
              <a:t>Бизнес для молодых: кейс крафтового предпринимательства Санкт-Петербурга</a:t>
            </a:r>
            <a:endParaRPr b="1" sz="2600"/>
          </a:p>
        </p:txBody>
      </p:sp>
      <p:sp>
        <p:nvSpPr>
          <p:cNvPr id="248" name="Google Shape;248;p1"/>
          <p:cNvSpPr txBox="1"/>
          <p:nvPr>
            <p:ph idx="2" type="body"/>
          </p:nvPr>
        </p:nvSpPr>
        <p:spPr>
          <a:xfrm>
            <a:off x="4694565" y="880372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Высшая школа экономики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"/>
          <p:cNvSpPr txBox="1"/>
          <p:nvPr>
            <p:ph idx="3" type="body"/>
          </p:nvPr>
        </p:nvSpPr>
        <p:spPr>
          <a:xfrm>
            <a:off x="6590040" y="880372"/>
            <a:ext cx="1663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06.04.2025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"/>
          <p:cNvSpPr/>
          <p:nvPr/>
        </p:nvSpPr>
        <p:spPr>
          <a:xfrm>
            <a:off x="696450" y="681925"/>
            <a:ext cx="1059000" cy="79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1" name="Google Shape;2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3526" y="684125"/>
            <a:ext cx="736425" cy="73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1"/>
          <p:cNvSpPr txBox="1"/>
          <p:nvPr/>
        </p:nvSpPr>
        <p:spPr>
          <a:xfrm>
            <a:off x="2282888" y="786050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ru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Центр молодежных исследований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"/>
          <p:cNvSpPr txBox="1"/>
          <p:nvPr/>
        </p:nvSpPr>
        <p:spPr>
          <a:xfrm>
            <a:off x="1415125" y="3805425"/>
            <a:ext cx="64587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" sz="17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Елизавета Балацюк</a:t>
            </a:r>
            <a:endParaRPr b="1" i="0" sz="17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33c936429fe_0_227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Специфика крафта как ресурс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336" name="Google Shape;336;g33c936429fe_0_227"/>
          <p:cNvSpPr txBox="1"/>
          <p:nvPr>
            <p:ph idx="1" type="body"/>
          </p:nvPr>
        </p:nvSpPr>
        <p:spPr>
          <a:xfrm>
            <a:off x="439425" y="1652200"/>
            <a:ext cx="48030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-30480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DIY-характер дела: проявление большей адаптивности и гибкости к новым условиям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Самообразование - в том числе через просьюмерские практики // нет необходимости в профильном образовании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Самоменеджемент и оптимизация за счет собственного человеческого капитала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Индивидуальный подход к клиентам и создание поддерживающего комьюнити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гибкость в оформлении и регистрации дела (самозанятость)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ru" sz="1300"/>
              <a:t>//</a:t>
            </a:r>
            <a:r>
              <a:rPr b="1" lang="ru" sz="1300"/>
              <a:t> </a:t>
            </a:r>
            <a:r>
              <a:rPr b="1" lang="ru" sz="1300"/>
              <a:t>низкий уровень экономического развития сглаживается моральным и ценностным удовлетворением от занятости</a:t>
            </a:r>
            <a:endParaRPr b="1" sz="1300"/>
          </a:p>
          <a:p>
            <a:pPr indent="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95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775"/>
              <a:buNone/>
            </a:pPr>
            <a:r>
              <a:t/>
            </a:r>
            <a:endParaRPr b="1" sz="950"/>
          </a:p>
        </p:txBody>
      </p:sp>
      <p:sp>
        <p:nvSpPr>
          <p:cNvPr id="337" name="Google Shape;337;g33c936429fe_0_227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g33c936429fe_0_227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g33c936429fe_0_227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33c936429fe_0_227"/>
          <p:cNvSpPr txBox="1"/>
          <p:nvPr/>
        </p:nvSpPr>
        <p:spPr>
          <a:xfrm>
            <a:off x="5424575" y="1907350"/>
            <a:ext cx="33048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0A204B"/>
                </a:solidFill>
              </a:rPr>
              <a:t>“</a:t>
            </a:r>
            <a:r>
              <a:rPr i="1" lang="ru">
                <a:solidFill>
                  <a:srgbClr val="0A204B"/>
                </a:solidFill>
              </a:rPr>
              <a:t>Когда еще в России не началась пандемия, за счет того, что мои роди-тели живут в Литве, мы оттуда получали информацию... И «О, блин, маски. Смешно было бы сделать какие  ‑ нибудь маски” </a:t>
            </a:r>
            <a:r>
              <a:rPr lang="ru">
                <a:solidFill>
                  <a:srgbClr val="0A204B"/>
                </a:solidFill>
              </a:rPr>
              <a:t>(мужчина, 32 года, крафт‑ производство, Санкт-Петербург)</a:t>
            </a:r>
            <a:endParaRPr>
              <a:solidFill>
                <a:srgbClr val="0A204B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3c936429fe_0_236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Стратегии </a:t>
            </a:r>
            <a:r>
              <a:rPr b="1" lang="ru"/>
              <a:t>крафтовых предпринимателей в преодолении кризиса COVID-19*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346" name="Google Shape;346;g33c936429fe_0_236"/>
          <p:cNvSpPr txBox="1"/>
          <p:nvPr>
            <p:ph idx="1" type="body"/>
          </p:nvPr>
        </p:nvSpPr>
        <p:spPr>
          <a:xfrm>
            <a:off x="439425" y="1652200"/>
            <a:ext cx="48030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300"/>
              <a:t>7 основных стратегий совладания с кризисными ситуациями 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связаны с распоряжением временем - “сыграть на опережение”, “поставить на паузу”, “запастись впрок/на будущее”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исходили из управления бизнес-процессами - “переформатирование бизнеса”, “создание нового продукта”, “закрытие бизнеса”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практики управления эмоциональным состоянием и стрессом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ru" sz="1300"/>
              <a:t>// малоресурсность предпринимателей компенсировалась как за счет активного переформатирования бизнеса, так и за счет “пассивных” стратегий</a:t>
            </a:r>
            <a:endParaRPr b="1"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800"/>
              <a:t>*Майборода А., Крупец Я., Епанова Ю. (2023). «Оттолкнулись от дна и пошли дальше»: стратегии совладания с кризисом крафтовых предпринимателей Санкт­Петербурга // Журнал исследований социальной политики. 2023. №1. С. 45—60.</a:t>
            </a:r>
            <a:endParaRPr sz="8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95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775"/>
              <a:buNone/>
            </a:pPr>
            <a:r>
              <a:t/>
            </a:r>
            <a:endParaRPr b="1" sz="950"/>
          </a:p>
        </p:txBody>
      </p:sp>
      <p:sp>
        <p:nvSpPr>
          <p:cNvPr id="347" name="Google Shape;347;g33c936429fe_0_236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g33c936429fe_0_236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33c936429fe_0_236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g33c936429fe_0_236"/>
          <p:cNvSpPr txBox="1"/>
          <p:nvPr/>
        </p:nvSpPr>
        <p:spPr>
          <a:xfrm>
            <a:off x="5490825" y="1393850"/>
            <a:ext cx="33048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0A204B"/>
                </a:solidFill>
              </a:rPr>
              <a:t>“</a:t>
            </a:r>
            <a:r>
              <a:rPr i="1" lang="ru">
                <a:solidFill>
                  <a:srgbClr val="0A204B"/>
                </a:solidFill>
              </a:rPr>
              <a:t>Ну   я,  естественно... плотно с психологом занималась, прям каждую неделю... у меня вот на момент 19‑го года... надо сходить, раз в месяц, раз в    полтора. А тут я    прям конкретно начала... потому что принять такой объем вот этой вот негативной информации, во‑первых, корона-вирус, все умирают, твоя личная ситуация вообще в полном этом самом” </a:t>
            </a:r>
            <a:r>
              <a:rPr lang="ru">
                <a:solidFill>
                  <a:srgbClr val="0A204B"/>
                </a:solidFill>
              </a:rPr>
              <a:t>(женщина, 34 года, крафт-пространство, Санкт-Петербург)</a:t>
            </a:r>
            <a:endParaRPr>
              <a:solidFill>
                <a:srgbClr val="0A204B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8"/>
          <p:cNvSpPr txBox="1"/>
          <p:nvPr>
            <p:ph type="title"/>
          </p:nvPr>
        </p:nvSpPr>
        <p:spPr>
          <a:xfrm>
            <a:off x="843525" y="2125275"/>
            <a:ext cx="77532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sz="2400"/>
              <a:t>Смыслы ведение крафтового бизнеса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</p:txBody>
      </p:sp>
      <p:sp>
        <p:nvSpPr>
          <p:cNvPr id="356" name="Google Shape;356;p8"/>
          <p:cNvSpPr txBox="1"/>
          <p:nvPr>
            <p:ph idx="2" type="body"/>
          </p:nvPr>
        </p:nvSpPr>
        <p:spPr>
          <a:xfrm>
            <a:off x="4694565" y="880372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Высшая школа экономики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8"/>
          <p:cNvSpPr txBox="1"/>
          <p:nvPr>
            <p:ph idx="3" type="body"/>
          </p:nvPr>
        </p:nvSpPr>
        <p:spPr>
          <a:xfrm>
            <a:off x="6590040" y="880372"/>
            <a:ext cx="1663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2025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8"/>
          <p:cNvSpPr txBox="1"/>
          <p:nvPr/>
        </p:nvSpPr>
        <p:spPr>
          <a:xfrm>
            <a:off x="2187400" y="786050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ru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Центр молодежных исследований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8"/>
          <p:cNvSpPr/>
          <p:nvPr/>
        </p:nvSpPr>
        <p:spPr>
          <a:xfrm>
            <a:off x="696450" y="681925"/>
            <a:ext cx="1059000" cy="79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0" name="Google Shape;3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3526" y="684125"/>
            <a:ext cx="736425" cy="73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33c936429fe_0_245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Мотивы к открытию собственного дела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366" name="Google Shape;366;g33c936429fe_0_245"/>
          <p:cNvSpPr txBox="1"/>
          <p:nvPr>
            <p:ph idx="1" type="body"/>
          </p:nvPr>
        </p:nvSpPr>
        <p:spPr>
          <a:xfrm>
            <a:off x="439425" y="1652200"/>
            <a:ext cx="48030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-31115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Незапланированный бизнес, когда хобби начинает приносить постоянный и “хороших”доход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Заработок благодаря любимому ремеслу (деньги – средство к дальнейшему развитию)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Работать, получая удовольствие и удовлетворение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Свобода и стремление к автономности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Пространство в творчестве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Успешные примеры других ремесленников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Неудовлетворенная потребность в чем-либо (например,в пространстве или в уникальных товарах) 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Вклад в распространение идей экологического, осознанного потребления,попытки изменить среду на более глобальном уровне </a:t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95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775"/>
              <a:buNone/>
            </a:pPr>
            <a:r>
              <a:t/>
            </a:r>
            <a:endParaRPr b="1" sz="950"/>
          </a:p>
        </p:txBody>
      </p:sp>
      <p:sp>
        <p:nvSpPr>
          <p:cNvPr id="367" name="Google Shape;367;g33c936429fe_0_245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g33c936429fe_0_245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g33c936429fe_0_245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g33c936429fe_0_245"/>
          <p:cNvSpPr txBox="1"/>
          <p:nvPr/>
        </p:nvSpPr>
        <p:spPr>
          <a:xfrm>
            <a:off x="5474250" y="1710175"/>
            <a:ext cx="3304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0A204B"/>
                </a:solidFill>
              </a:rPr>
              <a:t>“Но мне очень нравится преподавать, то есть это как, то есть она моя любимая работа, то есть если, а, рисование для меня дело жизни, то обучение рисованию - это моя любимая работа, и тогда я как-то, ну, у меня как-то даже не было мысли другой, что я могу сделать что-то другое” (женщина, 31 год, крафт-услуги)</a:t>
            </a:r>
            <a:endParaRPr>
              <a:solidFill>
                <a:srgbClr val="0A204B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3c936429fe_0_254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Цели ведения </a:t>
            </a:r>
            <a:r>
              <a:rPr b="1" lang="ru"/>
              <a:t>собственного дела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376" name="Google Shape;376;g33c936429fe_0_254"/>
          <p:cNvSpPr txBox="1"/>
          <p:nvPr>
            <p:ph idx="1" type="body"/>
          </p:nvPr>
        </p:nvSpPr>
        <p:spPr>
          <a:xfrm>
            <a:off x="439425" y="1652200"/>
            <a:ext cx="48030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-31115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“дело как бизнес” - достижение успешности дела, показателем чего является получение прибыли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“дело как стиль жизни” - создание комьюнити вокруг своего дела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“дело как самореализация” - самореализация в качестве профессионала, мастера в рамках своего крафтового предпринимательства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“дело как творческое самовыражение” - достижение творческих успехов в рамках своего дела, признания в качестве “творца”</a:t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 sz="1300"/>
              <a:t>// Кафтовое предпринимательство - предпринимательство стиля жизни, в рамках которого дело вписывается в общий стиль жизни, соединяется с идентичностью и ценностями мастера</a:t>
            </a:r>
            <a:endParaRPr b="1" sz="950"/>
          </a:p>
        </p:txBody>
      </p:sp>
      <p:sp>
        <p:nvSpPr>
          <p:cNvPr id="377" name="Google Shape;377;g33c936429fe_0_254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g33c936429fe_0_254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g33c936429fe_0_254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g33c936429fe_0_254"/>
          <p:cNvSpPr txBox="1"/>
          <p:nvPr/>
        </p:nvSpPr>
        <p:spPr>
          <a:xfrm>
            <a:off x="5474250" y="1710175"/>
            <a:ext cx="3304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0A204B"/>
                </a:solidFill>
              </a:rPr>
              <a:t>“Но мне очень нравится преподавать, то есть это как, то есть она моя любимая работа, то есть если, а, рисование для меня дело жизни, то обучение рисованию - это моя любимая работа, и тогда я как-то, ну, у меня как-то даже не было мысли другой, что я могу сделать что-то другое” (женщина, 31 год, крафт-услуги)</a:t>
            </a:r>
            <a:endParaRPr>
              <a:solidFill>
                <a:srgbClr val="0A204B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33c936429fe_0_272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Типологизация крафтовых предпринимателей*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386" name="Google Shape;386;g33c936429fe_0_272"/>
          <p:cNvSpPr txBox="1"/>
          <p:nvPr>
            <p:ph idx="1" type="body"/>
          </p:nvPr>
        </p:nvSpPr>
        <p:spPr>
          <a:xfrm>
            <a:off x="439425" y="1453425"/>
            <a:ext cx="48030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-31115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“дауншифтеры”, профессионализирующие свой досуг и рассматривающие свою работу в контексте его продолжения; 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“туристы”, сочетающие предпринимательскую деятельность с другими формами занятости, тесно связывают свою деятельность с сообществом; 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“независимые профессионалы”, занимающиеся предпринимательством в определённой профессиональной сфере и сочетающие в себе идентичность профессионала-крафтера и предпринимателя;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“ранние бизнесмены”, рассматривающие свою карьеру как бизнес-карьеру, отдающие приоритет экономическим мотивам ведения дела</a:t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chemeClr val="dk1"/>
                </a:solidFill>
              </a:rPr>
              <a:t>*</a:t>
            </a:r>
            <a:r>
              <a:rPr lang="ru" sz="900"/>
              <a:t>Poliakov S. (2021) Careers and lifestyles of young cultural entrepreneurs in St. Petersburg // Creative Industries Journal. №14:3. P. 269-282.</a:t>
            </a:r>
            <a:endParaRPr sz="9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387" name="Google Shape;387;g33c936429fe_0_272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g33c936429fe_0_272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33c936429fe_0_272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g33c936429fe_0_272"/>
          <p:cNvSpPr txBox="1"/>
          <p:nvPr/>
        </p:nvSpPr>
        <p:spPr>
          <a:xfrm>
            <a:off x="5532225" y="1014425"/>
            <a:ext cx="33048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0A204B"/>
                </a:solidFill>
              </a:rPr>
              <a:t>“</a:t>
            </a:r>
            <a:r>
              <a:rPr i="1" lang="ru">
                <a:solidFill>
                  <a:srgbClr val="0A204B"/>
                </a:solidFill>
              </a:rPr>
              <a:t>Видишь, я в него в целом закладывал ещё и какую-то.. миссию, да, для велокомьюнити, а-а-а.. о том, чтобы его немножко преобразить (…) И-и-и для меня была миссия: показать, что вот есть не тока вариант там, э-э-э, типа в парке.. типа прокатиться и бух-.. и типа пивко там сидеть Балтику-тройку глушить. А вот можно ещё и так: когда типа красиво, ты красиво потренировался, приехал, тут кофеёк, встретил корешей..” </a:t>
            </a:r>
            <a:r>
              <a:rPr lang="ru">
                <a:solidFill>
                  <a:srgbClr val="0A204B"/>
                </a:solidFill>
              </a:rPr>
              <a:t>(мужчина, 29 лет, крафт-пространство, Санкт-Петербург)</a:t>
            </a:r>
            <a:endParaRPr>
              <a:solidFill>
                <a:srgbClr val="0A204B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33c936429fe_0_36"/>
          <p:cNvSpPr txBox="1"/>
          <p:nvPr>
            <p:ph type="title"/>
          </p:nvPr>
        </p:nvSpPr>
        <p:spPr>
          <a:xfrm>
            <a:off x="843525" y="2125275"/>
            <a:ext cx="77532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sz="2400"/>
              <a:t>Заключение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400"/>
          </a:p>
        </p:txBody>
      </p:sp>
      <p:sp>
        <p:nvSpPr>
          <p:cNvPr id="396" name="Google Shape;396;g33c936429fe_0_36"/>
          <p:cNvSpPr txBox="1"/>
          <p:nvPr>
            <p:ph idx="2" type="body"/>
          </p:nvPr>
        </p:nvSpPr>
        <p:spPr>
          <a:xfrm>
            <a:off x="4694565" y="880372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Высшая школа экономики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33c936429fe_0_36"/>
          <p:cNvSpPr txBox="1"/>
          <p:nvPr>
            <p:ph idx="3" type="body"/>
          </p:nvPr>
        </p:nvSpPr>
        <p:spPr>
          <a:xfrm>
            <a:off x="6590040" y="880372"/>
            <a:ext cx="1663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2025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g33c936429fe_0_36"/>
          <p:cNvSpPr txBox="1"/>
          <p:nvPr/>
        </p:nvSpPr>
        <p:spPr>
          <a:xfrm>
            <a:off x="2187400" y="786050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ru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Центр молодежных исследований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g33c936429fe_0_36"/>
          <p:cNvSpPr/>
          <p:nvPr/>
        </p:nvSpPr>
        <p:spPr>
          <a:xfrm>
            <a:off x="696450" y="681925"/>
            <a:ext cx="1059000" cy="79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0" name="Google Shape;400;g33c936429fe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3526" y="684125"/>
            <a:ext cx="736425" cy="73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33c936429fe_0_282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Краткие выводы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406" name="Google Shape;406;g33c936429fe_0_282"/>
          <p:cNvSpPr txBox="1"/>
          <p:nvPr>
            <p:ph idx="1" type="body"/>
          </p:nvPr>
        </p:nvSpPr>
        <p:spPr>
          <a:xfrm>
            <a:off x="439425" y="1585925"/>
            <a:ext cx="81738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-31750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Молодые крафтовые предприниматели являются ярким примером проактивности и самостоятельности. Молодежь выступает активным субъектом в поле крафтовой экономики, создает свои миры, правила игры и стандарты, пробует и активно наращивает человеческий капитал</a:t>
            </a:r>
            <a:endParaRPr sz="1400"/>
          </a:p>
          <a:p>
            <a:pPr indent="-3175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Приоритет автономности,свободы выбора и возможности включаться в новые виды деятельности и иметь осмысленную работу, сопровождающиеся постоянной выработкой новых идей для развития себя и своего дела</a:t>
            </a:r>
            <a:endParaRPr sz="1400"/>
          </a:p>
          <a:p>
            <a:pPr indent="-3175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Полная вовлеченность в дело</a:t>
            </a:r>
            <a:endParaRPr sz="1400"/>
          </a:p>
          <a:p>
            <a:pPr indent="-3175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Результативность - может быть низкая экономическая успешность, но в большинстве кейсов – высокое субъективное благополучие, чувство счастья в жизни и удовлетворение от нее</a:t>
            </a:r>
            <a:endParaRPr sz="1400"/>
          </a:p>
        </p:txBody>
      </p:sp>
      <p:sp>
        <p:nvSpPr>
          <p:cNvPr id="407" name="Google Shape;407;g33c936429fe_0_282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g33c936429fe_0_282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g33c936429fe_0_282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"/>
          <p:cNvSpPr txBox="1"/>
          <p:nvPr>
            <p:ph type="title"/>
          </p:nvPr>
        </p:nvSpPr>
        <p:spPr>
          <a:xfrm>
            <a:off x="439426" y="1085850"/>
            <a:ext cx="60084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ru"/>
              <a:t>Что такое крафтовое предпринимательство</a:t>
            </a:r>
            <a:endParaRPr b="1"/>
          </a:p>
        </p:txBody>
      </p:sp>
      <p:sp>
        <p:nvSpPr>
          <p:cNvPr id="259" name="Google Shape;259;p3"/>
          <p:cNvSpPr txBox="1"/>
          <p:nvPr>
            <p:ph idx="1" type="body"/>
          </p:nvPr>
        </p:nvSpPr>
        <p:spPr>
          <a:xfrm>
            <a:off x="439425" y="1606425"/>
            <a:ext cx="8181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-31750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Крафтовая экономика - сектор креативной экономики (наряду с искусством, дизайном, медиа и IT),в котором доминируют  малые/микро ремесленные производства, переместившиеся с периферии в развитые городские экономики, с высоким значением культурных и ценностных составляющих предпринимательства, противостоящее массовому потреблению</a:t>
            </a:r>
            <a:endParaRPr sz="1400"/>
          </a:p>
          <a:p>
            <a:pPr indent="-31750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Традиционные промыслы vs крафт третьей волны (Ocejo, 2017, Luckman, 2015)</a:t>
            </a:r>
            <a:endParaRPr sz="1400"/>
          </a:p>
          <a:p>
            <a:pPr indent="-31750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Крафтовое предпринимательство концентрируется на аутентичном индивидуальном продукте (Fox Miller, 2017, Campbell, 2005)</a:t>
            </a:r>
            <a:endParaRPr sz="1400"/>
          </a:p>
          <a:p>
            <a:pPr indent="-31750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'Post-professional era‘ – размытие границ между профессионалами и любителями (van Abel et al., 2011)</a:t>
            </a:r>
            <a:endParaRPr sz="1400"/>
          </a:p>
          <a:p>
            <a:pPr indent="-317500" lvl="0" marL="45720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Работа – страсть – привлекательный этос ‘passionate work’ (McRobbie, 2016)</a:t>
            </a:r>
            <a:endParaRPr sz="1400"/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r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r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14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14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775"/>
              <a:buNone/>
            </a:pPr>
            <a:r>
              <a:t/>
            </a:r>
            <a:endParaRPr b="1" sz="1400"/>
          </a:p>
        </p:txBody>
      </p:sp>
      <p:sp>
        <p:nvSpPr>
          <p:cNvPr id="260" name="Google Shape;260;p3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ru" sz="1100"/>
              <a:t>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3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"/>
          <p:cNvSpPr txBox="1"/>
          <p:nvPr>
            <p:ph type="title"/>
          </p:nvPr>
        </p:nvSpPr>
        <p:spPr>
          <a:xfrm>
            <a:off x="439425" y="108585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Молодёжное предпринимательство в сфере крафта</a:t>
            </a:r>
            <a:r>
              <a:rPr b="1" lang="ru"/>
              <a:t>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268" name="Google Shape;268;p4"/>
          <p:cNvSpPr txBox="1"/>
          <p:nvPr>
            <p:ph idx="1" type="body"/>
          </p:nvPr>
        </p:nvSpPr>
        <p:spPr>
          <a:xfrm>
            <a:off x="439425" y="1557999"/>
            <a:ext cx="8181600" cy="26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-31750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Общество потребления vs запрос на аутентичность среди молодёжи</a:t>
            </a:r>
            <a:endParaRPr sz="1400"/>
          </a:p>
          <a:p>
            <a:pPr indent="-3175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Концепция «предприниматель стиля жизни» - lifestyle entrepreneur (Bredvold, Skalen, 2016, Siemens, 2014)</a:t>
            </a:r>
            <a:endParaRPr sz="1400"/>
          </a:p>
          <a:p>
            <a:pPr indent="-3175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Коммодификация личности, значимость человеческого и социального капиталов (Melian, 2016)</a:t>
            </a:r>
            <a:endParaRPr sz="1400"/>
          </a:p>
          <a:p>
            <a:pPr indent="-3175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Высокая степень заинтересованность молодых людей в открытии собственного бизнеса, а с другой - низкий процент действительной реализации предпринимательских проектов - высокий экономический барьер вхождения, недостаток образовательных ресурсов (Geldhof et al., 2014, Dzomonda, Fatoki, 2019)</a:t>
            </a:r>
            <a:endParaRPr sz="1400"/>
          </a:p>
          <a:p>
            <a:pPr indent="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 sz="1400"/>
              <a:t>// сфера крафтового предпринимательства как возможность попробовать себя </a:t>
            </a:r>
            <a:r>
              <a:rPr b="1" lang="ru" sz="1400"/>
              <a:t>в роли «полноценных» экономических акторов</a:t>
            </a:r>
            <a:endParaRPr b="1" sz="14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4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4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105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775"/>
              <a:buNone/>
            </a:pPr>
            <a:r>
              <a:t/>
            </a:r>
            <a:endParaRPr b="1" sz="1050"/>
          </a:p>
        </p:txBody>
      </p:sp>
      <p:sp>
        <p:nvSpPr>
          <p:cNvPr id="269" name="Google Shape;269;p4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4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4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33c936429fe_0_124"/>
          <p:cNvSpPr txBox="1"/>
          <p:nvPr>
            <p:ph type="title"/>
          </p:nvPr>
        </p:nvSpPr>
        <p:spPr>
          <a:xfrm>
            <a:off x="843525" y="2125275"/>
            <a:ext cx="77532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sz="2400"/>
              <a:t>Кейс крафтового предпринимательства в Санкт-Петербурге</a:t>
            </a:r>
            <a:endParaRPr sz="4000"/>
          </a:p>
        </p:txBody>
      </p:sp>
      <p:sp>
        <p:nvSpPr>
          <p:cNvPr id="277" name="Google Shape;277;g33c936429fe_0_124"/>
          <p:cNvSpPr txBox="1"/>
          <p:nvPr>
            <p:ph idx="2" type="body"/>
          </p:nvPr>
        </p:nvSpPr>
        <p:spPr>
          <a:xfrm>
            <a:off x="4694565" y="880372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Высшая школа экономики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g33c936429fe_0_124"/>
          <p:cNvSpPr txBox="1"/>
          <p:nvPr>
            <p:ph idx="3" type="body"/>
          </p:nvPr>
        </p:nvSpPr>
        <p:spPr>
          <a:xfrm>
            <a:off x="6590040" y="880372"/>
            <a:ext cx="1663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2025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33c936429fe_0_124"/>
          <p:cNvSpPr txBox="1"/>
          <p:nvPr/>
        </p:nvSpPr>
        <p:spPr>
          <a:xfrm>
            <a:off x="2187400" y="786050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ru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Центр молодежных исследований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33c936429fe_0_124"/>
          <p:cNvSpPr/>
          <p:nvPr/>
        </p:nvSpPr>
        <p:spPr>
          <a:xfrm>
            <a:off x="696450" y="681925"/>
            <a:ext cx="1059000" cy="79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1" name="Google Shape;281;g33c936429fe_0_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3526" y="684125"/>
            <a:ext cx="736425" cy="73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3c936429fe_0_173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Проекты Центр</a:t>
            </a:r>
            <a:r>
              <a:rPr b="1" lang="ru"/>
              <a:t>а молодёжных исследований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287" name="Google Shape;287;g33c936429fe_0_173"/>
          <p:cNvSpPr txBox="1"/>
          <p:nvPr>
            <p:ph idx="1" type="body"/>
          </p:nvPr>
        </p:nvSpPr>
        <p:spPr>
          <a:xfrm>
            <a:off x="439425" y="1408925"/>
            <a:ext cx="8181600" cy="30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300"/>
              <a:t>С 2019 по 2022 год Центр молодежных исследований сосредоточился на исследовании молодежного предпринимательства. 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ru" sz="1200"/>
              <a:t>2019 - “Молодежное предпринимательство: между субкультурами DIY-практиками и новыми формами гражданственности” - о </a:t>
            </a:r>
            <a:r>
              <a:rPr b="1" lang="ru" sz="1200"/>
              <a:t>DYI-предпринимательстве</a:t>
            </a:r>
            <a:r>
              <a:rPr lang="ru" sz="1200"/>
              <a:t> в контексте гражданского участия молодежи </a:t>
            </a:r>
            <a:endParaRPr sz="12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200"/>
              <a:t>2020 - “Новые мастера и новые ученики в крафтовой экономике: просьюмеризм как феномен молодежной повседневной культуры” - о</a:t>
            </a:r>
            <a:r>
              <a:rPr b="1" lang="ru" sz="1200"/>
              <a:t> просьюмеризме в крафтовой экономике</a:t>
            </a:r>
            <a:endParaRPr sz="12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200"/>
              <a:t>2021 - “Пережить трудные времена и сохранить бизнес: стратегии совладания с кризисом молодых предпринимателей Санкт-Петербурга” - о </a:t>
            </a:r>
            <a:r>
              <a:rPr b="1" lang="ru" sz="1200"/>
              <a:t>стратегиях совладания предпринимателей с кризисом</a:t>
            </a:r>
            <a:endParaRPr b="1" sz="12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200"/>
              <a:t>2022 - “Красота «своими руками: политики тела, самозанятость и уход за собой в молодежных культурах Санкт-Петербурга”  - о потребительской культуре в крафтовой </a:t>
            </a:r>
            <a:r>
              <a:rPr b="1" lang="ru" sz="1200"/>
              <a:t>бьюти-индустрии</a:t>
            </a:r>
            <a:endParaRPr b="1" sz="12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200"/>
              <a:t>2022 -</a:t>
            </a:r>
            <a:r>
              <a:rPr b="1" lang="ru" sz="1200"/>
              <a:t> </a:t>
            </a:r>
            <a:r>
              <a:rPr lang="ru" sz="1200"/>
              <a:t>“Успех и самостоятельность человека  в  меняющемся  мире” (программа Минобрнауки России “Приоритет 2030”) - </a:t>
            </a:r>
            <a:r>
              <a:rPr lang="ru" sz="1200"/>
              <a:t>о молодёжной </a:t>
            </a:r>
            <a:r>
              <a:rPr b="1" lang="ru" sz="1200"/>
              <a:t>агентности и самостоятельности</a:t>
            </a:r>
            <a:endParaRPr b="1" sz="1200"/>
          </a:p>
          <a:p>
            <a:pPr indent="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 sz="1300"/>
              <a:t>// Общий массив собранных данных - 150 глубинных интервью с производителями крафтовой продукции, услуг и креативных пространств</a:t>
            </a:r>
            <a:endParaRPr b="1"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95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775"/>
              <a:buNone/>
            </a:pPr>
            <a:r>
              <a:t/>
            </a:r>
            <a:endParaRPr b="1" sz="950"/>
          </a:p>
        </p:txBody>
      </p:sp>
      <p:sp>
        <p:nvSpPr>
          <p:cNvPr id="288" name="Google Shape;288;g33c936429fe_0_173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33c936429fe_0_173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33c936429fe_0_173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"/>
          <p:cNvSpPr txBox="1"/>
          <p:nvPr>
            <p:ph type="title"/>
          </p:nvPr>
        </p:nvSpPr>
        <p:spPr>
          <a:xfrm>
            <a:off x="843525" y="2125275"/>
            <a:ext cx="77532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sz="2400"/>
              <a:t>Барьеры и сложности в ведении крафтового бизнеса</a:t>
            </a:r>
            <a:endParaRPr sz="4000"/>
          </a:p>
        </p:txBody>
      </p:sp>
      <p:sp>
        <p:nvSpPr>
          <p:cNvPr id="296" name="Google Shape;296;p12"/>
          <p:cNvSpPr txBox="1"/>
          <p:nvPr>
            <p:ph idx="2" type="body"/>
          </p:nvPr>
        </p:nvSpPr>
        <p:spPr>
          <a:xfrm>
            <a:off x="4694565" y="880372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Высшая школа экономики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2"/>
          <p:cNvSpPr txBox="1"/>
          <p:nvPr>
            <p:ph idx="3" type="body"/>
          </p:nvPr>
        </p:nvSpPr>
        <p:spPr>
          <a:xfrm>
            <a:off x="6590040" y="880372"/>
            <a:ext cx="1663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2025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2"/>
          <p:cNvSpPr txBox="1"/>
          <p:nvPr/>
        </p:nvSpPr>
        <p:spPr>
          <a:xfrm>
            <a:off x="2187400" y="786050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ru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Центр молодежных исследований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2"/>
          <p:cNvSpPr/>
          <p:nvPr/>
        </p:nvSpPr>
        <p:spPr>
          <a:xfrm>
            <a:off x="696450" y="681925"/>
            <a:ext cx="1059000" cy="79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0" name="Google Shape;30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3526" y="684125"/>
            <a:ext cx="736425" cy="73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3c936429fe_0_208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Структурные барьеры в развитии крафтового бизнеса</a:t>
            </a:r>
            <a:r>
              <a:rPr b="1" lang="ru"/>
              <a:t>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306" name="Google Shape;306;g33c936429fe_0_208"/>
          <p:cNvSpPr txBox="1"/>
          <p:nvPr>
            <p:ph idx="1" type="body"/>
          </p:nvPr>
        </p:nvSpPr>
        <p:spPr>
          <a:xfrm>
            <a:off x="439425" y="1652200"/>
            <a:ext cx="4860900" cy="30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0" lvl="0" marL="0" rtl="0" algn="ctr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 sz="1300"/>
              <a:t>Ограниченность ресурсов (экономический, культурный, социальный капиталы)</a:t>
            </a:r>
            <a:endParaRPr b="1" sz="1300"/>
          </a:p>
          <a:p>
            <a:pPr indent="-30480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отсутствие достаточных финансовых ресурсов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сложность планирования в кризисных ситуациях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недостаток компетенций в области предпринимательства</a:t>
            </a:r>
            <a:endParaRPr sz="1300"/>
          </a:p>
          <a:p>
            <a:pPr indent="-31115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неактуальность существующих образовательных программ для такого формата бизнеса</a:t>
            </a:r>
            <a:endParaRPr sz="1300"/>
          </a:p>
          <a:p>
            <a:pPr indent="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 sz="1300"/>
              <a:t>Взаимодействие с другими социальными агентами:</a:t>
            </a:r>
            <a:endParaRPr b="1" sz="1300"/>
          </a:p>
          <a:p>
            <a:pPr indent="-30480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владельцы крупных бизнесов и арендодатели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государственный бюрократизм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отсутствие действенных мер поддержки микро- и малого бизнеса и понимания его нужд</a:t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95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775"/>
              <a:buNone/>
            </a:pPr>
            <a:r>
              <a:t/>
            </a:r>
            <a:endParaRPr b="1" sz="950"/>
          </a:p>
        </p:txBody>
      </p:sp>
      <p:sp>
        <p:nvSpPr>
          <p:cNvPr id="307" name="Google Shape;307;g33c936429fe_0_208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g33c936429fe_0_208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g33c936429fe_0_208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g33c936429fe_0_208"/>
          <p:cNvSpPr txBox="1"/>
          <p:nvPr/>
        </p:nvSpPr>
        <p:spPr>
          <a:xfrm>
            <a:off x="5507375" y="1376175"/>
            <a:ext cx="33048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0A204B"/>
                </a:solidFill>
              </a:rPr>
              <a:t>“</a:t>
            </a:r>
            <a:r>
              <a:rPr i="1" lang="ru">
                <a:solidFill>
                  <a:srgbClr val="0A204B"/>
                </a:solidFill>
              </a:rPr>
              <a:t>Конечно, это всё равно сложно,потому что малый бизнес в России никто вообще не хочет поддерживать, кроме самих зачинателей этого малого бизнеса и их близких, и это очень прискорбно, потому что я считаю, что вообще за этим будущее. И это реально круто. Именно поэтому в основном этим занимаются люди более молодые, более гибкие, потому что они готовы рискнуть” </a:t>
            </a:r>
            <a:r>
              <a:rPr lang="ru">
                <a:solidFill>
                  <a:srgbClr val="0A204B"/>
                </a:solidFill>
              </a:rPr>
              <a:t>(женщина, 25 лет, крафт-производство, Санкт-Петербург)</a:t>
            </a:r>
            <a:endParaRPr>
              <a:solidFill>
                <a:srgbClr val="0A204B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3c936429fe_0_218"/>
          <p:cNvSpPr txBox="1"/>
          <p:nvPr>
            <p:ph type="title"/>
          </p:nvPr>
        </p:nvSpPr>
        <p:spPr>
          <a:xfrm>
            <a:off x="439425" y="1069300"/>
            <a:ext cx="55761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ru"/>
              <a:t>Специфика крафта как сложность</a:t>
            </a:r>
            <a:r>
              <a:rPr b="1" lang="ru"/>
              <a:t> в развитии бизнеса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316" name="Google Shape;316;g33c936429fe_0_218"/>
          <p:cNvSpPr txBox="1"/>
          <p:nvPr>
            <p:ph idx="1" type="body"/>
          </p:nvPr>
        </p:nvSpPr>
        <p:spPr>
          <a:xfrm>
            <a:off x="439425" y="1652200"/>
            <a:ext cx="4595700" cy="30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0">
            <a:noAutofit/>
          </a:bodyPr>
          <a:lstStyle/>
          <a:p>
            <a:pPr indent="-30480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специфический характер продукта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необходимость постоянно соответствовать клиентскому запросу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неокупаемость производимых товаров и услуг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отсутствие стабильного дохода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эмоциональный труд сложность делегирования функций</a:t>
            </a:r>
            <a:endParaRPr sz="1300"/>
          </a:p>
          <a:p>
            <a:pPr indent="-304800" lvl="0" marL="45720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ru" sz="1300"/>
              <a:t>с</a:t>
            </a:r>
            <a:r>
              <a:rPr lang="ru" sz="1300"/>
              <a:t>толкновение с отрицательной реакцией на дело со стороны окружающих: нестабильность и неконвенциональность крафта как “бизнеса”</a:t>
            </a:r>
            <a:endParaRPr sz="1300"/>
          </a:p>
          <a:p>
            <a:pPr indent="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300"/>
              <a:t>//</a:t>
            </a:r>
            <a:r>
              <a:rPr b="1" lang="ru" sz="1300"/>
              <a:t> нивелирование негативной оценки через отрицание экспертности окружающих и принятие роли “аутсайдера”</a:t>
            </a:r>
            <a:endParaRPr b="1" sz="1300"/>
          </a:p>
          <a:p>
            <a:pPr indent="0" lvl="0" marL="45720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30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b="1" sz="950"/>
          </a:p>
          <a:p>
            <a:pPr indent="0" lvl="0" marL="0" rtl="0" algn="just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SzPts val="775"/>
              <a:buNone/>
            </a:pPr>
            <a:r>
              <a:t/>
            </a:r>
            <a:endParaRPr b="1" sz="950"/>
          </a:p>
        </p:txBody>
      </p:sp>
      <p:sp>
        <p:nvSpPr>
          <p:cNvPr id="317" name="Google Shape;317;g33c936429fe_0_218"/>
          <p:cNvSpPr txBox="1"/>
          <p:nvPr>
            <p:ph idx="4" type="body"/>
          </p:nvPr>
        </p:nvSpPr>
        <p:spPr>
          <a:xfrm>
            <a:off x="4704527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>
                <a:latin typeface="Arial"/>
                <a:ea typeface="Arial"/>
                <a:cs typeface="Arial"/>
                <a:sym typeface="Arial"/>
              </a:rPr>
              <a:t>2025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33c936429fe_0_218"/>
          <p:cNvSpPr txBox="1"/>
          <p:nvPr>
            <p:ph idx="5" type="body"/>
          </p:nvPr>
        </p:nvSpPr>
        <p:spPr>
          <a:xfrm>
            <a:off x="853933" y="407644"/>
            <a:ext cx="15525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800"/>
              <a:buNone/>
            </a:pPr>
            <a:r>
              <a:rPr lang="ru" sz="1100"/>
              <a:t>Центр молодежных исследований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33c936429fe_0_218"/>
          <p:cNvSpPr txBox="1"/>
          <p:nvPr>
            <p:ph idx="1" type="body"/>
          </p:nvPr>
        </p:nvSpPr>
        <p:spPr>
          <a:xfrm>
            <a:off x="2558033" y="407644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 sz="1100"/>
              <a:t>Высшая школа экономики</a:t>
            </a:r>
            <a:endParaRPr b="0" i="0" sz="11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33c936429fe_0_218"/>
          <p:cNvSpPr txBox="1"/>
          <p:nvPr/>
        </p:nvSpPr>
        <p:spPr>
          <a:xfrm>
            <a:off x="5300325" y="1583225"/>
            <a:ext cx="33048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0A204B"/>
                </a:solidFill>
              </a:rPr>
              <a:t>“По факту, социально, я лох, как бы. То есть, у меня ничего нет. То есть, у меня нет своей квартиры, у меня нет своей машины. То есть, она есть у мужика. У меня нет детей. То есть, из вот такого, из социального, у меня есть только муж, как бы. Он нормальный. Все. А так, вот эти маячки, у меня такого нет. По факту не особо я состоялась. Но мне кажется, что это неважно” </a:t>
            </a:r>
            <a:r>
              <a:rPr lang="ru">
                <a:solidFill>
                  <a:srgbClr val="0A204B"/>
                </a:solidFill>
              </a:rPr>
              <a:t>(женщина, 34 года, крафт-услуги, Санкт-Петербург)</a:t>
            </a:r>
            <a:endParaRPr>
              <a:solidFill>
                <a:srgbClr val="0A204B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33c936429fe_0_27"/>
          <p:cNvSpPr txBox="1"/>
          <p:nvPr>
            <p:ph type="title"/>
          </p:nvPr>
        </p:nvSpPr>
        <p:spPr>
          <a:xfrm>
            <a:off x="843525" y="2125275"/>
            <a:ext cx="76290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sz="2400"/>
              <a:t>Ресурсы и стратегии для </a:t>
            </a:r>
            <a:r>
              <a:rPr lang="ru" sz="2400"/>
              <a:t>ведения крафтового бизнеса</a:t>
            </a:r>
            <a:endParaRPr sz="4000"/>
          </a:p>
        </p:txBody>
      </p:sp>
      <p:sp>
        <p:nvSpPr>
          <p:cNvPr id="326" name="Google Shape;326;g33c936429fe_0_27"/>
          <p:cNvSpPr txBox="1"/>
          <p:nvPr>
            <p:ph idx="2" type="body"/>
          </p:nvPr>
        </p:nvSpPr>
        <p:spPr>
          <a:xfrm>
            <a:off x="4694565" y="880372"/>
            <a:ext cx="17088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Высшая школа экономики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g33c936429fe_0_27"/>
          <p:cNvSpPr txBox="1"/>
          <p:nvPr>
            <p:ph idx="3" type="body"/>
          </p:nvPr>
        </p:nvSpPr>
        <p:spPr>
          <a:xfrm>
            <a:off x="6590040" y="880372"/>
            <a:ext cx="16632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900"/>
              <a:buFont typeface="Arial"/>
              <a:buNone/>
            </a:pPr>
            <a:r>
              <a:rPr lang="ru"/>
              <a:t>2025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33c936429fe_0_27"/>
          <p:cNvSpPr txBox="1"/>
          <p:nvPr/>
        </p:nvSpPr>
        <p:spPr>
          <a:xfrm>
            <a:off x="2187400" y="786050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ru" sz="9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Центр молодежных исследований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33c936429fe_0_27"/>
          <p:cNvSpPr/>
          <p:nvPr/>
        </p:nvSpPr>
        <p:spPr>
          <a:xfrm>
            <a:off x="696450" y="681925"/>
            <a:ext cx="1059000" cy="79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0" name="Google Shape;330;g33c936429fe_0_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3526" y="684125"/>
            <a:ext cx="736425" cy="73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