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76" r:id="rId5"/>
    <p:sldId id="272" r:id="rId6"/>
    <p:sldId id="273" r:id="rId7"/>
    <p:sldId id="267" r:id="rId8"/>
    <p:sldId id="268" r:id="rId9"/>
    <p:sldId id="270" r:id="rId10"/>
    <p:sldId id="257" r:id="rId11"/>
    <p:sldId id="258" r:id="rId12"/>
    <p:sldId id="259" r:id="rId13"/>
    <p:sldId id="260" r:id="rId14"/>
    <p:sldId id="262" r:id="rId15"/>
    <p:sldId id="263" r:id="rId16"/>
    <p:sldId id="271" r:id="rId17"/>
    <p:sldId id="274" r:id="rId18"/>
    <p:sldId id="265" r:id="rId19"/>
    <p:sldId id="266" r:id="rId20"/>
  </p:sldIdLst>
  <p:sldSz cx="14630400" cy="8229600"/>
  <p:notesSz cx="8229600" cy="14630400"/>
  <p:embeddedFontLst>
    <p:embeddedFont>
      <p:font typeface="Kanit Light" pitchFamily="34" charset="0"/>
      <p:regular r:id="rId24"/>
    </p:embeddedFont>
    <p:embeddedFont>
      <p:font typeface="Kanit Light" pitchFamily="34" charset="-122"/>
      <p:regular r:id="rId25"/>
    </p:embeddedFont>
    <p:embeddedFont>
      <p:font typeface="Kanit Light" pitchFamily="34" charset="-120"/>
      <p:regular r:id="rId26"/>
    </p:embeddedFont>
    <p:embeddedFont>
      <p:font typeface="Martel Sans" panose="00000800000000000000" pitchFamily="34" charset="0"/>
      <p:bold r:id="rId27"/>
    </p:embeddedFont>
    <p:embeddedFont>
      <p:font typeface="Martel Sans" panose="00000800000000000000" pitchFamily="34" charset="-122"/>
      <p:bold r:id="rId28"/>
    </p:embeddedFont>
    <p:embeddedFont>
      <p:font typeface="Martel Sans" panose="00000800000000000000" pitchFamily="34" charset="-120"/>
      <p:bold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9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tadviser.ru/index.php/%D0%9F%D1%80%D0%BE%D0%B4%D1%83%D0%BA%D1%82:ChatGPT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hyperlink" Target="https://www.kommersant.ru/doc/721528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34904"/>
            <a:ext cx="7556421" cy="3912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Дипфейк: как распознать мошенничество на основе ИИ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005989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Чашникова Кристина Юрьевна, 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приглашенный преподаватель Департамента экономики и финансов НИУ ВШЭ — Пермь</a:t>
            </a:r>
            <a:endParaRPr lang="en-US" sz="1750" dirty="0">
              <a:solidFill>
                <a:srgbClr val="2C3249"/>
              </a:solidFill>
              <a:latin typeface="Martel Sans" panose="00000800000000000000" pitchFamily="34" charset="0"/>
              <a:cs typeface="Martel Sans" panose="00000800000000000000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315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858" y="3333750"/>
            <a:ext cx="11162705" cy="6829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Распознавание дипфейков: аудиоаномалии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8" y="4344472"/>
            <a:ext cx="4366855" cy="8740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3337" y="5546288"/>
            <a:ext cx="3929896" cy="6827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Несоответствия между речью и движениями губ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983337" y="6360081"/>
            <a:ext cx="3929896" cy="699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Генерация звука отстает или опережает движения губ.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713" y="4344472"/>
            <a:ext cx="4366855" cy="8740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50193" y="5546288"/>
            <a:ext cx="3929896" cy="6827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Искажения в тембре и интонации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5350193" y="6360081"/>
            <a:ext cx="3929896" cy="10487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Звук может быть монотонным, лишенным эмоций или иметь нехарактерные особенности.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568" y="4344472"/>
            <a:ext cx="4366855" cy="8740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048" y="5546288"/>
            <a:ext cx="3929896" cy="6827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 err="1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Посторонние</a:t>
            </a:r>
            <a:r>
              <a:rPr lang="en-US" sz="2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150" dirty="0" err="1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шумы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717048" y="6360081"/>
            <a:ext cx="3929896" cy="699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Шум, треск, помехи, которые не должны быть в аудиозаписи.</a:t>
            </a:r>
            <a:endParaRPr lang="en-US" sz="17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33588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Вызовы для СМИ и общества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91307"/>
            <a:ext cx="7556421" cy="2404586"/>
          </a:xfrm>
          <a:prstGeom prst="roundRect">
            <a:avLst>
              <a:gd name="adj" fmla="val 396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3798927"/>
            <a:ext cx="7541181" cy="1376124"/>
          </a:xfrm>
          <a:prstGeom prst="rect">
            <a:avLst/>
          </a:prstGeom>
          <a:solidFill>
            <a:srgbClr val="FFFFFF">
              <a:alpha val="4000"/>
            </a:srgbClr>
          </a:solidFill>
        </p:spPr>
      </p:sp>
      <p:sp>
        <p:nvSpPr>
          <p:cNvPr id="6" name="Text 3"/>
          <p:cNvSpPr/>
          <p:nvPr/>
        </p:nvSpPr>
        <p:spPr>
          <a:xfrm>
            <a:off x="6514624" y="3942636"/>
            <a:ext cx="3313152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Потеря доверия к СМИ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9024" y="3942636"/>
            <a:ext cx="3313152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Распространение дезинформации и фейковых новостей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7810" y="5175052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</p:spPr>
      </p:sp>
      <p:sp>
        <p:nvSpPr>
          <p:cNvPr id="9" name="Text 6"/>
          <p:cNvSpPr/>
          <p:nvPr/>
        </p:nvSpPr>
        <p:spPr>
          <a:xfrm>
            <a:off x="6514624" y="5318760"/>
            <a:ext cx="3313152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Политическая манипуляция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9024" y="5318760"/>
            <a:ext cx="3313152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Нарушение репутации и дискредитация личностей</a:t>
            </a:r>
            <a:endParaRPr lang="en-US" sz="17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8703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Алгоритмы анализа медиаконтента на предмет подлинности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1871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C5D2CF"/>
          </a:solidFill>
        </p:spPr>
      </p:sp>
      <p:sp>
        <p:nvSpPr>
          <p:cNvPr id="4" name="Shape 2"/>
          <p:cNvSpPr/>
          <p:nvPr/>
        </p:nvSpPr>
        <p:spPr>
          <a:xfrm>
            <a:off x="1358622" y="33014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5D2CF"/>
          </a:solidFill>
        </p:spPr>
      </p:sp>
      <p:sp>
        <p:nvSpPr>
          <p:cNvPr id="5" name="Shape 3"/>
          <p:cNvSpPr/>
          <p:nvPr/>
        </p:nvSpPr>
        <p:spPr>
          <a:xfrm>
            <a:off x="87880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82159" y="3146584"/>
            <a:ext cx="103465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2381488" y="3033236"/>
            <a:ext cx="397502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Анализ визуальных аномалий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2381488" y="3523655"/>
            <a:ext cx="11455122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Анализ движений, освещения, отражений для выявления несоответствий.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3586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5D2CF"/>
          </a:solidFill>
        </p:spPr>
      </p:sp>
      <p:sp>
        <p:nvSpPr>
          <p:cNvPr id="10" name="Shape 8"/>
          <p:cNvSpPr/>
          <p:nvPr/>
        </p:nvSpPr>
        <p:spPr>
          <a:xfrm>
            <a:off x="8788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47869" y="4680347"/>
            <a:ext cx="172164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2381488" y="4566999"/>
            <a:ext cx="2861310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Анализ аудиозаписей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2381488" y="5057418"/>
            <a:ext cx="11455122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Проверка тембра, интонации, поиска посторонних шумов.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13586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5D2CF"/>
          </a:solidFill>
        </p:spPr>
      </p:sp>
      <p:sp>
        <p:nvSpPr>
          <p:cNvPr id="15" name="Shape 13"/>
          <p:cNvSpPr/>
          <p:nvPr/>
        </p:nvSpPr>
        <p:spPr>
          <a:xfrm>
            <a:off x="8788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46440" y="6214110"/>
            <a:ext cx="174903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2381488" y="6100763"/>
            <a:ext cx="3376970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Сравнение с оригиналом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381488" y="6591181"/>
            <a:ext cx="11455122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Сравнение анализируемого файла с известными оригиналами для определения подлинности.</a:t>
            </a:r>
            <a:endParaRPr lang="en-US" sz="17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4252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Использование дипфейков в финансовом мошенничестве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150751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Дипфейки становятся новым оружием для мошенников. С помощью нейросетей создаются реалистичные видео, которые рассылаются жертвам.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494609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В фальшивых роликах дипфейк-персонаж просит перевести деньги, рассказывая о несчастных случаях, болезнях или других вымышленных проблемах.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838468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Мошенники могут создавать дипфейки работодателей, госслужащих или знаменитостей, чтобы повысить доверие жертвы.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7182326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510" y="380214"/>
            <a:ext cx="1053262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800" dirty="0">
                <a:solidFill>
                  <a:srgbClr val="2C3249"/>
                </a:solidFill>
                <a:cs typeface="Martel Sans" panose="00000800000000000000" pitchFamily="34" charset="-120"/>
              </a:rPr>
              <a:t>Как можно обезопасить себя и близких </a:t>
            </a:r>
            <a:endParaRPr lang="ru-RU" sz="48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>
              <a:lnSpc>
                <a:spcPts val="5550"/>
              </a:lnSpc>
            </a:pPr>
            <a:r>
              <a:rPr lang="ru-RU" sz="4800" dirty="0">
                <a:solidFill>
                  <a:srgbClr val="2C3249"/>
                </a:solidFill>
                <a:cs typeface="Martel Sans" panose="00000800000000000000" pitchFamily="34" charset="-120"/>
              </a:rPr>
              <a:t>от мошенников, которые используют ИИ?</a:t>
            </a:r>
            <a:endParaRPr lang="ru-RU" sz="48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4120" y="1890416"/>
            <a:ext cx="6452846" cy="55042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Не говорите «Да», «Соглашаюсь» и подобные слова и фразы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. Мошенники могут использовать голос в будущем. </a:t>
            </a: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Чем меньше у мошенников открытых данных о вас – тем лучше.</a:t>
            </a:r>
            <a:endParaRPr lang="ru-RU" sz="2400" b="1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Перезванивайте по сотовой связи, а не в мессенджерах.</a:t>
            </a:r>
            <a:endParaRPr lang="ru-RU" sz="2400" b="1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Попросите ещё несколько голосовых или </a:t>
            </a:r>
            <a:r>
              <a:rPr lang="ru-RU" sz="2400" b="1" dirty="0" err="1">
                <a:solidFill>
                  <a:srgbClr val="2C3249"/>
                </a:solidFill>
                <a:cs typeface="Martel Sans" panose="00000800000000000000" pitchFamily="34" charset="-120"/>
              </a:rPr>
              <a:t>видеосообщений</a:t>
            </a: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.</a:t>
            </a:r>
            <a:endParaRPr lang="ru-RU" sz="2400" b="1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6966" y="2047872"/>
            <a:ext cx="3624590" cy="4830006"/>
          </a:xfrm>
          <a:prstGeom prst="rect">
            <a:avLst/>
          </a:prstGeom>
        </p:spPr>
      </p:pic>
      <p:pic>
        <p:nvPicPr>
          <p:cNvPr id="6" name="_______________seed28367635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1556" y="2047872"/>
            <a:ext cx="3656977" cy="4830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510" y="380214"/>
            <a:ext cx="1053262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800" dirty="0">
                <a:solidFill>
                  <a:srgbClr val="2C3249"/>
                </a:solidFill>
                <a:cs typeface="Martel Sans" panose="00000800000000000000" pitchFamily="34" charset="-120"/>
              </a:rPr>
              <a:t>Как можно обезопасить себя и близких </a:t>
            </a:r>
            <a:endParaRPr lang="ru-RU" sz="48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>
              <a:lnSpc>
                <a:spcPts val="5550"/>
              </a:lnSpc>
            </a:pPr>
            <a:r>
              <a:rPr lang="ru-RU" sz="4800" dirty="0">
                <a:solidFill>
                  <a:srgbClr val="2C3249"/>
                </a:solidFill>
                <a:cs typeface="Martel Sans" panose="00000800000000000000" pitchFamily="34" charset="-120"/>
              </a:rPr>
              <a:t>от мошенников, которые используют ИИ?</a:t>
            </a:r>
            <a:endParaRPr lang="ru-RU" sz="48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4120" y="1890417"/>
            <a:ext cx="6343515" cy="60410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Можно использовать различные сервисы и возможности, которые предлагают банки и операторы связи. 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Например: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● Системы 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фрод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-мониторинга, усиленные ИИ,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 доступны для клиентов Т-банка и Сбербанка;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● Нейрощит Т-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Мобайла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;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● У МТС есть функция «Защитник»;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● В приложении 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СберБанк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 Онлайн также есть целый набор бесплатных сервисов для 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киберзащиты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;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● Кибершквал.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1956026"/>
            <a:ext cx="3289260" cy="4383157"/>
          </a:xfrm>
          <a:prstGeom prst="rect">
            <a:avLst/>
          </a:prstGeom>
        </p:spPr>
      </p:pic>
      <p:pic>
        <p:nvPicPr>
          <p:cNvPr id="6" name="654173096432709_w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4459" y="1956026"/>
            <a:ext cx="3289259" cy="438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821055"/>
            <a:ext cx="718733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Будущее дипфейков: </a:t>
            </a:r>
            <a:r>
              <a:rPr lang="en-US" sz="445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риски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983462"/>
            <a:ext cx="5756097" cy="35575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3182" y="5623391"/>
            <a:ext cx="492787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Развитие искусственного интеллекта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44155" y="6109199"/>
            <a:ext cx="565536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/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В 2024 году начали распространяться </a:t>
            </a:r>
            <a:r>
              <a:rPr lang="ru-RU" sz="1750" dirty="0" err="1">
                <a:solidFill>
                  <a:srgbClr val="2C3249"/>
                </a:solidFill>
                <a:cs typeface="Martel Sans" panose="00000800000000000000" pitchFamily="34" charset="-120"/>
              </a:rPr>
              <a:t>дипфейки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, голосовые клоны и фишинговые атаки с использованием искусственного интеллекта. </a:t>
            </a:r>
            <a:endParaRPr lang="ru-RU" sz="175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В 2025 году ИИ-мошенничество станет главным трендом, угрожающим финансовой безопасности</a:t>
            </a:r>
            <a:r>
              <a:rPr lang="ru-RU" dirty="0"/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222" y="1983462"/>
            <a:ext cx="5756098" cy="35574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74674" y="5640222"/>
            <a:ext cx="45853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Распространение дезинформации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74674" y="6117806"/>
            <a:ext cx="5356135" cy="8629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/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В </a:t>
            </a:r>
            <a:r>
              <a:rPr lang="ru-RU" sz="1750" dirty="0" err="1">
                <a:solidFill>
                  <a:srgbClr val="2C3249"/>
                </a:solidFill>
                <a:cs typeface="Martel Sans" panose="00000800000000000000" pitchFamily="34" charset="-120"/>
              </a:rPr>
              <a:t>Telegram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 растёт количество сообщений в криминальных каналах, связанных с искусственным интеллектом и </a:t>
            </a:r>
            <a:r>
              <a:rPr lang="ru-RU" sz="1750" dirty="0" err="1">
                <a:solidFill>
                  <a:srgbClr val="2C3249"/>
                </a:solidFill>
                <a:cs typeface="Martel Sans" panose="00000800000000000000" pitchFamily="34" charset="-120"/>
              </a:rPr>
              <a:t>дипфейками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, которые используются в мошенничестве. Согласно анализу, проведённому </a:t>
            </a:r>
            <a:r>
              <a:rPr lang="ru-RU" sz="1750" dirty="0" err="1">
                <a:solidFill>
                  <a:srgbClr val="2C3249"/>
                </a:solidFill>
                <a:cs typeface="Martel Sans" panose="00000800000000000000" pitchFamily="34" charset="-120"/>
              </a:rPr>
              <a:t>Point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 </a:t>
            </a:r>
            <a:r>
              <a:rPr lang="ru-RU" sz="1750" dirty="0" err="1">
                <a:solidFill>
                  <a:srgbClr val="2C3249"/>
                </a:solidFill>
                <a:cs typeface="Martel Sans" panose="00000800000000000000" pitchFamily="34" charset="-120"/>
              </a:rPr>
              <a:t>Predictive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, в 2023 году там было 47 тыс. сообщений, а в 2024 году их количество превысило 350 </a:t>
            </a:r>
            <a:r>
              <a:rPr lang="ru-RU" sz="1750" dirty="0" err="1">
                <a:solidFill>
                  <a:srgbClr val="2C3249"/>
                </a:solidFill>
                <a:cs typeface="Martel Sans" panose="00000800000000000000" pitchFamily="34" charset="-120"/>
              </a:rPr>
              <a:t>тыс</a:t>
            </a:r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, увеличившись на 644%.</a:t>
            </a:r>
            <a:endParaRPr lang="en-US" sz="1750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73987"/>
            <a:ext cx="6649879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Выводы и рекомендации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22928"/>
            <a:ext cx="7556421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Дипфейки представляют серьезную </a:t>
            </a:r>
            <a:r>
              <a:rPr lang="en-US" sz="175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угрозу</a:t>
            </a: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для</a:t>
            </a:r>
            <a:r>
              <a:rPr lang="ru-RU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неадаптированного в технологиям</a:t>
            </a: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общества</a:t>
            </a:r>
            <a:r>
              <a:rPr lang="ru-RU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, поэтому н</a:t>
            </a:r>
            <a:r>
              <a:rPr lang="en-US" sz="175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еобходимо</a:t>
            </a: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разрабатывать и внедрять новые технологии для их распознавания и предотвращения их использования в негативных целях. </a:t>
            </a:r>
            <a:endParaRPr lang="en-US" sz="1750" dirty="0">
              <a:solidFill>
                <a:srgbClr val="2C3249"/>
              </a:solidFill>
              <a:latin typeface="Martel Sans" panose="00000800000000000000" pitchFamily="34" charset="0"/>
              <a:ea typeface="Martel Sans" panose="00000800000000000000" pitchFamily="34" charset="-122"/>
              <a:cs typeface="Martel Sans" panose="00000800000000000000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rgbClr val="2C3249"/>
              </a:solidFill>
              <a:latin typeface="Martel Sans" panose="00000800000000000000" pitchFamily="34" charset="0"/>
              <a:ea typeface="Martel Sans" panose="00000800000000000000" pitchFamily="34" charset="-122"/>
              <a:cs typeface="Martel Sans" panose="00000800000000000000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ru-RU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Спасибо ФМЦ НИУ ВШЭ за предоставленную возможность, так как в текущих условиях крайне в</a:t>
            </a:r>
            <a:r>
              <a:rPr lang="en-US" sz="175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ажны</a:t>
            </a: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просветительские кампании для повышения осведомленности о дипфейках и опасности их </a:t>
            </a:r>
            <a:r>
              <a:rPr lang="en-US" sz="175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распространения</a:t>
            </a: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.</a:t>
            </a:r>
            <a:endParaRPr lang="ru-RU" sz="1750" dirty="0">
              <a:solidFill>
                <a:srgbClr val="2C3249"/>
              </a:solidFill>
              <a:latin typeface="Martel Sans" panose="00000800000000000000" pitchFamily="34" charset="0"/>
              <a:ea typeface="Martel Sans" panose="00000800000000000000" pitchFamily="34" charset="-122"/>
              <a:cs typeface="Martel Sans" panose="00000800000000000000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7010428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Будьте внимательны и берегите себя и своих близких.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34904"/>
            <a:ext cx="7556421" cy="3912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ru-RU" sz="48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 прошлый раз мы с вами виделись 7 февраля прошлого года и говорили о впечатлениях</a:t>
            </a:r>
            <a:endParaRPr lang="ru-RU" sz="4800" dirty="0">
              <a:solidFill>
                <a:srgbClr val="272D45"/>
              </a:solidFill>
              <a:latin typeface="Kanit Light" pitchFamily="34" charset="0"/>
              <a:ea typeface="Kanit Light" pitchFamily="34" charset="-122"/>
              <a:cs typeface="Kanit Light" pitchFamily="34" charset="-120"/>
            </a:endParaRPr>
          </a:p>
          <a:p>
            <a:pPr marL="0" indent="0">
              <a:lnSpc>
                <a:spcPts val="7700"/>
              </a:lnSpc>
              <a:buNone/>
            </a:pPr>
            <a:r>
              <a:rPr lang="ru-RU" sz="4800" dirty="0">
                <a:solidFill>
                  <a:srgbClr val="272D45"/>
                </a:solidFill>
                <a:cs typeface="Kanit Light" pitchFamily="34" charset="-120"/>
              </a:rPr>
              <a:t>Готовы впечатлиться?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238816" y="6980024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2C3249"/>
                </a:solidFill>
                <a:latin typeface="Martel Sans" panose="00000800000000000000" pitchFamily="34" charset="0"/>
                <a:cs typeface="Martel Sans" panose="00000800000000000000" pitchFamily="34" charset="-120"/>
              </a:rPr>
              <a:t>Посмотреть предыдущий вебинар можно здесь: </a:t>
            </a:r>
            <a:endParaRPr lang="en-US" sz="1750" dirty="0">
              <a:solidFill>
                <a:srgbClr val="2C3249"/>
              </a:solidFill>
              <a:latin typeface="Martel Sans" panose="00000800000000000000" pitchFamily="34" charset="0"/>
              <a:cs typeface="Martel Sans" panose="00000800000000000000" pitchFamily="34" charset="-12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374" y="2454967"/>
            <a:ext cx="5774633" cy="57746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677704"/>
            <a:ext cx="7556421" cy="10914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Дипфейк: </a:t>
            </a:r>
            <a:r>
              <a:rPr lang="ru-RU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что это?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93182" y="2226364"/>
            <a:ext cx="7556421" cy="48683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just"/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- Революционный метод синтеза мультимедийного контента, основанный на технологиях машинного обучения и искусственного интеллекта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. 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Исторические корни технологии уходят в 1990-е годы. 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Значимым прорывом стало появление в 1997 году технологии 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Video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 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Rewrite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, разработанной одноименной компанией. 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  <p:pic>
        <p:nvPicPr>
          <p:cNvPr id="1026" name="Picture 2" descr="https://avatars.dzeninfra.ru/get-zen_doc/4004066/pub_61273c0c1d814e6db6029389_61273ee7d833fe3586360928/scale_120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519" y="4879979"/>
            <a:ext cx="5954881" cy="33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14791" y="2832652"/>
            <a:ext cx="5506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50" dirty="0">
                <a:solidFill>
                  <a:srgbClr val="2C3249"/>
                </a:solidFill>
                <a:cs typeface="Martel Sans" panose="00000800000000000000" pitchFamily="34" charset="-120"/>
              </a:rPr>
              <a:t>В ноябре 2020 года Сбербанк выпустил рекламу, в которой Жорж Милославский на машине времени попадает в современную Москву. Образ Милославского из фильма «Иван Васильевич меняет профессию» был воссоздан с помощью технологий искусственного интеллекта.</a:t>
            </a:r>
            <a:endParaRPr lang="ru-RU" sz="1750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677704"/>
            <a:ext cx="7556421" cy="10914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Дипфейк: </a:t>
            </a:r>
            <a:r>
              <a:rPr lang="ru-RU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что это?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98347" y="1973339"/>
            <a:ext cx="7315200" cy="3046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2C3249"/>
                </a:solidFill>
                <a:cs typeface="Martel Sans" panose="00000800000000000000" pitchFamily="34" charset="-120"/>
              </a:rPr>
              <a:t>Голливудский актер Брюс Уиллис принял участие в рекламе «Мегафона». Но как он это сделал в период пандемии? </a:t>
            </a:r>
            <a:endParaRPr lang="ru-RU" sz="32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r>
              <a:rPr lang="ru-RU" sz="3200" dirty="0">
                <a:solidFill>
                  <a:srgbClr val="2C3249"/>
                </a:solidFill>
                <a:cs typeface="Martel Sans" panose="00000800000000000000" pitchFamily="34" charset="-120"/>
              </a:rPr>
              <a:t>Всё просто! Дал разрешение на создание </a:t>
            </a:r>
            <a:r>
              <a:rPr lang="ru-RU" sz="3200" dirty="0" err="1">
                <a:solidFill>
                  <a:srgbClr val="2C3249"/>
                </a:solidFill>
                <a:cs typeface="Martel Sans" panose="00000800000000000000" pitchFamily="34" charset="-120"/>
              </a:rPr>
              <a:t>дипфейка</a:t>
            </a:r>
            <a:r>
              <a:rPr lang="ru-RU" sz="3200" dirty="0">
                <a:solidFill>
                  <a:srgbClr val="2C3249"/>
                </a:solidFill>
                <a:cs typeface="Martel Sans" panose="00000800000000000000" pitchFamily="34" charset="-120"/>
              </a:rPr>
              <a:t> с его лицом.</a:t>
            </a:r>
            <a:endParaRPr lang="ru-RU" sz="32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r>
              <a:rPr lang="ru-RU" sz="3200" dirty="0">
                <a:solidFill>
                  <a:srgbClr val="2C3249"/>
                </a:solidFill>
                <a:cs typeface="Martel Sans" panose="00000800000000000000" pitchFamily="34" charset="-120"/>
              </a:rPr>
              <a:t>Кто видел эту рекламу? Ставьте + в чате</a:t>
            </a:r>
            <a:endParaRPr lang="ru-RU" sz="3200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  <p:pic>
        <p:nvPicPr>
          <p:cNvPr id="2050" name="Picture 2" descr="Брюс Уиллис снялся в рекламе с Азаматом Мусагалиевым - лайфстайл - 16  августа 2021 - Кино-Театр.Ру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75" y="5511006"/>
            <a:ext cx="6962708" cy="2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рюс Уиллис в рекламе Мегафона. Как на это видео отреагировали иностранцы |  This is 🎬 Kино |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75" y="5438570"/>
            <a:ext cx="4959626" cy="27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27165" y="6664330"/>
            <a:ext cx="69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VS</a:t>
            </a:r>
            <a:endParaRPr lang="ru-RU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5009" y="449104"/>
            <a:ext cx="7556421" cy="9721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ru-RU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Статистика в мире</a:t>
            </a:r>
            <a:r>
              <a:rPr lang="en-US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Box 5"/>
          <p:cNvSpPr txBox="1"/>
          <p:nvPr/>
        </p:nvSpPr>
        <p:spPr>
          <a:xfrm>
            <a:off x="2294598" y="1967949"/>
            <a:ext cx="102784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В конце июня 2024 года сервис Booking.com предупредил своих пользователей </a:t>
            </a: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о взрывном росте случаев мошенничества в сфере путешествий, связанных с использованием ИИ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. По приблизительным подсчетам, за последние 18 месяцев на момент июня 2024 года число случаев такого рода афер выросло на 500–900%.</a:t>
            </a:r>
            <a:endParaRPr lang="en-US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Особенно заметен </a:t>
            </a: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рост числа фишинговых атак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.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 Связано с запуском </a:t>
            </a:r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  <a:hlinkClick r:id="rId1" tooltip="ChatGPT"/>
              </a:rPr>
              <a:t>ChatGPT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, который отлично имитирует электронную переписку с реальными специалистами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642574" y="7702826"/>
            <a:ext cx="198782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5009" y="419286"/>
            <a:ext cx="7556421" cy="9821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ru-RU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Статистика 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Box 5"/>
          <p:cNvSpPr txBox="1"/>
          <p:nvPr/>
        </p:nvSpPr>
        <p:spPr>
          <a:xfrm>
            <a:off x="528116" y="1421297"/>
            <a:ext cx="78220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Мошенник способен за один день осуществить до 300 звонков-ловушек, а искусственный интеллект увеличивает количество таких звонков до 40, а то и до 50 тысяч в сутки. </a:t>
            </a:r>
            <a:endParaRPr lang="ru-RU" sz="2400" b="1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 err="1">
                <a:solidFill>
                  <a:srgbClr val="2C3249"/>
                </a:solidFill>
                <a:cs typeface="Martel Sans" panose="00000800000000000000" pitchFamily="34" charset="-120"/>
              </a:rPr>
              <a:t>Дипфейк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. Такая технология является дополнением к уже имеющимся видам мошенничества, например взлом аккаунта. В 2019 году мошенники смогли обмануть директора британской энергетической компании, представившись его «руководителем» и похитить 243 тысячи долларов. 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algn="just"/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Имитация голоса. </a:t>
            </a:r>
            <a:r>
              <a:rPr lang="ru-RU" sz="2400" b="1" dirty="0">
                <a:solidFill>
                  <a:srgbClr val="2C3249"/>
                </a:solidFill>
                <a:cs typeface="Martel Sans" panose="00000800000000000000" pitchFamily="34" charset="-120"/>
              </a:rPr>
              <a:t>Получить голос россиянина мошенник также может через взлом аккаунта в соцсетях или мессенджерах</a:t>
            </a:r>
            <a:r>
              <a:rPr lang="ru-RU" sz="2400" dirty="0">
                <a:solidFill>
                  <a:srgbClr val="2C3249"/>
                </a:solidFill>
                <a:cs typeface="Martel Sans" panose="00000800000000000000" pitchFamily="34" charset="-120"/>
              </a:rPr>
              <a:t>. </a:t>
            </a:r>
            <a:endParaRPr lang="ru-RU" sz="24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endParaRPr lang="ru-RU" dirty="0"/>
          </a:p>
        </p:txBody>
      </p:sp>
      <p:pic>
        <p:nvPicPr>
          <p:cNvPr id="2" name="IMG_51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79547" y="437321"/>
            <a:ext cx="5303596" cy="67685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642574" y="7702826"/>
            <a:ext cx="198782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35289"/>
            <a:ext cx="7556421" cy="3912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ru-RU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Статистика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8793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Box 5"/>
          <p:cNvSpPr txBox="1"/>
          <p:nvPr/>
        </p:nvSpPr>
        <p:spPr>
          <a:xfrm>
            <a:off x="264252" y="1039643"/>
            <a:ext cx="126168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</a:rPr>
              <a:t>Число атак на физлиц с использованием </a:t>
            </a:r>
            <a:r>
              <a:rPr lang="ru-RU" sz="2800" dirty="0" err="1">
                <a:solidFill>
                  <a:srgbClr val="2C3249"/>
                </a:solidFill>
                <a:cs typeface="Martel Sans" panose="00000800000000000000" pitchFamily="34" charset="-120"/>
              </a:rPr>
              <a:t>дипфейков</a:t>
            </a:r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</a:rPr>
              <a:t> в финансовом секторе выросло на 13% — до 5,7 тысяч случаев в 2024 году, </a:t>
            </a:r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  <a:hlinkClick r:id="rId1"/>
              </a:rPr>
              <a:t>пишет</a:t>
            </a:r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</a:rPr>
              <a:t> «Коммерсантъ» со ссылкой на данные системного интегратора «</a:t>
            </a:r>
            <a:r>
              <a:rPr lang="ru-RU" sz="2800" dirty="0" err="1">
                <a:solidFill>
                  <a:srgbClr val="2C3249"/>
                </a:solidFill>
                <a:cs typeface="Martel Sans" panose="00000800000000000000" pitchFamily="34" charset="-120"/>
              </a:rPr>
              <a:t>Информзащита</a:t>
            </a:r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</a:rPr>
              <a:t>». Успешность таких атак, по оценкам компании, составляет около 15–20%.</a:t>
            </a:r>
            <a:endParaRPr lang="ru-RU" sz="2800" dirty="0">
              <a:solidFill>
                <a:srgbClr val="2C3249"/>
              </a:solidFill>
              <a:cs typeface="Martel Sans" panose="00000800000000000000" pitchFamily="34" charset="-120"/>
            </a:endParaRPr>
          </a:p>
          <a:p>
            <a:pPr fontAlgn="base"/>
            <a:endParaRPr lang="ru-RU" sz="2800" dirty="0">
              <a:solidFill>
                <a:srgbClr val="2C3249"/>
              </a:solidFill>
              <a:cs typeface="Martel Sans" panose="00000800000000000000" pitchFamily="34" charset="-12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42574" y="7702826"/>
            <a:ext cx="198782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Путин ответил своему двойни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77" y="2904022"/>
            <a:ext cx="6426397" cy="39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773" y="4049107"/>
            <a:ext cx="65187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</a:rPr>
              <a:t>Также мошенники могут создавать </a:t>
            </a:r>
            <a:r>
              <a:rPr lang="ru-RU" sz="2800" b="1" dirty="0" err="1">
                <a:solidFill>
                  <a:srgbClr val="2C3249"/>
                </a:solidFill>
                <a:cs typeface="Martel Sans" panose="00000800000000000000" pitchFamily="34" charset="-120"/>
              </a:rPr>
              <a:t>дипфейки</a:t>
            </a:r>
            <a:r>
              <a:rPr lang="ru-RU" sz="2800" b="1" dirty="0">
                <a:solidFill>
                  <a:srgbClr val="2C3249"/>
                </a:solidFill>
                <a:cs typeface="Martel Sans" panose="00000800000000000000" pitchFamily="34" charset="-120"/>
              </a:rPr>
              <a:t> руководителей или других влиятельных фигур</a:t>
            </a:r>
            <a:r>
              <a:rPr lang="ru-RU" sz="2800" dirty="0">
                <a:solidFill>
                  <a:srgbClr val="2C3249"/>
                </a:solidFill>
                <a:cs typeface="Martel Sans" panose="00000800000000000000" pitchFamily="34" charset="-120"/>
              </a:rPr>
              <a:t>, чтобы убедить сотрудников перевести средства или предоставить доступ к важной информации. 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47325" y="6959961"/>
            <a:ext cx="697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Пример использования </a:t>
            </a:r>
            <a:r>
              <a:rPr lang="ru-RU" sz="1200" dirty="0" err="1"/>
              <a:t>Дипфейка</a:t>
            </a:r>
            <a:r>
              <a:rPr lang="ru-RU" sz="1200" dirty="0"/>
              <a:t> с влиятельной фигурой: </a:t>
            </a:r>
            <a:r>
              <a:rPr lang="ru-RU" sz="1200" dirty="0" err="1"/>
              <a:t>Дипфейк</a:t>
            </a:r>
            <a:r>
              <a:rPr lang="ru-RU" sz="1200" dirty="0"/>
              <a:t>, с помощью которого студент СПбГУ задал </a:t>
            </a:r>
            <a:r>
              <a:rPr lang="ru-RU" sz="1200" dirty="0" err="1"/>
              <a:t>видеовопрос</a:t>
            </a:r>
            <a:r>
              <a:rPr lang="ru-RU" sz="1200" dirty="0"/>
              <a:t> на прямой линии с Владимиром Путиным 14 декабря 2023 года, оказался высокого качества, так как для воплощения идеи юноша взял реальную запись с участием президента в видеоконференции, состоявшейся 25 января 2021 года по случаю Дня российского студенчества.</a:t>
            </a:r>
            <a:endParaRPr lang="ru-RU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043" y="896303"/>
            <a:ext cx="7701915" cy="12875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ru-RU" sz="40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Как создается </a:t>
            </a:r>
            <a:r>
              <a:rPr lang="ru-RU" sz="405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дипфейк</a:t>
            </a:r>
            <a:r>
              <a:rPr lang="ru-RU" sz="40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?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1043" y="2724507"/>
            <a:ext cx="463510" cy="463510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5828" y="2801660"/>
            <a:ext cx="93940" cy="309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90531" y="2724507"/>
            <a:ext cx="3078480" cy="965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Генеративно-состязательные сети (GAN)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90531" y="3813572"/>
            <a:ext cx="3078480" cy="1647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Два алгоритма: генератор и дискриминатор. Генератор создает фейковые данные, дискриминатор сравнивает их с настоящими.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4989" y="2724507"/>
            <a:ext cx="463510" cy="463510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28461" y="2801660"/>
            <a:ext cx="156448" cy="309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5396032" y="3207246"/>
            <a:ext cx="3078480" cy="1647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Алгоритм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учится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на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основе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обратной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связи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,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совершенствуя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результаты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.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Подходит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для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генерации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видео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с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более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естественными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движениями</a:t>
            </a:r>
            <a:r>
              <a:rPr lang="en-US" sz="160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414129" y="2745105"/>
            <a:ext cx="3369350" cy="3218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Обучение с подкреплением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5444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Распознавание дипфейков: визуальные признаки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29978"/>
            <a:ext cx="3603069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Неестественные движения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1122"/>
            <a:ext cx="3978116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Мимика, движения глаз, несоответствия между движениями и звуком. Алгоритмы еще не идеальны и не могут точно копировать реальную физику.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29978"/>
            <a:ext cx="3978116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Несоответствия в цвете и освещении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65452"/>
            <a:ext cx="3978116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Цветовая гамма, контраст и оттенки могут быть не совпадающими. Алгоритмы не всегда правильно воспроизводят реалистичное освещение.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29978"/>
            <a:ext cx="3541990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Неправильные отражения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1122"/>
            <a:ext cx="397811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anose="00000800000000000000" pitchFamily="34" charset="0"/>
                <a:ea typeface="Martel Sans" panose="00000800000000000000" pitchFamily="34" charset="-122"/>
                <a:cs typeface="Martel Sans" panose="00000800000000000000" pitchFamily="34" charset="-120"/>
              </a:rPr>
              <a:t>Отражения в глазах, на поверхностях не соответствуют реальности. Алгоритмы могут не точно моделировать физику света.</a:t>
            </a:r>
            <a:endParaRPr lang="en-US" sz="17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08255" y="7580630"/>
            <a:ext cx="1817370" cy="62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6838</Words>
  <Application>WPS Presentation</Application>
  <PresentationFormat>Произвольный</PresentationFormat>
  <Paragraphs>182</Paragraphs>
  <Slides>17</Slides>
  <Notes>17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SimSun</vt:lpstr>
      <vt:lpstr>Wingdings</vt:lpstr>
      <vt:lpstr>Kanit Light</vt:lpstr>
      <vt:lpstr>Kanit Light</vt:lpstr>
      <vt:lpstr>Kanit Light</vt:lpstr>
      <vt:lpstr>Martel Sans</vt:lpstr>
      <vt:lpstr>Martel Sans</vt:lpstr>
      <vt:lpstr>Martel Sans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Кристина Чашник�</cp:lastModifiedBy>
  <cp:revision>18</cp:revision>
  <dcterms:created xsi:type="dcterms:W3CDTF">2024-11-10T15:39:00Z</dcterms:created>
  <dcterms:modified xsi:type="dcterms:W3CDTF">2025-03-13T11:20:24Z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D40C6DFEDCED4D9787E8258F1948DA30_13</vt:lpwstr>
  </property>
  <property fmtid="{D5CDD505-2E9C-101B-9397-08002B2CF9AE}" pid="3" name="KSOProductBuildVer">
    <vt:lpwstr>1049-12.2.0.20326</vt:lpwstr>
  </property>
</Properties>
</file>