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2.svg" ContentType="image/svg+xml"/>
  <Override PartName="/ppt/media/image4.svg" ContentType="image/svg+xml"/>
  <Override PartName="/ppt/media/image6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65" r:id="rId6"/>
    <p:sldId id="266" r:id="rId7"/>
    <p:sldId id="262" r:id="rId8"/>
    <p:sldId id="263" r:id="rId9"/>
    <p:sldId id="270" r:id="rId10"/>
    <p:sldId id="271" r:id="rId11"/>
    <p:sldId id="264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5FF9"/>
    <a:srgbClr val="FFCC00"/>
    <a:srgbClr val="F9423E"/>
    <a:srgbClr val="538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FBED4-28B9-4477-8795-3B5BF2CA75A2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837B7-359A-45F2-9296-8BD378344332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2.xml"/><Relationship Id="rId5" Type="http://schemas.openxmlformats.org/officeDocument/2006/relationships/hyperlink" Target="https://www.gazprombank.ru/personal/increase/deposits/" TargetMode="External"/><Relationship Id="rId4" Type="http://schemas.openxmlformats.org/officeDocument/2006/relationships/image" Target="../media/image6.svg"/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hyperlink" Target="https://www.gazprombank.ru/personal/cards/" TargetMode="External"/><Relationship Id="rId4" Type="http://schemas.openxmlformats.org/officeDocument/2006/relationships/image" Target="../media/image6.svg"/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hyperlink" Target="https://iz.ru/1362720/anna-kaledina/presledovat-tcep-dlia-posrednikov-kibermoshennikov-vvedut-ugolovnuiu-otvetstvennost" TargetMode="External"/><Relationship Id="rId4" Type="http://schemas.openxmlformats.org/officeDocument/2006/relationships/image" Target="../media/image6.svg"/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5F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3947" y="3254786"/>
            <a:ext cx="80879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Gilroy ExtraBold" panose="00000900000000000000" pitchFamily="50" charset="-52"/>
              </a:rPr>
              <a:t>Осторожно-дропперы!</a:t>
            </a:r>
            <a:endParaRPr lang="ru-RU" sz="3600" dirty="0">
              <a:solidFill>
                <a:schemeClr val="bg1"/>
              </a:solidFill>
              <a:latin typeface="Gilroy ExtraBold" panose="00000900000000000000" pitchFamily="50" charset="-52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 r="17964" b="6406"/>
          <a:stretch>
            <a:fillRect/>
          </a:stretch>
        </p:blipFill>
        <p:spPr>
          <a:xfrm>
            <a:off x="8116307" y="3052849"/>
            <a:ext cx="4075693" cy="38051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947" y="264634"/>
            <a:ext cx="1654089" cy="6419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82040" y="935990"/>
            <a:ext cx="6842760" cy="22898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Montserrat" pitchFamily="2" charset="-52"/>
              </a:rPr>
              <a:t>VI</a:t>
            </a:r>
            <a:r>
              <a:rPr lang="ru-RU" sz="1400" dirty="0" smtClean="0">
                <a:solidFill>
                  <a:schemeClr val="bg1"/>
                </a:solidFill>
                <a:latin typeface="Montserrat" pitchFamily="2" charset="-52"/>
              </a:rPr>
              <a:t> Республиканский фестиваль </a:t>
            </a:r>
            <a:r>
              <a:rPr lang="ru-RU" sz="1400" dirty="0">
                <a:solidFill>
                  <a:schemeClr val="bg1"/>
                </a:solidFill>
                <a:latin typeface="Montserrat" pitchFamily="2" charset="-52"/>
              </a:rPr>
              <a:t>финансовой грамотности «Семья </a:t>
            </a:r>
            <a:r>
              <a:rPr lang="ru-RU" sz="1400" dirty="0" smtClean="0">
                <a:solidFill>
                  <a:schemeClr val="bg1"/>
                </a:solidFill>
                <a:latin typeface="Montserrat" pitchFamily="2" charset="-52"/>
              </a:rPr>
              <a:t>инвестиции </a:t>
            </a:r>
            <a:r>
              <a:rPr lang="ru-RU" sz="1400" dirty="0">
                <a:solidFill>
                  <a:schemeClr val="bg1"/>
                </a:solidFill>
                <a:latin typeface="Montserrat" pitchFamily="2" charset="-52"/>
              </a:rPr>
              <a:t>в будущее!»</a:t>
            </a:r>
            <a:endParaRPr lang="ru-RU" sz="1400" dirty="0">
              <a:solidFill>
                <a:schemeClr val="bg1"/>
              </a:solidFill>
              <a:latin typeface="Montserrat" pitchFamily="2" charset="-52"/>
            </a:endParaRPr>
          </a:p>
          <a:p>
            <a:endParaRPr lang="ru-RU" sz="1400" dirty="0">
              <a:solidFill>
                <a:schemeClr val="bg1"/>
              </a:solidFill>
              <a:latin typeface="Montserrat" pitchFamily="2" charset="-52"/>
            </a:endParaRP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1792605" y="4441190"/>
            <a:ext cx="40640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altLang="en-US" sz="2400"/>
              <a:t>Силина Светлана Николаевна -д.п.н.,профессор</a:t>
            </a:r>
            <a:endParaRPr lang="ru-RU" altLang="en-US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520"/>
          </a:xfrm>
        </p:spPr>
        <p:txBody>
          <a:bodyPr/>
          <a:p>
            <a:pPr algn="ctr"/>
            <a:r>
              <a:rPr lang="en-US" altLang="en-US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Как</a:t>
            </a:r>
            <a:r>
              <a:rPr lang="en-US" altLang="ru-RU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обезопасить</a:t>
            </a:r>
            <a:r>
              <a:rPr lang="en-US" altLang="ru-RU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себя</a:t>
            </a:r>
            <a:r>
              <a:rPr lang="en-US" altLang="ru-RU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от</a:t>
            </a:r>
            <a:r>
              <a:rPr lang="en-US" altLang="ru-RU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дропперства</a:t>
            </a:r>
            <a:endParaRPr lang="en-US" altLang="en-US" sz="3200">
              <a:solidFill>
                <a:srgbClr val="115FF9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925830" y="1384300"/>
            <a:ext cx="10427970" cy="479298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en-US" sz="2300" b="1">
                <a:latin typeface="Times New Roman" panose="02020603050405020304" charset="0"/>
                <a:cs typeface="Times New Roman" panose="02020603050405020304" charset="0"/>
              </a:rPr>
              <a:t>Лучший</a:t>
            </a:r>
            <a:r>
              <a:rPr lang="en-US" altLang="ru-RU" sz="23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 b="1">
                <a:latin typeface="Times New Roman" panose="02020603050405020304" charset="0"/>
                <a:cs typeface="Times New Roman" panose="02020603050405020304" charset="0"/>
              </a:rPr>
              <a:t>способ</a:t>
            </a:r>
            <a:r>
              <a:rPr lang="en-US" altLang="ru-RU" sz="23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противостоять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мошенникам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—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повышать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свою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осведомленность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схемах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вовлечения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противоправную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деятельность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23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2300" b="1">
                <a:latin typeface="Times New Roman" panose="02020603050405020304" charset="0"/>
                <a:cs typeface="Times New Roman" panose="02020603050405020304" charset="0"/>
              </a:rPr>
              <a:t>Будьте</a:t>
            </a:r>
            <a:r>
              <a:rPr lang="en-US" altLang="ru-RU" sz="23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 b="1">
                <a:latin typeface="Times New Roman" panose="02020603050405020304" charset="0"/>
                <a:cs typeface="Times New Roman" panose="02020603050405020304" charset="0"/>
              </a:rPr>
              <a:t>бдительны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внимательно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изучайте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объявления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работе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идите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сомнительные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способы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заработка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соглашайтесь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обналичивать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класть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счет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или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переводить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деньги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просьбе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неизвестного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человека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Свяжитесь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банком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если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вашу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карту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поступил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неожиданный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перевод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23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Если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вы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заподозрили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неладное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300" b="1">
                <a:latin typeface="Times New Roman" panose="02020603050405020304" charset="0"/>
                <a:cs typeface="Times New Roman" panose="02020603050405020304" charset="0"/>
              </a:rPr>
              <a:t>сообщите</a:t>
            </a:r>
            <a:r>
              <a:rPr lang="en-US" altLang="ru-RU" sz="23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об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этом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За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помощью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можно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обратиться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правоохранительные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органы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или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круглосуточную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горячую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линию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Банка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России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телефону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8-800-300-30-00 (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короткий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номер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300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мобильного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телефона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).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Звонок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бесплатный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из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любой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точки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нашей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страны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23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2300" b="1">
                <a:latin typeface="Times New Roman" panose="02020603050405020304" charset="0"/>
                <a:cs typeface="Times New Roman" panose="02020603050405020304" charset="0"/>
              </a:rPr>
              <a:t>Расскажите</a:t>
            </a:r>
            <a:r>
              <a:rPr lang="en-US" altLang="ru-RU" sz="23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 b="1">
                <a:latin typeface="Times New Roman" panose="02020603050405020304" charset="0"/>
                <a:cs typeface="Times New Roman" panose="02020603050405020304" charset="0"/>
              </a:rPr>
              <a:t>о</a:t>
            </a:r>
            <a:r>
              <a:rPr lang="en-US" altLang="ru-RU" sz="23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 b="1">
                <a:latin typeface="Times New Roman" panose="02020603050405020304" charset="0"/>
                <a:cs typeface="Times New Roman" panose="02020603050405020304" charset="0"/>
              </a:rPr>
              <a:t>дропах</a:t>
            </a:r>
            <a:r>
              <a:rPr lang="en-US" altLang="ru-RU" sz="23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своим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близким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знакомым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уловки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мошенников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легко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попадаются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пожилые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люди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школьники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студенты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У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каждого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из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них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—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свои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мотивы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одни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становятся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ведомыми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другие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хотят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заработать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Поделитесь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ними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информацией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дропперстве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возможных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схемах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300">
                <a:latin typeface="Times New Roman" panose="02020603050405020304" charset="0"/>
                <a:cs typeface="Times New Roman" panose="02020603050405020304" charset="0"/>
              </a:rPr>
              <a:t>ответственности</a:t>
            </a:r>
            <a:r>
              <a:rPr lang="en-US" altLang="ru-RU" sz="23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23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355" y="365125"/>
            <a:ext cx="10418445" cy="628650"/>
          </a:xfrm>
        </p:spPr>
        <p:txBody>
          <a:bodyPr/>
          <a:p>
            <a:pPr algn="ctr"/>
            <a:r>
              <a:rPr lang="ru-RU" altLang="en-US" sz="32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</a:rPr>
              <a:t>Материалы для просвещения школьников по теме</a:t>
            </a:r>
            <a:endParaRPr lang="ru-RU" altLang="en-US" sz="3200">
              <a:solidFill>
                <a:srgbClr val="115FF9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820420" y="1076960"/>
            <a:ext cx="10533380" cy="510032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ru-RU" altLang="en-US" sz="2400">
                <a:solidFill>
                  <a:srgbClr val="115FF9"/>
                </a:solidFill>
              </a:rPr>
              <a:t>Мультфильм</a:t>
            </a:r>
            <a:r>
              <a:rPr lang="ru-RU" altLang="en-US" sz="2400"/>
              <a:t> </a:t>
            </a:r>
            <a:r>
              <a:rPr lang="en-US" altLang="en-US" sz="2400"/>
              <a:t>Простоквашино</a:t>
            </a:r>
            <a:r>
              <a:rPr lang="en-US" altLang="ru-RU" sz="2400"/>
              <a:t>. </a:t>
            </a:r>
            <a:r>
              <a:rPr lang="en-US" altLang="en-US" sz="2400"/>
              <a:t>Финансовая</a:t>
            </a:r>
            <a:r>
              <a:rPr lang="en-US" altLang="ru-RU" sz="2400"/>
              <a:t> </a:t>
            </a:r>
            <a:r>
              <a:rPr lang="en-US" altLang="en-US" sz="2400"/>
              <a:t>грамотность</a:t>
            </a:r>
            <a:r>
              <a:rPr lang="en-US" altLang="ru-RU" sz="2400"/>
              <a:t>. </a:t>
            </a:r>
            <a:r>
              <a:rPr lang="en-US" altLang="en-US" sz="2400"/>
              <a:t>Серия</a:t>
            </a:r>
            <a:r>
              <a:rPr lang="en-US" altLang="ru-RU" sz="2400"/>
              <a:t> 8. </a:t>
            </a:r>
            <a:r>
              <a:rPr lang="en-US" altLang="en-US" sz="2400"/>
              <a:t>Дропперы</a:t>
            </a:r>
            <a:endParaRPr lang="en-US" altLang="ru-RU" sz="2400"/>
          </a:p>
          <a:p>
            <a:pPr marL="0" indent="0">
              <a:buNone/>
            </a:pPr>
            <a:r>
              <a:rPr lang="en-US" altLang="ru-RU" sz="2400"/>
              <a:t>https://ya.ru/video/preview/17492324995603989470</a:t>
            </a:r>
            <a:endParaRPr lang="en-US" altLang="ru-RU" sz="2400"/>
          </a:p>
          <a:p>
            <a:pPr marL="0" indent="0">
              <a:buNone/>
            </a:pPr>
            <a:r>
              <a:rPr lang="en-US" altLang="en-US" sz="2400">
                <a:solidFill>
                  <a:srgbClr val="115FF9"/>
                </a:solidFill>
              </a:rPr>
              <a:t>Онлайн</a:t>
            </a:r>
            <a:r>
              <a:rPr lang="en-US" altLang="ru-RU" sz="2400">
                <a:solidFill>
                  <a:srgbClr val="115FF9"/>
                </a:solidFill>
              </a:rPr>
              <a:t>-</a:t>
            </a:r>
            <a:r>
              <a:rPr lang="en-US" altLang="en-US" sz="2400">
                <a:solidFill>
                  <a:srgbClr val="115FF9"/>
                </a:solidFill>
              </a:rPr>
              <a:t>урок</a:t>
            </a:r>
            <a:r>
              <a:rPr lang="en-US" altLang="ru-RU" sz="2400"/>
              <a:t> </a:t>
            </a:r>
            <a:r>
              <a:rPr lang="en-US" altLang="en-US" sz="2400"/>
              <a:t>по</a:t>
            </a:r>
            <a:r>
              <a:rPr lang="en-US" altLang="ru-RU" sz="2400"/>
              <a:t> </a:t>
            </a:r>
            <a:r>
              <a:rPr lang="en-US" altLang="en-US" sz="2400"/>
              <a:t>финансовой</a:t>
            </a:r>
            <a:r>
              <a:rPr lang="en-US" altLang="ru-RU" sz="2400"/>
              <a:t> </a:t>
            </a:r>
            <a:r>
              <a:rPr lang="en-US" altLang="en-US" sz="2400"/>
              <a:t>грамотности</a:t>
            </a:r>
            <a:r>
              <a:rPr lang="en-US" altLang="ru-RU" sz="2400"/>
              <a:t> </a:t>
            </a:r>
            <a:r>
              <a:rPr lang="en-US" altLang="en-US" sz="2400"/>
              <a:t>по</a:t>
            </a:r>
            <a:r>
              <a:rPr lang="en-US" altLang="ru-RU" sz="2400"/>
              <a:t> </a:t>
            </a:r>
            <a:r>
              <a:rPr lang="en-US" altLang="en-US" sz="2400"/>
              <a:t>теме</a:t>
            </a:r>
            <a:r>
              <a:rPr lang="en-US" altLang="ru-RU" sz="2400"/>
              <a:t> "</a:t>
            </a:r>
            <a:r>
              <a:rPr lang="en-US" altLang="en-US" sz="2400"/>
              <a:t>Кто</a:t>
            </a:r>
            <a:r>
              <a:rPr lang="en-US" altLang="ru-RU" sz="2400"/>
              <a:t> </a:t>
            </a:r>
            <a:r>
              <a:rPr lang="en-US" altLang="en-US" sz="2400"/>
              <a:t>такой</a:t>
            </a:r>
            <a:r>
              <a:rPr lang="en-US" altLang="ru-RU" sz="2400"/>
              <a:t> </a:t>
            </a:r>
            <a:r>
              <a:rPr lang="en-US" altLang="en-US" sz="2400"/>
              <a:t>дроппер</a:t>
            </a:r>
            <a:r>
              <a:rPr lang="en-US" altLang="ru-RU" sz="2400"/>
              <a:t> </a:t>
            </a:r>
            <a:r>
              <a:rPr lang="en-US" altLang="en-US" sz="2400"/>
              <a:t>и</a:t>
            </a:r>
            <a:r>
              <a:rPr lang="en-US" altLang="ru-RU" sz="2400"/>
              <a:t> </a:t>
            </a:r>
            <a:r>
              <a:rPr lang="en-US" altLang="en-US" sz="2400"/>
              <a:t>как</a:t>
            </a:r>
            <a:r>
              <a:rPr lang="ru-RU" altLang="en-US" sz="2400"/>
              <a:t>...</a:t>
            </a:r>
            <a:endParaRPr lang="en-US" altLang="en-US" sz="2400"/>
          </a:p>
          <a:p>
            <a:pPr marL="0" indent="0">
              <a:buNone/>
            </a:pPr>
            <a:r>
              <a:rPr lang="en-US" altLang="ru-RU" sz="2400"/>
              <a:t>https://ya.ru/video/preview/9144999122492834682</a:t>
            </a:r>
            <a:endParaRPr lang="en-US" altLang="ru-RU" sz="2400"/>
          </a:p>
          <a:p>
            <a:pPr marL="0" indent="0">
              <a:buNone/>
            </a:pPr>
            <a:r>
              <a:rPr lang="ru-RU" altLang="en-US" sz="2400">
                <a:solidFill>
                  <a:srgbClr val="115FF9"/>
                </a:solidFill>
              </a:rPr>
              <a:t>Телепередача</a:t>
            </a:r>
            <a:r>
              <a:rPr lang="ru-RU" altLang="en-US" sz="2400"/>
              <a:t> </a:t>
            </a:r>
            <a:r>
              <a:rPr lang="en-US" altLang="en-US" sz="2400"/>
              <a:t>Без</a:t>
            </a:r>
            <a:r>
              <a:rPr lang="en-US" altLang="ru-RU" sz="2400"/>
              <a:t> </a:t>
            </a:r>
            <a:r>
              <a:rPr lang="en-US" altLang="en-US" sz="2400"/>
              <a:t>обмана</a:t>
            </a:r>
            <a:r>
              <a:rPr lang="en-US" altLang="ru-RU" sz="2400"/>
              <a:t>. </a:t>
            </a:r>
            <a:r>
              <a:rPr lang="en-US" altLang="en-US" sz="2400"/>
              <a:t>Финграмотность</a:t>
            </a:r>
            <a:r>
              <a:rPr lang="en-US" altLang="ru-RU" sz="2400"/>
              <a:t>. </a:t>
            </a:r>
            <a:r>
              <a:rPr lang="en-US" altLang="en-US" sz="2400"/>
              <a:t>Дропперы</a:t>
            </a:r>
            <a:endParaRPr lang="en-US" altLang="en-US" sz="2400"/>
          </a:p>
          <a:p>
            <a:pPr marL="0" indent="0">
              <a:buNone/>
            </a:pPr>
            <a:r>
              <a:rPr lang="en-US" altLang="ru-RU" sz="2400"/>
              <a:t>https://ya.ru/video/preview/8839774615711444720</a:t>
            </a:r>
            <a:endParaRPr lang="en-US" altLang="ru-RU" sz="2400"/>
          </a:p>
          <a:p>
            <a:pPr marL="0" indent="0">
              <a:buNone/>
            </a:pPr>
            <a:r>
              <a:rPr lang="ru-RU" altLang="en-US" sz="2400">
                <a:solidFill>
                  <a:srgbClr val="115FF9"/>
                </a:solidFill>
              </a:rPr>
              <a:t>Презентация </a:t>
            </a:r>
            <a:r>
              <a:rPr lang="ru-RU" altLang="en-US" sz="2400"/>
              <a:t>для тематического урока </a:t>
            </a:r>
            <a:r>
              <a:rPr lang="en-US" altLang="en-US" sz="2400"/>
              <a:t>НЕДЕТСКИЕ</a:t>
            </a:r>
            <a:r>
              <a:rPr lang="en-US" altLang="ru-RU" sz="2400"/>
              <a:t> </a:t>
            </a:r>
            <a:r>
              <a:rPr lang="en-US" altLang="en-US" sz="2400"/>
              <a:t>ИГРЫ</a:t>
            </a:r>
            <a:endParaRPr lang="en-US" altLang="en-US" sz="2400"/>
          </a:p>
          <a:p>
            <a:pPr marL="0" indent="0">
              <a:buNone/>
            </a:pPr>
            <a:r>
              <a:rPr lang="en-US" altLang="en-US" sz="2400"/>
              <a:t>ДРОП</a:t>
            </a:r>
            <a:r>
              <a:rPr lang="en-US" altLang="ru-RU" sz="2400"/>
              <a:t> </a:t>
            </a:r>
            <a:r>
              <a:rPr lang="en-US" altLang="en-US" sz="2400"/>
              <a:t>ПОНЕВОЛЕ</a:t>
            </a:r>
            <a:endParaRPr lang="en-US" altLang="en-US" sz="2400"/>
          </a:p>
          <a:p>
            <a:pPr marL="0" indent="0">
              <a:buNone/>
            </a:pPr>
            <a:r>
              <a:rPr lang="en-US" altLang="ru-RU" sz="2400"/>
              <a:t>https://ali-urt.gosuslugi.ru/netcat_files/222/3495/Materialy_2.pdf</a:t>
            </a:r>
            <a:endParaRPr lang="en-US" altLang="ru-RU" sz="2400"/>
          </a:p>
          <a:p>
            <a:pPr marL="0" indent="0">
              <a:buNone/>
            </a:pPr>
            <a:r>
              <a:rPr lang="ru-RU" altLang="en-US" sz="2400">
                <a:solidFill>
                  <a:srgbClr val="115FF9"/>
                </a:solidFill>
              </a:rPr>
              <a:t>Вебинар ФМЦ НИУ ВШЭ</a:t>
            </a:r>
            <a:r>
              <a:rPr lang="ru-RU" altLang="en-US" sz="2400"/>
              <a:t> </a:t>
            </a:r>
            <a:r>
              <a:rPr lang="en-US" altLang="en-US" sz="2400"/>
              <a:t>Кто</a:t>
            </a:r>
            <a:r>
              <a:rPr lang="en-US" altLang="ru-RU" sz="2400"/>
              <a:t> </a:t>
            </a:r>
            <a:r>
              <a:rPr lang="en-US" altLang="en-US" sz="2400"/>
              <a:t>такие</a:t>
            </a:r>
            <a:r>
              <a:rPr lang="en-US" altLang="ru-RU" sz="2400"/>
              <a:t> </a:t>
            </a:r>
            <a:r>
              <a:rPr lang="en-US" altLang="en-US" sz="2400"/>
              <a:t>дропперы</a:t>
            </a:r>
            <a:r>
              <a:rPr lang="en-US" altLang="ru-RU" sz="2400"/>
              <a:t> </a:t>
            </a:r>
            <a:r>
              <a:rPr lang="en-US" altLang="en-US" sz="2400"/>
              <a:t>и</a:t>
            </a:r>
            <a:r>
              <a:rPr lang="en-US" altLang="ru-RU" sz="2400"/>
              <a:t> </a:t>
            </a:r>
            <a:r>
              <a:rPr lang="en-US" altLang="en-US" sz="2400"/>
              <a:t>почему</a:t>
            </a:r>
            <a:r>
              <a:rPr lang="en-US" altLang="ru-RU" sz="2400"/>
              <a:t> </a:t>
            </a:r>
            <a:r>
              <a:rPr lang="en-US" altLang="en-US" sz="2400"/>
              <a:t>им</a:t>
            </a:r>
            <a:r>
              <a:rPr lang="en-US" altLang="ru-RU" sz="2400"/>
              <a:t> </a:t>
            </a:r>
            <a:r>
              <a:rPr lang="en-US" altLang="en-US" sz="2400"/>
              <a:t>так</a:t>
            </a:r>
            <a:r>
              <a:rPr lang="en-US" altLang="ru-RU" sz="2400"/>
              <a:t> </a:t>
            </a:r>
            <a:r>
              <a:rPr lang="en-US" altLang="en-US" sz="2400"/>
              <a:t>много</a:t>
            </a:r>
            <a:r>
              <a:rPr lang="en-US" altLang="ru-RU" sz="2400"/>
              <a:t> </a:t>
            </a:r>
            <a:r>
              <a:rPr lang="en-US" altLang="en-US" sz="2400"/>
              <a:t>платят</a:t>
            </a:r>
            <a:r>
              <a:rPr lang="en-US" altLang="ru-RU" sz="2400"/>
              <a:t>?</a:t>
            </a:r>
            <a:endParaRPr lang="en-US" altLang="ru-RU" sz="2400"/>
          </a:p>
          <a:p>
            <a:pPr marL="0" indent="0">
              <a:buNone/>
            </a:pPr>
            <a:r>
              <a:rPr lang="en-US" altLang="en-US" sz="2400"/>
              <a:t>Дата</a:t>
            </a:r>
            <a:r>
              <a:rPr lang="en-US" altLang="ru-RU" sz="2400"/>
              <a:t> </a:t>
            </a:r>
            <a:r>
              <a:rPr lang="en-US" altLang="en-US" sz="2400"/>
              <a:t>вебинара</a:t>
            </a:r>
            <a:r>
              <a:rPr lang="en-US" altLang="ru-RU" sz="2400"/>
              <a:t>: 15 </a:t>
            </a:r>
            <a:r>
              <a:rPr lang="en-US" altLang="en-US" sz="2400"/>
              <a:t>февраля</a:t>
            </a:r>
            <a:r>
              <a:rPr lang="en-US" altLang="ru-RU" sz="2400"/>
              <a:t> 2024 </a:t>
            </a:r>
            <a:r>
              <a:rPr lang="en-US" altLang="en-US" sz="2400"/>
              <a:t>г</a:t>
            </a:r>
            <a:r>
              <a:rPr lang="en-US" altLang="ru-RU" sz="2400"/>
              <a:t>.</a:t>
            </a:r>
            <a:endParaRPr lang="en-US" altLang="ru-RU" sz="2400"/>
          </a:p>
          <a:p>
            <a:pPr marL="0" indent="0">
              <a:buNone/>
            </a:pPr>
            <a:r>
              <a:rPr lang="en-US" altLang="ru-RU" sz="2400"/>
              <a:t>https://fmc.hse.ru/vebinar</a:t>
            </a:r>
            <a:endParaRPr lang="en-US" altLang="ru-RU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ru-RU" altLang="en-US" sz="4000" b="1">
                <a:solidFill>
                  <a:srgbClr val="115FF9"/>
                </a:solidFill>
                <a:latin typeface="Monotype Corsiva" panose="03010101010201010101" charset="0"/>
                <a:cs typeface="Monotype Corsiva" panose="03010101010201010101" charset="0"/>
              </a:rPr>
              <a:t>Спасибо за внимание</a:t>
            </a:r>
            <a:endParaRPr lang="ru-RU" altLang="en-US" sz="4000" b="1">
              <a:solidFill>
                <a:srgbClr val="115FF9"/>
              </a:solidFill>
              <a:latin typeface="Monotype Corsiva" panose="03010101010201010101" charset="0"/>
              <a:cs typeface="Monotype Corsiva" panose="03010101010201010101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864749"/>
          </a:xfrm>
          <a:prstGeom prst="rect">
            <a:avLst/>
          </a:prstGeom>
          <a:solidFill>
            <a:srgbClr val="115F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93947" y="111374"/>
            <a:ext cx="1654089" cy="64199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049178">
            <a:off x="554434" y="4639435"/>
            <a:ext cx="12192000" cy="2227943"/>
          </a:xfrm>
          <a:prstGeom prst="rect">
            <a:avLst/>
          </a:prstGeom>
        </p:spPr>
      </p:pic>
      <p:sp>
        <p:nvSpPr>
          <p:cNvPr id="2" name="Текстовое поле 1"/>
          <p:cNvSpPr txBox="1"/>
          <p:nvPr/>
        </p:nvSpPr>
        <p:spPr>
          <a:xfrm>
            <a:off x="1100455" y="1433195"/>
            <a:ext cx="9326245" cy="3317240"/>
          </a:xfrm>
          <a:prstGeom prst="rect">
            <a:avLst/>
          </a:prstGeom>
        </p:spPr>
        <p:txBody>
          <a:bodyPr>
            <a:noAutofit/>
          </a:bodyPr>
          <a:p>
            <a:pPr marL="0" indent="0"/>
            <a:r>
              <a:rPr sz="2800" b="1" i="0">
                <a:solidFill>
                  <a:srgbClr val="000000"/>
                </a:solidFill>
                <a:latin typeface="Times New Roman" panose="02020603050405020304" charset="0"/>
                <a:ea typeface="Times New Roman" panose="02020603050405020304"/>
                <a:cs typeface="Times New Roman" panose="02020603050405020304" charset="0"/>
              </a:rPr>
              <a:t>Дропперы </a:t>
            </a:r>
            <a:r>
              <a:rPr sz="2800" b="0" i="0">
                <a:solidFill>
                  <a:srgbClr val="000000"/>
                </a:solidFill>
                <a:latin typeface="Times New Roman" panose="02020603050405020304" charset="0"/>
                <a:ea typeface="Times New Roman" panose="02020603050405020304"/>
                <a:cs typeface="Times New Roman" panose="02020603050405020304" charset="0"/>
              </a:rPr>
              <a:t>(сокращенная версия термина — дропы) — это люди, которые помогают мошенникам выводить и обналичивать </a:t>
            </a:r>
            <a:r>
              <a:rPr sz="2800" b="0" i="0">
                <a:latin typeface="Times New Roman" panose="02020603050405020304" charset="0"/>
                <a:ea typeface="Times New Roman" panose="02020603050405020304"/>
                <a:cs typeface="Times New Roman" panose="02020603050405020304" charset="0"/>
                <a:hlinkClick r:id="rId5"/>
              </a:rPr>
              <a:t>денежные средства</a:t>
            </a:r>
            <a:r>
              <a:rPr sz="2800" b="0" i="0">
                <a:solidFill>
                  <a:srgbClr val="000000"/>
                </a:solidFill>
                <a:latin typeface="Times New Roman" panose="02020603050405020304" charset="0"/>
                <a:ea typeface="Times New Roman" panose="02020603050405020304"/>
                <a:cs typeface="Times New Roman" panose="02020603050405020304" charset="0"/>
              </a:rPr>
              <a:t>, полученные преступным путем. </a:t>
            </a:r>
            <a:endParaRPr sz="2800" b="0" i="0">
              <a:solidFill>
                <a:srgbClr val="000000"/>
              </a:solidFill>
              <a:latin typeface="Times New Roman" panose="02020603050405020304" charset="0"/>
              <a:ea typeface="Times New Roman" panose="02020603050405020304"/>
              <a:cs typeface="Times New Roman" panose="02020603050405020304" charset="0"/>
            </a:endParaRPr>
          </a:p>
          <a:p>
            <a:pPr marL="0" indent="0"/>
            <a:r>
              <a:rPr sz="2800" b="0" i="0">
                <a:solidFill>
                  <a:srgbClr val="000000"/>
                </a:solidFill>
                <a:latin typeface="Times New Roman" panose="02020603050405020304" charset="0"/>
                <a:ea typeface="Times New Roman" panose="02020603050405020304"/>
                <a:cs typeface="Times New Roman" panose="02020603050405020304" charset="0"/>
              </a:rPr>
              <a:t>Дропперы не организаторы преступления, а играют </a:t>
            </a:r>
            <a:r>
              <a:rPr sz="2800" b="1" i="0">
                <a:solidFill>
                  <a:srgbClr val="000000"/>
                </a:solidFill>
                <a:latin typeface="Times New Roman" panose="02020603050405020304" charset="0"/>
                <a:ea typeface="Times New Roman" panose="02020603050405020304"/>
                <a:cs typeface="Times New Roman" panose="02020603050405020304" charset="0"/>
              </a:rPr>
              <a:t>посредническую роль.</a:t>
            </a:r>
            <a:r>
              <a:rPr sz="2800" b="0" i="0">
                <a:solidFill>
                  <a:srgbClr val="000000"/>
                </a:solidFill>
                <a:latin typeface="Times New Roman" panose="02020603050405020304" charset="0"/>
                <a:ea typeface="Times New Roman" panose="02020603050405020304"/>
                <a:cs typeface="Times New Roman" panose="02020603050405020304" charset="0"/>
              </a:rPr>
              <a:t> Как правило, они получают вознаграждение за выполнение определенных поручений по отмыванию денег, однако в ряде случаев могут быть введены в заблуждение, не знать о мошенническом характере действий и стать соучастниками преступной схемы.</a:t>
            </a:r>
            <a:endParaRPr sz="2800" b="0" i="0">
              <a:solidFill>
                <a:srgbClr val="000000"/>
              </a:solidFill>
              <a:latin typeface="Times New Roman" panose="02020603050405020304" charset="0"/>
              <a:ea typeface="Times New Roman" panose="02020603050405020304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864749"/>
          </a:xfrm>
          <a:prstGeom prst="rect">
            <a:avLst/>
          </a:prstGeom>
          <a:solidFill>
            <a:srgbClr val="115F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93947" y="111374"/>
            <a:ext cx="1654089" cy="64199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049178">
            <a:off x="554434" y="4639435"/>
            <a:ext cx="12192000" cy="2227943"/>
          </a:xfrm>
          <a:prstGeom prst="rect">
            <a:avLst/>
          </a:prstGeom>
        </p:spPr>
      </p:pic>
      <p:sp>
        <p:nvSpPr>
          <p:cNvPr id="2" name="Текстовое поле 1"/>
          <p:cNvSpPr txBox="1"/>
          <p:nvPr/>
        </p:nvSpPr>
        <p:spPr>
          <a:xfrm>
            <a:off x="1976755" y="2108835"/>
            <a:ext cx="8009255" cy="2641600"/>
          </a:xfrm>
          <a:prstGeom prst="rect">
            <a:avLst/>
          </a:prstGeom>
        </p:spPr>
        <p:txBody>
          <a:bodyPr>
            <a:noAutofit/>
          </a:bodyPr>
          <a:p>
            <a:pPr marL="0" indent="0"/>
            <a:endParaRPr sz="1600" b="0" i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1049655" y="1348740"/>
            <a:ext cx="8522335" cy="3110865"/>
          </a:xfrm>
          <a:prstGeom prst="rect">
            <a:avLst/>
          </a:prstGeom>
        </p:spPr>
        <p:txBody>
          <a:bodyPr>
            <a:noAutofit/>
          </a:bodyPr>
          <a:p>
            <a:pPr marL="0" indent="0"/>
            <a:r>
              <a:rPr sz="28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 целом работа дропа выглядит следующим образом: на его </a:t>
            </a:r>
            <a:r>
              <a:rPr sz="2800" b="0" i="0">
                <a:latin typeface="Times New Roman" panose="02020603050405020304"/>
                <a:ea typeface="Times New Roman" panose="02020603050405020304"/>
                <a:hlinkClick r:id="rId5"/>
              </a:rPr>
              <a:t>банковскую карту</a:t>
            </a:r>
            <a:r>
              <a:rPr sz="28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 поступают средства, которые он должен либо обналичить и передать другому участнику цепочки, либо перевести на другой счет, либо обменять на криптовалюту. Другой вариант дропперства: человек передает мошенникам свою банковскую карту или предоставляет доступ в личный кабинет интернет-банка.</a:t>
            </a:r>
            <a:endParaRPr sz="2800" b="0" i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864749"/>
          </a:xfrm>
          <a:prstGeom prst="rect">
            <a:avLst/>
          </a:prstGeom>
          <a:solidFill>
            <a:srgbClr val="115F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93947" y="111374"/>
            <a:ext cx="1654089" cy="64199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049178">
            <a:off x="554434" y="4639435"/>
            <a:ext cx="12192000" cy="2227943"/>
          </a:xfrm>
          <a:prstGeom prst="rect">
            <a:avLst/>
          </a:prstGeom>
        </p:spPr>
      </p:pic>
      <p:sp>
        <p:nvSpPr>
          <p:cNvPr id="2" name="Текстовое поле 1"/>
          <p:cNvSpPr txBox="1"/>
          <p:nvPr/>
        </p:nvSpPr>
        <p:spPr>
          <a:xfrm>
            <a:off x="1976755" y="2108835"/>
            <a:ext cx="8009255" cy="2641600"/>
          </a:xfrm>
          <a:prstGeom prst="rect">
            <a:avLst/>
          </a:prstGeom>
        </p:spPr>
        <p:txBody>
          <a:bodyPr>
            <a:noAutofit/>
          </a:bodyPr>
          <a:p>
            <a:pPr marL="0" indent="0"/>
            <a:endParaRPr sz="1600" b="0" i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1058545" y="1071245"/>
            <a:ext cx="9757410" cy="4619625"/>
          </a:xfrm>
          <a:prstGeom prst="rect">
            <a:avLst/>
          </a:prstGeom>
        </p:spPr>
        <p:txBody>
          <a:bodyPr>
            <a:noAutofit/>
          </a:bodyPr>
          <a:p>
            <a:pPr marL="0" indent="0" algn="l"/>
            <a:r>
              <a:rPr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Существует </a:t>
            </a:r>
            <a:r>
              <a:rPr sz="2400" b="1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два типа</a:t>
            </a:r>
            <a:r>
              <a:rPr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 дропперов:</a:t>
            </a:r>
            <a:endParaRPr sz="2400" b="0" i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indent="0" algn="l">
              <a:buFont typeface="Arial" panose="020B0604020202020204"/>
              <a:buChar char="•"/>
            </a:pPr>
            <a:r>
              <a:rPr sz="2400" b="1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«Неразводные»</a:t>
            </a:r>
            <a:r>
              <a:rPr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 — люди, осознающие криминальный характер своих действий и зарабатывающие на них</a:t>
            </a:r>
            <a:r>
              <a:rPr lang="ru-RU"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sz="2400" b="0" i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indent="0" algn="l">
              <a:buFont typeface="Arial" panose="020B0604020202020204"/>
              <a:buChar char="•"/>
            </a:pPr>
            <a:r>
              <a:rPr sz="2400" b="1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«Разводные» </a:t>
            </a:r>
            <a:r>
              <a:rPr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— те, кто неосознанно способствует отмыванию денег</a:t>
            </a:r>
            <a:r>
              <a:rPr lang="ru-RU"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sz="2400" b="0" i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indent="0" algn="l"/>
            <a:endParaRPr sz="2400" b="0" i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indent="0" algn="l"/>
            <a:r>
              <a:rPr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В первом случае на такую «подработку» соглашаются наиболее незащищенные слои населения: безработные, пенсионеры, малоимущие, иммигранты и переселенцы из неблагоприятных регионов, подростки из проблемных семей. Другими словами, все, кто остро нуждается в деньгах и обладает ограниченными возможностями выйти на достойный уровень дохода. В зону риска также попадают студенты и учащиеся, которые ищут легкий заработок и не готовы включать критическое мышление. Доход дропов </a:t>
            </a:r>
            <a:r>
              <a:rPr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hlinkClick r:id="rId5"/>
              </a:rPr>
              <a:t>может составлять</a:t>
            </a:r>
            <a:r>
              <a:rPr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 до 40% от переведенной или обналиченной суммы, что в совокупности всех сделок может значительно превышать среднюю зарплату по стране</a:t>
            </a:r>
            <a:r>
              <a:rPr lang="ru-RU" sz="24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ru-RU" sz="2400" b="0" i="0">
              <a:solidFill>
                <a:srgbClr val="000000"/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340" y="365125"/>
            <a:ext cx="10356850" cy="161925"/>
          </a:xfrm>
        </p:spPr>
        <p:txBody>
          <a:bodyPr>
            <a:normAutofit fontScale="90000"/>
          </a:bodyPr>
          <a:p>
            <a:pPr algn="ctr"/>
            <a:r>
              <a:rPr lang="ru-RU" altLang="en-US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</a:rPr>
              <a:t>Способы «вербовки» дропперов</a:t>
            </a:r>
            <a:endParaRPr lang="ru-RU" altLang="en-US">
              <a:solidFill>
                <a:srgbClr val="115FF9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70840" y="705485"/>
            <a:ext cx="10982960" cy="547179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Объявления</a:t>
            </a:r>
            <a:r>
              <a:rPr lang="en-US" altLang="ru-RU" sz="17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7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даркнете</a:t>
            </a:r>
            <a:r>
              <a:rPr lang="en-US" altLang="ru-RU" sz="17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7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соцсетях</a:t>
            </a:r>
            <a:endParaRPr lang="en-US" altLang="en-US" sz="17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Неразводные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дропперы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привлекаются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теневых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площадках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сайты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форумы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),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группах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социальных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сетях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Объявления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могут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рассылаться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мессенджерах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электронную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почту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а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также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через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личные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контакты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Как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правило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они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содержат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конкретную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информацию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характере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работы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Например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«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Требуются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дропперы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взаимодействие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наличными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моментальные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выплаты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процентов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возможность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зарабатывать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20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тысяч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рублей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день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»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7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Вербовка</a:t>
            </a:r>
            <a:r>
              <a:rPr lang="en-US" altLang="ru-RU" sz="17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7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улице</a:t>
            </a:r>
            <a:endParaRPr lang="en-US" altLang="en-US" sz="17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Так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называемые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дроповоды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то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есть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люди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ответственные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за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набор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подставных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лиц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активно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работают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офлайне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Они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вербуют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дропперов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строительных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площадках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территориях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образовательных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учреждений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общежитий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то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есть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там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где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невысокий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уровень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финансовой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грамотности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позволяет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завлечь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людей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для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выполнения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сомнительных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действий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7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Помощь</a:t>
            </a:r>
            <a:r>
              <a:rPr lang="en-US" altLang="ru-RU" sz="17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 b="1">
                <a:latin typeface="Times New Roman" panose="02020603050405020304" charset="0"/>
                <a:cs typeface="Times New Roman" panose="02020603050405020304" charset="0"/>
              </a:rPr>
              <a:t>прохожему</a:t>
            </a:r>
            <a:endParaRPr lang="en-US" altLang="en-US" sz="17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случае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второй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категорией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дропперов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попасться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удочку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мошенников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может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каждый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Существует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множество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способов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ввести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человека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заблуждение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обманным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путем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заставить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его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выполнить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необходимое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действие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связанное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предоставлением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платежных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данных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обналичиванием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или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переводом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денежных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средств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7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Дроповоды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могут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ожидать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своих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жертв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у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банкоматов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Под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видом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обычных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прохожих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они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просят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снять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для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них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наличные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средства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поскольку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забыли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или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потеряли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свою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банковскую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карту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результате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один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из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дропов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переводит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деньги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счет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жертвы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которая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ничего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подозревая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их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обналичивает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Поэтому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желание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помочь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может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обернуться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неправомерными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700">
                <a:latin typeface="Times New Roman" panose="02020603050405020304" charset="0"/>
                <a:cs typeface="Times New Roman" panose="02020603050405020304" charset="0"/>
              </a:rPr>
              <a:t>действиями</a:t>
            </a:r>
            <a:r>
              <a:rPr lang="en-US" altLang="ru-RU" sz="17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7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909320" y="434340"/>
            <a:ext cx="10444480" cy="574294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en-US" sz="1900" b="1">
                <a:latin typeface="Times New Roman" panose="02020603050405020304" charset="0"/>
                <a:cs typeface="Times New Roman" panose="02020603050405020304" charset="0"/>
              </a:rPr>
              <a:t>Предложение</a:t>
            </a:r>
            <a:r>
              <a:rPr lang="en-US" altLang="ru-RU" sz="19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 b="1">
                <a:latin typeface="Times New Roman" panose="02020603050405020304" charset="0"/>
                <a:cs typeface="Times New Roman" panose="02020603050405020304" charset="0"/>
              </a:rPr>
              <a:t>о</a:t>
            </a:r>
            <a:r>
              <a:rPr lang="en-US" altLang="ru-RU" sz="19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 b="1">
                <a:latin typeface="Times New Roman" panose="02020603050405020304" charset="0"/>
                <a:cs typeface="Times New Roman" panose="02020603050405020304" charset="0"/>
              </a:rPr>
              <a:t>работе</a:t>
            </a:r>
            <a:endParaRPr lang="en-US" altLang="en-US" sz="19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интернете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множество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«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заманчивых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»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вакансий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которые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нацелены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массового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соискателя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легкий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заработок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без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образования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опыта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работы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удаленно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свободный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график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Злоумышленники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даже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подделывают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интернет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ресурсы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существующих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организаций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чтобы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вызвать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большее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доверие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Сделать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из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кандидата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дроппера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можно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как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минимум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двумя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путями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Первый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—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под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предлогом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проверки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службы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безопасности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или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начисления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заработной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платы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«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работодатель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»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получает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паспортные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данные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банковские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реквизиты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потенциального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сотрудника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После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совершения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дропперских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переводов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злоумышленник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исчезает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Другой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вариант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—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открытое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предложение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работы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связанной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проведением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денежных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операций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однако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этом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случае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человек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осознает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криминальность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таких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действий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900" b="1">
                <a:latin typeface="Times New Roman" panose="02020603050405020304" charset="0"/>
                <a:cs typeface="Times New Roman" panose="02020603050405020304" charset="0"/>
              </a:rPr>
              <a:t>Ошибочный</a:t>
            </a:r>
            <a:r>
              <a:rPr lang="en-US" altLang="ru-RU" sz="19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 b="1">
                <a:latin typeface="Times New Roman" panose="02020603050405020304" charset="0"/>
                <a:cs typeface="Times New Roman" panose="02020603050405020304" charset="0"/>
              </a:rPr>
              <a:t>перевод</a:t>
            </a:r>
            <a:r>
              <a:rPr lang="en-US" altLang="ru-RU" sz="19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 b="1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9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 b="1">
                <a:latin typeface="Times New Roman" panose="02020603050405020304" charset="0"/>
                <a:cs typeface="Times New Roman" panose="02020603050405020304" charset="0"/>
              </a:rPr>
              <a:t>карту</a:t>
            </a:r>
            <a:endParaRPr lang="en-US" altLang="en-US" sz="19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Ошибочный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перевод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также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может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превратить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человека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дропа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этом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случае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отправитель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связывается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собственником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банковской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карты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объясняет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что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перевел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деньги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тот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счет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просит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отправить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средства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корректный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номер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карты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это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он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может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предложить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небольшое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вознаграждение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например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5%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суммы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перевода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900" b="1">
                <a:latin typeface="Times New Roman" panose="02020603050405020304" charset="0"/>
                <a:cs typeface="Times New Roman" panose="02020603050405020304" charset="0"/>
              </a:rPr>
              <a:t>Интернет</a:t>
            </a:r>
            <a:r>
              <a:rPr lang="en-US" altLang="ru-RU" sz="1900" b="1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altLang="en-US" sz="1900" b="1">
                <a:latin typeface="Times New Roman" panose="02020603050405020304" charset="0"/>
                <a:cs typeface="Times New Roman" panose="02020603050405020304" charset="0"/>
              </a:rPr>
              <a:t>знакомства</a:t>
            </a:r>
            <a:endParaRPr lang="en-US" altLang="en-US" sz="19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Дроповодами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оказываются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молодые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люди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девушки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которые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знакомятся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сети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Заслужив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доверие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оценив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мотивацию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жертвы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несколько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свиданий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мошенник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предлагает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своему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визави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заработать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легкие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деньги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счет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перевода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некоторой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суммы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денег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Другой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сценарий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он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обращается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помощью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снять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для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него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наличные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поскольку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его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карта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потерялась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или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заблокирована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Другие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способы</a:t>
            </a:r>
            <a:endParaRPr lang="en-US" altLang="en-US" sz="19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Преступники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постоянно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придумывают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новые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способы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вербовки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включая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методы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социальной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инженерии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например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помощь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прохожему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или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внесение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предоплаты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товар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),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привлечение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незаконной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деятельности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через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онлайн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игры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сообщества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молодежных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субкультур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распространением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ростом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доступности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финансовых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технологий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дропами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зачастую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становятся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несовершеннолетние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Другие</a:t>
            </a:r>
            <a:r>
              <a:rPr lang="en-US" altLang="ru-RU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способы</a:t>
            </a:r>
            <a:endParaRPr lang="en-US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Преступники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постоянно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придумывают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новые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способы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вербовки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включая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методы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социальной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инженерии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(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например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помощь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прохожему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или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внесение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предоплаты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товар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),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привлечение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к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незаконной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деятельности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через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онлайн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-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игры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сообщества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молодежных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субкультур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lang="en-US" altLang="ru-RU" sz="24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распространением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и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ростом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доступности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финансовых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технологий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дропами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зачастую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становятся</a:t>
            </a:r>
            <a:r>
              <a:rPr lang="en-US" altLang="ru-RU" sz="24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несовершеннолетние</a:t>
            </a:r>
            <a:r>
              <a:rPr lang="ru-RU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ru-RU" altLang="en-US" sz="2400"/>
          </a:p>
          <a:p>
            <a:endParaRPr lang="ru-RU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767080" y="1005205"/>
            <a:ext cx="10586720" cy="5172075"/>
          </a:xfrm>
        </p:spPr>
        <p:txBody>
          <a:bodyPr/>
          <a:p>
            <a:pPr marL="0" indent="0">
              <a:buNone/>
            </a:pPr>
            <a:r>
              <a:rPr lang="en-US" altLang="ru-RU" b="1"/>
              <a:t> </a:t>
            </a:r>
            <a:r>
              <a:rPr lang="ru-RU" altLang="en-US" b="1"/>
              <a:t>К</a:t>
            </a:r>
            <a:r>
              <a:rPr lang="en-US" altLang="en-US" b="1"/>
              <a:t>ейс</a:t>
            </a:r>
            <a:r>
              <a:rPr lang="en-US" altLang="ru-RU" b="1"/>
              <a:t> </a:t>
            </a:r>
            <a:r>
              <a:rPr lang="en-US" altLang="en-US" b="1"/>
              <a:t>полиции</a:t>
            </a:r>
            <a:r>
              <a:rPr lang="en-US" altLang="ru-RU" b="1"/>
              <a:t> </a:t>
            </a:r>
            <a:r>
              <a:rPr lang="en-US" altLang="ru-RU"/>
              <a:t>— </a:t>
            </a:r>
            <a:r>
              <a:rPr lang="en-US" altLang="en-US"/>
              <a:t>о</a:t>
            </a:r>
            <a:r>
              <a:rPr lang="en-US" altLang="ru-RU"/>
              <a:t> </a:t>
            </a:r>
            <a:r>
              <a:rPr lang="en-US" altLang="en-US"/>
              <a:t>задержании</a:t>
            </a:r>
            <a:r>
              <a:rPr lang="en-US" altLang="ru-RU"/>
              <a:t> </a:t>
            </a:r>
            <a:r>
              <a:rPr lang="en-US" altLang="en-US"/>
              <a:t>группировки</a:t>
            </a:r>
            <a:r>
              <a:rPr lang="en-US" altLang="ru-RU"/>
              <a:t> </a:t>
            </a:r>
            <a:r>
              <a:rPr lang="en-US" altLang="en-US"/>
              <a:t>дропперов</a:t>
            </a:r>
            <a:r>
              <a:rPr lang="en-US" altLang="ru-RU"/>
              <a:t>, </a:t>
            </a:r>
            <a:r>
              <a:rPr lang="en-US" altLang="en-US"/>
              <a:t>которые</a:t>
            </a:r>
            <a:r>
              <a:rPr lang="en-US" altLang="ru-RU"/>
              <a:t> </a:t>
            </a:r>
            <a:r>
              <a:rPr lang="en-US" altLang="en-US"/>
              <a:t>вели</a:t>
            </a:r>
            <a:r>
              <a:rPr lang="en-US" altLang="ru-RU"/>
              <a:t> </a:t>
            </a:r>
            <a:r>
              <a:rPr lang="en-US" altLang="en-US"/>
              <a:t>свой</a:t>
            </a:r>
            <a:r>
              <a:rPr lang="en-US" altLang="ru-RU"/>
              <a:t> </a:t>
            </a:r>
            <a:r>
              <a:rPr lang="en-US" altLang="en-US"/>
              <a:t>бизнес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территории</a:t>
            </a:r>
            <a:r>
              <a:rPr lang="en-US" altLang="ru-RU"/>
              <a:t> </a:t>
            </a:r>
            <a:r>
              <a:rPr lang="en-US" altLang="en-US"/>
              <a:t>Москва</a:t>
            </a:r>
            <a:r>
              <a:rPr lang="en-US" altLang="ru-RU"/>
              <a:t>-</a:t>
            </a:r>
            <a:r>
              <a:rPr lang="en-US" altLang="en-US"/>
              <a:t>Сити</a:t>
            </a:r>
            <a:r>
              <a:rPr lang="en-US" altLang="ru-RU"/>
              <a:t>.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декабре</a:t>
            </a:r>
            <a:r>
              <a:rPr lang="en-US" altLang="ru-RU"/>
              <a:t> 2024 </a:t>
            </a:r>
            <a:r>
              <a:rPr lang="en-US" altLang="en-US"/>
              <a:t>г</a:t>
            </a:r>
            <a:r>
              <a:rPr lang="en-US" altLang="ru-RU"/>
              <a:t>. </a:t>
            </a:r>
            <a:r>
              <a:rPr lang="en-US" altLang="en-US"/>
              <a:t>управление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борьбе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киберпреступностью</a:t>
            </a:r>
            <a:r>
              <a:rPr lang="en-US" altLang="ru-RU"/>
              <a:t> </a:t>
            </a:r>
            <a:r>
              <a:rPr lang="en-US" altLang="en-US"/>
              <a:t>выяснило</a:t>
            </a:r>
            <a:r>
              <a:rPr lang="en-US" altLang="ru-RU"/>
              <a:t>, </a:t>
            </a:r>
            <a:r>
              <a:rPr lang="en-US" altLang="en-US"/>
              <a:t>что</a:t>
            </a:r>
            <a:r>
              <a:rPr lang="en-US" altLang="ru-RU"/>
              <a:t> </a:t>
            </a:r>
            <a:r>
              <a:rPr lang="en-US" altLang="en-US"/>
              <a:t>некий</a:t>
            </a:r>
            <a:r>
              <a:rPr lang="en-US" altLang="ru-RU"/>
              <a:t> </a:t>
            </a:r>
            <a:r>
              <a:rPr lang="en-US" altLang="en-US"/>
              <a:t>гражданин</a:t>
            </a:r>
            <a:r>
              <a:rPr lang="en-US" altLang="ru-RU"/>
              <a:t> </a:t>
            </a:r>
            <a:r>
              <a:rPr lang="en-US" altLang="en-US"/>
              <a:t>Украины</a:t>
            </a:r>
            <a:r>
              <a:rPr lang="en-US" altLang="ru-RU"/>
              <a:t> </a:t>
            </a:r>
            <a:r>
              <a:rPr lang="en-US" altLang="en-US"/>
              <a:t>установил</a:t>
            </a:r>
            <a:r>
              <a:rPr lang="en-US" altLang="ru-RU"/>
              <a:t> </a:t>
            </a:r>
            <a:r>
              <a:rPr lang="en-US" altLang="en-US"/>
              <a:t>там</a:t>
            </a:r>
            <a:r>
              <a:rPr lang="en-US" altLang="ru-RU"/>
              <a:t> </a:t>
            </a:r>
            <a:r>
              <a:rPr lang="en-US" altLang="en-US"/>
              <a:t>сеть</a:t>
            </a:r>
            <a:r>
              <a:rPr lang="en-US" altLang="ru-RU"/>
              <a:t> </a:t>
            </a:r>
            <a:r>
              <a:rPr lang="en-US" altLang="en-US"/>
              <a:t>криптоматов</a:t>
            </a:r>
            <a:r>
              <a:rPr lang="en-US" altLang="ru-RU"/>
              <a:t>,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дропы</a:t>
            </a:r>
            <a:r>
              <a:rPr lang="en-US" altLang="ru-RU"/>
              <a:t> </a:t>
            </a:r>
            <a:r>
              <a:rPr lang="en-US" altLang="en-US"/>
              <a:t>съезжались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Сити</a:t>
            </a:r>
            <a:r>
              <a:rPr lang="en-US" altLang="ru-RU"/>
              <a:t> </a:t>
            </a:r>
            <a:r>
              <a:rPr lang="en-US" altLang="en-US"/>
              <a:t>со</a:t>
            </a:r>
            <a:r>
              <a:rPr lang="en-US" altLang="ru-RU"/>
              <a:t> </a:t>
            </a:r>
            <a:r>
              <a:rPr lang="en-US" altLang="en-US"/>
              <a:t>всей</a:t>
            </a:r>
            <a:r>
              <a:rPr lang="en-US" altLang="ru-RU"/>
              <a:t> </a:t>
            </a:r>
            <a:r>
              <a:rPr lang="en-US" altLang="en-US"/>
              <a:t>страны</a:t>
            </a:r>
            <a:r>
              <a:rPr lang="en-US" altLang="ru-RU"/>
              <a:t>, </a:t>
            </a:r>
            <a:r>
              <a:rPr lang="en-US" altLang="en-US"/>
              <a:t>чтобы</a:t>
            </a:r>
            <a:r>
              <a:rPr lang="en-US" altLang="ru-RU"/>
              <a:t> </a:t>
            </a:r>
            <a:r>
              <a:rPr lang="en-US" altLang="en-US"/>
              <a:t>через</a:t>
            </a:r>
            <a:r>
              <a:rPr lang="en-US" altLang="ru-RU"/>
              <a:t> </a:t>
            </a:r>
            <a:r>
              <a:rPr lang="en-US" altLang="en-US"/>
              <a:t>них</a:t>
            </a:r>
            <a:r>
              <a:rPr lang="en-US" altLang="ru-RU"/>
              <a:t> </a:t>
            </a:r>
            <a:r>
              <a:rPr lang="en-US" altLang="en-US"/>
              <a:t>выводить</a:t>
            </a:r>
            <a:r>
              <a:rPr lang="en-US" altLang="ru-RU"/>
              <a:t> </a:t>
            </a:r>
            <a:r>
              <a:rPr lang="en-US" altLang="en-US"/>
              <a:t>поступившие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</a:t>
            </a:r>
            <a:r>
              <a:rPr lang="en-US" altLang="en-US"/>
              <a:t>мошенников</a:t>
            </a:r>
            <a:r>
              <a:rPr lang="en-US" altLang="ru-RU"/>
              <a:t> </a:t>
            </a:r>
            <a:r>
              <a:rPr lang="en-US" altLang="en-US"/>
              <a:t>деньги</a:t>
            </a:r>
            <a:r>
              <a:rPr lang="en-US" altLang="ru-RU"/>
              <a:t>. 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Организатора</a:t>
            </a:r>
            <a:r>
              <a:rPr lang="en-US" altLang="ru-RU"/>
              <a:t> </a:t>
            </a:r>
            <a:r>
              <a:rPr lang="en-US" altLang="en-US"/>
              <a:t>преступной</a:t>
            </a:r>
            <a:r>
              <a:rPr lang="en-US" altLang="ru-RU"/>
              <a:t> </a:t>
            </a:r>
            <a:r>
              <a:rPr lang="en-US" altLang="en-US"/>
              <a:t>сети</a:t>
            </a:r>
            <a:r>
              <a:rPr lang="en-US" altLang="ru-RU"/>
              <a:t> </a:t>
            </a:r>
            <a:r>
              <a:rPr lang="en-US" altLang="en-US"/>
              <a:t>тоже</a:t>
            </a:r>
            <a:r>
              <a:rPr lang="en-US" altLang="ru-RU"/>
              <a:t> </a:t>
            </a:r>
            <a:r>
              <a:rPr lang="en-US" altLang="en-US"/>
              <a:t>выявили</a:t>
            </a:r>
            <a:r>
              <a:rPr lang="en-US" altLang="ru-RU"/>
              <a:t>. </a:t>
            </a:r>
            <a:r>
              <a:rPr lang="en-US" altLang="en-US"/>
              <a:t>Участникам</a:t>
            </a:r>
            <a:r>
              <a:rPr lang="en-US" altLang="ru-RU"/>
              <a:t> </a:t>
            </a:r>
            <a:r>
              <a:rPr lang="en-US" altLang="en-US"/>
              <a:t>группировки</a:t>
            </a:r>
            <a:r>
              <a:rPr lang="en-US" altLang="ru-RU"/>
              <a:t> </a:t>
            </a:r>
            <a:r>
              <a:rPr lang="en-US" altLang="en-US"/>
              <a:t>грозит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8 </a:t>
            </a:r>
            <a:r>
              <a:rPr lang="en-US" altLang="en-US"/>
              <a:t>лет</a:t>
            </a:r>
            <a:r>
              <a:rPr lang="en-US" altLang="ru-RU"/>
              <a:t> </a:t>
            </a:r>
            <a:r>
              <a:rPr lang="en-US" altLang="en-US"/>
              <a:t>лишения</a:t>
            </a:r>
            <a:r>
              <a:rPr lang="en-US" altLang="ru-RU"/>
              <a:t> </a:t>
            </a:r>
            <a:r>
              <a:rPr lang="en-US" altLang="en-US"/>
              <a:t>свободы</a:t>
            </a:r>
            <a:r>
              <a:rPr lang="en-US" altLang="ru-RU"/>
              <a:t>. </a:t>
            </a:r>
            <a:r>
              <a:rPr lang="" altLang="en-US"/>
              <a:t>«</a:t>
            </a:r>
            <a:r>
              <a:rPr lang="en-US" altLang="en-US"/>
              <a:t>Схема</a:t>
            </a:r>
            <a:r>
              <a:rPr lang="en-US" altLang="ru-RU"/>
              <a:t> </a:t>
            </a:r>
            <a:r>
              <a:rPr lang="en-US" altLang="en-US"/>
              <a:t>была</a:t>
            </a:r>
            <a:r>
              <a:rPr lang="en-US" altLang="ru-RU"/>
              <a:t> </a:t>
            </a:r>
            <a:r>
              <a:rPr lang="en-US" altLang="en-US"/>
              <a:t>сложная</a:t>
            </a:r>
            <a:r>
              <a:rPr lang="en-US" altLang="ru-RU"/>
              <a:t>, </a:t>
            </a:r>
            <a:r>
              <a:rPr lang="en-US" altLang="en-US"/>
              <a:t>но</a:t>
            </a:r>
            <a:r>
              <a:rPr lang="en-US" altLang="ru-RU"/>
              <a:t> </a:t>
            </a:r>
            <a:r>
              <a:rPr lang="en-US" altLang="en-US"/>
              <a:t>правоохранительная</a:t>
            </a:r>
            <a:r>
              <a:rPr lang="en-US" altLang="ru-RU"/>
              <a:t> </a:t>
            </a:r>
            <a:r>
              <a:rPr lang="en-US" altLang="en-US"/>
              <a:t>деятельность</a:t>
            </a:r>
            <a:r>
              <a:rPr lang="en-US" altLang="ru-RU"/>
              <a:t> </a:t>
            </a:r>
            <a:r>
              <a:rPr lang="en-US" altLang="en-US"/>
              <a:t>тоже</a:t>
            </a:r>
            <a:r>
              <a:rPr lang="en-US" altLang="ru-RU"/>
              <a:t> </a:t>
            </a:r>
            <a:r>
              <a:rPr lang="en-US" altLang="en-US"/>
              <a:t>совершенствуется</a:t>
            </a:r>
            <a:r>
              <a:rPr lang="" altLang="en-US"/>
              <a:t>»</a:t>
            </a:r>
            <a:r>
              <a:rPr lang="en-US" altLang="ru-RU"/>
              <a:t>, — </a:t>
            </a:r>
            <a:r>
              <a:rPr lang="en-US" altLang="en-US"/>
              <a:t>подчеркнул</a:t>
            </a:r>
            <a:r>
              <a:rPr lang="en-US" altLang="ru-RU"/>
              <a:t> </a:t>
            </a:r>
            <a:r>
              <a:rPr lang="en-US" altLang="en-US"/>
              <a:t>замглавы</a:t>
            </a:r>
            <a:r>
              <a:rPr lang="en-US" altLang="ru-RU"/>
              <a:t> </a:t>
            </a:r>
            <a:r>
              <a:rPr lang="en-US" altLang="en-US"/>
              <a:t>МВД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80"/>
          </a:xfrm>
        </p:spPr>
        <p:txBody>
          <a:bodyPr>
            <a:normAutofit fontScale="90000"/>
          </a:bodyPr>
          <a:p>
            <a:pPr algn="ctr"/>
            <a:r>
              <a:rPr lang="en-US" altLang="en-US" sz="36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Ответственность</a:t>
            </a:r>
            <a:r>
              <a:rPr lang="en-US" altLang="ru-RU" sz="36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36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</a:t>
            </a:r>
            <a:r>
              <a:rPr lang="en-US" altLang="ru-RU" sz="36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3600">
                <a:solidFill>
                  <a:srgbClr val="115FF9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дропперство</a:t>
            </a:r>
            <a:endParaRPr lang="en-US" altLang="en-US" sz="3600">
              <a:solidFill>
                <a:srgbClr val="115FF9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88340" y="941070"/>
            <a:ext cx="10665460" cy="5236210"/>
          </a:xfrm>
        </p:spPr>
        <p:txBody>
          <a:bodyPr>
            <a:noAutofit/>
          </a:bodyPr>
          <a:p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Если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человек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сознательно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вознаграждение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соглашается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помогать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мошенникам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он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должен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понимать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что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принимает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участие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незаконных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действиях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значит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сам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становится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соучастником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преступления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может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быть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привлечен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ответственности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как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мошенники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настоящее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время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дропперство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может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быть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квалифицировано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нескольким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статьям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Уголовного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кодекса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РФ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как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мошенничество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статья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159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РФ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),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легализация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отмывание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)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денежных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средств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статья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174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РФ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),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неправомерный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оборот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средств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платежей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статья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187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РФ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),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также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как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организация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преступного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сообщества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статья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210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РФ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).</a:t>
            </a: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Самая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строгая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мера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пресечения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устанавливается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виде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лишения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свободы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сроком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семи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лет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выплатой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штрафа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сумму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1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млн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рублей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этом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незнание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законов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освобождает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гражданина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уголовной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ответственности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которая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наступает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уже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16-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летнего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возраста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например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действия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связанные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приобретением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хранением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транспортировкой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для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сбыта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или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сбытом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подложных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средств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платежей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Помимо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указанного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разработан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законопроект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введении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уголовной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ответственности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для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дропперов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соучастников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—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тех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кто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передает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зарегистрированные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себя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электронные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средства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платежа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или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доступ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к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1900">
                <a:latin typeface="Times New Roman" panose="02020603050405020304" charset="0"/>
                <a:cs typeface="Times New Roman" panose="02020603050405020304" charset="0"/>
              </a:rPr>
              <a:t>ним</a:t>
            </a:r>
            <a:r>
              <a:rPr lang="en-US" altLang="ru-RU" sz="19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ru-RU" sz="19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8836</Words>
  <Application>WPS Presentation</Application>
  <PresentationFormat>Широкоэкранный</PresentationFormat>
  <Paragraphs>79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SimSun</vt:lpstr>
      <vt:lpstr>Wingdings</vt:lpstr>
      <vt:lpstr>Gilroy ExtraBold</vt:lpstr>
      <vt:lpstr>Segoe Print</vt:lpstr>
      <vt:lpstr>Montserrat</vt:lpstr>
      <vt:lpstr>Times New Roman</vt:lpstr>
      <vt:lpstr>Times New Roman</vt:lpstr>
      <vt:lpstr>Arial</vt:lpstr>
      <vt:lpstr>Monotype Corsiva</vt:lpstr>
      <vt:lpstr>Calibri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Способы «вербовки» дропперов</vt:lpstr>
      <vt:lpstr>PowerPoint 演示文稿</vt:lpstr>
      <vt:lpstr>PowerPoint 演示文稿</vt:lpstr>
      <vt:lpstr>PowerPoint 演示文稿</vt:lpstr>
      <vt:lpstr>Ответственность за дропперство</vt:lpstr>
      <vt:lpstr>Как обезопасить себя от дропперства</vt:lpstr>
      <vt:lpstr>Методы просвещения школьников по теме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15</cp:revision>
  <dcterms:created xsi:type="dcterms:W3CDTF">2025-03-11T05:21:00Z</dcterms:created>
  <dcterms:modified xsi:type="dcterms:W3CDTF">2025-03-11T16:38:38Z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A6FBFCBFBA9140FEBB5E8CFDCE785432_13</vt:lpwstr>
  </property>
  <property fmtid="{D5CDD505-2E9C-101B-9397-08002B2CF9AE}" pid="3" name="KSOProductBuildVer">
    <vt:lpwstr>1049-12.2.0.20326</vt:lpwstr>
  </property>
</Properties>
</file>