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2" r:id="rId2"/>
    <p:sldMasterId id="2147483731" r:id="rId3"/>
    <p:sldMasterId id="2147483744" r:id="rId4"/>
  </p:sldMasterIdLst>
  <p:notesMasterIdLst>
    <p:notesMasterId r:id="rId28"/>
  </p:notesMasterIdLst>
  <p:sldIdLst>
    <p:sldId id="401" r:id="rId5"/>
    <p:sldId id="405" r:id="rId6"/>
    <p:sldId id="410" r:id="rId7"/>
    <p:sldId id="411" r:id="rId8"/>
    <p:sldId id="409" r:id="rId9"/>
    <p:sldId id="413" r:id="rId10"/>
    <p:sldId id="412" r:id="rId11"/>
    <p:sldId id="407" r:id="rId12"/>
    <p:sldId id="404" r:id="rId13"/>
    <p:sldId id="408" r:id="rId14"/>
    <p:sldId id="387" r:id="rId15"/>
    <p:sldId id="402" r:id="rId16"/>
    <p:sldId id="385" r:id="rId17"/>
    <p:sldId id="392" r:id="rId18"/>
    <p:sldId id="267" r:id="rId19"/>
    <p:sldId id="388" r:id="rId20"/>
    <p:sldId id="391" r:id="rId21"/>
    <p:sldId id="400" r:id="rId22"/>
    <p:sldId id="266" r:id="rId23"/>
    <p:sldId id="414" r:id="rId24"/>
    <p:sldId id="415" r:id="rId25"/>
    <p:sldId id="335" r:id="rId26"/>
    <p:sldId id="417" r:id="rId27"/>
  </p:sldIdLst>
  <p:sldSz cx="12192000" cy="6858000"/>
  <p:notesSz cx="12192000" cy="6858000"/>
  <p:defaultTextStyle>
    <a:defPPr>
      <a:defRPr lang="ru-RU"/>
    </a:defPPr>
    <a:lvl1pPr algn="l">
      <a:spcBef>
        <a:spcPts val="0"/>
      </a:spcBef>
      <a:spcAft>
        <a:spcPts val="0"/>
      </a:spcAft>
      <a:defRPr sz="2400">
        <a:solidFill>
          <a:schemeClr val="tx1"/>
        </a:solidFill>
        <a:latin typeface="Calibri"/>
        <a:ea typeface="+mn-ea"/>
        <a:cs typeface="Arial"/>
      </a:defRPr>
    </a:lvl1pPr>
    <a:lvl2pPr marL="457200" algn="l">
      <a:spcBef>
        <a:spcPts val="0"/>
      </a:spcBef>
      <a:spcAft>
        <a:spcPts val="0"/>
      </a:spcAft>
      <a:defRPr sz="2400">
        <a:solidFill>
          <a:schemeClr val="tx1"/>
        </a:solidFill>
        <a:latin typeface="Calibri"/>
        <a:ea typeface="+mn-ea"/>
        <a:cs typeface="Arial"/>
      </a:defRPr>
    </a:lvl2pPr>
    <a:lvl3pPr marL="914400" algn="l">
      <a:spcBef>
        <a:spcPts val="0"/>
      </a:spcBef>
      <a:spcAft>
        <a:spcPts val="0"/>
      </a:spcAft>
      <a:defRPr sz="2400">
        <a:solidFill>
          <a:schemeClr val="tx1"/>
        </a:solidFill>
        <a:latin typeface="Calibri"/>
        <a:ea typeface="+mn-ea"/>
        <a:cs typeface="Arial"/>
      </a:defRPr>
    </a:lvl3pPr>
    <a:lvl4pPr marL="1371600" algn="l">
      <a:spcBef>
        <a:spcPts val="0"/>
      </a:spcBef>
      <a:spcAft>
        <a:spcPts val="0"/>
      </a:spcAft>
      <a:defRPr sz="2400">
        <a:solidFill>
          <a:schemeClr val="tx1"/>
        </a:solidFill>
        <a:latin typeface="Calibri"/>
        <a:ea typeface="+mn-ea"/>
        <a:cs typeface="Arial"/>
      </a:defRPr>
    </a:lvl4pPr>
    <a:lvl5pPr marL="1828800" algn="l">
      <a:spcBef>
        <a:spcPts val="0"/>
      </a:spcBef>
      <a:spcAft>
        <a:spcPts val="0"/>
      </a:spcAft>
      <a:defRPr sz="2400">
        <a:solidFill>
          <a:schemeClr val="tx1"/>
        </a:solidFill>
        <a:latin typeface="Calibri"/>
        <a:ea typeface="+mn-ea"/>
        <a:cs typeface="Arial"/>
      </a:defRPr>
    </a:lvl5pPr>
    <a:lvl6pPr marL="2286000" algn="l" defTabSz="914400">
      <a:defRPr sz="2400">
        <a:solidFill>
          <a:schemeClr val="tx1"/>
        </a:solidFill>
        <a:latin typeface="Calibri"/>
        <a:ea typeface="+mn-ea"/>
        <a:cs typeface="Arial"/>
      </a:defRPr>
    </a:lvl6pPr>
    <a:lvl7pPr marL="2743200" algn="l" defTabSz="914400">
      <a:defRPr sz="2400">
        <a:solidFill>
          <a:schemeClr val="tx1"/>
        </a:solidFill>
        <a:latin typeface="Calibri"/>
        <a:ea typeface="+mn-ea"/>
        <a:cs typeface="Arial"/>
      </a:defRPr>
    </a:lvl7pPr>
    <a:lvl8pPr marL="3200400" algn="l" defTabSz="914400">
      <a:defRPr sz="2400">
        <a:solidFill>
          <a:schemeClr val="tx1"/>
        </a:solidFill>
        <a:latin typeface="Calibri"/>
        <a:ea typeface="+mn-ea"/>
        <a:cs typeface="Arial"/>
      </a:defRPr>
    </a:lvl8pPr>
    <a:lvl9pPr marL="3657600" algn="l" defTabSz="914400">
      <a:defRPr sz="2400">
        <a:solidFill>
          <a:schemeClr val="tx1"/>
        </a:solidFill>
        <a:latin typeface="Calibri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/>
              </a:defRPr>
            </a:lvl1pPr>
          </a:lstStyle>
          <a:p>
            <a:pPr>
              <a:defRPr/>
            </a:pPr>
            <a:fld id="{E1661D76-DB49-4272-AFCE-76DA149E1E76}" type="datetimeFigureOut">
              <a:rPr lang="ru-RU"/>
              <a:t>14.03.2025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4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31338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039A68-60A7-42F8-9534-1E096AA16D5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Arial"/>
        <a:cs typeface="Arial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Arial"/>
        <a:cs typeface="Arial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Arial"/>
        <a:cs typeface="Arial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Arial"/>
        <a:cs typeface="Arial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Arial"/>
        <a:cs typeface="Arial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0292B-22C2-0DAF-62AD-A157E591181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9FB0958F-43DA-224E-BB24-7D5FFD24D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6988ABFB-C1EE-61DD-068B-344C3197DB0D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ACA623A1-6704-969B-0770-E6872DF04127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86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2C81A28B-A848-B872-92A4-10C05BE9B3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C4B08752-5793-8093-5D64-2632110BDB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B758BDD9-0F9D-176A-AC01-4D05FE7E1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A8A035-2AC0-4857-8376-5771F8637914}" type="slidenum">
              <a:rPr kumimoji="0" lang="ru-RU" altLang="ru-RU"/>
              <a:pPr>
                <a:spcBef>
                  <a:spcPct val="0"/>
                </a:spcBef>
              </a:pPr>
              <a:t>11</a:t>
            </a:fld>
            <a:endParaRPr kumimoji="0"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" name="Номер слайда 3"/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1227A36-6B67-41AB-8A03-65F570BBEFE3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5102ABA3-ED8F-EF67-BE1C-17108A80B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0119A5DA-B066-C55F-56E4-FBD235CEE6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3D9F73EB-74DD-28CA-0030-7061A4750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1435DD-9059-405E-ABD7-7FEA51E09312}" type="slidenum">
              <a:rPr kumimoji="0" lang="ru-RU" altLang="ru-RU"/>
              <a:pPr>
                <a:spcBef>
                  <a:spcPct val="0"/>
                </a:spcBef>
              </a:pPr>
              <a:t>13</a:t>
            </a:fld>
            <a:endParaRPr kumimoji="0"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8F5938CF-28A6-F2CC-AA99-1EAFA9C89D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0A68787C-8934-BDDD-FCEE-AD5DE4453F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9E8FCF39-0710-2331-7FD4-C79501573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617033-41D2-48CD-8801-714C6E4E166F}" type="slidenum">
              <a:rPr kumimoji="0" lang="ru-RU" altLang="ru-RU"/>
              <a:pPr>
                <a:spcBef>
                  <a:spcPct val="0"/>
                </a:spcBef>
              </a:pPr>
              <a:t>14</a:t>
            </a:fld>
            <a:endParaRPr kumimoji="0"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8" name="Номер слайда 3"/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C391953-6681-4239-9AFB-23C58E281B98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6D4B7D3E-0CCD-429C-7D02-F6ED7206C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224507C0-5E95-AC57-8307-64AE5578F5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Если вы заметили подозрительную активность одного из участников игрового мира, сообщите об этом в службу поддержки этой игры. Система безопасности платформы может не заметить мошенника.</a:t>
            </a:r>
          </a:p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7438C7B7-6B54-E6AD-AA11-147E2E949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4EF5D0-3FC4-44B5-A358-7DA0E2903B15}" type="slidenum">
              <a:rPr kumimoji="0" lang="ru-RU" altLang="ru-RU"/>
              <a:pPr>
                <a:spcBef>
                  <a:spcPct val="0"/>
                </a:spcBef>
              </a:pPr>
              <a:t>16</a:t>
            </a:fld>
            <a:endParaRPr kumimoji="0"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5C86E6C2-0132-7634-296E-407ED78F23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A9648B5C-3EA6-B98F-24C6-3149E5BF80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A1856D67-69DA-B886-93E3-ADF0FAAC1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C1D804-56A4-47B6-B733-CE0D87C3FC42}" type="slidenum">
              <a:rPr kumimoji="0" lang="ru-RU" altLang="ru-RU"/>
              <a:pPr>
                <a:spcBef>
                  <a:spcPct val="0"/>
                </a:spcBef>
              </a:pPr>
              <a:t>17</a:t>
            </a:fld>
            <a:endParaRPr kumimoji="0"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11137769-3E60-E8C2-4AA4-E4EFA31E28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0A6B3598-F8D3-3B77-5F5F-5097A512FE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6C6114ED-08FC-F63A-A6EC-89B9A5C8A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FA0BE-4A1D-456A-87BA-B6DCB1743779}" type="slidenum">
              <a:rPr kumimoji="0" lang="ru-RU" altLang="ru-RU"/>
              <a:pPr>
                <a:spcBef>
                  <a:spcPct val="0"/>
                </a:spcBef>
              </a:pPr>
              <a:t>18</a:t>
            </a:fld>
            <a:endParaRPr kumimoji="0"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A1E8C-E8DA-29F1-D0C5-863DCEC0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F68C1B91-C8FB-6E15-C7AA-038AA87DE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F6DE207F-713E-24EB-042C-94D868BC14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40DDD551-906D-BF11-7CCD-294339FFB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C1D804-56A4-47B6-B733-CE0D87C3FC42}" type="slidenum">
              <a:rPr kumimoji="0" lang="ru-RU" altLang="ru-RU"/>
              <a:pPr>
                <a:spcBef>
                  <a:spcPct val="0"/>
                </a:spcBef>
              </a:pPr>
              <a:t>20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1385432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B0A03-93E8-FAD9-CD08-1AB87B489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CA7CDC1C-0D60-D183-08C5-FD26A58A10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436D8F81-7462-53E0-9F09-BB7F00D64E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>
                <a:cs typeface="Arial" panose="020B0604020202020204" pitchFamily="34" charset="0"/>
              </a:rPr>
              <a:t>https://www.banki.ru/wikibank/suschnost_kredita/</a:t>
            </a:r>
            <a:r>
              <a:rPr lang="ru-RU" altLang="ru-RU"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5711D04E-92FF-9DD1-9BB4-F12553D8F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C1D804-56A4-47B6-B733-CE0D87C3FC42}" type="slidenum">
              <a:rPr kumimoji="0" lang="ru-RU" altLang="ru-RU"/>
              <a:pPr>
                <a:spcBef>
                  <a:spcPct val="0"/>
                </a:spcBef>
              </a:pPr>
              <a:t>21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67709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61DE8-BCB7-9081-1B05-90E49AB221E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3253FA91-4E61-90C5-9185-B4334D847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0F0CCC0F-B566-225D-7371-5F9A979B29B0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E23CA887-AD07-BC39-00AA-F63178A5F62B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490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C2ED-314C-D3D3-B075-6C3AF54FBF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F09CA13F-F754-CEE4-3C89-9D1267B7E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0DE7F445-FC2B-B6EA-A5B9-8C3E4E31B228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E2BD8303-6941-41CA-3930-228906325859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6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A7587-7877-2330-A9A1-0D69B3789D7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80199ACF-880B-109C-D554-F901491BB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6EFECE63-5098-9423-327D-80BB80A67608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BAF410A2-0092-18AF-F9A0-A01B4871C224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0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F3A3-5650-0B22-CF94-FEBBB9F4915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4D227974-7170-BA67-3DAC-34BBE3726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28DC70F0-A660-33AF-EAAA-00F67F0ED201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C20EF018-8C50-CCF7-D58B-36C01D07608B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19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244E1-0AA2-B9E7-BC71-B330E39EFFF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5939DA98-7395-3A8D-80C8-05EC9A414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A05DB6EE-4A8D-6C32-80CB-15ED0C092C01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5F4506E4-0767-37B0-F1DB-DCEC4B084D14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86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E982-E23A-441C-6ADC-89ED75BDA74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767BB09E-BA0D-63F9-4BBA-4390C966C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0537AB4E-22A5-AEE8-3BC0-781C17F91F9F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FFBF3FA6-8DCF-CE5E-83A5-5D71286CBDA4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81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/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54A9-4B5D-F640-0806-7C50BFAC13F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" name="PlaceHolder 1">
            <a:extLst>
              <a:ext uri="{FF2B5EF4-FFF2-40B4-BE49-F238E27FC236}">
                <a16:creationId xmlns:a16="http://schemas.microsoft.com/office/drawing/2014/main" id="{C9AD55A6-5653-6912-0CBA-79798A05A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636" name="PlaceHolder 2">
            <a:extLst>
              <a:ext uri="{FF2B5EF4-FFF2-40B4-BE49-F238E27FC236}">
                <a16:creationId xmlns:a16="http://schemas.microsoft.com/office/drawing/2014/main" id="{71E482C5-041F-9536-8ED3-DD8E0437C3B4}"/>
              </a:ext>
            </a:extLst>
          </p:cNvPr>
          <p:cNvSpPr>
            <a:spLocks noGrp="1"/>
          </p:cNvSpPr>
          <p:nvPr>
            <p:ph type="body"/>
          </p:nvPr>
        </p:nvSpPr>
        <p:spPr bwMode="auto">
          <a:xfrm>
            <a:off x="679320" y="4716360"/>
            <a:ext cx="5438880" cy="446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https://www.banki.ru/wikibank/suschnost_kredita/</a:t>
            </a:r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7" name="Номер слайда 3">
            <a:extLst>
              <a:ext uri="{FF2B5EF4-FFF2-40B4-BE49-F238E27FC236}">
                <a16:creationId xmlns:a16="http://schemas.microsoft.com/office/drawing/2014/main" id="{54C9FF0D-AB5D-8131-45DF-5305812D5CFA}"/>
              </a:ext>
            </a:extLst>
          </p:cNvPr>
          <p:cNvSpPr/>
          <p:nvPr/>
        </p:nvSpPr>
        <p:spPr bwMode="auto">
          <a:xfrm>
            <a:off x="3849840" y="9431280"/>
            <a:ext cx="29462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427906A-F540-476C-833C-0C016AEFE0C6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44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17161E5-2304-421B-83FA-C91FA7937236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6B10CD8-61A7-4E59-8F36-9B39BB13B85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0A065A0-D31F-41B3-8B54-163CB8D42469}" type="datetimeFigureOut">
              <a:rPr lang="ru-RU"/>
              <a:t>14.03.2025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35324C8-0B7C-4187-AAC8-EE09FBDAC77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2B7A56E-2A0B-4BAC-9F57-BCC81FF75C76}" type="datetimeFigureOut">
              <a:rPr lang="ru-RU"/>
              <a:t>14.03.2025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5AA6EA9-E76D-4EBF-A652-B404706245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 userDrawn="1">
  <p:cSld name="Заголовок и вертик.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06B6CF8-EF0E-4F9F-B94D-3FD7A9C2D5C6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6B0F92C-3FDE-4473-89A7-2BDD0DA9D50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 userDrawn="1">
  <p:cSld name="Вертик. загол.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8B7429E-3F89-4634-9F3F-31F49B86E540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D523C76-B1E0-45EF-8AE7-C2A39EA0CB8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9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43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668337" y="692150"/>
            <a:ext cx="42386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45"/>
          <p:cNvPicPr>
            <a:picLocks noChangeAspect="1" noChangeArrowheads="1"/>
          </p:cNvPicPr>
          <p:nvPr userDrawn="1"/>
        </p:nvPicPr>
        <p:blipFill>
          <a:blip r:embed="rId3"/>
          <a:srcRect b="46452"/>
          <a:stretch/>
        </p:blipFill>
        <p:spPr bwMode="auto">
          <a:xfrm>
            <a:off x="0" y="6453188"/>
            <a:ext cx="12192000" cy="40481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 bwMode="auto">
          <a:xfrm>
            <a:off x="671398" y="876366"/>
            <a:ext cx="10849205" cy="376237"/>
          </a:xfrm>
        </p:spPr>
        <p:txBody>
          <a:bodyPr lIns="0" tIns="0" bIns="0" anchor="t">
            <a:noAutofit/>
          </a:bodyPr>
          <a:lstStyle>
            <a:lvl1pPr algn="l">
              <a:defRPr sz="2950" b="0" cap="all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16"/>
          </p:nvPr>
        </p:nvSpPr>
        <p:spPr bwMode="auto">
          <a:xfrm>
            <a:off x="6288020" y="1648602"/>
            <a:ext cx="5232582" cy="2112235"/>
          </a:xfrm>
          <a:prstGeom prst="snip2DiagRect">
            <a:avLst>
              <a:gd name="adj1" fmla="val 0"/>
              <a:gd name="adj2" fmla="val 0"/>
            </a:avLst>
          </a:prstGeom>
          <a:ln w="15875">
            <a:noFill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18"/>
          </p:nvPr>
        </p:nvSpPr>
        <p:spPr bwMode="auto">
          <a:xfrm>
            <a:off x="6288020" y="4053069"/>
            <a:ext cx="5232582" cy="2112235"/>
          </a:xfrm>
          <a:prstGeom prst="snip2DiagRect">
            <a:avLst>
              <a:gd name="adj1" fmla="val 0"/>
              <a:gd name="adj2" fmla="val 0"/>
            </a:avLst>
          </a:prstGeom>
          <a:ln w="15875">
            <a:noFill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idx="19"/>
          </p:nvPr>
        </p:nvSpPr>
        <p:spPr bwMode="auto">
          <a:xfrm>
            <a:off x="671398" y="1648602"/>
            <a:ext cx="5232582" cy="2112235"/>
          </a:xfrm>
          <a:prstGeom prst="snip2DiagRect">
            <a:avLst>
              <a:gd name="adj1" fmla="val 0"/>
              <a:gd name="adj2" fmla="val 0"/>
            </a:avLst>
          </a:prstGeom>
          <a:ln w="15875">
            <a:noFill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0"/>
          </p:nvPr>
        </p:nvSpPr>
        <p:spPr bwMode="auto">
          <a:xfrm>
            <a:off x="671399" y="4040518"/>
            <a:ext cx="5232582" cy="2133137"/>
          </a:xfrm>
          <a:prstGeom prst="snip2DiagRect">
            <a:avLst>
              <a:gd name="adj1" fmla="val 0"/>
              <a:gd name="adj2" fmla="val 0"/>
            </a:avLst>
          </a:prstGeom>
          <a:ln w="15875">
            <a:noFill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81936E-1F83-408A-946D-282CBD316C4D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CFA7243-99AB-4F82-89D3-C6986A0489B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9924628-B6D2-4E66-9EC0-FB9865E1857F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618AFEA-937F-46AB-AFB4-F5BE1D118CA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B9152F9-2EC0-4532-9008-6281CB710491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925B0A5-71D3-4ADB-867C-B5E1B7373A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39D6C16-EB7C-44E9-82F0-04EE5DB20E18}" type="datetimeFigureOut">
              <a:rPr lang="ru-RU"/>
              <a:t>14.03.2025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6842C24-3ACE-48A4-B1B7-61E0D9046FF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C1BEFF5-E3C2-4FDC-9028-4190A6227456}" type="datetimeFigureOut">
              <a:rPr lang="ru-RU"/>
              <a:t>14.03.2025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99FDBCC-760E-442E-B5F7-E6F11C75C8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557CE96-A2B7-42F4-AB88-6C2C09F16B68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80BC5B1-8E58-4A96-9BA1-474033EE0DD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9B9A749-7A2B-4244-8CB8-89273FDDD9B6}" type="datetimeFigureOut">
              <a:rPr lang="ru-RU"/>
              <a:t>14.03.2025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BEC6A68-284D-4B95-8E7E-0C2FDE83AF1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C65E3AA-0238-40C3-91DD-51248F4757EF}" type="datetimeFigureOut">
              <a:rPr lang="ru-RU"/>
              <a:t>14.03.2025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6DC45D4-2D22-42E4-B8ED-A7B25CE1FC6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18B4A7D-8E9C-409E-92AC-AC38F1FE6A38}" type="datetimeFigureOut">
              <a:rPr lang="ru-RU"/>
              <a:t>14.03.2025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EFE9E7B-34D9-4561-BAC6-EDD34FC055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4AEB3AA-694A-4C93-AD77-5B64B13DD553}" type="datetimeFigureOut">
              <a:rPr lang="ru-RU"/>
              <a:t>14.03.2025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7229A0F-EEB7-457A-B70A-900E2F17C2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FEA6EE3-7E5E-4836-8AB7-C7DFB8A9E90E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EF7D75B-D0E2-47E9-848C-F0EBA7A4DD3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565872D-9DDC-4B51-988F-6AEBFADE332B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851F590-05C8-431D-A04F-5D0F626269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09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 bwMode="auto">
          <a:xfrm>
            <a:off x="837971" y="1825200"/>
            <a:ext cx="10514231" cy="435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029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10514231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050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56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76200" y="5872163"/>
            <a:ext cx="619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/>
                <a:cs typeface="Arial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/>
                <a:cs typeface="Arial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/>
                <a:cs typeface="Arial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/>
                <a:cs typeface="Arial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9pPr>
          </a:lstStyle>
          <a:p>
            <a:pPr>
              <a:defRPr/>
            </a:pPr>
            <a:fld id="{AE35AA27-B772-4FAF-8876-1F5CA7F5285F}" type="slidenum">
              <a:rPr lang="ru-RU">
                <a:solidFill>
                  <a:srgbClr val="F37832"/>
                </a:solidFill>
                <a:latin typeface="Arial"/>
              </a:rPr>
              <a:t>‹#›</a:t>
            </a:fld>
            <a:endParaRPr lang="ru-RU">
              <a:solidFill>
                <a:srgbClr val="F37832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6869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 bwMode="auto">
          <a:xfrm>
            <a:off x="837971" y="365040"/>
            <a:ext cx="10514231" cy="614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90000"/>
              </a:lnSpc>
              <a:spcBef>
                <a:spcPts val="1001"/>
              </a:spcBef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43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936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 bwMode="auto">
          <a:xfrm>
            <a:off x="6225749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58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10514231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525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10514231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10514231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456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 bwMode="auto">
          <a:xfrm>
            <a:off x="6225749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304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 bwMode="auto">
          <a:xfrm>
            <a:off x="4392868" y="182520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 bwMode="auto">
          <a:xfrm>
            <a:off x="7948125" y="182520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 bwMode="auto">
          <a:xfrm>
            <a:off x="4392868" y="409824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 bwMode="auto">
          <a:xfrm>
            <a:off x="7948125" y="409824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307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00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 bwMode="auto">
          <a:xfrm>
            <a:off x="837971" y="1825200"/>
            <a:ext cx="10514231" cy="435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39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Пуст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76200" y="5872163"/>
            <a:ext cx="619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/>
                <a:cs typeface="Arial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/>
                <a:cs typeface="Arial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/>
                <a:cs typeface="Arial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/>
                <a:cs typeface="Arial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cs typeface="Arial"/>
              </a:defRPr>
            </a:lvl9pPr>
          </a:lstStyle>
          <a:p>
            <a:pPr>
              <a:defRPr/>
            </a:pPr>
            <a:fld id="{C93A9105-C58A-41C6-A220-DCEE0093BB03}" type="slidenum">
              <a:rPr lang="ru-RU">
                <a:solidFill>
                  <a:srgbClr val="F37832"/>
                </a:solidFill>
                <a:latin typeface="Arial"/>
              </a:rPr>
              <a:t>‹#›</a:t>
            </a:fld>
            <a:endParaRPr lang="ru-RU">
              <a:solidFill>
                <a:srgbClr val="F37832"/>
              </a:solidFill>
              <a:latin typeface="Arial"/>
            </a:endParaRPr>
          </a:p>
        </p:txBody>
      </p:sp>
      <p:pic>
        <p:nvPicPr>
          <p:cNvPr id="4" name="Рисунок 6" descr="Вырезка экрана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6383338"/>
            <a:ext cx="12192000" cy="4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10514231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964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9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9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 bwMode="auto">
          <a:xfrm>
            <a:off x="837971" y="365040"/>
            <a:ext cx="10514231" cy="614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90000"/>
              </a:lnSpc>
              <a:spcBef>
                <a:spcPts val="1001"/>
              </a:spcBef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199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59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 bwMode="auto">
          <a:xfrm>
            <a:off x="6225749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456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10514231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985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10514231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10514231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647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 bwMode="auto">
          <a:xfrm>
            <a:off x="6225749" y="182520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/>
          </p:nvPr>
        </p:nvSpPr>
        <p:spPr bwMode="auto">
          <a:xfrm>
            <a:off x="6225749" y="4098240"/>
            <a:ext cx="5130772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761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 bwMode="auto">
          <a:xfrm>
            <a:off x="837971" y="182520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 bwMode="auto">
          <a:xfrm>
            <a:off x="4392868" y="182520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 bwMode="auto">
          <a:xfrm>
            <a:off x="7948125" y="182520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 bwMode="auto">
          <a:xfrm>
            <a:off x="837971" y="409824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/>
          </p:nvPr>
        </p:nvSpPr>
        <p:spPr bwMode="auto">
          <a:xfrm>
            <a:off x="4392868" y="409824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/>
          </p:nvPr>
        </p:nvSpPr>
        <p:spPr bwMode="auto">
          <a:xfrm>
            <a:off x="7948125" y="4098240"/>
            <a:ext cx="3385359" cy="2075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>
            <a:lvl1pPr indent="0">
              <a:lnSpc>
                <a:spcPct val="90000"/>
              </a:lnSpc>
              <a:spcBef>
                <a:spcPts val="1001"/>
              </a:spcBef>
              <a:buNone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lvl1pPr>
          </a:lstStyle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19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36AF8A3-7E75-46ED-93FC-2BA62076B4F6}" type="datetimeFigureOut">
              <a:rPr lang="ru-RU"/>
              <a:t>14.03.2025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A95CB3A-A0BC-4695-9763-45CFF5AB613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0800D8A-5A36-47C6-8C96-C7EB5B3573B4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2999908-99BE-4674-AE85-15D3EDAF9BB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BD21F37-7AB2-4FC5-BF18-CFA079455580}" type="datetimeFigureOut">
              <a:rPr lang="ru-RU"/>
              <a:t>14.03.2025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36CB97D-9827-4A00-AA10-98A7DB41AB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57BA505-938D-4C3E-A6C7-C398B0A56800}" type="datetimeFigureOut">
              <a:rPr lang="ru-RU"/>
              <a:t>14.03.2025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BB7CE8-9318-4070-8908-4E85E00879E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0E8615F-E712-49EB-AFCF-AE9AB215DDB2}" type="datetimeFigureOut">
              <a:rPr lang="ru-RU"/>
              <a:t>14.03.2025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2F66DBF-4B73-48AC-9774-CE66F7E1B6E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/>
              </a:defRPr>
            </a:lvl1pPr>
          </a:lstStyle>
          <a:p>
            <a:pPr>
              <a:defRPr/>
            </a:pPr>
            <a:fld id="{1E1825C3-771E-4BA0-AB7A-E2A0B27BED13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07A7C5-FED3-4512-84B3-CDD1A7D6D7F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Arial"/>
          <a:cs typeface="Arial"/>
        </a:defRPr>
      </a:lvl1pPr>
      <a:lvl2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2pPr>
      <a:lvl3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3pPr>
      <a:lvl4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4pPr>
      <a:lvl5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5pPr>
      <a:lvl6pPr marL="4572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6pPr>
      <a:lvl7pPr marL="9144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7pPr>
      <a:lvl8pPr marL="13716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8pPr>
      <a:lvl9pPr marL="18288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  <a:ea typeface="Arial"/>
          <a:cs typeface="Arial"/>
        </a:defRPr>
      </a:lvl9pPr>
    </p:titleStyle>
    <p:bodyStyle>
      <a:lvl1pPr marL="228600" indent="-228600" algn="l">
        <a:lnSpc>
          <a:spcPct val="90000"/>
        </a:lnSpc>
        <a:spcBef>
          <a:spcPts val="1000"/>
        </a:spcBef>
        <a:spcAft>
          <a:spcPts val="0"/>
        </a:spcAft>
        <a:buFont typeface="Arial"/>
        <a:buChar char="•"/>
        <a:defRPr sz="2800">
          <a:solidFill>
            <a:schemeClr val="tx1"/>
          </a:solidFill>
          <a:latin typeface="+mn-lt"/>
          <a:ea typeface="Arial"/>
          <a:cs typeface="Arial"/>
        </a:defRPr>
      </a:lvl1pPr>
      <a:lvl2pPr marL="6858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Arial"/>
          <a:cs typeface="Arial"/>
        </a:defRPr>
      </a:lvl2pPr>
      <a:lvl3pPr marL="11430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000">
          <a:solidFill>
            <a:schemeClr val="tx1"/>
          </a:solidFill>
          <a:latin typeface="+mn-lt"/>
          <a:ea typeface="Arial"/>
          <a:cs typeface="Arial"/>
        </a:defRPr>
      </a:lvl3pPr>
      <a:lvl4pPr marL="16002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>
          <a:solidFill>
            <a:schemeClr val="tx1"/>
          </a:solidFill>
          <a:latin typeface="+mn-lt"/>
          <a:ea typeface="Arial"/>
          <a:cs typeface="Arial"/>
        </a:defRPr>
      </a:lvl4pPr>
      <a:lvl5pPr marL="20574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>
          <a:solidFill>
            <a:schemeClr val="tx1"/>
          </a:solidFill>
          <a:latin typeface="+mn-lt"/>
          <a:ea typeface="Arial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A5ACE17-51A4-4EB5-8FDE-03928E415536}" type="datetimeFigureOut">
              <a:rPr lang="ru-RU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96181E-8D79-4CE2-A8F8-E0A8C9DF4B5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2pPr>
      <a:lvl3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3pPr>
      <a:lvl4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4pPr>
      <a:lvl5pPr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5pPr>
      <a:lvl6pPr marL="4572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6pPr>
      <a:lvl7pPr marL="9144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7pPr>
      <a:lvl8pPr marL="13716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8pPr>
      <a:lvl9pPr marL="1828800" algn="l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>
        <a:lnSpc>
          <a:spcPct val="90000"/>
        </a:lnSpc>
        <a:spcBef>
          <a:spcPts val="1000"/>
        </a:spcBef>
        <a:spcAft>
          <a:spcPts val="0"/>
        </a:spcAft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" name="Graphic 8"/>
          <p:cNvPicPr/>
          <p:nvPr/>
        </p:nvPicPr>
        <p:blipFill>
          <a:blip r:embed="rId14"/>
          <a:srcRect b="19837"/>
          <a:stretch/>
        </p:blipFill>
        <p:spPr bwMode="auto">
          <a:xfrm>
            <a:off x="2728444" y="692280"/>
            <a:ext cx="9462088" cy="6165720"/>
          </a:xfrm>
          <a:prstGeom prst="rect">
            <a:avLst/>
          </a:prstGeom>
          <a:ln w="0">
            <a:noFill/>
          </a:ln>
        </p:spPr>
      </p:pic>
      <p:pic>
        <p:nvPicPr>
          <p:cNvPr id="123" name="Graphic 33"/>
          <p:cNvPicPr/>
          <p:nvPr/>
        </p:nvPicPr>
        <p:blipFill>
          <a:blip r:embed="rId15"/>
          <a:stretch/>
        </p:blipFill>
        <p:spPr bwMode="auto">
          <a:xfrm>
            <a:off x="668073" y="692281"/>
            <a:ext cx="904922" cy="180719"/>
          </a:xfrm>
          <a:prstGeom prst="rect">
            <a:avLst/>
          </a:prstGeom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the title text format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 bwMode="auto">
          <a:xfrm>
            <a:off x="837971" y="1825200"/>
            <a:ext cx="10514231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685731" lvl="1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2886" lvl="2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040" lvl="3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194" lvl="4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194" lvl="5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194" lvl="6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702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indent="0" algn="l" defTabSz="914309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914309" algn="l"/>
          <a:tab pos="1828617" algn="l"/>
          <a:tab pos="2742926" algn="l"/>
          <a:tab pos="3657234" algn="l"/>
          <a:tab pos="4571543" algn="l"/>
          <a:tab pos="5485851" algn="l"/>
          <a:tab pos="6400160" algn="l"/>
          <a:tab pos="7314468" algn="l"/>
          <a:tab pos="8228777" algn="l"/>
          <a:tab pos="9143086" algn="l"/>
          <a:tab pos="10057394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1"/>
        </a:spcBef>
        <a:buClr>
          <a:srgbClr val="000000"/>
        </a:buClr>
        <a:buFont typeface="Arial"/>
        <a:buChar char="•"/>
        <a:tabLst>
          <a:tab pos="914309" algn="l"/>
          <a:tab pos="1828617" algn="l"/>
          <a:tab pos="2742926" algn="l"/>
          <a:tab pos="3657234" algn="l"/>
          <a:tab pos="4571543" algn="l"/>
          <a:tab pos="5485851" algn="l"/>
          <a:tab pos="6400160" algn="l"/>
          <a:tab pos="7314468" algn="l"/>
          <a:tab pos="8228777" algn="l"/>
          <a:tab pos="9143086" algn="l"/>
          <a:tab pos="10057394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2" name="Graphic 43"/>
          <p:cNvPicPr/>
          <p:nvPr/>
        </p:nvPicPr>
        <p:blipFill>
          <a:blip r:embed="rId14"/>
          <a:stretch/>
        </p:blipFill>
        <p:spPr bwMode="auto">
          <a:xfrm>
            <a:off x="668073" y="692280"/>
            <a:ext cx="424025" cy="85680"/>
          </a:xfrm>
          <a:prstGeom prst="rect">
            <a:avLst/>
          </a:prstGeom>
          <a:ln w="0">
            <a:noFill/>
          </a:ln>
        </p:spPr>
      </p:pic>
      <p:pic>
        <p:nvPicPr>
          <p:cNvPr id="163" name="Graphic 45"/>
          <p:cNvPicPr/>
          <p:nvPr/>
        </p:nvPicPr>
        <p:blipFill>
          <a:blip r:embed="rId15"/>
          <a:srcRect b="46532"/>
          <a:stretch/>
        </p:blipFill>
        <p:spPr bwMode="auto">
          <a:xfrm>
            <a:off x="0" y="6453360"/>
            <a:ext cx="12190532" cy="404640"/>
          </a:xfrm>
          <a:prstGeom prst="rect">
            <a:avLst/>
          </a:prstGeom>
          <a:ln w="0">
            <a:noFill/>
          </a:ln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 bwMode="auto">
          <a:xfrm>
            <a:off x="837971" y="365040"/>
            <a:ext cx="10514231" cy="13255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the title text format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 bwMode="auto">
          <a:xfrm>
            <a:off x="837971" y="1825200"/>
            <a:ext cx="10514231" cy="43513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685731" lvl="1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2886" lvl="2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040" lvl="3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194" lvl="4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194" lvl="5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194" lvl="6" indent="-228577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7459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indent="0" algn="l" defTabSz="914309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914309" algn="l"/>
          <a:tab pos="1828617" algn="l"/>
          <a:tab pos="2742926" algn="l"/>
          <a:tab pos="3657234" algn="l"/>
          <a:tab pos="4571543" algn="l"/>
          <a:tab pos="5485851" algn="l"/>
          <a:tab pos="6400160" algn="l"/>
          <a:tab pos="7314468" algn="l"/>
          <a:tab pos="8228777" algn="l"/>
          <a:tab pos="9143086" algn="l"/>
          <a:tab pos="10057394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1"/>
        </a:spcBef>
        <a:buClr>
          <a:srgbClr val="000000"/>
        </a:buClr>
        <a:buFont typeface="Arial"/>
        <a:buChar char="•"/>
        <a:tabLst>
          <a:tab pos="914309" algn="l"/>
          <a:tab pos="1828617" algn="l"/>
          <a:tab pos="2742926" algn="l"/>
          <a:tab pos="3657234" algn="l"/>
          <a:tab pos="4571543" algn="l"/>
          <a:tab pos="5485851" algn="l"/>
          <a:tab pos="6400160" algn="l"/>
          <a:tab pos="7314468" algn="l"/>
          <a:tab pos="8228777" algn="l"/>
          <a:tab pos="9143086" algn="l"/>
          <a:tab pos="10057394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9" name="object 2"/>
          <p:cNvSpPr/>
          <p:nvPr/>
        </p:nvSpPr>
        <p:spPr bwMode="auto">
          <a:xfrm>
            <a:off x="382630" y="1814610"/>
            <a:ext cx="5568115" cy="1976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878" rIns="0" bIns="0" anchor="t">
            <a:spAutoFit/>
          </a:bodyPr>
          <a:lstStyle/>
          <a:p>
            <a:pPr defTabSz="914309" rtl="0">
              <a:lnSpc>
                <a:spcPct val="7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3600" kern="1200" spc="-1" dirty="0">
                <a:solidFill>
                  <a:srgbClr val="000000"/>
                </a:solidFill>
                <a:latin typeface="Fira Sans SemiBold"/>
              </a:rPr>
              <a:t>Киберграмотность школьников - необходимый элемент финансовой безопасности</a:t>
            </a:r>
          </a:p>
        </p:txBody>
      </p:sp>
      <p:pic>
        <p:nvPicPr>
          <p:cNvPr id="250" name="Рисунок 2"/>
          <p:cNvPicPr/>
          <p:nvPr/>
        </p:nvPicPr>
        <p:blipFill>
          <a:blip r:embed="rId2"/>
          <a:srcRect t="11364"/>
          <a:stretch/>
        </p:blipFill>
        <p:spPr bwMode="auto">
          <a:xfrm>
            <a:off x="5582513" y="447"/>
            <a:ext cx="6865026" cy="7201582"/>
          </a:xfrm>
          <a:prstGeom prst="rect">
            <a:avLst/>
          </a:prstGeom>
          <a:ln w="0">
            <a:noFill/>
          </a:ln>
        </p:spPr>
      </p:pic>
      <p:sp>
        <p:nvSpPr>
          <p:cNvPr id="251" name="TextBox 3"/>
          <p:cNvSpPr/>
          <p:nvPr/>
        </p:nvSpPr>
        <p:spPr bwMode="auto">
          <a:xfrm>
            <a:off x="551384" y="4437112"/>
            <a:ext cx="4286325" cy="12923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lda Sans Bold"/>
                <a:ea typeface="Tilda Sans Bold"/>
                <a:cs typeface="Arial"/>
              </a:rPr>
              <a:t>Андреева Ольга Сергеевна</a:t>
            </a:r>
            <a:endParaRPr lang="ru-RU" sz="1800" dirty="0"/>
          </a:p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lda Sans"/>
                <a:ea typeface="Tilda Sans Bold"/>
                <a:cs typeface="Arial"/>
              </a:rPr>
              <a:t>Федеральный эксперт АРФГ, к.ф.н., доцент ГАОУ ВО МГПУ</a:t>
            </a:r>
          </a:p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lda Sans"/>
                <a:ea typeface="Tilda Sans Bold"/>
                <a:cs typeface="Arial"/>
              </a:rPr>
              <a:t> спикер всероссийского общества «ЗНАНИЕ»</a:t>
            </a:r>
            <a:endParaRPr lang="ru-RU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5DF93D7-8D17-81E4-0FA6-679B1AFBE38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3DBB4F-4B55-0C4B-B35C-52E82197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558" y="1805186"/>
            <a:ext cx="4871442" cy="3247628"/>
          </a:xfrm>
          <a:prstGeom prst="rect">
            <a:avLst/>
          </a:prstGeom>
        </p:spPr>
      </p:pic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B86092F5-80D1-9B4E-576C-40B160CF208E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43B4DCF1-7D57-40E2-6125-2A9D9B694927}"/>
              </a:ext>
            </a:extLst>
          </p:cNvPr>
          <p:cNvSpPr/>
          <p:nvPr/>
        </p:nvSpPr>
        <p:spPr bwMode="auto">
          <a:xfrm>
            <a:off x="1307709" y="404664"/>
            <a:ext cx="8890482" cy="10920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kern="1200" spc="-1" dirty="0">
                <a:solidFill>
                  <a:srgbClr val="000000"/>
                </a:solidFill>
                <a:latin typeface="Fira Sans SemiBold"/>
              </a:rPr>
              <a:t>Полезные советы родителям и педагогам 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95C6E443-8E02-50C0-5731-A9EEB026DCC3}"/>
              </a:ext>
            </a:extLst>
          </p:cNvPr>
          <p:cNvSpPr/>
          <p:nvPr/>
        </p:nvSpPr>
        <p:spPr bwMode="auto">
          <a:xfrm>
            <a:off x="479376" y="1412776"/>
            <a:ext cx="6984370" cy="43110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1. Спрашивайте или аккуратно проверяйте, с кем ведёт переписку ребёнок в личных сообщениях.</a:t>
            </a:r>
          </a:p>
          <a:p>
            <a:pPr algn="just">
              <a:spcBef>
                <a:spcPts val="750"/>
              </a:spcBef>
              <a:spcAft>
                <a:spcPts val="750"/>
              </a:spcAft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2. Обращайте внимание на поведение и новые интересы ребёнка: аниме, депрессивная литература, быстрое и легкое обогащение.</a:t>
            </a:r>
          </a:p>
          <a:p>
            <a:pPr algn="just">
              <a:spcBef>
                <a:spcPts val="750"/>
              </a:spcBef>
              <a:spcAft>
                <a:spcPts val="750"/>
              </a:spcAft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3. Замечайте изменения круга общения ребёнка, спрашивайте о его новых друзьях.</a:t>
            </a:r>
          </a:p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ru-RU" sz="18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4. Обращайте внимание, если ребенок в реальной жизни выполняет задания, полученные в Интернете, так называемые, челленджи. Они могут содержать опасные для здоровья действия, например: сделать фото с папортом (своим или родителя), помочь участнику «перевести» средства с разных счетов.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955D83-0E51-86D2-939B-44188DDE1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464" y="247247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7">
            <a:extLst>
              <a:ext uri="{FF2B5EF4-FFF2-40B4-BE49-F238E27FC236}">
                <a16:creationId xmlns:a16="http://schemas.microsoft.com/office/drawing/2014/main" id="{DD27BF97-A56A-7D1B-F69A-C99975E4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Группа 2">
            <a:extLst>
              <a:ext uri="{FF2B5EF4-FFF2-40B4-BE49-F238E27FC236}">
                <a16:creationId xmlns:a16="http://schemas.microsoft.com/office/drawing/2014/main" id="{2784E0BE-3820-A330-F85D-664CD3CF0FD0}"/>
              </a:ext>
            </a:extLst>
          </p:cNvPr>
          <p:cNvGrpSpPr>
            <a:grpSpLocks/>
          </p:cNvGrpSpPr>
          <p:nvPr/>
        </p:nvGrpSpPr>
        <p:grpSpPr bwMode="auto">
          <a:xfrm>
            <a:off x="1625600" y="2327332"/>
            <a:ext cx="9288463" cy="862013"/>
            <a:chOff x="1343472" y="3215236"/>
            <a:chExt cx="12384150" cy="1149027"/>
          </a:xfrm>
        </p:grpSpPr>
        <p:sp>
          <p:nvSpPr>
            <p:cNvPr id="14350" name="TextBox 22">
              <a:extLst>
                <a:ext uri="{FF2B5EF4-FFF2-40B4-BE49-F238E27FC236}">
                  <a16:creationId xmlns:a16="http://schemas.microsoft.com/office/drawing/2014/main" id="{4992BB7C-40FA-7F8C-F9CE-543A9837C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3215236"/>
              <a:ext cx="12384150" cy="45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altLang="ru-RU" sz="1600" dirty="0">
                  <a:solidFill>
                    <a:srgbClr val="000000"/>
                  </a:solidFill>
                  <a:latin typeface="Fira Sans Medium" panose="020B0603050000020004" pitchFamily="34" charset="0"/>
                </a:rPr>
                <a:t>Никому не сообщайте свои персональные данные и не размещайте их в социальных сетях</a:t>
              </a:r>
            </a:p>
          </p:txBody>
        </p:sp>
        <p:sp>
          <p:nvSpPr>
            <p:cNvPr id="14351" name="TextBox 23">
              <a:extLst>
                <a:ext uri="{FF2B5EF4-FFF2-40B4-BE49-F238E27FC236}">
                  <a16:creationId xmlns:a16="http://schemas.microsoft.com/office/drawing/2014/main" id="{B7AD3AE6-2FA8-583A-B6A1-05929390F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3666201"/>
              <a:ext cx="8640961" cy="69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altLang="ru-RU" sz="1400">
                  <a:solidFill>
                    <a:srgbClr val="000000"/>
                  </a:solidFill>
                  <a:latin typeface="Fira Sans Light" panose="020B0403050000020004" pitchFamily="34" charset="0"/>
                </a:rPr>
                <a:t>Не публикуйте и не передавайте номер телефона, домашний адрес, паспортные данные, фото банковских карт и других документов</a:t>
              </a:r>
            </a:p>
          </p:txBody>
        </p:sp>
      </p:grpSp>
      <p:grpSp>
        <p:nvGrpSpPr>
          <p:cNvPr id="14340" name="Группа 3">
            <a:extLst>
              <a:ext uri="{FF2B5EF4-FFF2-40B4-BE49-F238E27FC236}">
                <a16:creationId xmlns:a16="http://schemas.microsoft.com/office/drawing/2014/main" id="{907E1BD7-9280-D87A-A87A-5AADF2904EC4}"/>
              </a:ext>
            </a:extLst>
          </p:cNvPr>
          <p:cNvGrpSpPr>
            <a:grpSpLocks/>
          </p:cNvGrpSpPr>
          <p:nvPr/>
        </p:nvGrpSpPr>
        <p:grpSpPr bwMode="auto">
          <a:xfrm>
            <a:off x="1598260" y="3642390"/>
            <a:ext cx="8866540" cy="1508821"/>
            <a:chOff x="1299022" y="3759393"/>
            <a:chExt cx="11821454" cy="2014459"/>
          </a:xfrm>
        </p:grpSpPr>
        <p:pic>
          <p:nvPicPr>
            <p:cNvPr id="14346" name="Picture 19">
              <a:extLst>
                <a:ext uri="{FF2B5EF4-FFF2-40B4-BE49-F238E27FC236}">
                  <a16:creationId xmlns:a16="http://schemas.microsoft.com/office/drawing/2014/main" id="{B452E969-020C-A5E2-D8BE-725EAAA0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8958" y="5210041"/>
              <a:ext cx="565589" cy="56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TextBox 24">
              <a:extLst>
                <a:ext uri="{FF2B5EF4-FFF2-40B4-BE49-F238E27FC236}">
                  <a16:creationId xmlns:a16="http://schemas.microsoft.com/office/drawing/2014/main" id="{E55FC302-ADC1-A23C-83C3-9A6A01C2C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5473" y="3759393"/>
              <a:ext cx="9776890" cy="45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altLang="ru-RU" sz="1600" dirty="0">
                  <a:solidFill>
                    <a:srgbClr val="000000"/>
                  </a:solidFill>
                  <a:latin typeface="Fira Sans Medium" panose="020B0603050000020004" pitchFamily="34" charset="0"/>
                </a:rPr>
                <a:t>Внимательно проверяйте адресную строку Интернет-сайтов</a:t>
              </a:r>
            </a:p>
          </p:txBody>
        </p:sp>
        <p:sp>
          <p:nvSpPr>
            <p:cNvPr id="14348" name="TextBox 25">
              <a:extLst>
                <a:ext uri="{FF2B5EF4-FFF2-40B4-BE49-F238E27FC236}">
                  <a16:creationId xmlns:a16="http://schemas.microsoft.com/office/drawing/2014/main" id="{F07CDEF9-3DBD-5448-6575-5E0A86EC8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9022" y="4542565"/>
              <a:ext cx="10498192" cy="986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altLang="ru-RU" sz="14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Убедитесь, что сайт использует безопасное соединение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altLang="ru-RU" sz="14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(название начинается с букв https://, а рядом с адресом стоит значок в виде закрытого замка)</a:t>
              </a:r>
            </a:p>
          </p:txBody>
        </p:sp>
        <p:pic>
          <p:nvPicPr>
            <p:cNvPr id="14349" name="Рисунок 29">
              <a:extLst>
                <a:ext uri="{FF2B5EF4-FFF2-40B4-BE49-F238E27FC236}">
                  <a16:creationId xmlns:a16="http://schemas.microsoft.com/office/drawing/2014/main" id="{C3395D12-2160-561F-61FB-B7257A835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7174" y="5180914"/>
              <a:ext cx="423302" cy="56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1" name="Заголовок 1">
            <a:extLst>
              <a:ext uri="{FF2B5EF4-FFF2-40B4-BE49-F238E27FC236}">
                <a16:creationId xmlns:a16="http://schemas.microsoft.com/office/drawing/2014/main" id="{244424C1-2CDD-A040-FD16-DCAF97DEB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332656"/>
            <a:ext cx="7851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 dirty="0">
                <a:solidFill>
                  <a:srgbClr val="000000"/>
                </a:solidFill>
                <a:latin typeface="Fira Sans Medium" panose="020B0603050000020004" pitchFamily="34" charset="0"/>
              </a:rPr>
              <a:t>Как защититься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 dirty="0">
                <a:solidFill>
                  <a:srgbClr val="000000"/>
                </a:solidFill>
                <a:latin typeface="Fira Sans Medium" panose="020B0603050000020004" pitchFamily="34" charset="0"/>
              </a:rPr>
              <a:t>от кибермошенничества?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37FD7CE-4C3A-66EF-F5A5-6BC8D30E06D4}"/>
              </a:ext>
            </a:extLst>
          </p:cNvPr>
          <p:cNvSpPr/>
          <p:nvPr/>
        </p:nvSpPr>
        <p:spPr>
          <a:xfrm>
            <a:off x="636988" y="3652838"/>
            <a:ext cx="655638" cy="657225"/>
          </a:xfrm>
          <a:prstGeom prst="roundRect">
            <a:avLst/>
          </a:prstGeom>
          <a:noFill/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85495D0-6CA5-1AD1-4E39-1295E13AAF45}"/>
              </a:ext>
            </a:extLst>
          </p:cNvPr>
          <p:cNvSpPr/>
          <p:nvPr/>
        </p:nvSpPr>
        <p:spPr>
          <a:xfrm>
            <a:off x="636988" y="2339168"/>
            <a:ext cx="655638" cy="654050"/>
          </a:xfrm>
          <a:prstGeom prst="roundRect">
            <a:avLst/>
          </a:prstGeom>
          <a:noFill/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pic>
        <p:nvPicPr>
          <p:cNvPr id="14" name="Рисунок 5">
            <a:extLst>
              <a:ext uri="{FF2B5EF4-FFF2-40B4-BE49-F238E27FC236}">
                <a16:creationId xmlns:a16="http://schemas.microsoft.com/office/drawing/2014/main" id="{F75E1E02-C0BC-ED02-6AB4-5004DCE7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2977" y="3754495"/>
            <a:ext cx="487811" cy="45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7">
            <a:extLst>
              <a:ext uri="{FF2B5EF4-FFF2-40B4-BE49-F238E27FC236}">
                <a16:creationId xmlns:a16="http://schemas.microsoft.com/office/drawing/2014/main" id="{393013E8-17EB-5DB8-7012-EC6372EE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8827" y="2410212"/>
            <a:ext cx="511961" cy="51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14F6FB-D556-BF95-5C3A-8D188B027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7128" y="332656"/>
            <a:ext cx="163387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4" name="Рисунок 17"/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255" name="TextBox 2"/>
          <p:cNvSpPr/>
          <p:nvPr/>
        </p:nvSpPr>
        <p:spPr bwMode="auto">
          <a:xfrm>
            <a:off x="1381982" y="380271"/>
            <a:ext cx="8890482" cy="11917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400" kern="1200" spc="-1" dirty="0">
                <a:solidFill>
                  <a:srgbClr val="000000"/>
                </a:solidFill>
                <a:latin typeface="Fira Sans SemiBold"/>
              </a:rPr>
              <a:t>Финансовая грамотность </a:t>
            </a:r>
            <a:br>
              <a:rPr sz="4400" kern="1200" dirty="0">
                <a:solidFill>
                  <a:prstClr val="black"/>
                </a:solidFill>
                <a:latin typeface="Arial"/>
              </a:rPr>
            </a:br>
            <a:r>
              <a:rPr lang="ru-RU" sz="4400" kern="1200" spc="-1" dirty="0">
                <a:solidFill>
                  <a:srgbClr val="000000"/>
                </a:solidFill>
                <a:latin typeface="Fira Sans SemiBold"/>
              </a:rPr>
              <a:t>и финансовая осознанность</a:t>
            </a:r>
            <a:endParaRPr lang="en-US" sz="4400" kern="1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6" name="Рисунок 3"/>
          <p:cNvPicPr/>
          <p:nvPr/>
        </p:nvPicPr>
        <p:blipFill>
          <a:blip r:embed="rId4"/>
          <a:srcRect r="10704" b="8045"/>
          <a:stretch/>
        </p:blipFill>
        <p:spPr bwMode="auto">
          <a:xfrm>
            <a:off x="7836539" y="1573442"/>
            <a:ext cx="4353993" cy="5284112"/>
          </a:xfrm>
          <a:prstGeom prst="rect">
            <a:avLst/>
          </a:prstGeom>
          <a:ln w="0">
            <a:noFill/>
          </a:ln>
        </p:spPr>
      </p:pic>
      <p:sp>
        <p:nvSpPr>
          <p:cNvPr id="257" name="TextBox 4"/>
          <p:cNvSpPr/>
          <p:nvPr/>
        </p:nvSpPr>
        <p:spPr bwMode="auto">
          <a:xfrm>
            <a:off x="792076" y="1810405"/>
            <a:ext cx="2952336" cy="371465"/>
          </a:xfrm>
          <a:prstGeom prst="rect">
            <a:avLst/>
          </a:prstGeom>
          <a:solidFill>
            <a:srgbClr val="1764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 dirty="0">
                <a:solidFill>
                  <a:srgbClr val="FFFFFF"/>
                </a:solidFill>
                <a:latin typeface="Fira Sans Medium"/>
              </a:rPr>
              <a:t>Финансовая грамотность </a:t>
            </a:r>
            <a:endParaRPr lang="en-US" sz="18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TextBox 5"/>
          <p:cNvSpPr/>
          <p:nvPr/>
        </p:nvSpPr>
        <p:spPr bwMode="auto">
          <a:xfrm>
            <a:off x="676351" y="2437377"/>
            <a:ext cx="5955425" cy="12023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 dirty="0">
                <a:solidFill>
                  <a:srgbClr val="404040"/>
                </a:solidFill>
                <a:latin typeface="Fira Sans"/>
              </a:rPr>
              <a:t>– сочетание знаний, умений, и навыков, необходимых для принятия финансовых решений, обеспечивающих финансовое благополучие и минимизацию финансовых рисков</a:t>
            </a:r>
            <a:endParaRPr lang="en-US" sz="18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TextBox 6"/>
          <p:cNvSpPr/>
          <p:nvPr/>
        </p:nvSpPr>
        <p:spPr bwMode="auto">
          <a:xfrm>
            <a:off x="766700" y="5082985"/>
            <a:ext cx="3960204" cy="368232"/>
          </a:xfrm>
          <a:prstGeom prst="rect">
            <a:avLst/>
          </a:prstGeom>
          <a:solidFill>
            <a:srgbClr val="1764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>
                <a:solidFill>
                  <a:srgbClr val="FFFFFF"/>
                </a:solidFill>
                <a:latin typeface="Fira Sans Medium"/>
              </a:rPr>
              <a:t>Финансовая</a:t>
            </a:r>
            <a:r>
              <a:rPr lang="ru-RU" sz="1600" kern="1200" spc="-1">
                <a:solidFill>
                  <a:srgbClr val="FFFFFF"/>
                </a:solidFill>
                <a:latin typeface="Fira Sans Medium"/>
              </a:rPr>
              <a:t> </a:t>
            </a:r>
            <a:r>
              <a:rPr lang="ru-RU" sz="1800" kern="1200" spc="-1">
                <a:solidFill>
                  <a:srgbClr val="FFFFFF"/>
                </a:solidFill>
                <a:latin typeface="Fira Sans Medium"/>
              </a:rPr>
              <a:t>осознанность</a:t>
            </a:r>
            <a:r>
              <a:rPr lang="ru-RU" sz="1600" kern="1200" spc="-1">
                <a:solidFill>
                  <a:srgbClr val="FFFFFF"/>
                </a:solidFill>
                <a:latin typeface="Fira Sans Medium"/>
              </a:rPr>
              <a:t> </a:t>
            </a:r>
            <a:endParaRPr lang="en-US" sz="1600" kern="1200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TextBox 7"/>
          <p:cNvSpPr/>
          <p:nvPr/>
        </p:nvSpPr>
        <p:spPr bwMode="auto">
          <a:xfrm>
            <a:off x="688950" y="5551283"/>
            <a:ext cx="6715646" cy="648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>
                <a:solidFill>
                  <a:srgbClr val="404040"/>
                </a:solidFill>
                <a:latin typeface="Fira Sans"/>
              </a:rPr>
              <a:t>– это принятие обоснованных финансовых решений </a:t>
            </a:r>
            <a:br>
              <a:rPr sz="1800" kern="1200">
                <a:solidFill>
                  <a:prstClr val="black"/>
                </a:solidFill>
                <a:latin typeface="Arial"/>
              </a:rPr>
            </a:br>
            <a:r>
              <a:rPr lang="ru-RU" sz="1800" kern="1200" spc="-1">
                <a:solidFill>
                  <a:srgbClr val="404040"/>
                </a:solidFill>
                <a:latin typeface="Fira Sans"/>
              </a:rPr>
              <a:t>в потреблении услуг (сравниваем, оцениваем, выбираем)</a:t>
            </a:r>
            <a:endParaRPr lang="en-US" sz="1800" kern="1200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61" name="Группа 8"/>
          <p:cNvGrpSpPr/>
          <p:nvPr/>
        </p:nvGrpSpPr>
        <p:grpSpPr bwMode="auto">
          <a:xfrm>
            <a:off x="717386" y="4105352"/>
            <a:ext cx="4841370" cy="645756"/>
            <a:chOff x="717480" y="4105440"/>
            <a:chExt cx="4842000" cy="645840"/>
          </a:xfrm>
        </p:grpSpPr>
        <p:sp>
          <p:nvSpPr>
            <p:cNvPr id="262" name="Прямоугольник: скругленные углы 9"/>
            <p:cNvSpPr/>
            <p:nvPr/>
          </p:nvSpPr>
          <p:spPr bwMode="auto">
            <a:xfrm>
              <a:off x="717480" y="4105440"/>
              <a:ext cx="1887480" cy="645840"/>
            </a:xfrm>
            <a:prstGeom prst="roundRect">
              <a:avLst>
                <a:gd name="adj" fmla="val 21574"/>
              </a:avLst>
            </a:prstGeom>
            <a:solidFill>
              <a:srgbClr val="FFFFFF"/>
            </a:solidFill>
            <a:ln w="12600">
              <a:solidFill>
                <a:srgbClr val="1764AA"/>
              </a:solidFill>
              <a:miter/>
            </a:ln>
            <a:effectLst>
              <a:outerShdw dist="38183" dir="2700000" rotWithShape="0">
                <a:srgbClr val="000000">
                  <a:alpha val="3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9988" tIns="46794" rIns="89988" bIns="46794" anchor="ctr">
              <a:noAutofit/>
            </a:bodyPr>
            <a:lstStyle/>
            <a:p>
              <a:pPr algn="ctr" defTabSz="914309" rtl="0">
                <a:tabLst>
                  <a:tab pos="0" algn="l"/>
                  <a:tab pos="914309" algn="l"/>
                  <a:tab pos="1828617" algn="l"/>
                  <a:tab pos="2742926" algn="l"/>
                  <a:tab pos="3657234" algn="l"/>
                  <a:tab pos="4571543" algn="l"/>
                  <a:tab pos="5485851" algn="l"/>
                  <a:tab pos="6400160" algn="l"/>
                  <a:tab pos="7314468" algn="l"/>
                  <a:tab pos="8228777" algn="l"/>
                  <a:tab pos="9143086" algn="l"/>
                  <a:tab pos="10057394" algn="l"/>
                </a:tabLst>
                <a:defRPr/>
              </a:pPr>
              <a:r>
                <a:rPr lang="ru-RU" kern="1200" spc="-1">
                  <a:solidFill>
                    <a:srgbClr val="1764AA"/>
                  </a:solidFill>
                  <a:latin typeface="Fira Sans Medium"/>
                </a:rPr>
                <a:t>Знать</a:t>
              </a:r>
              <a:endParaRPr lang="en-US" kern="1200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3" name="Прямоугольник: скругленные углы 10"/>
            <p:cNvSpPr/>
            <p:nvPr/>
          </p:nvSpPr>
          <p:spPr bwMode="auto">
            <a:xfrm>
              <a:off x="3672000" y="4105440"/>
              <a:ext cx="1887480" cy="645840"/>
            </a:xfrm>
            <a:prstGeom prst="roundRect">
              <a:avLst>
                <a:gd name="adj" fmla="val 21574"/>
              </a:avLst>
            </a:prstGeom>
            <a:solidFill>
              <a:srgbClr val="FFFFFF"/>
            </a:solidFill>
            <a:ln w="12600">
              <a:solidFill>
                <a:srgbClr val="1764AA"/>
              </a:solidFill>
              <a:miter/>
            </a:ln>
            <a:effectLst>
              <a:outerShdw dist="38183" dir="2700000" rotWithShape="0">
                <a:srgbClr val="000000">
                  <a:alpha val="3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9988" tIns="46794" rIns="89988" bIns="46794" anchor="ctr">
              <a:noAutofit/>
            </a:bodyPr>
            <a:lstStyle/>
            <a:p>
              <a:pPr algn="ctr" defTabSz="914309" rtl="0">
                <a:tabLst>
                  <a:tab pos="0" algn="l"/>
                  <a:tab pos="914309" algn="l"/>
                  <a:tab pos="1828617" algn="l"/>
                  <a:tab pos="2742926" algn="l"/>
                  <a:tab pos="3657234" algn="l"/>
                  <a:tab pos="4571543" algn="l"/>
                  <a:tab pos="5485851" algn="l"/>
                  <a:tab pos="6400160" algn="l"/>
                  <a:tab pos="7314468" algn="l"/>
                  <a:tab pos="8228777" algn="l"/>
                  <a:tab pos="9143086" algn="l"/>
                  <a:tab pos="10057394" algn="l"/>
                </a:tabLst>
                <a:defRPr/>
              </a:pPr>
              <a:r>
                <a:rPr lang="ru-RU" kern="1200" spc="-1">
                  <a:solidFill>
                    <a:srgbClr val="1764AA"/>
                  </a:solidFill>
                  <a:latin typeface="Fira Sans Medium"/>
                </a:rPr>
                <a:t>Делать</a:t>
              </a:r>
              <a:endParaRPr lang="en-US" kern="1200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4" name="Не равно 11"/>
            <p:cNvSpPr/>
            <p:nvPr/>
          </p:nvSpPr>
          <p:spPr bwMode="auto">
            <a:xfrm>
              <a:off x="2901960" y="4289400"/>
              <a:ext cx="473040" cy="277560"/>
            </a:xfrm>
            <a:custGeom>
              <a:avLst/>
              <a:gdLst/>
              <a:ahLst/>
              <a:cxnLst/>
              <a:rect l="l" t="t" r="r" b="b"/>
              <a:pathLst>
                <a:path w="473070" h="277907" extrusionOk="0">
                  <a:moveTo>
                    <a:pt x="62705" y="57249"/>
                  </a:moveTo>
                  <a:lnTo>
                    <a:pt x="231494" y="57249"/>
                  </a:lnTo>
                  <a:lnTo>
                    <a:pt x="252331" y="0"/>
                  </a:lnTo>
                  <a:lnTo>
                    <a:pt x="313752" y="22356"/>
                  </a:lnTo>
                  <a:lnTo>
                    <a:pt x="301052" y="57249"/>
                  </a:lnTo>
                  <a:lnTo>
                    <a:pt x="410365" y="57249"/>
                  </a:lnTo>
                  <a:lnTo>
                    <a:pt x="410365" y="122613"/>
                  </a:lnTo>
                  <a:lnTo>
                    <a:pt x="277262" y="122613"/>
                  </a:lnTo>
                  <a:lnTo>
                    <a:pt x="265367" y="155294"/>
                  </a:lnTo>
                  <a:lnTo>
                    <a:pt x="410365" y="155294"/>
                  </a:lnTo>
                  <a:lnTo>
                    <a:pt x="410365" y="220658"/>
                  </a:lnTo>
                  <a:lnTo>
                    <a:pt x="241576" y="220658"/>
                  </a:lnTo>
                  <a:lnTo>
                    <a:pt x="220739" y="277907"/>
                  </a:lnTo>
                  <a:lnTo>
                    <a:pt x="159318" y="255551"/>
                  </a:lnTo>
                  <a:lnTo>
                    <a:pt x="172018" y="220658"/>
                  </a:lnTo>
                  <a:lnTo>
                    <a:pt x="62705" y="220658"/>
                  </a:lnTo>
                  <a:lnTo>
                    <a:pt x="62705" y="155294"/>
                  </a:lnTo>
                  <a:lnTo>
                    <a:pt x="195808" y="155294"/>
                  </a:lnTo>
                  <a:lnTo>
                    <a:pt x="207703" y="122613"/>
                  </a:lnTo>
                  <a:lnTo>
                    <a:pt x="62705" y="122613"/>
                  </a:lnTo>
                  <a:lnTo>
                    <a:pt x="62705" y="57249"/>
                  </a:lnTo>
                  <a:close/>
                </a:path>
              </a:pathLst>
            </a:custGeom>
            <a:solidFill>
              <a:srgbClr val="1764A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9988" tIns="46794" rIns="89988" bIns="46794" anchor="ctr">
              <a:noAutofit/>
            </a:bodyPr>
            <a:lstStyle/>
            <a:p>
              <a:pPr defTabSz="914309" rtl="0">
                <a:defRPr/>
              </a:pPr>
              <a:endParaRPr lang="en-US" kern="1200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CD0B1-14D2-7F4C-BAE3-4EFF7DB86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464" y="224992"/>
            <a:ext cx="163387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7">
            <a:extLst>
              <a:ext uri="{FF2B5EF4-FFF2-40B4-BE49-F238E27FC236}">
                <a16:creationId xmlns:a16="http://schemas.microsoft.com/office/drawing/2014/main" id="{79B88C6C-ADE0-1CB7-DBAF-4D354FF0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>
            <a:extLst>
              <a:ext uri="{FF2B5EF4-FFF2-40B4-BE49-F238E27FC236}">
                <a16:creationId xmlns:a16="http://schemas.microsoft.com/office/drawing/2014/main" id="{24FB7A9F-B23D-A3CD-630C-29AEE1E51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467519"/>
            <a:ext cx="7124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400" b="1" dirty="0">
                <a:solidFill>
                  <a:srgbClr val="000000"/>
                </a:solidFill>
                <a:latin typeface="Fira Sans Medium" panose="020B0603050000020004" pitchFamily="34" charset="0"/>
              </a:rPr>
              <a:t>Социальная инженерия</a:t>
            </a:r>
          </a:p>
        </p:txBody>
      </p:sp>
      <p:sp>
        <p:nvSpPr>
          <p:cNvPr id="10244" name="TextBox 28">
            <a:extLst>
              <a:ext uri="{FF2B5EF4-FFF2-40B4-BE49-F238E27FC236}">
                <a16:creationId xmlns:a16="http://schemas.microsoft.com/office/drawing/2014/main" id="{B5936208-F47F-3589-B03F-0451B513D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1798638"/>
            <a:ext cx="6024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>
                <a:solidFill>
                  <a:srgbClr val="000000"/>
                </a:solidFill>
                <a:latin typeface="Fira Sans Medium" panose="020B0603050000020004" pitchFamily="34" charset="0"/>
              </a:rPr>
              <a:t>Очень часто мошенники применяют различные </a:t>
            </a:r>
            <a:r>
              <a:rPr lang="ru-RU" altLang="ru-RU" sz="2400">
                <a:solidFill>
                  <a:srgbClr val="1764AA"/>
                </a:solidFill>
                <a:latin typeface="Fira Sans Medium" panose="020B0603050000020004" pitchFamily="34" charset="0"/>
              </a:rPr>
              <a:t>психологические приемы:</a:t>
            </a:r>
          </a:p>
        </p:txBody>
      </p:sp>
      <p:sp>
        <p:nvSpPr>
          <p:cNvPr id="10245" name="Заголовок 1">
            <a:extLst>
              <a:ext uri="{FF2B5EF4-FFF2-40B4-BE49-F238E27FC236}">
                <a16:creationId xmlns:a16="http://schemas.microsoft.com/office/drawing/2014/main" id="{900034CE-3267-EE71-DB4F-8184433A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3233738"/>
            <a:ext cx="290036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Fira Sans Medium" panose="020B0603050000020004" pitchFamily="34" charset="0"/>
                <a:ea typeface="Fira Sans Medium" panose="020B0603050000020004" pitchFamily="34" charset="0"/>
                <a:cs typeface="Calibri" panose="020F0502020204030204" pitchFamily="34" charset="0"/>
              </a:rPr>
              <a:t>Доверие</a:t>
            </a:r>
          </a:p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Lato Black" panose="020F0502020204030203" pitchFamily="34" charset="0"/>
              </a:rPr>
              <a:t>Мошенник представляется сотрудником банка, государственных или правоохранительных органов, дальним родственником, знакомым</a:t>
            </a:r>
          </a:p>
        </p:txBody>
      </p:sp>
      <p:sp>
        <p:nvSpPr>
          <p:cNvPr id="10246" name="Заголовок 1">
            <a:extLst>
              <a:ext uri="{FF2B5EF4-FFF2-40B4-BE49-F238E27FC236}">
                <a16:creationId xmlns:a16="http://schemas.microsoft.com/office/drawing/2014/main" id="{9F75BFAF-DBD2-9D8D-3C09-D0097BB11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548188"/>
            <a:ext cx="28876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Medium" panose="020B0603050000020004" pitchFamily="34" charset="0"/>
                <a:ea typeface="Fira Sans Medium" panose="020B0603050000020004" pitchFamily="34" charset="0"/>
                <a:cs typeface="Calibri" panose="020F0502020204030204" pitchFamily="34" charset="0"/>
              </a:rPr>
              <a:t>Жадность</a:t>
            </a:r>
          </a:p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200">
                <a:solidFill>
                  <a:srgbClr val="000000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Lato Black" panose="020F0502020204030203" pitchFamily="34" charset="0"/>
              </a:rPr>
              <a:t>Использует интерес людей </a:t>
            </a:r>
            <a:br>
              <a:rPr lang="ru-RU" altLang="ru-RU" sz="1200">
                <a:solidFill>
                  <a:srgbClr val="000000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Lato Black" panose="020F0502020204030203" pitchFamily="34" charset="0"/>
              </a:rPr>
            </a:br>
            <a:r>
              <a:rPr lang="ru-RU" altLang="ru-RU" sz="1200">
                <a:solidFill>
                  <a:srgbClr val="000000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Lato Black" panose="020F0502020204030203" pitchFamily="34" charset="0"/>
              </a:rPr>
              <a:t>к легкому обогащению</a:t>
            </a:r>
          </a:p>
        </p:txBody>
      </p:sp>
      <p:sp>
        <p:nvSpPr>
          <p:cNvPr id="10247" name="Заголовок 1">
            <a:extLst>
              <a:ext uri="{FF2B5EF4-FFF2-40B4-BE49-F238E27FC236}">
                <a16:creationId xmlns:a16="http://schemas.microsoft.com/office/drawing/2014/main" id="{90FB8E71-7C75-FA53-20D5-B6CEC7A3F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251200"/>
            <a:ext cx="2714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Medium" panose="020B0603050000020004" pitchFamily="34" charset="0"/>
                <a:ea typeface="Fira Sans Medium" panose="020B0603050000020004" pitchFamily="34" charset="0"/>
                <a:cs typeface="Calibri" panose="020F0502020204030204" pitchFamily="34" charset="0"/>
              </a:rPr>
              <a:t>Эмоциональное давление</a:t>
            </a:r>
          </a:p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200">
                <a:solidFill>
                  <a:srgbClr val="000000"/>
                </a:solidFill>
                <a:latin typeface="Fira Sans Light" panose="020B0403050000020004" pitchFamily="34" charset="0"/>
                <a:ea typeface="Fira Sans Medium" panose="020B0603050000020004" pitchFamily="34" charset="0"/>
                <a:cs typeface="Calibri" panose="020F0502020204030204" pitchFamily="34" charset="0"/>
              </a:rPr>
              <a:t>Человек, находящийся под воздействием сильных эмоций, легко поддается внушению </a:t>
            </a:r>
          </a:p>
          <a:p>
            <a:pPr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endParaRPr lang="ru-RU" altLang="ru-RU" sz="1200">
              <a:solidFill>
                <a:srgbClr val="000000"/>
              </a:solidFill>
              <a:latin typeface="Fira Sans Light" panose="020B0403050000020004" pitchFamily="34" charset="0"/>
              <a:ea typeface="Fira Sans Light" panose="020B0403050000020004" pitchFamily="34" charset="0"/>
              <a:cs typeface="Lato Black" panose="020F0502020204030203" pitchFamily="34" charset="0"/>
            </a:endParaRPr>
          </a:p>
        </p:txBody>
      </p:sp>
      <p:sp>
        <p:nvSpPr>
          <p:cNvPr id="10248" name="TextBox 22">
            <a:extLst>
              <a:ext uri="{FF2B5EF4-FFF2-40B4-BE49-F238E27FC236}">
                <a16:creationId xmlns:a16="http://schemas.microsoft.com/office/drawing/2014/main" id="{6B555AB4-20C5-57C6-B087-9794AB76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548188"/>
            <a:ext cx="30035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Medium" panose="020B0603050000020004" pitchFamily="34" charset="0"/>
              </a:rPr>
              <a:t>Осведомленность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ru-RU" altLang="ru-RU" sz="1200">
                <a:solidFill>
                  <a:srgbClr val="000000"/>
                </a:solidFill>
                <a:latin typeface="Fira Sans Light" panose="020B0403050000020004" pitchFamily="34" charset="0"/>
              </a:rPr>
              <a:t>Следит за новостями, событиями и использует их для обмана граждан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E5913F7-4BE2-B98F-9AD3-24EE6D02CD4A}"/>
              </a:ext>
            </a:extLst>
          </p:cNvPr>
          <p:cNvCxnSpPr>
            <a:cxnSpLocks/>
          </p:cNvCxnSpPr>
          <p:nvPr/>
        </p:nvCxnSpPr>
        <p:spPr>
          <a:xfrm>
            <a:off x="882650" y="3443288"/>
            <a:ext cx="9525" cy="1190625"/>
          </a:xfrm>
          <a:prstGeom prst="line">
            <a:avLst/>
          </a:prstGeom>
          <a:ln w="25400" cap="rnd">
            <a:solidFill>
              <a:srgbClr val="1764A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7D1FC46-4632-F9F6-3247-99568E2DB9D6}"/>
              </a:ext>
            </a:extLst>
          </p:cNvPr>
          <p:cNvCxnSpPr>
            <a:cxnSpLocks/>
          </p:cNvCxnSpPr>
          <p:nvPr/>
        </p:nvCxnSpPr>
        <p:spPr>
          <a:xfrm>
            <a:off x="4987925" y="3467100"/>
            <a:ext cx="11113" cy="1192213"/>
          </a:xfrm>
          <a:prstGeom prst="line">
            <a:avLst/>
          </a:prstGeom>
          <a:ln w="25400" cap="rnd">
            <a:solidFill>
              <a:srgbClr val="1764A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79BCDD-A8E2-93F9-824C-6CA2CBF8EA53}"/>
              </a:ext>
            </a:extLst>
          </p:cNvPr>
          <p:cNvSpPr/>
          <p:nvPr/>
        </p:nvSpPr>
        <p:spPr>
          <a:xfrm>
            <a:off x="4937125" y="3327400"/>
            <a:ext cx="101600" cy="101600"/>
          </a:xfrm>
          <a:prstGeom prst="roundRect">
            <a:avLst>
              <a:gd name="adj" fmla="val 50000"/>
            </a:avLst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10252" name="Рисунок 9">
            <a:extLst>
              <a:ext uri="{FF2B5EF4-FFF2-40B4-BE49-F238E27FC236}">
                <a16:creationId xmlns:a16="http://schemas.microsoft.com/office/drawing/2014/main" id="{25FAE4D4-A625-B7E6-40BD-949BA592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8838" y="1439159"/>
            <a:ext cx="2523161" cy="542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254835F-5C37-FF1D-C3AB-B76EB57958FF}"/>
              </a:ext>
            </a:extLst>
          </p:cNvPr>
          <p:cNvSpPr/>
          <p:nvPr/>
        </p:nvSpPr>
        <p:spPr>
          <a:xfrm>
            <a:off x="841375" y="3327400"/>
            <a:ext cx="103188" cy="101600"/>
          </a:xfrm>
          <a:prstGeom prst="roundRect">
            <a:avLst>
              <a:gd name="adj" fmla="val 50000"/>
            </a:avLst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81194D5-225E-376B-13DF-F7EAA9AFD694}"/>
              </a:ext>
            </a:extLst>
          </p:cNvPr>
          <p:cNvSpPr/>
          <p:nvPr/>
        </p:nvSpPr>
        <p:spPr>
          <a:xfrm>
            <a:off x="849313" y="4600575"/>
            <a:ext cx="101600" cy="100013"/>
          </a:xfrm>
          <a:prstGeom prst="roundRect">
            <a:avLst>
              <a:gd name="adj" fmla="val 50000"/>
            </a:avLst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C7FDB86-6DF0-3703-E462-D8E66E3DBF9A}"/>
              </a:ext>
            </a:extLst>
          </p:cNvPr>
          <p:cNvSpPr/>
          <p:nvPr/>
        </p:nvSpPr>
        <p:spPr>
          <a:xfrm>
            <a:off x="4956175" y="4651375"/>
            <a:ext cx="103188" cy="100013"/>
          </a:xfrm>
          <a:prstGeom prst="roundRect">
            <a:avLst>
              <a:gd name="adj" fmla="val 50000"/>
            </a:avLst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46FF54-95ED-2DE6-26A2-60A87FC9A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464" y="338941"/>
            <a:ext cx="163387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BDACC91-15AD-B9B7-1B36-C8A72DEE03C1}"/>
              </a:ext>
            </a:extLst>
          </p:cNvPr>
          <p:cNvSpPr/>
          <p:nvPr/>
        </p:nvSpPr>
        <p:spPr>
          <a:xfrm>
            <a:off x="4518025" y="4614863"/>
            <a:ext cx="620713" cy="620712"/>
          </a:xfrm>
          <a:prstGeom prst="roundRect">
            <a:avLst/>
          </a:prstGeom>
          <a:noFill/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pic>
        <p:nvPicPr>
          <p:cNvPr id="20" name="Рисунок 3">
            <a:extLst>
              <a:ext uri="{FF2B5EF4-FFF2-40B4-BE49-F238E27FC236}">
                <a16:creationId xmlns:a16="http://schemas.microsoft.com/office/drawing/2014/main" id="{72C7CB37-ED07-002E-0F23-9438F577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87146" y="4750649"/>
            <a:ext cx="435794" cy="4052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92" name="Заголовок 1">
            <a:extLst>
              <a:ext uri="{FF2B5EF4-FFF2-40B4-BE49-F238E27FC236}">
                <a16:creationId xmlns:a16="http://schemas.microsoft.com/office/drawing/2014/main" id="{41392755-CE9C-80FC-9FDC-3CB5D6A7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395" y="560388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000" b="1" dirty="0">
                <a:solidFill>
                  <a:srgbClr val="000000"/>
                </a:solidFill>
                <a:latin typeface="Fira Sans Medium" panose="020B0603050000020004" pitchFamily="34" charset="0"/>
              </a:rPr>
              <a:t>Формы мошенничества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3200" b="1" dirty="0">
                <a:solidFill>
                  <a:srgbClr val="000000"/>
                </a:solidFill>
                <a:latin typeface="Fira Sans Medium" panose="020B0603050000020004" pitchFamily="34" charset="0"/>
              </a:rPr>
              <a:t>в отношении несовершеннолетних</a:t>
            </a:r>
          </a:p>
        </p:txBody>
      </p:sp>
      <p:sp>
        <p:nvSpPr>
          <p:cNvPr id="12293" name="Заголовок 1">
            <a:extLst>
              <a:ext uri="{FF2B5EF4-FFF2-40B4-BE49-F238E27FC236}">
                <a16:creationId xmlns:a16="http://schemas.microsoft.com/office/drawing/2014/main" id="{C6B08A9D-8900-0CC9-FA78-4A293054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3546475"/>
            <a:ext cx="2546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A0A0A"/>
                </a:solidFill>
                <a:latin typeface="Fira Sans Light" panose="020B0403050000020004" pitchFamily="34" charset="0"/>
                <a:cs typeface="Times New Roman" panose="02020603050405020304" pitchFamily="18" charset="0"/>
              </a:rPr>
              <a:t>Легкий и быстрый заработок с помощью виртуальной валюты</a:t>
            </a:r>
            <a:endParaRPr lang="ru-RU" altLang="ru-RU" sz="1400" dirty="0">
              <a:solidFill>
                <a:srgbClr val="000000"/>
              </a:solidFill>
              <a:latin typeface="Fira Sans Light" panose="020B0403050000020004" pitchFamily="34" charset="0"/>
              <a:ea typeface="Fira Sans" panose="020B0503050000020004" pitchFamily="34" charset="0"/>
              <a:cs typeface="Lato Black" panose="020F0502020204030203" pitchFamily="34" charset="0"/>
            </a:endParaRPr>
          </a:p>
        </p:txBody>
      </p:sp>
      <p:sp>
        <p:nvSpPr>
          <p:cNvPr id="12294" name="Заголовок 1">
            <a:extLst>
              <a:ext uri="{FF2B5EF4-FFF2-40B4-BE49-F238E27FC236}">
                <a16:creationId xmlns:a16="http://schemas.microsoft.com/office/drawing/2014/main" id="{FCA6D408-7138-B865-F967-A74A12F6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3546475"/>
            <a:ext cx="2724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Участвовать в розыгрышах призов с оплатой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по карте 1 р.</a:t>
            </a:r>
            <a:endParaRPr lang="ru-RU" altLang="ru-RU" sz="1400">
              <a:solidFill>
                <a:srgbClr val="000000"/>
              </a:solidFill>
              <a:latin typeface="Fira Sans Light" panose="020B0403050000020004" pitchFamily="34" charset="0"/>
              <a:ea typeface="Fira Sans" panose="020B0503050000020004" pitchFamily="34" charset="0"/>
              <a:cs typeface="Lato Black" panose="020F0502020204030203" pitchFamily="34" charset="0"/>
            </a:endParaRPr>
          </a:p>
        </p:txBody>
      </p:sp>
      <p:sp>
        <p:nvSpPr>
          <p:cNvPr id="12295" name="TextBox 32">
            <a:extLst>
              <a:ext uri="{FF2B5EF4-FFF2-40B4-BE49-F238E27FC236}">
                <a16:creationId xmlns:a16="http://schemas.microsoft.com/office/drawing/2014/main" id="{46422A04-D92E-97F4-408B-F098D3D23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4640263"/>
            <a:ext cx="23542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Установить вредоносные </a:t>
            </a:r>
            <a:r>
              <a:rPr lang="en-US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VPN</a:t>
            </a: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-сервисы под видом безопасных</a:t>
            </a:r>
            <a:endParaRPr lang="ru-RU" altLang="ru-RU" sz="1400">
              <a:solidFill>
                <a:srgbClr val="000000"/>
              </a:solidFill>
              <a:latin typeface="Fira Sans Light" panose="020B0403050000020004" pitchFamily="34" charset="0"/>
              <a:ea typeface="Fira Sans" panose="020B0503050000020004" pitchFamily="34" charset="0"/>
              <a:cs typeface="Lato Black" panose="020F0502020204030203" pitchFamily="34" charset="0"/>
            </a:endParaRPr>
          </a:p>
        </p:txBody>
      </p:sp>
      <p:sp>
        <p:nvSpPr>
          <p:cNvPr id="12296" name="TextBox 26">
            <a:extLst>
              <a:ext uri="{FF2B5EF4-FFF2-40B4-BE49-F238E27FC236}">
                <a16:creationId xmlns:a16="http://schemas.microsoft.com/office/drawing/2014/main" id="{81632FDE-A408-E9D4-6836-10C5B0FBA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413" y="3362325"/>
            <a:ext cx="2587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Открыть электронный кошелек и участвовать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в переводах денег другим людям</a:t>
            </a:r>
          </a:p>
        </p:txBody>
      </p:sp>
      <p:sp>
        <p:nvSpPr>
          <p:cNvPr id="12297" name="TextBox 19">
            <a:extLst>
              <a:ext uri="{FF2B5EF4-FFF2-40B4-BE49-F238E27FC236}">
                <a16:creationId xmlns:a16="http://schemas.microsoft.com/office/drawing/2014/main" id="{AF9146C8-D45F-3320-A286-523906342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4581525"/>
            <a:ext cx="24987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  <a:cs typeface="Times New Roman" panose="02020603050405020304" pitchFamily="18" charset="0"/>
              </a:rPr>
              <a:t>Играть в онлайн-играх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  <a:cs typeface="Times New Roman" panose="02020603050405020304" pitchFamily="18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  <a:cs typeface="Times New Roman" panose="02020603050405020304" pitchFamily="18" charset="0"/>
              </a:rPr>
              <a:t>с оплатой реальными деньгами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8EB34C8-2D55-2D23-E4EE-8F1B850A1C6C}"/>
              </a:ext>
            </a:extLst>
          </p:cNvPr>
          <p:cNvSpPr/>
          <p:nvPr/>
        </p:nvSpPr>
        <p:spPr>
          <a:xfrm>
            <a:off x="763588" y="3503613"/>
            <a:ext cx="619125" cy="620712"/>
          </a:xfrm>
          <a:prstGeom prst="roundRect">
            <a:avLst/>
          </a:prstGeom>
          <a:noFill/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27C8521-2880-B3E4-BFA6-14860510B181}"/>
              </a:ext>
            </a:extLst>
          </p:cNvPr>
          <p:cNvSpPr/>
          <p:nvPr/>
        </p:nvSpPr>
        <p:spPr>
          <a:xfrm>
            <a:off x="763588" y="4614863"/>
            <a:ext cx="619125" cy="620712"/>
          </a:xfrm>
          <a:prstGeom prst="roundRect">
            <a:avLst/>
          </a:prstGeom>
          <a:noFill/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0D158648-DBB2-7C70-27E8-9AF5091DD32D}"/>
              </a:ext>
            </a:extLst>
          </p:cNvPr>
          <p:cNvSpPr/>
          <p:nvPr/>
        </p:nvSpPr>
        <p:spPr>
          <a:xfrm>
            <a:off x="4518025" y="3503613"/>
            <a:ext cx="620713" cy="620712"/>
          </a:xfrm>
          <a:prstGeom prst="roundRect">
            <a:avLst/>
          </a:prstGeom>
          <a:noFill/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E8A8CDB1-88B8-530F-C5CB-4539FC94541B}"/>
              </a:ext>
            </a:extLst>
          </p:cNvPr>
          <p:cNvSpPr/>
          <p:nvPr/>
        </p:nvSpPr>
        <p:spPr>
          <a:xfrm>
            <a:off x="8434388" y="3503613"/>
            <a:ext cx="619125" cy="6207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7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50" dirty="0">
              <a:solidFill>
                <a:prstClr val="black"/>
              </a:solidFill>
              <a:latin typeface="Fira Sans Medium" panose="020B0603050000020004" pitchFamily="34" charset="0"/>
            </a:endParaRPr>
          </a:p>
        </p:txBody>
      </p:sp>
      <p:pic>
        <p:nvPicPr>
          <p:cNvPr id="31" name="Рисунок 5">
            <a:extLst>
              <a:ext uri="{FF2B5EF4-FFF2-40B4-BE49-F238E27FC236}">
                <a16:creationId xmlns:a16="http://schemas.microsoft.com/office/drawing/2014/main" id="{7BAA8520-87A0-CD11-2120-866D4320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5835" y="3638605"/>
            <a:ext cx="466348" cy="40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7">
            <a:extLst>
              <a:ext uri="{FF2B5EF4-FFF2-40B4-BE49-F238E27FC236}">
                <a16:creationId xmlns:a16="http://schemas.microsoft.com/office/drawing/2014/main" id="{F5260BC7-0328-9190-80C2-8DF2C29E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74373" y="3653202"/>
            <a:ext cx="509766" cy="38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9">
            <a:extLst>
              <a:ext uri="{FF2B5EF4-FFF2-40B4-BE49-F238E27FC236}">
                <a16:creationId xmlns:a16="http://schemas.microsoft.com/office/drawing/2014/main" id="{63F836BC-4EA6-A344-E7E0-B1C1A7F3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17900" y="3596068"/>
            <a:ext cx="474390" cy="47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11">
            <a:extLst>
              <a:ext uri="{FF2B5EF4-FFF2-40B4-BE49-F238E27FC236}">
                <a16:creationId xmlns:a16="http://schemas.microsoft.com/office/drawing/2014/main" id="{8A97568A-B671-3A32-3D0D-1BCE219C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59572" y="4740937"/>
            <a:ext cx="361823" cy="419715"/>
          </a:xfrm>
          <a:prstGeom prst="rect">
            <a:avLst/>
          </a:prstGeom>
          <a:noFill/>
          <a:ln>
            <a:noFill/>
          </a:ln>
        </p:spPr>
      </p:pic>
      <p:sp>
        <p:nvSpPr>
          <p:cNvPr id="12306" name="TextBox 34">
            <a:extLst>
              <a:ext uri="{FF2B5EF4-FFF2-40B4-BE49-F238E27FC236}">
                <a16:creationId xmlns:a16="http://schemas.microsoft.com/office/drawing/2014/main" id="{C5A06098-A51E-FD48-9379-2147BBC57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2487613"/>
            <a:ext cx="4949825" cy="369887"/>
          </a:xfrm>
          <a:prstGeom prst="rect">
            <a:avLst/>
          </a:prstGeom>
          <a:solidFill>
            <a:srgbClr val="1764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latin typeface="Fira Sans Medium" panose="020B0603050000020004" pitchFamily="34" charset="0"/>
              </a:rPr>
              <a:t>Мошенники могут предложить: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7CC79D-C649-9F71-6968-3A179C4A8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670" y="209837"/>
            <a:ext cx="163387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5" name="Рисунок 17"/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406" name="TextBox 2"/>
          <p:cNvSpPr/>
          <p:nvPr/>
        </p:nvSpPr>
        <p:spPr bwMode="auto">
          <a:xfrm>
            <a:off x="623797" y="1141858"/>
            <a:ext cx="7742952" cy="5995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b="1" spc="-1">
                <a:solidFill>
                  <a:srgbClr val="000000"/>
                </a:solidFill>
                <a:latin typeface="Fira Sans Medium"/>
              </a:rPr>
              <a:t>Мошенничество в соцсетях</a:t>
            </a:r>
            <a:endParaRPr lang="en-US" sz="4000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7" name="Picture 2" descr="https://cdn.w600.comps.canstockphoto.com/payme-%D0%BB%D0%B8%D1%86%D0%B5%D0%BC%D0%B5%D1%80-%D0%BC%D0%BE%D1%88%D0%B5%D0%BD%D0%BD%D0%B8%D0%BA-%D0%B8%D0%BD%D1%82%D0%B5%D1%80%D0%BD%D0%B5%D1%82-%D0%B2%D0%B5%D0%BA%D1%82%D0%BE%D1%80%D0%BD%D1%8B%D0%B9-%D0%BA%D0%BB%D0%B8%D0%BF%D0%B0%D1%80%D1%82_csp20426507.jpg"/>
          <p:cNvPicPr/>
          <p:nvPr/>
        </p:nvPicPr>
        <p:blipFill>
          <a:blip r:embed="rId4"/>
          <a:stretch/>
        </p:blipFill>
        <p:spPr bwMode="auto">
          <a:xfrm>
            <a:off x="9675760" y="1710044"/>
            <a:ext cx="1907752" cy="1036305"/>
          </a:xfrm>
          <a:prstGeom prst="rect">
            <a:avLst/>
          </a:prstGeom>
          <a:ln w="0">
            <a:noFill/>
          </a:ln>
        </p:spPr>
      </p:pic>
      <p:pic>
        <p:nvPicPr>
          <p:cNvPr id="408" name="Group 31"/>
          <p:cNvPicPr/>
          <p:nvPr/>
        </p:nvPicPr>
        <p:blipFill>
          <a:blip r:embed="rId5"/>
          <a:stretch/>
        </p:blipFill>
        <p:spPr bwMode="auto">
          <a:xfrm>
            <a:off x="669873" y="2262392"/>
            <a:ext cx="720626" cy="858848"/>
          </a:xfrm>
          <a:prstGeom prst="rect">
            <a:avLst/>
          </a:prstGeom>
          <a:ln w="0">
            <a:noFill/>
          </a:ln>
        </p:spPr>
      </p:pic>
      <p:sp>
        <p:nvSpPr>
          <p:cNvPr id="409" name="Прямоугольник 8"/>
          <p:cNvSpPr/>
          <p:nvPr/>
        </p:nvSpPr>
        <p:spPr bwMode="auto">
          <a:xfrm>
            <a:off x="1653984" y="2227476"/>
            <a:ext cx="4749222" cy="8330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spc="-1">
                <a:solidFill>
                  <a:srgbClr val="000000"/>
                </a:solidFill>
                <a:latin typeface="Fira Sans Light"/>
              </a:rPr>
              <a:t>Получают доступ к аккаунтам в соцсетях и рассылают сообщения по списку друзей с просьбой дать денег в долг</a:t>
            </a:r>
            <a:endParaRPr lang="en-US" sz="1600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Прямоугольник 9"/>
          <p:cNvSpPr/>
          <p:nvPr/>
        </p:nvSpPr>
        <p:spPr bwMode="auto">
          <a:xfrm>
            <a:off x="1653984" y="3546345"/>
            <a:ext cx="4779458" cy="5868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spc="-1">
                <a:solidFill>
                  <a:srgbClr val="000000"/>
                </a:solidFill>
                <a:latin typeface="Fira Sans Light"/>
              </a:rPr>
              <a:t>Вместо ссылки на фотографии присылают вредоносный вирус</a:t>
            </a:r>
            <a:endParaRPr lang="en-US" sz="1600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Прямоугольник 10"/>
          <p:cNvSpPr/>
          <p:nvPr/>
        </p:nvSpPr>
        <p:spPr bwMode="auto">
          <a:xfrm>
            <a:off x="1653984" y="4548095"/>
            <a:ext cx="4749222" cy="5868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spc="-1">
                <a:solidFill>
                  <a:srgbClr val="000000"/>
                </a:solidFill>
                <a:latin typeface="Fira Sans Light"/>
              </a:rPr>
              <a:t>Могут попросить прислать фото банковских карт или паспортов</a:t>
            </a:r>
            <a:endParaRPr lang="en-US" sz="1600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2" name="Group 31"/>
          <p:cNvPicPr/>
          <p:nvPr/>
        </p:nvPicPr>
        <p:blipFill>
          <a:blip r:embed="rId6"/>
          <a:stretch/>
        </p:blipFill>
        <p:spPr bwMode="auto">
          <a:xfrm>
            <a:off x="669873" y="3438359"/>
            <a:ext cx="720626" cy="858848"/>
          </a:xfrm>
          <a:prstGeom prst="rect">
            <a:avLst/>
          </a:prstGeom>
          <a:ln w="0">
            <a:noFill/>
          </a:ln>
        </p:spPr>
      </p:pic>
      <p:pic>
        <p:nvPicPr>
          <p:cNvPr id="413" name="Group 31"/>
          <p:cNvPicPr/>
          <p:nvPr/>
        </p:nvPicPr>
        <p:blipFill>
          <a:blip r:embed="rId7"/>
          <a:stretch/>
        </p:blipFill>
        <p:spPr bwMode="auto">
          <a:xfrm>
            <a:off x="676352" y="4438669"/>
            <a:ext cx="718826" cy="852369"/>
          </a:xfrm>
          <a:prstGeom prst="rect">
            <a:avLst/>
          </a:prstGeom>
          <a:ln w="0">
            <a:noFill/>
          </a:ln>
        </p:spPr>
      </p:pic>
      <p:grpSp>
        <p:nvGrpSpPr>
          <p:cNvPr id="414" name="Группа 19"/>
          <p:cNvGrpSpPr/>
          <p:nvPr/>
        </p:nvGrpSpPr>
        <p:grpSpPr bwMode="auto">
          <a:xfrm>
            <a:off x="7222099" y="2457487"/>
            <a:ext cx="2871347" cy="3008138"/>
            <a:chOff x="7223039" y="2457360"/>
            <a:chExt cx="2871721" cy="3008530"/>
          </a:xfrm>
        </p:grpSpPr>
        <p:grpSp>
          <p:nvGrpSpPr>
            <p:cNvPr id="415" name="Группа 20"/>
            <p:cNvGrpSpPr/>
            <p:nvPr/>
          </p:nvGrpSpPr>
          <p:grpSpPr bwMode="auto">
            <a:xfrm>
              <a:off x="8335800" y="2457360"/>
              <a:ext cx="577800" cy="577800"/>
              <a:chOff x="8335800" y="2457360"/>
              <a:chExt cx="577800" cy="577800"/>
            </a:xfrm>
          </p:grpSpPr>
          <p:grpSp>
            <p:nvGrpSpPr>
              <p:cNvPr id="416" name="Группа 25"/>
              <p:cNvGrpSpPr/>
              <p:nvPr/>
            </p:nvGrpSpPr>
            <p:grpSpPr bwMode="auto">
              <a:xfrm>
                <a:off x="8489160" y="2687400"/>
                <a:ext cx="394920" cy="274680"/>
                <a:chOff x="8489160" y="2687400"/>
                <a:chExt cx="394920" cy="274680"/>
              </a:xfrm>
            </p:grpSpPr>
            <p:sp>
              <p:nvSpPr>
                <p:cNvPr id="417" name="Прямоугольник 27"/>
                <p:cNvSpPr/>
                <p:nvPr/>
              </p:nvSpPr>
              <p:spPr bwMode="auto">
                <a:xfrm rot="3102000">
                  <a:off x="8692920" y="2647080"/>
                  <a:ext cx="66960" cy="348480"/>
                </a:xfrm>
                <a:prstGeom prst="rect">
                  <a:avLst/>
                </a:prstGeom>
                <a:solidFill>
                  <a:srgbClr val="FEC63D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9988" tIns="46794" rIns="89988" bIns="46794" anchor="ctr">
                  <a:noAutofit/>
                </a:bodyPr>
                <a:lstStyle/>
                <a:p>
                  <a:pPr algn="ctr">
                    <a:tabLst>
                      <a:tab pos="0" algn="l"/>
                      <a:tab pos="914309" algn="l"/>
                      <a:tab pos="1828617" algn="l"/>
                      <a:tab pos="2742926" algn="l"/>
                      <a:tab pos="3657234" algn="l"/>
                      <a:tab pos="4571543" algn="l"/>
                      <a:tab pos="5485851" algn="l"/>
                      <a:tab pos="6400160" algn="l"/>
                      <a:tab pos="7314468" algn="l"/>
                      <a:tab pos="8228777" algn="l"/>
                      <a:tab pos="9143086" algn="l"/>
                      <a:tab pos="10057394" algn="l"/>
                    </a:tabLst>
                    <a:defRPr/>
                  </a:pPr>
                  <a:endParaRPr lang="en-US" spc="-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418" name="Прямоугольник 28"/>
                <p:cNvSpPr/>
                <p:nvPr/>
              </p:nvSpPr>
              <p:spPr bwMode="auto">
                <a:xfrm rot="18972000">
                  <a:off x="8544600" y="2778480"/>
                  <a:ext cx="65160" cy="186840"/>
                </a:xfrm>
                <a:prstGeom prst="rect">
                  <a:avLst/>
                </a:prstGeom>
                <a:solidFill>
                  <a:srgbClr val="FEC63D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9988" tIns="46794" rIns="89988" bIns="46794" anchor="ctr">
                  <a:noAutofit/>
                </a:bodyPr>
                <a:lstStyle/>
                <a:p>
                  <a:pPr algn="ctr">
                    <a:tabLst>
                      <a:tab pos="0" algn="l"/>
                      <a:tab pos="914309" algn="l"/>
                      <a:tab pos="1828617" algn="l"/>
                      <a:tab pos="2742926" algn="l"/>
                      <a:tab pos="3657234" algn="l"/>
                      <a:tab pos="4571543" algn="l"/>
                      <a:tab pos="5485851" algn="l"/>
                      <a:tab pos="6400160" algn="l"/>
                      <a:tab pos="7314468" algn="l"/>
                      <a:tab pos="8228777" algn="l"/>
                      <a:tab pos="9143086" algn="l"/>
                      <a:tab pos="10057394" algn="l"/>
                    </a:tabLst>
                    <a:defRPr/>
                  </a:pPr>
                  <a:endParaRPr lang="en-US" spc="-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419" name="Picture 3" descr="C:\temp\safety.png"/>
              <p:cNvPicPr/>
              <p:nvPr/>
            </p:nvPicPr>
            <p:blipFill>
              <a:blip r:embed="rId8"/>
              <a:stretch/>
            </p:blipFill>
            <p:spPr bwMode="auto">
              <a:xfrm>
                <a:off x="8335800" y="2457360"/>
                <a:ext cx="577800" cy="5778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420" name="Группа 21"/>
            <p:cNvGrpSpPr/>
            <p:nvPr/>
          </p:nvGrpSpPr>
          <p:grpSpPr bwMode="auto">
            <a:xfrm>
              <a:off x="7223039" y="3490920"/>
              <a:ext cx="2871721" cy="1974970"/>
              <a:chOff x="7223039" y="3490920"/>
              <a:chExt cx="2871721" cy="1974970"/>
            </a:xfrm>
          </p:grpSpPr>
          <p:sp>
            <p:nvSpPr>
              <p:cNvPr id="421" name="Прямоугольник 23"/>
              <p:cNvSpPr/>
              <p:nvPr/>
            </p:nvSpPr>
            <p:spPr bwMode="auto">
              <a:xfrm>
                <a:off x="7223039" y="3490920"/>
                <a:ext cx="2827440" cy="1949400"/>
              </a:xfrm>
              <a:prstGeom prst="rect">
                <a:avLst/>
              </a:prstGeom>
              <a:solidFill>
                <a:srgbClr val="F2F2F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9988" tIns="46794" rIns="89988" bIns="46794" anchor="ctr">
                <a:noAutofit/>
              </a:bodyPr>
              <a:lstStyle/>
              <a:p>
                <a:pPr algn="ctr">
                  <a:tabLst>
                    <a:tab pos="0" algn="l"/>
                    <a:tab pos="914309" algn="l"/>
                    <a:tab pos="1828617" algn="l"/>
                    <a:tab pos="2742926" algn="l"/>
                    <a:tab pos="3657234" algn="l"/>
                    <a:tab pos="4571543" algn="l"/>
                    <a:tab pos="5485851" algn="l"/>
                    <a:tab pos="6400160" algn="l"/>
                    <a:tab pos="7314468" algn="l"/>
                    <a:tab pos="8228777" algn="l"/>
                    <a:tab pos="9143086" algn="l"/>
                    <a:tab pos="10057394" algn="l"/>
                  </a:tabLst>
                  <a:defRPr/>
                </a:pPr>
                <a:endParaRPr lang="en-US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2" name="Прямоугольник 24"/>
              <p:cNvSpPr/>
              <p:nvPr/>
            </p:nvSpPr>
            <p:spPr bwMode="auto">
              <a:xfrm>
                <a:off x="7289640" y="3547800"/>
                <a:ext cx="2805120" cy="191809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9988" tIns="46794" rIns="89988" bIns="46794" anchor="t">
                <a:spAutoFit/>
              </a:bodyPr>
              <a:lstStyle/>
              <a:p>
                <a:pPr marL="214179" indent="-214179">
                  <a:spcAft>
                    <a:spcPts val="901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914309" algn="l"/>
                    <a:tab pos="1828617" algn="l"/>
                    <a:tab pos="2742926" algn="l"/>
                    <a:tab pos="3657234" algn="l"/>
                    <a:tab pos="4571543" algn="l"/>
                    <a:tab pos="5485851" algn="l"/>
                    <a:tab pos="6400160" algn="l"/>
                    <a:tab pos="7314468" algn="l"/>
                    <a:tab pos="8228777" algn="l"/>
                    <a:tab pos="9143086" algn="l"/>
                    <a:tab pos="10057394" algn="l"/>
                  </a:tabLst>
                  <a:defRPr/>
                </a:pP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Перезвонить другу</a:t>
                </a:r>
                <a:br>
                  <a:rPr sz="1200"/>
                </a:b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и уточнить, действительно </a:t>
                </a:r>
                <a:br>
                  <a:rPr sz="1200"/>
                </a:b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ли нужна помощь</a:t>
                </a:r>
                <a:endParaRPr lang="en-US" sz="1200" spc="-1">
                  <a:solidFill>
                    <a:srgbClr val="000000"/>
                  </a:solidFill>
                  <a:latin typeface="Calibri"/>
                </a:endParaRPr>
              </a:p>
              <a:p>
                <a:pPr marL="214179" indent="-214179">
                  <a:spcAft>
                    <a:spcPts val="901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914309" algn="l"/>
                    <a:tab pos="1828617" algn="l"/>
                    <a:tab pos="2742926" algn="l"/>
                    <a:tab pos="3657234" algn="l"/>
                    <a:tab pos="4571543" algn="l"/>
                    <a:tab pos="5485851" algn="l"/>
                    <a:tab pos="6400160" algn="l"/>
                    <a:tab pos="7314468" algn="l"/>
                    <a:tab pos="8228777" algn="l"/>
                    <a:tab pos="9143086" algn="l"/>
                    <a:tab pos="10057394" algn="l"/>
                  </a:tabLst>
                  <a:defRPr/>
                </a:pP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Задать контрольный вопрос </a:t>
                </a:r>
                <a:br>
                  <a:rPr sz="1200"/>
                </a:b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в переписке</a:t>
                </a:r>
                <a:endParaRPr lang="en-US" sz="1200" spc="-1">
                  <a:solidFill>
                    <a:srgbClr val="000000"/>
                  </a:solidFill>
                  <a:latin typeface="Calibri"/>
                </a:endParaRPr>
              </a:p>
              <a:p>
                <a:pPr marL="214179" indent="-214179">
                  <a:spcAft>
                    <a:spcPts val="901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914309" algn="l"/>
                    <a:tab pos="1828617" algn="l"/>
                    <a:tab pos="2742926" algn="l"/>
                    <a:tab pos="3657234" algn="l"/>
                    <a:tab pos="4571543" algn="l"/>
                    <a:tab pos="5485851" algn="l"/>
                    <a:tab pos="6400160" algn="l"/>
                    <a:tab pos="7314468" algn="l"/>
                    <a:tab pos="8228777" algn="l"/>
                    <a:tab pos="9143086" algn="l"/>
                    <a:tab pos="10057394" algn="l"/>
                  </a:tabLst>
                  <a:defRPr/>
                </a:pP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Установить антивирусное ПО </a:t>
                </a:r>
                <a:br>
                  <a:rPr sz="1200"/>
                </a:br>
                <a:r>
                  <a:rPr lang="ru-RU" sz="1200" spc="-1">
                    <a:solidFill>
                      <a:srgbClr val="000000"/>
                    </a:solidFill>
                    <a:latin typeface="Fira Sans"/>
                  </a:rPr>
                  <a:t>и регулярно его обновлять</a:t>
                </a:r>
                <a:endParaRPr lang="en-US" sz="1200" spc="-1">
                  <a:solidFill>
                    <a:srgbClr val="000000"/>
                  </a:solidFill>
                  <a:latin typeface="Calibri"/>
                </a:endParaRPr>
              </a:p>
              <a:p>
                <a:pPr marL="214179" indent="-214179">
                  <a:buClr>
                    <a:srgbClr val="000000"/>
                  </a:buClr>
                  <a:buFont typeface="Arial"/>
                  <a:buChar char="•"/>
                  <a:tabLst>
                    <a:tab pos="914309" algn="l"/>
                    <a:tab pos="1828617" algn="l"/>
                    <a:tab pos="2742926" algn="l"/>
                    <a:tab pos="3657234" algn="l"/>
                    <a:tab pos="4571543" algn="l"/>
                    <a:tab pos="5485851" algn="l"/>
                    <a:tab pos="6400160" algn="l"/>
                    <a:tab pos="7314468" algn="l"/>
                    <a:tab pos="8228777" algn="l"/>
                    <a:tab pos="9143086" algn="l"/>
                    <a:tab pos="10057394" algn="l"/>
                  </a:tabLst>
                  <a:defRPr/>
                </a:pPr>
                <a:endParaRPr lang="en-US" sz="1200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423" name="Прямоугольник 22"/>
            <p:cNvSpPr/>
            <p:nvPr/>
          </p:nvSpPr>
          <p:spPr bwMode="auto">
            <a:xfrm>
              <a:off x="7223039" y="3103560"/>
              <a:ext cx="2827440" cy="334800"/>
            </a:xfrm>
            <a:prstGeom prst="rect">
              <a:avLst/>
            </a:prstGeom>
            <a:solidFill>
              <a:srgbClr val="1764A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9988" tIns="46794" rIns="89988" bIns="46794" anchor="ctr">
              <a:noAutofit/>
            </a:bodyPr>
            <a:lstStyle/>
            <a:p>
              <a:pPr algn="ctr">
                <a:tabLst>
                  <a:tab pos="0" algn="l"/>
                  <a:tab pos="914309" algn="l"/>
                  <a:tab pos="1828617" algn="l"/>
                  <a:tab pos="2742926" algn="l"/>
                  <a:tab pos="3657234" algn="l"/>
                  <a:tab pos="4571543" algn="l"/>
                  <a:tab pos="5485851" algn="l"/>
                  <a:tab pos="6400160" algn="l"/>
                  <a:tab pos="7314468" algn="l"/>
                  <a:tab pos="8228777" algn="l"/>
                  <a:tab pos="9143086" algn="l"/>
                  <a:tab pos="10057394" algn="l"/>
                </a:tabLst>
                <a:defRPr/>
              </a:pPr>
              <a:r>
                <a:rPr lang="ru-RU" sz="2000" b="1" spc="-1">
                  <a:solidFill>
                    <a:srgbClr val="FFFFFF"/>
                  </a:solidFill>
                  <a:latin typeface="Fira Sans SemiBold"/>
                </a:rPr>
                <a:t>Как защититься?</a:t>
              </a:r>
              <a:endParaRPr lang="en-US" sz="2000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D44FE0-25B4-9B45-D8D7-6C890BC4A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4472" y="264380"/>
            <a:ext cx="1633870" cy="7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7">
            <a:extLst>
              <a:ext uri="{FF2B5EF4-FFF2-40B4-BE49-F238E27FC236}">
                <a16:creationId xmlns:a16="http://schemas.microsoft.com/office/drawing/2014/main" id="{59040368-1B22-84FE-2341-D38304F2F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id="{06FD5240-5E95-785D-D3CD-DFC0944BE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558" y="314780"/>
            <a:ext cx="9782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b="1" dirty="0">
                <a:latin typeface="Fira Sans Medium" panose="020B0603050000020004" pitchFamily="34" charset="0"/>
              </a:rPr>
              <a:t>Мошенничество в онлайн-играх</a:t>
            </a:r>
          </a:p>
        </p:txBody>
      </p:sp>
      <p:pic>
        <p:nvPicPr>
          <p:cNvPr id="4" name="Picture 7" descr="D:\Lukacheva\Downloads\126281768-phone-game-controller.jpg">
            <a:extLst>
              <a:ext uri="{FF2B5EF4-FFF2-40B4-BE49-F238E27FC236}">
                <a16:creationId xmlns:a16="http://schemas.microsoft.com/office/drawing/2014/main" id="{8565202A-7344-00CE-AE6D-D76898A2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581823">
            <a:off x="10111000" y="1723817"/>
            <a:ext cx="1635466" cy="1635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89" name="Группа 4">
            <a:extLst>
              <a:ext uri="{FF2B5EF4-FFF2-40B4-BE49-F238E27FC236}">
                <a16:creationId xmlns:a16="http://schemas.microsoft.com/office/drawing/2014/main" id="{5648CC9D-7578-2863-86F4-B54E780F5916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2841625"/>
            <a:ext cx="746125" cy="742950"/>
            <a:chOff x="2423555" y="2840278"/>
            <a:chExt cx="994594" cy="989729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4A17F7A-B33B-CF1A-B49C-429A51EC9ED5}"/>
                </a:ext>
              </a:extLst>
            </p:cNvPr>
            <p:cNvSpPr/>
            <p:nvPr/>
          </p:nvSpPr>
          <p:spPr>
            <a:xfrm>
              <a:off x="2423555" y="2840278"/>
              <a:ext cx="994594" cy="989729"/>
            </a:xfrm>
            <a:prstGeom prst="ellipse">
              <a:avLst/>
            </a:prstGeom>
            <a:solidFill>
              <a:srgbClr val="1764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0" dirty="0">
                <a:solidFill>
                  <a:schemeClr val="tx1"/>
                </a:solidFill>
                <a:latin typeface="Bahnschrift SemiCondensed" panose="020B0502040204020203" pitchFamily="34" charset="0"/>
              </a:endParaRPr>
            </a:p>
          </p:txBody>
        </p:sp>
        <p:pic>
          <p:nvPicPr>
            <p:cNvPr id="16401" name="Picture 2" descr="D:\Lukacheva\Downloads\kisspng-web-development-web-page-web-design-5af48c9bc431e9.0490077915259762198036.png">
              <a:extLst>
                <a:ext uri="{FF2B5EF4-FFF2-40B4-BE49-F238E27FC236}">
                  <a16:creationId xmlns:a16="http://schemas.microsoft.com/office/drawing/2014/main" id="{98622E91-054E-6253-E376-BABF3CABA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052" y="2902345"/>
              <a:ext cx="865598" cy="86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Овал 7">
            <a:extLst>
              <a:ext uri="{FF2B5EF4-FFF2-40B4-BE49-F238E27FC236}">
                <a16:creationId xmlns:a16="http://schemas.microsoft.com/office/drawing/2014/main" id="{4295215A-7199-E13C-0437-AD304C9B60EB}"/>
              </a:ext>
            </a:extLst>
          </p:cNvPr>
          <p:cNvSpPr/>
          <p:nvPr/>
        </p:nvSpPr>
        <p:spPr>
          <a:xfrm>
            <a:off x="996950" y="4343400"/>
            <a:ext cx="746125" cy="741363"/>
          </a:xfrm>
          <a:prstGeom prst="ellipse">
            <a:avLst/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ABA7762-522F-B917-87E3-971FA8148757}"/>
              </a:ext>
            </a:extLst>
          </p:cNvPr>
          <p:cNvSpPr/>
          <p:nvPr/>
        </p:nvSpPr>
        <p:spPr>
          <a:xfrm>
            <a:off x="5260975" y="2867025"/>
            <a:ext cx="744538" cy="741363"/>
          </a:xfrm>
          <a:prstGeom prst="ellipse">
            <a:avLst/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42F340B-0316-FF3B-697A-E248323C33CA}"/>
              </a:ext>
            </a:extLst>
          </p:cNvPr>
          <p:cNvSpPr/>
          <p:nvPr/>
        </p:nvSpPr>
        <p:spPr>
          <a:xfrm>
            <a:off x="5260975" y="4343400"/>
            <a:ext cx="744538" cy="741363"/>
          </a:xfrm>
          <a:prstGeom prst="ellipse">
            <a:avLst/>
          </a:prstGeom>
          <a:solidFill>
            <a:srgbClr val="176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1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6393" name="Прямоугольник 10">
            <a:extLst>
              <a:ext uri="{FF2B5EF4-FFF2-40B4-BE49-F238E27FC236}">
                <a16:creationId xmlns:a16="http://schemas.microsoft.com/office/drawing/2014/main" id="{EF74C8C7-0BED-4F49-0BA3-B74E1954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2708275"/>
            <a:ext cx="27273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Fira Sans Light" panose="020B0403050000020004" pitchFamily="34" charset="0"/>
              </a:rPr>
              <a:t>Фишинг и перенаправление на сторонние сайты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Выяалено около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250 мошеннических ресурсов  - копий известных брендов и разработчиков игр</a:t>
            </a:r>
          </a:p>
        </p:txBody>
      </p:sp>
      <p:sp>
        <p:nvSpPr>
          <p:cNvPr id="16394" name="Прямоугольник 11">
            <a:extLst>
              <a:ext uri="{FF2B5EF4-FFF2-40B4-BE49-F238E27FC236}">
                <a16:creationId xmlns:a16="http://schemas.microsoft.com/office/drawing/2014/main" id="{03301D0F-C69A-3E60-D56B-2F3E70F10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4346575"/>
            <a:ext cx="2082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Fira Sans Light" panose="020B0403050000020004" pitchFamily="34" charset="0"/>
              </a:rPr>
              <a:t>Вредоносное ПО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Всегда проверяйте подлинность приложения перед установкой</a:t>
            </a:r>
          </a:p>
        </p:txBody>
      </p:sp>
      <p:sp>
        <p:nvSpPr>
          <p:cNvPr id="16395" name="Прямоугольник 12">
            <a:extLst>
              <a:ext uri="{FF2B5EF4-FFF2-40B4-BE49-F238E27FC236}">
                <a16:creationId xmlns:a16="http://schemas.microsoft.com/office/drawing/2014/main" id="{5EFFA6E5-A068-2BA1-8DF9-42C7B7786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565400"/>
            <a:ext cx="34242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Fira Sans Light" panose="020B0403050000020004" pitchFamily="34" charset="0"/>
              </a:rPr>
              <a:t>Неизвестные приложения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Малоизвестные приложения, особенно те, которые находятся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в режиме Бета-тестирования. Они могут быть замаскированы под полезные инструменты, однако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в итоге оказаться вредоносными</a:t>
            </a:r>
          </a:p>
        </p:txBody>
      </p:sp>
      <p:sp>
        <p:nvSpPr>
          <p:cNvPr id="16396" name="Прямоугольник 13">
            <a:extLst>
              <a:ext uri="{FF2B5EF4-FFF2-40B4-BE49-F238E27FC236}">
                <a16:creationId xmlns:a16="http://schemas.microsoft.com/office/drawing/2014/main" id="{F49A009D-C04C-581D-72AB-1A5F37D27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363" y="4365625"/>
            <a:ext cx="3311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Fira Sans Light" panose="020B0403050000020004" pitchFamily="34" charset="0"/>
              </a:rPr>
              <a:t>Виртуальные атаки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Одни мошенники втираются </a:t>
            </a:r>
            <a:b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ru-RU" altLang="ru-RU" sz="1400">
                <a:solidFill>
                  <a:srgbClr val="000000"/>
                </a:solidFill>
                <a:latin typeface="Fira Sans Light" panose="020B0403050000020004" pitchFamily="34" charset="0"/>
              </a:rPr>
              <a:t>в доверие и выманивают реквизиты банковских карт, другие хотят получить образы игровых персонажей, коллекции артефактов в онлайн-играх. </a:t>
            </a:r>
          </a:p>
        </p:txBody>
      </p:sp>
      <p:pic>
        <p:nvPicPr>
          <p:cNvPr id="16397" name="Picture 7" descr="D:\Lukacheva\Downloads\kisspng-computer-icons-computer-virus-computer-software-an-antivirus-svg-png-icon-free-download-474351-o-5c7ba2ecd63212.3534288115516065088774.png">
            <a:extLst>
              <a:ext uri="{FF2B5EF4-FFF2-40B4-BE49-F238E27FC236}">
                <a16:creationId xmlns:a16="http://schemas.microsoft.com/office/drawing/2014/main" id="{F2916F15-7210-F84B-7793-1DDDACB3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4486275"/>
            <a:ext cx="4762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" descr="C:\temp\insert-coin.png">
            <a:extLst>
              <a:ext uri="{FF2B5EF4-FFF2-40B4-BE49-F238E27FC236}">
                <a16:creationId xmlns:a16="http://schemas.microsoft.com/office/drawing/2014/main" id="{EDBA80AF-9659-AB46-3A7E-DB142E6B5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299720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" descr="D:\Lukacheva\Downloads\fraud.png">
            <a:extLst>
              <a:ext uri="{FF2B5EF4-FFF2-40B4-BE49-F238E27FC236}">
                <a16:creationId xmlns:a16="http://schemas.microsoft.com/office/drawing/2014/main" id="{5766BDD0-1E32-6A58-EFB0-1703204B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3888"/>
            <a:ext cx="5619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62A810-EEB7-D18C-1496-C05EB5A26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074" y="245874"/>
            <a:ext cx="163387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7">
            <a:extLst>
              <a:ext uri="{FF2B5EF4-FFF2-40B4-BE49-F238E27FC236}">
                <a16:creationId xmlns:a16="http://schemas.microsoft.com/office/drawing/2014/main" id="{5FCD5B3D-4A08-E411-5CA5-98BCA1D3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>
            <a:extLst>
              <a:ext uri="{FF2B5EF4-FFF2-40B4-BE49-F238E27FC236}">
                <a16:creationId xmlns:a16="http://schemas.microsoft.com/office/drawing/2014/main" id="{B4588D91-95AF-F144-5971-9077A567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00038"/>
            <a:ext cx="8567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Fira Sans Medium" panose="020B0603050000020004" pitchFamily="34" charset="0"/>
              </a:rPr>
              <a:t>Кейс по обману в онлайн-играх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13E5722-8C1A-7D60-2DEF-BE71B3D3FA7C}"/>
              </a:ext>
            </a:extLst>
          </p:cNvPr>
          <p:cNvGrpSpPr/>
          <p:nvPr/>
        </p:nvGrpSpPr>
        <p:grpSpPr>
          <a:xfrm>
            <a:off x="479376" y="1676116"/>
            <a:ext cx="217594" cy="1499070"/>
            <a:chOff x="2666788" y="2910848"/>
            <a:chExt cx="405902" cy="2796372"/>
          </a:xfrm>
          <a:solidFill>
            <a:srgbClr val="1764AA"/>
          </a:solidFill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62FD213D-C60B-D8FD-8475-938FB43F5E4E}"/>
                </a:ext>
              </a:extLst>
            </p:cNvPr>
            <p:cNvSpPr/>
            <p:nvPr/>
          </p:nvSpPr>
          <p:spPr>
            <a:xfrm>
              <a:off x="2666788" y="2910848"/>
              <a:ext cx="405902" cy="40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7FDA8D3-FB4C-F2EE-3584-5478808CB116}"/>
                </a:ext>
              </a:extLst>
            </p:cNvPr>
            <p:cNvSpPr/>
            <p:nvPr/>
          </p:nvSpPr>
          <p:spPr>
            <a:xfrm>
              <a:off x="2666788" y="4031158"/>
              <a:ext cx="405902" cy="40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A751D3C3-6B5D-2A4B-23E7-5260E4A63E13}"/>
                </a:ext>
              </a:extLst>
            </p:cNvPr>
            <p:cNvSpPr/>
            <p:nvPr/>
          </p:nvSpPr>
          <p:spPr>
            <a:xfrm>
              <a:off x="2666788" y="5301317"/>
              <a:ext cx="405902" cy="40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/>
            </a:p>
          </p:txBody>
        </p:sp>
      </p:grpSp>
      <p:sp>
        <p:nvSpPr>
          <p:cNvPr id="18437" name="Прямоугольник 1">
            <a:extLst>
              <a:ext uri="{FF2B5EF4-FFF2-40B4-BE49-F238E27FC236}">
                <a16:creationId xmlns:a16="http://schemas.microsoft.com/office/drawing/2014/main" id="{8D379FEF-6D4B-E80D-7B1C-862D2CD22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3" y="974725"/>
            <a:ext cx="9913937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Милана пыталась заработать виртуальную валюту для онлайн-игры, которой увлеклась неделю назад. Игровые деньги нужны для покупки одежды своему персонажу, «усилителей» для перехода на новый уровень и многого другого.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Милана подписалась на канал фанатов этой игры и сегодня утром ей пришло сообщение от другой подписчицы. Она предложила поучаствовать в челлендже: выполняешь задания и взамен получаешь игровую валюту бесплатно. Девушка согласилась.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Сначала поручения были простые и относились только к игре. Например, зайти в игровой магазин и сделать скрин того, что хочешь купить.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После этого «подруга по игре» объявила, что Милана прошла челлендж, и предложила созвониться по видеосвязи. Якобы так быстрее объяснить, как получить призовые деньги. Девушка сказала, что скинет деньги на её карту, а уже оттуда их можно перевести в игру.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Милана взяла свою карту, продиктовала собеседнице все цифры с нее и сказала еще несколько кодов, которые пришли на телефон. После этого были списаны все средства, что были на карте.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968BDD-921B-D6E4-9EF9-D81FA5F09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472" y="208249"/>
            <a:ext cx="163387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69EFC0-3988-96D7-51F2-417233F33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928" y="3704268"/>
            <a:ext cx="5303912" cy="2978274"/>
          </a:xfrm>
          <a:prstGeom prst="rect">
            <a:avLst/>
          </a:prstGeom>
        </p:spPr>
      </p:pic>
      <p:pic>
        <p:nvPicPr>
          <p:cNvPr id="20482" name="Рисунок 17">
            <a:extLst>
              <a:ext uri="{FF2B5EF4-FFF2-40B4-BE49-F238E27FC236}">
                <a16:creationId xmlns:a16="http://schemas.microsoft.com/office/drawing/2014/main" id="{DB22A0DE-697F-94B0-1CFB-03EFC812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828066D5-2787-0B5F-BB6E-37C37D278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150" y="391046"/>
            <a:ext cx="8567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Fira Sans Medium" panose="020B0603050000020004" pitchFamily="34" charset="0"/>
              </a:rPr>
              <a:t>Советы по безопасности </a:t>
            </a:r>
            <a:br>
              <a:rPr lang="en-US" altLang="ru-RU" sz="3600" b="1" dirty="0">
                <a:latin typeface="Fira Sans Medium" panose="020B0603050000020004" pitchFamily="34" charset="0"/>
              </a:rPr>
            </a:br>
            <a:r>
              <a:rPr lang="ru-RU" altLang="ru-RU" sz="3600" b="1" dirty="0">
                <a:latin typeface="Fira Sans Medium" panose="020B0603050000020004" pitchFamily="34" charset="0"/>
              </a:rPr>
              <a:t>в онлайн-играх</a:t>
            </a:r>
          </a:p>
        </p:txBody>
      </p:sp>
      <p:sp>
        <p:nvSpPr>
          <p:cNvPr id="20484" name="Прямоугольник 3">
            <a:extLst>
              <a:ext uri="{FF2B5EF4-FFF2-40B4-BE49-F238E27FC236}">
                <a16:creationId xmlns:a16="http://schemas.microsoft.com/office/drawing/2014/main" id="{46CEBA2E-D1C3-572D-E609-AC18E4B7E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761" y="1938533"/>
            <a:ext cx="4260216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FEC63D"/>
              </a:buClr>
              <a:buSzPct val="250000"/>
              <a:buFontTx/>
              <a:buNone/>
            </a:pPr>
            <a:r>
              <a:rPr lang="ru-RU" altLang="ru-RU" sz="1600" dirty="0">
                <a:latin typeface="Fira Sans Light" panose="020B0403050000020004" pitchFamily="34" charset="0"/>
              </a:rPr>
              <a:t>Пользуйтесь только официальными сайтами </a:t>
            </a:r>
            <a:br>
              <a:rPr lang="en-US" altLang="ru-RU" sz="1600" dirty="0">
                <a:latin typeface="Fira Sans Light" panose="020B0403050000020004" pitchFamily="34" charset="0"/>
              </a:rPr>
            </a:br>
            <a:r>
              <a:rPr lang="ru-RU" altLang="ru-RU" sz="1600" dirty="0">
                <a:latin typeface="Fira Sans Light" panose="020B0403050000020004" pitchFamily="34" charset="0"/>
              </a:rPr>
              <a:t>для приобретения онлайн-игр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FEC63D"/>
              </a:buClr>
              <a:buSzPct val="250000"/>
              <a:buFontTx/>
              <a:buNone/>
            </a:pPr>
            <a:r>
              <a:rPr lang="ru-RU" altLang="ru-RU" sz="1600" dirty="0">
                <a:latin typeface="Fira Sans Light" panose="020B0403050000020004" pitchFamily="34" charset="0"/>
              </a:rPr>
              <a:t>Не отвечайте на электронные письма, </a:t>
            </a:r>
            <a:br>
              <a:rPr lang="en-US" altLang="ru-RU" sz="1600" dirty="0">
                <a:latin typeface="Fira Sans Light" panose="020B0403050000020004" pitchFamily="34" charset="0"/>
              </a:rPr>
            </a:br>
            <a:r>
              <a:rPr lang="ru-RU" altLang="ru-RU" sz="1600" dirty="0">
                <a:latin typeface="Fira Sans Light" panose="020B0403050000020004" pitchFamily="34" charset="0"/>
              </a:rPr>
              <a:t>в которых запрашиваются ваши персональные данные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FEC63D"/>
              </a:buClr>
              <a:buSzPct val="250000"/>
              <a:buFont typeface="Arial" panose="020B0604020202020204" pitchFamily="34" charset="0"/>
              <a:buNone/>
            </a:pPr>
            <a:r>
              <a:rPr lang="ru-RU" altLang="ru-RU" sz="1600" dirty="0">
                <a:latin typeface="Fira Sans Light" panose="020B0403050000020004" pitchFamily="34" charset="0"/>
              </a:rPr>
              <a:t>Создавайте сложные пароли для своих аккаунтов </a:t>
            </a:r>
            <a:br>
              <a:rPr lang="ru-RU" altLang="ru-RU" sz="1600" dirty="0">
                <a:latin typeface="Fira Sans Light" panose="020B0403050000020004" pitchFamily="34" charset="0"/>
              </a:rPr>
            </a:br>
            <a:r>
              <a:rPr lang="ru-RU" altLang="ru-RU" sz="1600" dirty="0">
                <a:latin typeface="Fira Sans Light" panose="020B0403050000020004" pitchFamily="34" charset="0"/>
              </a:rPr>
              <a:t>в играх, на игровых площадках и маркетплейсах. Используйте допустимые специальные символы, строчные и прописные буквы, цифры.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EC63D"/>
              </a:buClr>
              <a:buSzPct val="250000"/>
              <a:buFontTx/>
              <a:buNone/>
            </a:pPr>
            <a:endParaRPr lang="ru-RU" altLang="ru-RU" sz="1500" b="1" dirty="0">
              <a:latin typeface="Fira Sans Light" panose="020B04030500000200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4E96D65-6256-0AF0-46C8-BC601B5C541F}"/>
              </a:ext>
            </a:extLst>
          </p:cNvPr>
          <p:cNvGrpSpPr/>
          <p:nvPr/>
        </p:nvGrpSpPr>
        <p:grpSpPr>
          <a:xfrm>
            <a:off x="865773" y="2347678"/>
            <a:ext cx="217594" cy="1499070"/>
            <a:chOff x="2666788" y="2910848"/>
            <a:chExt cx="405902" cy="2796372"/>
          </a:xfrm>
          <a:solidFill>
            <a:srgbClr val="1764AA"/>
          </a:solidFill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6E34B486-D739-E469-5C0E-3EC673137B69}"/>
                </a:ext>
              </a:extLst>
            </p:cNvPr>
            <p:cNvSpPr/>
            <p:nvPr/>
          </p:nvSpPr>
          <p:spPr>
            <a:xfrm>
              <a:off x="2666788" y="2910848"/>
              <a:ext cx="405902" cy="40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03AD275A-15E5-4567-AA7F-8A1F48045CA4}"/>
                </a:ext>
              </a:extLst>
            </p:cNvPr>
            <p:cNvSpPr/>
            <p:nvPr/>
          </p:nvSpPr>
          <p:spPr>
            <a:xfrm>
              <a:off x="2666788" y="4031158"/>
              <a:ext cx="405902" cy="40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A35BA89-CB34-29BB-5E62-6413AF0BBB6F}"/>
                </a:ext>
              </a:extLst>
            </p:cNvPr>
            <p:cNvSpPr/>
            <p:nvPr/>
          </p:nvSpPr>
          <p:spPr>
            <a:xfrm>
              <a:off x="2666788" y="5301317"/>
              <a:ext cx="405902" cy="40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C4AE851-AF4C-324B-E542-92BB6534A527}"/>
              </a:ext>
            </a:extLst>
          </p:cNvPr>
          <p:cNvGrpSpPr>
            <a:grpSpLocks/>
          </p:cNvGrpSpPr>
          <p:nvPr/>
        </p:nvGrpSpPr>
        <p:grpSpPr bwMode="auto">
          <a:xfrm>
            <a:off x="8158884" y="998435"/>
            <a:ext cx="3027362" cy="2740025"/>
            <a:chOff x="7786914" y="2528745"/>
            <a:chExt cx="4037009" cy="331098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76C9BEF-4661-EB9D-12D8-F8E665F337ED}"/>
                </a:ext>
              </a:extLst>
            </p:cNvPr>
            <p:cNvSpPr/>
            <p:nvPr/>
          </p:nvSpPr>
          <p:spPr>
            <a:xfrm>
              <a:off x="7786914" y="3370879"/>
              <a:ext cx="4037009" cy="24688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13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028DF06-5797-3F6E-2000-6161D64B5DF2}"/>
                </a:ext>
              </a:extLst>
            </p:cNvPr>
            <p:cNvSpPr/>
            <p:nvPr/>
          </p:nvSpPr>
          <p:spPr>
            <a:xfrm>
              <a:off x="7786914" y="2528745"/>
              <a:ext cx="3907876" cy="598510"/>
            </a:xfrm>
            <a:prstGeom prst="rect">
              <a:avLst/>
            </a:prstGeom>
            <a:solidFill>
              <a:srgbClr val="1764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b="1" dirty="0">
                  <a:solidFill>
                    <a:schemeClr val="bg1"/>
                  </a:solidFill>
                  <a:latin typeface="Fira Sans Medium" panose="020B0603050000020004" pitchFamily="34" charset="0"/>
                </a:rPr>
                <a:t>Куда обратиться, если стали жертвой мошенников?</a:t>
              </a:r>
            </a:p>
          </p:txBody>
        </p:sp>
        <p:sp>
          <p:nvSpPr>
            <p:cNvPr id="20490" name="Прямоугольник 13">
              <a:extLst>
                <a:ext uri="{FF2B5EF4-FFF2-40B4-BE49-F238E27FC236}">
                  <a16:creationId xmlns:a16="http://schemas.microsoft.com/office/drawing/2014/main" id="{44469064-4D80-3C20-4F28-4A4796528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901" y="3474974"/>
              <a:ext cx="3861022" cy="221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57175" indent="-25717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ts val="2250"/>
                </a:spcAft>
              </a:pPr>
              <a:r>
                <a:rPr lang="ru-RU" altLang="ru-RU" sz="1500" b="1" dirty="0">
                  <a:latin typeface="Fira Sans" panose="020B0503050000020004" pitchFamily="34" charset="0"/>
                </a:rPr>
                <a:t>незамедлительно сообщить родителям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ts val="2250"/>
                </a:spcAft>
              </a:pPr>
              <a:r>
                <a:rPr lang="ru-RU" altLang="ru-RU" sz="1500" b="1" dirty="0">
                  <a:latin typeface="Fira Sans" panose="020B0503050000020004" pitchFamily="34" charset="0"/>
                </a:rPr>
                <a:t>банк, выпустивший карту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ts val="2250"/>
                </a:spcAft>
              </a:pPr>
              <a:r>
                <a:rPr lang="ru-RU" altLang="ru-RU" sz="1500" b="1" dirty="0">
                  <a:latin typeface="Fira Sans" panose="020B0503050000020004" pitchFamily="34" charset="0"/>
                </a:rPr>
                <a:t>правоохранительные органы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E53216-E3CC-C2ED-F18C-3FF916AE5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900" y="174512"/>
            <a:ext cx="1633870" cy="7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82" name="Рисунок 24"/>
          <p:cNvPicPr>
            <a:picLocks noChangeAspect="1"/>
          </p:cNvPicPr>
          <p:nvPr/>
        </p:nvPicPr>
        <p:blipFill>
          <a:blip r:embed="rId2"/>
          <a:srcRect l="8572" t="10336" r="36948" b="-1"/>
          <a:stretch/>
        </p:blipFill>
        <p:spPr bwMode="auto">
          <a:xfrm>
            <a:off x="5946775" y="0"/>
            <a:ext cx="6245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 bwMode="auto">
          <a:xfrm>
            <a:off x="5946588" y="4589929"/>
            <a:ext cx="1243106" cy="2268071"/>
          </a:xfrm>
          <a:prstGeom prst="rect">
            <a:avLst/>
          </a:prstGeom>
          <a:gradFill>
            <a:gsLst>
              <a:gs pos="9000">
                <a:schemeClr val="bg1"/>
              </a:gs>
              <a:gs pos="100000">
                <a:schemeClr val="bg1">
                  <a:alpha val="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0486" name="TextBox 3"/>
          <p:cNvSpPr txBox="1">
            <a:spLocks noChangeArrowheads="1"/>
          </p:cNvSpPr>
          <p:nvPr/>
        </p:nvSpPr>
        <p:spPr bwMode="auto">
          <a:xfrm>
            <a:off x="263525" y="212725"/>
            <a:ext cx="10871200" cy="11810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lda Sans Black"/>
                <a:ea typeface="Tilda Sans Black"/>
                <a:cs typeface="Arial"/>
              </a:rPr>
              <a:t>Звонки через мессенджеры</a:t>
            </a:r>
            <a:endParaRPr/>
          </a:p>
          <a:p>
            <a:pPr marL="0" marR="0" lvl="0" indent="0" algn="l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lda Sans Black"/>
                <a:ea typeface="Tilda Sans Black"/>
                <a:cs typeface="Arial"/>
              </a:rPr>
              <a:t>от имени банков </a:t>
            </a:r>
            <a:endParaRPr/>
          </a:p>
        </p:txBody>
      </p:sp>
      <p:grpSp>
        <p:nvGrpSpPr>
          <p:cNvPr id="20487" name="Группа 3"/>
          <p:cNvGrpSpPr/>
          <p:nvPr/>
        </p:nvGrpSpPr>
        <p:grpSpPr bwMode="auto">
          <a:xfrm>
            <a:off x="336550" y="5013323"/>
            <a:ext cx="6761163" cy="1435506"/>
            <a:chOff x="336550" y="4869159"/>
            <a:chExt cx="6761163" cy="1436331"/>
          </a:xfrm>
        </p:grpSpPr>
        <p:pic>
          <p:nvPicPr>
            <p:cNvPr id="20498" name="Рисунок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82588" y="4913636"/>
              <a:ext cx="427037" cy="444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99" name="TextBox 5"/>
            <p:cNvSpPr txBox="1">
              <a:spLocks noChangeArrowheads="1"/>
            </p:cNvSpPr>
            <p:nvPr/>
          </p:nvSpPr>
          <p:spPr bwMode="auto">
            <a:xfrm>
              <a:off x="1001713" y="4869159"/>
              <a:ext cx="6096000" cy="36972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Bold"/>
                  <a:ea typeface="Tilda Sans Bold"/>
                  <a:cs typeface="Arial"/>
                </a:rPr>
                <a:t>Как защититься?</a:t>
              </a:r>
              <a:endParaRPr/>
            </a:p>
          </p:txBody>
        </p:sp>
        <p:sp>
          <p:nvSpPr>
            <p:cNvPr id="20500" name="TextBox 6"/>
            <p:cNvSpPr txBox="1">
              <a:spLocks noChangeArrowheads="1"/>
            </p:cNvSpPr>
            <p:nvPr/>
          </p:nvSpPr>
          <p:spPr bwMode="auto">
            <a:xfrm>
              <a:off x="1001713" y="5249211"/>
              <a:ext cx="4374207" cy="10562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285750" marR="0" lvl="0" indent="-285750" algn="l" defTabSz="9144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Fira Sans Light"/>
                <a:buChar char="—"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Light"/>
                  <a:ea typeface="Tilda Sans Light"/>
                  <a:cs typeface="Arial"/>
                </a:rPr>
                <a:t>Разрешить прием звонков только с номеров из телефонной книги</a:t>
              </a:r>
              <a:endParaRPr/>
            </a:p>
            <a:p>
              <a:pPr marL="285750" marR="0" lvl="0" indent="-285750" algn="l" defTabSz="9144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Fira Sans Light"/>
                <a:buChar char="—"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Light"/>
                  <a:ea typeface="Tilda Sans Light"/>
                  <a:cs typeface="Arial"/>
                </a:rPr>
                <a:t>Положить трубку и перезвонить в организацию самостоятельно</a:t>
              </a:r>
              <a:endParaRPr/>
            </a:p>
          </p:txBody>
        </p:sp>
        <p:sp>
          <p:nvSpPr>
            <p:cNvPr id="8" name="Прямоугольник: скругленные углы 7"/>
            <p:cNvSpPr/>
            <p:nvPr/>
          </p:nvSpPr>
          <p:spPr bwMode="auto">
            <a:xfrm>
              <a:off x="336550" y="4877103"/>
              <a:ext cx="519113" cy="519410"/>
            </a:xfrm>
            <a:prstGeom prst="roundRect">
              <a:avLst>
                <a:gd name="adj" fmla="val 16667"/>
              </a:avLst>
            </a:prstGeom>
            <a:noFill/>
            <a:ln w="15875">
              <a:solidFill>
                <a:srgbClr val="0091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 bwMode="auto">
          <a:xfrm>
            <a:off x="336550" y="3341808"/>
            <a:ext cx="6761163" cy="1298330"/>
            <a:chOff x="336550" y="3290887"/>
            <a:chExt cx="6761163" cy="1298330"/>
          </a:xfrm>
        </p:grpSpPr>
        <p:sp>
          <p:nvSpPr>
            <p:cNvPr id="20488" name="TextBox 10"/>
            <p:cNvSpPr txBox="1">
              <a:spLocks noChangeArrowheads="1"/>
            </p:cNvSpPr>
            <p:nvPr/>
          </p:nvSpPr>
          <p:spPr bwMode="auto">
            <a:xfrm>
              <a:off x="1001713" y="3308314"/>
              <a:ext cx="6096000" cy="36988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Bold"/>
                  <a:ea typeface="Tilda Sans Bold"/>
                  <a:cs typeface="Arial"/>
                </a:rPr>
                <a:t>На что обратить внимание?</a:t>
              </a:r>
              <a:endParaRPr/>
            </a:p>
          </p:txBody>
        </p:sp>
        <p:grpSp>
          <p:nvGrpSpPr>
            <p:cNvPr id="20489" name="Группа 4"/>
            <p:cNvGrpSpPr/>
            <p:nvPr/>
          </p:nvGrpSpPr>
          <p:grpSpPr bwMode="auto">
            <a:xfrm>
              <a:off x="336550" y="3290887"/>
              <a:ext cx="5519738" cy="1298330"/>
              <a:chOff x="336550" y="3179763"/>
              <a:chExt cx="5519865" cy="1299435"/>
            </a:xfrm>
          </p:grpSpPr>
          <p:sp>
            <p:nvSpPr>
              <p:cNvPr id="20495" name="TextBox 11"/>
              <p:cNvSpPr txBox="1">
                <a:spLocks noChangeArrowheads="1"/>
              </p:cNvSpPr>
              <p:nvPr/>
            </p:nvSpPr>
            <p:spPr bwMode="auto">
              <a:xfrm>
                <a:off x="1001713" y="3567405"/>
                <a:ext cx="4854702" cy="911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marL="285750" indent="-285750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Font typeface="Arial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Font typeface="Arial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Font typeface="Arial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Font typeface="Arial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285750" marR="0" lvl="0" indent="-285750" algn="l" defTabSz="9144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Fira Sans Light"/>
                  <a:buChar char="—"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srgbClr val="000000"/>
                    </a:solidFill>
                    <a:latin typeface="Tilda Sans Light"/>
                    <a:ea typeface="Tilda Sans Light"/>
                    <a:cs typeface="Arial"/>
                  </a:rPr>
                  <a:t>Звонок через мессенджер </a:t>
                </a:r>
                <a:endParaRPr/>
              </a:p>
              <a:p>
                <a:pPr marL="285750" marR="0" lvl="0" indent="-285750" algn="l" defTabSz="9144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Fira Sans Light"/>
                  <a:buChar char="—"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srgbClr val="000000"/>
                    </a:solidFill>
                    <a:latin typeface="Tilda Sans Light"/>
                    <a:ea typeface="Tilda Sans Light"/>
                    <a:cs typeface="Arial"/>
                  </a:rPr>
                  <a:t>Скрытый номер	 </a:t>
                </a:r>
                <a:endParaRPr/>
              </a:p>
              <a:p>
                <a:pPr marL="285750" marR="0" lvl="0" indent="-285750" algn="l" defTabSz="9144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Fira Sans Light"/>
                  <a:buChar char="—"/>
                  <a:defRPr/>
                </a:pPr>
                <a:r>
                  <a:rPr lang="ru-RU" sz="1600" b="0" i="0" u="none" strike="noStrike" cap="none" spc="0">
                    <a:ln>
                      <a:noFill/>
                    </a:ln>
                    <a:solidFill>
                      <a:srgbClr val="000000"/>
                    </a:solidFill>
                    <a:latin typeface="Tilda Sans Light"/>
                    <a:ea typeface="Tilda Sans Light"/>
                    <a:cs typeface="Arial"/>
                  </a:rPr>
                  <a:t>Просьбу сообщить данные карты </a:t>
                </a:r>
                <a:endParaRPr/>
              </a:p>
            </p:txBody>
          </p:sp>
          <p:sp>
            <p:nvSpPr>
              <p:cNvPr id="13" name="Прямоугольник: скругленные углы 12"/>
              <p:cNvSpPr/>
              <p:nvPr/>
            </p:nvSpPr>
            <p:spPr bwMode="auto">
              <a:xfrm>
                <a:off x="336550" y="3179763"/>
                <a:ext cx="519125" cy="519553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ea typeface="Arial"/>
                  <a:cs typeface="Arial"/>
                </a:endParaRPr>
              </a:p>
            </p:txBody>
          </p:sp>
          <p:pic>
            <p:nvPicPr>
              <p:cNvPr id="20497" name="Рисунок 13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426677" y="3260813"/>
                <a:ext cx="338813" cy="3568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490" name="Группа 5"/>
          <p:cNvGrpSpPr/>
          <p:nvPr/>
        </p:nvGrpSpPr>
        <p:grpSpPr bwMode="auto">
          <a:xfrm>
            <a:off x="336550" y="1557337"/>
            <a:ext cx="6761163" cy="1411287"/>
            <a:chOff x="336550" y="1556792"/>
            <a:chExt cx="6761163" cy="1412004"/>
          </a:xfrm>
        </p:grpSpPr>
        <p:sp>
          <p:nvSpPr>
            <p:cNvPr id="20491" name="TextBox 15"/>
            <p:cNvSpPr txBox="1">
              <a:spLocks noChangeArrowheads="1"/>
            </p:cNvSpPr>
            <p:nvPr/>
          </p:nvSpPr>
          <p:spPr bwMode="auto">
            <a:xfrm>
              <a:off x="1001713" y="1556792"/>
              <a:ext cx="6096000" cy="36986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Bold"/>
                  <a:ea typeface="Tilda Sans Bold"/>
                  <a:cs typeface="Arial"/>
                </a:rPr>
                <a:t>Действия мошенников</a:t>
              </a:r>
              <a:endParaRPr/>
            </a:p>
          </p:txBody>
        </p:sp>
        <p:sp>
          <p:nvSpPr>
            <p:cNvPr id="20492" name="TextBox 16"/>
            <p:cNvSpPr txBox="1">
              <a:spLocks noChangeArrowheads="1"/>
            </p:cNvSpPr>
            <p:nvPr/>
          </p:nvSpPr>
          <p:spPr bwMode="auto">
            <a:xfrm>
              <a:off x="1001712" y="1990067"/>
              <a:ext cx="5310311" cy="97872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l" defTabSz="914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6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Light"/>
                  <a:ea typeface="Tilda Sans Light"/>
                  <a:cs typeface="Arial"/>
                </a:rPr>
                <a:t>Злоумышленники звонят, представляясь сотрудниками правоохранительных органов или кредитной организации, и под разными предлогами </a:t>
              </a:r>
              <a:r>
                <a:rPr lang="ru-RU" sz="16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Tilda Sans Bold"/>
                  <a:ea typeface="Tilda Sans Bold"/>
                </a:rPr>
                <a:t>убеждают граждан продиктовать данные банковских карт</a:t>
              </a:r>
              <a:endParaRPr/>
            </a:p>
          </p:txBody>
        </p:sp>
        <p:sp>
          <p:nvSpPr>
            <p:cNvPr id="18" name="Прямоугольник: скругленные углы 17"/>
            <p:cNvSpPr/>
            <p:nvPr/>
          </p:nvSpPr>
          <p:spPr bwMode="auto">
            <a:xfrm>
              <a:off x="336550" y="1556792"/>
              <a:ext cx="519113" cy="519376"/>
            </a:xfrm>
            <a:prstGeom prst="roundRect">
              <a:avLst>
                <a:gd name="adj" fmla="val 16667"/>
              </a:avLst>
            </a:prstGeom>
            <a:noFill/>
            <a:ln w="15875">
              <a:solidFill>
                <a:srgbClr val="D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20494" name="Рисунок 1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12875" y="1614884"/>
              <a:ext cx="366416" cy="3994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056B185-CA40-91B3-F38D-089A5224927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C7296E4C-EF88-94B3-DC29-98D1AC447373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EFE52158-C6DB-8ACB-F457-13326BB14369}"/>
              </a:ext>
            </a:extLst>
          </p:cNvPr>
          <p:cNvSpPr/>
          <p:nvPr/>
        </p:nvSpPr>
        <p:spPr bwMode="auto">
          <a:xfrm>
            <a:off x="1487488" y="476672"/>
            <a:ext cx="8890482" cy="5995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kern="1200" spc="-1" dirty="0">
                <a:solidFill>
                  <a:srgbClr val="000000"/>
                </a:solidFill>
                <a:latin typeface="Fira Sans SemiBold"/>
              </a:rPr>
              <a:t>План вебинара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A371FD23-E598-DAF6-1427-D6938DE5119A}"/>
              </a:ext>
            </a:extLst>
          </p:cNvPr>
          <p:cNvSpPr/>
          <p:nvPr/>
        </p:nvSpPr>
        <p:spPr bwMode="auto">
          <a:xfrm>
            <a:off x="623798" y="1268760"/>
            <a:ext cx="10008706" cy="45572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marL="342900" indent="-342900" defTabSz="914309" rtl="0">
              <a:lnSpc>
                <a:spcPct val="150000"/>
              </a:lnSpc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3200" dirty="0">
                <a:solidFill>
                  <a:schemeClr val="tx2"/>
                </a:solidFill>
                <a:latin typeface="Fira Sans" panose="020B0503050000020004" pitchFamily="34" charset="0"/>
                <a:ea typeface="Tilda Sans Medium"/>
                <a:cs typeface="Times New Roman"/>
              </a:rPr>
              <a:t>Школьники и социальные сети: опасность вовлечения</a:t>
            </a:r>
          </a:p>
          <a:p>
            <a:pPr marL="342900" indent="-342900" defTabSz="914309" rtl="0">
              <a:lnSpc>
                <a:spcPct val="150000"/>
              </a:lnSpc>
              <a:buFontTx/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3200" dirty="0">
                <a:solidFill>
                  <a:schemeClr val="tx2"/>
                </a:solidFill>
                <a:latin typeface="Fira Sans" panose="020B0503050000020004" pitchFamily="34" charset="0"/>
                <a:ea typeface="Tilda Sans Medium"/>
                <a:cs typeface="Times New Roman"/>
              </a:rPr>
              <a:t>Денежные траты в процессе онлайн-игр</a:t>
            </a:r>
            <a:endParaRPr lang="ru-RU" sz="3200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342900" indent="-342900" defTabSz="914309" rtl="0">
              <a:lnSpc>
                <a:spcPct val="150000"/>
              </a:lnSpc>
              <a:buFontTx/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3200" dirty="0">
                <a:solidFill>
                  <a:schemeClr val="tx2"/>
                </a:solidFill>
                <a:latin typeface="Fira Sans" panose="020B0503050000020004" pitchFamily="34" charset="0"/>
                <a:ea typeface="Tilda Sans Medium"/>
                <a:cs typeface="Times New Roman"/>
              </a:rPr>
              <a:t>Атаки мошенников в отношении школьников: как предупредить?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endParaRPr lang="ru-RU" sz="3200" b="1" dirty="0">
              <a:solidFill>
                <a:schemeClr val="tx2"/>
              </a:solidFill>
              <a:latin typeface="Fira Sans Light" panose="020B0403050000020004" pitchFamily="34" charset="0"/>
            </a:endParaRP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endParaRPr lang="en-US" sz="1800" kern="1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D193CF-81F7-C3EF-AF98-9EAB7D89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64" y="126121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1F340-7BE0-3319-FA54-C7874ACB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12BEAC-FEA2-0C5E-DA4E-0E9E7C18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318" y="1992361"/>
            <a:ext cx="4467682" cy="2873278"/>
          </a:xfrm>
          <a:prstGeom prst="rect">
            <a:avLst/>
          </a:prstGeom>
        </p:spPr>
      </p:pic>
      <p:pic>
        <p:nvPicPr>
          <p:cNvPr id="18434" name="Рисунок 17">
            <a:extLst>
              <a:ext uri="{FF2B5EF4-FFF2-40B4-BE49-F238E27FC236}">
                <a16:creationId xmlns:a16="http://schemas.microsoft.com/office/drawing/2014/main" id="{E226540B-264F-657A-44F0-9E5D4A8A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>
            <a:extLst>
              <a:ext uri="{FF2B5EF4-FFF2-40B4-BE49-F238E27FC236}">
                <a16:creationId xmlns:a16="http://schemas.microsoft.com/office/drawing/2014/main" id="{5C5DAA80-7AA7-A22D-1766-CC403C730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00038"/>
            <a:ext cx="8567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Fira Sans Medium" panose="020B0603050000020004" pitchFamily="34" charset="0"/>
              </a:rPr>
              <a:t>Памятка для родителей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0134-7064-760A-EC24-AAE2B625BCD3}"/>
              </a:ext>
            </a:extLst>
          </p:cNvPr>
          <p:cNvSpPr txBox="1"/>
          <p:nvPr/>
        </p:nvSpPr>
        <p:spPr>
          <a:xfrm>
            <a:off x="231650" y="1124744"/>
            <a:ext cx="824061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Fira Sans" panose="020B0503050000020004" pitchFamily="34" charset="0"/>
              </a:rPr>
              <a:t>Если вы узнали, что ребенок подвергается травле, вымогательству:</a:t>
            </a:r>
          </a:p>
          <a:p>
            <a:r>
              <a:rPr lang="ru-RU" sz="2000" dirty="0">
                <a:latin typeface="Fira Sans" panose="020B0503050000020004" pitchFamily="34" charset="0"/>
              </a:rPr>
              <a:t>• Организуйте доверительный разговор</a:t>
            </a:r>
            <a:r>
              <a:rPr lang="ru-RU" sz="2000">
                <a:latin typeface="Fira Sans" panose="020B05030500000200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latin typeface="Fira Sans" panose="020B0503050000020004" pitchFamily="34" charset="0"/>
              </a:rPr>
              <a:t>Пообещайте </a:t>
            </a:r>
            <a:r>
              <a:rPr lang="ru-RU" sz="2000" dirty="0">
                <a:latin typeface="Fira Sans" panose="020B0503050000020004" pitchFamily="34" charset="0"/>
              </a:rPr>
              <a:t>ребенку, что Вы не осудите его и не будете ругать.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Fira Sans" panose="020B0503050000020004" pitchFamily="34" charset="0"/>
              </a:rPr>
              <a:t>Выслушайте его, узнав все подробности. Сдержите обещание, даже если услышанное вызовет у Вас сильные эмоции. Если чувствуете, что выходите из себя – возьмите тайм-аут, уединитесь, вернитесь к разговору чуть позже.</a:t>
            </a:r>
          </a:p>
          <a:p>
            <a:r>
              <a:rPr lang="ru-RU" sz="2000" dirty="0">
                <a:latin typeface="Fira Sans" panose="020B0503050000020004" pitchFamily="34" charset="0"/>
              </a:rPr>
              <a:t>• Вместе обсудите конкретные шаги по выходу из этой ситуации, роль каждого из вас в ее разрешении.</a:t>
            </a:r>
          </a:p>
          <a:p>
            <a:r>
              <a:rPr lang="ru-RU" sz="2000" dirty="0">
                <a:latin typeface="Fira Sans" panose="020B0503050000020004" pitchFamily="34" charset="0"/>
              </a:rPr>
              <a:t>• Если ситуация касается школьного коллектива - задействуйте руководство школы, в ряде случаев - правоохранительные органы.</a:t>
            </a:r>
          </a:p>
          <a:p>
            <a:r>
              <a:rPr lang="ru-RU" sz="2000" dirty="0">
                <a:latin typeface="Fira Sans" panose="020B0503050000020004" pitchFamily="34" charset="0"/>
              </a:rPr>
              <a:t>• Удалите страницы ребенка в социальных сетях, на которые ведется атака.</a:t>
            </a:r>
          </a:p>
          <a:p>
            <a:r>
              <a:rPr lang="ru-RU" sz="2000" dirty="0">
                <a:latin typeface="Fira Sans" panose="020B0503050000020004" pitchFamily="34" charset="0"/>
              </a:rPr>
              <a:t>• </a:t>
            </a:r>
            <a:r>
              <a:rPr lang="ru-RU" sz="2000" dirty="0">
                <a:solidFill>
                  <a:srgbClr val="C00000"/>
                </a:solidFill>
                <a:latin typeface="Fira Sans" panose="020B0503050000020004" pitchFamily="34" charset="0"/>
              </a:rPr>
              <a:t>Не поддавайтесь на шантаж и ни в коем случае не пересылайте деньги.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EA399B-75CE-9559-5CBA-03C3DF2E5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125" y="246637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28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80E51-0401-BAF5-58DF-6912F066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7">
            <a:extLst>
              <a:ext uri="{FF2B5EF4-FFF2-40B4-BE49-F238E27FC236}">
                <a16:creationId xmlns:a16="http://schemas.microsoft.com/office/drawing/2014/main" id="{5C1BB807-94D6-2ACD-5911-1BE45000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952875"/>
            <a:ext cx="3841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>
            <a:extLst>
              <a:ext uri="{FF2B5EF4-FFF2-40B4-BE49-F238E27FC236}">
                <a16:creationId xmlns:a16="http://schemas.microsoft.com/office/drawing/2014/main" id="{3A95495C-C9EF-BB8B-53F9-A19CD26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00038"/>
            <a:ext cx="8567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>
                <a:latin typeface="Fira Sans Medium" panose="020B0603050000020004" pitchFamily="34" charset="0"/>
              </a:rPr>
              <a:t>Полезные программы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DC613-1BF4-1443-6417-F70F1DD080D3}"/>
              </a:ext>
            </a:extLst>
          </p:cNvPr>
          <p:cNvSpPr txBox="1"/>
          <p:nvPr/>
        </p:nvSpPr>
        <p:spPr>
          <a:xfrm>
            <a:off x="231650" y="1124744"/>
            <a:ext cx="119533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iProtectYouPro</a:t>
            </a:r>
            <a:r>
              <a:rPr lang="ru-RU" dirty="0"/>
              <a:t> — программа-фильтр Интернета, позволяет родителям ограничивать по разным параметрам сайты, просматриваемые детьми ресурсы.</a:t>
            </a:r>
          </a:p>
          <a:p>
            <a:r>
              <a:rPr lang="ru-RU" dirty="0" err="1">
                <a:solidFill>
                  <a:srgbClr val="C00000"/>
                </a:solidFill>
              </a:rPr>
              <a:t>Kids</a:t>
            </a:r>
            <a:r>
              <a:rPr lang="ru-RU" dirty="0">
                <a:solidFill>
                  <a:srgbClr val="C00000"/>
                </a:solidFill>
              </a:rPr>
              <a:t> Control </a:t>
            </a:r>
            <a:r>
              <a:rPr lang="ru-RU" dirty="0"/>
              <a:t>— контроль времени, которое ребенок проводит в интернете.</a:t>
            </a:r>
          </a:p>
          <a:p>
            <a:r>
              <a:rPr lang="ru-RU" dirty="0" err="1">
                <a:solidFill>
                  <a:srgbClr val="C00000"/>
                </a:solidFill>
              </a:rPr>
              <a:t>Mipko</a:t>
            </a:r>
            <a:r>
              <a:rPr lang="ru-RU" dirty="0">
                <a:solidFill>
                  <a:srgbClr val="C00000"/>
                </a:solidFill>
              </a:rPr>
              <a:t> Time </a:t>
            </a:r>
            <a:r>
              <a:rPr lang="ru-RU" dirty="0" err="1">
                <a:solidFill>
                  <a:srgbClr val="C00000"/>
                </a:solidFill>
              </a:rPr>
              <a:t>Sheriff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— контроль времени, проводимого ребенком за компьютером или работы с конкретными программами и сайтами.</a:t>
            </a:r>
          </a:p>
          <a:p>
            <a:r>
              <a:rPr lang="ru-RU" dirty="0">
                <a:solidFill>
                  <a:srgbClr val="C00000"/>
                </a:solidFill>
              </a:rPr>
              <a:t>Net </a:t>
            </a:r>
            <a:r>
              <a:rPr lang="ru-RU" dirty="0" err="1">
                <a:solidFill>
                  <a:srgbClr val="C00000"/>
                </a:solidFill>
              </a:rPr>
              <a:t>Police</a:t>
            </a:r>
            <a:r>
              <a:rPr lang="ru-RU" dirty="0">
                <a:solidFill>
                  <a:srgbClr val="C00000"/>
                </a:solidFill>
              </a:rPr>
              <a:t> Lite </a:t>
            </a:r>
            <a:r>
              <a:rPr lang="ru-RU" dirty="0"/>
              <a:t>— родительский контроль — запрет посещения сайтов определенных категорий (</a:t>
            </a:r>
            <a:r>
              <a:rPr lang="ru-RU" dirty="0" err="1"/>
              <a:t>сайтыдля</a:t>
            </a:r>
            <a:r>
              <a:rPr lang="ru-RU" dirty="0"/>
              <a:t> взрослых, ненормативная лексика и т.п.).</a:t>
            </a:r>
          </a:p>
          <a:p>
            <a:r>
              <a:rPr lang="ru-RU" dirty="0">
                <a:solidFill>
                  <a:srgbClr val="C00000"/>
                </a:solidFill>
              </a:rPr>
              <a:t>ИНТЕРНЕТ ЦЕНЗОР </a:t>
            </a:r>
            <a:r>
              <a:rPr lang="ru-RU" dirty="0"/>
              <a:t>— программа содержит уникальные вручную проверенные "белые списки", включающие все безопасные отечественные сайты и основные иностранные ресурсы. Программа надежно защищена.</a:t>
            </a:r>
          </a:p>
          <a:p>
            <a:r>
              <a:rPr lang="ru-RU" dirty="0">
                <a:solidFill>
                  <a:srgbClr val="C00000"/>
                </a:solidFill>
              </a:rPr>
              <a:t>Kaspersky Safe </a:t>
            </a:r>
            <a:r>
              <a:rPr lang="ru-RU" dirty="0" err="1">
                <a:solidFill>
                  <a:srgbClr val="C00000"/>
                </a:solidFill>
              </a:rPr>
              <a:t>Kids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- контроль времени использования устройства, мониторинг активности в ВКонтакте, данные о местонахождении ребёнка и заряде батареи устройства.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2D2E6A-6D99-E93D-84F1-627C5E847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48985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1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45185" y="429683"/>
            <a:ext cx="1628500" cy="6987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2192865" y="320302"/>
            <a:ext cx="7399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Century"/>
              </a:rPr>
              <a:t>Книга «Мама, папа, дайте денег! Как воспитать у детей разумное отношение к финансам»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1660" y="1328746"/>
            <a:ext cx="3206774" cy="4200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40655" y="3657980"/>
            <a:ext cx="1713124" cy="17131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6438222" y="1218528"/>
            <a:ext cx="55624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latin typeface="Century"/>
              </a:rPr>
              <a:t>Поможет родителям:</a:t>
            </a:r>
            <a:endParaRPr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привить детям полезные и необходимые привычки, </a:t>
            </a:r>
            <a:endParaRPr sz="2000"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позволит правильно транслировать свои знания и опыт, </a:t>
            </a:r>
            <a:endParaRPr sz="2000"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строить взаимодействие с точки зрения возраста и уровня понимания. </a:t>
            </a:r>
            <a:endParaRPr sz="2000" dirty="0"/>
          </a:p>
          <a:p>
            <a:pPr algn="just">
              <a:defRPr/>
            </a:pPr>
            <a:r>
              <a:rPr lang="ru-RU" sz="2000" b="1" dirty="0">
                <a:latin typeface="Century"/>
              </a:rPr>
              <a:t>Она наполнена:</a:t>
            </a:r>
            <a:endParaRPr sz="20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большим опытом педагога и психолога,</a:t>
            </a:r>
            <a:endParaRPr sz="20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яркими жизненными примерами, </a:t>
            </a:r>
            <a:endParaRPr sz="20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веселыми историями </a:t>
            </a:r>
            <a:endParaRPr sz="20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2000" dirty="0">
                <a:latin typeface="Century"/>
              </a:rPr>
              <a:t>осмысленными выводами, которые пригодятся вдумчивым родителям</a:t>
            </a:r>
            <a:r>
              <a:rPr lang="ru-RU" sz="2000" dirty="0">
                <a:latin typeface="PF DinDisplay Pro"/>
              </a:rPr>
              <a:t>. </a:t>
            </a:r>
            <a:endParaRPr sz="2000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48124" y="1488209"/>
            <a:ext cx="20981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>
                <a:solidFill>
                  <a:srgbClr val="002060"/>
                </a:solidFill>
                <a:latin typeface="Century"/>
              </a:rPr>
              <a:t>Эта книга – пособие для родителей</a:t>
            </a:r>
            <a:r>
              <a:rPr lang="ru-RU"/>
              <a:t>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0" y="1632505"/>
            <a:ext cx="5545688" cy="237960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718750" y="4073617"/>
            <a:ext cx="6343892" cy="1290242"/>
            <a:chOff x="461544" y="4159474"/>
            <a:chExt cx="5635505" cy="1290242"/>
          </a:xfrm>
        </p:grpSpPr>
        <p:sp>
          <p:nvSpPr>
            <p:cNvPr id="21" name="TextBox 20"/>
            <p:cNvSpPr txBox="1"/>
            <p:nvPr/>
          </p:nvSpPr>
          <p:spPr>
            <a:xfrm>
              <a:off x="976333" y="4159474"/>
              <a:ext cx="5120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Century" panose="02040604050505020304" pitchFamily="18" charset="0"/>
                </a:rPr>
                <a:t>https://fincubator.ru/projects-arfg/rid/</a:t>
              </a:r>
              <a:endParaRPr lang="ru-RU" sz="2400" b="1" dirty="0">
                <a:solidFill>
                  <a:srgbClr val="314184"/>
                </a:solidFill>
                <a:latin typeface="Century" panose="02040604050505020304" pitchFamily="18" charset="0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44" y="5178807"/>
              <a:ext cx="379461" cy="21803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88" y="4722371"/>
              <a:ext cx="339773" cy="24221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64" y="4259008"/>
              <a:ext cx="333220" cy="32118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76333" y="4988051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Century" panose="02040604050505020304" pitchFamily="18" charset="0"/>
                </a:rPr>
                <a:t>rid_govorim_o_finansah</a:t>
              </a:r>
              <a:endParaRPr lang="ru-RU" sz="2400" b="1" dirty="0">
                <a:solidFill>
                  <a:srgbClr val="314184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6333" y="4585209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Century" panose="02040604050505020304" pitchFamily="18" charset="0"/>
                </a:rPr>
                <a:t>ridfinance@yandex.ru</a:t>
              </a:r>
              <a:endParaRPr lang="ru-RU" sz="2400" b="1" dirty="0">
                <a:solidFill>
                  <a:srgbClr val="314184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142A9C-5FA4-8893-B2A3-421171B7E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26" y="1632505"/>
            <a:ext cx="4930673" cy="5224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E01784-A1A4-6ED0-E18B-C5D134D5C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208" y="3023768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9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E8A7555-8DFD-35B7-2095-E010433B163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F1D20220-E270-51CE-C362-6BB07DE581DA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A8279561-4578-7366-4AE3-CCAF2E3C03A7}"/>
              </a:ext>
            </a:extLst>
          </p:cNvPr>
          <p:cNvSpPr/>
          <p:nvPr/>
        </p:nvSpPr>
        <p:spPr bwMode="auto">
          <a:xfrm>
            <a:off x="1343706" y="548680"/>
            <a:ext cx="10368918" cy="4986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3200" kern="1200" spc="-1" dirty="0">
                <a:solidFill>
                  <a:srgbClr val="000000"/>
                </a:solidFill>
                <a:latin typeface="Fira Sans SemiBold"/>
              </a:rPr>
              <a:t>Почему социальные сети – наша проблема?</a:t>
            </a:r>
            <a:endParaRPr lang="en-US" sz="32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7E183403-1141-2956-E440-3E6CC04626BC}"/>
              </a:ext>
            </a:extLst>
          </p:cNvPr>
          <p:cNvSpPr/>
          <p:nvPr/>
        </p:nvSpPr>
        <p:spPr bwMode="auto">
          <a:xfrm>
            <a:off x="479377" y="1121595"/>
            <a:ext cx="7776864" cy="53574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marL="285750" indent="-285750" defTabSz="914309" rtl="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Более 70% детей не могут обойтись без своего смартфона</a:t>
            </a:r>
          </a:p>
          <a:p>
            <a:pPr marL="285750" indent="-285750" defTabSz="914309" rtl="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У 95% подростков есть аккаунты в социальных сетях</a:t>
            </a:r>
          </a:p>
          <a:p>
            <a:pPr marL="285750" indent="-285750" defTabSz="914309" rtl="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Почти половина детей признается, что скрывает от родителей что-то о своей интернет-жизни</a:t>
            </a:r>
          </a:p>
          <a:p>
            <a:pPr marL="285750" indent="-285750" defTabSz="914309" rtl="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70% детей хотя бы раз получали приглашение «дружить» от незнакомых пользователей (в 18% случаев они оказывались взрослыми)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 dirty="0">
                <a:solidFill>
                  <a:srgbClr val="1764AA"/>
                </a:solidFill>
                <a:latin typeface="Fira Sans Medium"/>
              </a:rPr>
              <a:t>*Согласно данным «Лаборатории Касперского»</a:t>
            </a:r>
            <a:endParaRPr lang="en-US" sz="1800" kern="1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C41454-1864-874E-A533-8E915FF3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488" y="141247"/>
            <a:ext cx="1633870" cy="7011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0FC0E1-77C3-59CF-E396-3F48DF604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0" y="1692520"/>
            <a:ext cx="3935759" cy="41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898D50D-BEFD-934C-FD04-CFBBAF1EFEB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244A1908-5656-3B4F-9147-FDC34FDED8B2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1496F142-1B34-A342-CEBC-A0B95CF082DD}"/>
              </a:ext>
            </a:extLst>
          </p:cNvPr>
          <p:cNvSpPr/>
          <p:nvPr/>
        </p:nvSpPr>
        <p:spPr bwMode="auto">
          <a:xfrm>
            <a:off x="1415480" y="404664"/>
            <a:ext cx="8890482" cy="5995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kern="1200" spc="-1" dirty="0">
                <a:solidFill>
                  <a:srgbClr val="000000"/>
                </a:solidFill>
                <a:latin typeface="Fira Sans SemiBold"/>
              </a:rPr>
              <a:t>Почему это настораживает?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BF72D020-9616-917E-458D-5DF5DCC57085}"/>
              </a:ext>
            </a:extLst>
          </p:cNvPr>
          <p:cNvSpPr/>
          <p:nvPr/>
        </p:nvSpPr>
        <p:spPr bwMode="auto">
          <a:xfrm>
            <a:off x="623799" y="990331"/>
            <a:ext cx="6552322" cy="47111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 dirty="0">
                <a:solidFill>
                  <a:srgbClr val="1764AA"/>
                </a:solidFill>
                <a:latin typeface="Fira Sans Medium"/>
              </a:rPr>
              <a:t> </a:t>
            </a:r>
            <a:r>
              <a:rPr lang="ru-RU" kern="1200" spc="-1" dirty="0">
                <a:latin typeface="Fira Sans Medium"/>
              </a:rPr>
              <a:t>Количество школьников, которым приходят запросы на добавление в друзья от незнакомых взрослых, резко увеличивается в возрасте 10-12 лет,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Больше четверти опрошенных родителей встречали что-то настораживающее на странице их ребёнка в социальной сети,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23% родителей признались, что ни разу не заходили на страницу своего ребёнка,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64% родителей не используют никакие решения для защиты детей в интернете.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endParaRPr lang="ru-RU" sz="1800" kern="1200" spc="-1" dirty="0">
              <a:solidFill>
                <a:srgbClr val="1764AA"/>
              </a:solidFill>
              <a:latin typeface="Fira Sans Medium"/>
            </a:endParaRP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 dirty="0">
                <a:solidFill>
                  <a:srgbClr val="1764AA"/>
                </a:solidFill>
                <a:latin typeface="Fira Sans Medium"/>
              </a:rPr>
              <a:t>Согласно данным «Лаборатории Касперского»</a:t>
            </a:r>
            <a:endParaRPr lang="en-US" sz="1800" kern="1200" spc="-1" dirty="0"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20C57F-F1DF-78C9-8596-53E7425A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340" y="188640"/>
            <a:ext cx="1633870" cy="7011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006F7-EE77-3014-A7AF-8B80BFACB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128" y="1635442"/>
            <a:ext cx="4823116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F6DCD0C-EAF6-D08C-6877-4D45CB4C82D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CBD8DC5F-616A-529C-9D82-FB68ED765D1E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949D8E3B-9111-F58E-6DC8-24101680F347}"/>
              </a:ext>
            </a:extLst>
          </p:cNvPr>
          <p:cNvSpPr/>
          <p:nvPr/>
        </p:nvSpPr>
        <p:spPr bwMode="auto">
          <a:xfrm>
            <a:off x="1199008" y="404664"/>
            <a:ext cx="8890482" cy="11919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400" b="1" dirty="0">
                <a:latin typeface="Fira Sans" panose="020B0503050000020004" pitchFamily="34" charset="0"/>
              </a:rPr>
              <a:t>Возрастные особенности развития подростков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BBD797FE-2184-89C5-E967-A9C9C1D4BE72}"/>
              </a:ext>
            </a:extLst>
          </p:cNvPr>
          <p:cNvSpPr/>
          <p:nvPr/>
        </p:nvSpPr>
        <p:spPr bwMode="auto">
          <a:xfrm>
            <a:off x="695400" y="1700809"/>
            <a:ext cx="9502791" cy="40955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2000" dirty="0">
                <a:latin typeface="Fira Sans" panose="020B0503050000020004" pitchFamily="34" charset="0"/>
              </a:rPr>
              <a:t>Внутренние (личностные) потребности, которые требуют своего удовлетворения. 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2000" dirty="0">
                <a:solidFill>
                  <a:schemeClr val="tx2"/>
                </a:solidFill>
                <a:latin typeface="Fira Sans" panose="020B0503050000020004" pitchFamily="34" charset="0"/>
              </a:rPr>
              <a:t>Ключевой - способ их реализации, связанный с </a:t>
            </a:r>
            <a:r>
              <a:rPr lang="ru-RU" sz="2000" dirty="0" err="1">
                <a:solidFill>
                  <a:schemeClr val="tx2"/>
                </a:solidFill>
                <a:latin typeface="Fira Sans" panose="020B0503050000020004" pitchFamily="34" charset="0"/>
              </a:rPr>
              <a:t>просоциальностью</a:t>
            </a:r>
            <a:r>
              <a:rPr lang="ru-RU" sz="2000" dirty="0">
                <a:solidFill>
                  <a:schemeClr val="tx2"/>
                </a:solidFill>
                <a:latin typeface="Fira Sans" panose="020B0503050000020004" pitchFamily="34" charset="0"/>
              </a:rPr>
              <a:t> или антисоциальностью демонстрируемого поведения на пути достижения желаемого. </a:t>
            </a:r>
          </a:p>
          <a:p>
            <a:pPr marL="342900" indent="-342900" defTabSz="914309" rtl="0">
              <a:buFont typeface="Wingdings" panose="05000000000000000000" pitchFamily="2" charset="2"/>
              <a:buChar char="Ø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2000" dirty="0">
                <a:latin typeface="Fira Sans" panose="020B0503050000020004" pitchFamily="34" charset="0"/>
              </a:rPr>
              <a:t>Реализация потребностей возраста проходит на фоне постепенной сепарации (отделения) от родителей, семьи, приобретения все большей самостоятельности в действиях, решения, поступках, мнениях, выборе стиля своего поведения. </a:t>
            </a:r>
          </a:p>
          <a:p>
            <a:pPr marL="342900" indent="-342900" defTabSz="914309" rtl="0">
              <a:buFont typeface="Wingdings" panose="05000000000000000000" pitchFamily="2" charset="2"/>
              <a:buChar char="Ø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2000" dirty="0">
                <a:latin typeface="Fira Sans" panose="020B0503050000020004" pitchFamily="34" charset="0"/>
              </a:rPr>
              <a:t>Формируется свой уникальный взгляд на мир. </a:t>
            </a:r>
          </a:p>
          <a:p>
            <a:pPr marL="342900" indent="-342900" defTabSz="914309" rtl="0">
              <a:buFont typeface="Wingdings" panose="05000000000000000000" pitchFamily="2" charset="2"/>
              <a:buChar char="Ø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2000" dirty="0">
                <a:latin typeface="Fira Sans" panose="020B0503050000020004" pitchFamily="34" charset="0"/>
              </a:rPr>
              <a:t>При этом подросткам внутренне необходимо быть принятым в группе сверстников, реализовывать потребность в интимно-личностном общении, проявлять и выражать себя в социуме.</a:t>
            </a:r>
            <a:endParaRPr lang="en-US" sz="2800" kern="1200" spc="-1" dirty="0">
              <a:solidFill>
                <a:srgbClr val="000000"/>
              </a:solidFill>
              <a:latin typeface="Fira Sans" panose="020B05030500000200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861D05-C2CF-5B6B-0CBD-10C2C9516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191" y="299554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60BAF2E-52EF-D3E8-FBD7-615A407684A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6BBA9E-1504-9ECD-9D7C-313083D41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481" y="2154903"/>
            <a:ext cx="3817519" cy="2548194"/>
          </a:xfrm>
          <a:prstGeom prst="rect">
            <a:avLst/>
          </a:prstGeom>
        </p:spPr>
      </p:pic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C9ADFBEE-EE55-D3FF-AFA5-C0A9325C597E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859B0D79-80E5-FB41-200D-1DDAAAADBB49}"/>
              </a:ext>
            </a:extLst>
          </p:cNvPr>
          <p:cNvSpPr/>
          <p:nvPr/>
        </p:nvSpPr>
        <p:spPr bwMode="auto">
          <a:xfrm>
            <a:off x="1343472" y="375556"/>
            <a:ext cx="10080714" cy="5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kern="1200" spc="-1" dirty="0">
                <a:solidFill>
                  <a:srgbClr val="000000"/>
                </a:solidFill>
                <a:latin typeface="Fira Sans SemiBold"/>
              </a:rPr>
              <a:t>Какие ошибки совершают дети?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688F39EF-2064-1AD1-EDA2-B57418967E5A}"/>
              </a:ext>
            </a:extLst>
          </p:cNvPr>
          <p:cNvSpPr/>
          <p:nvPr/>
        </p:nvSpPr>
        <p:spPr bwMode="auto">
          <a:xfrm>
            <a:off x="562676" y="1020557"/>
            <a:ext cx="8989708" cy="52651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800" kern="1200" spc="-1" dirty="0">
                <a:solidFill>
                  <a:srgbClr val="1764AA"/>
                </a:solidFill>
                <a:latin typeface="Fira Sans Medium"/>
              </a:rPr>
              <a:t>• </a:t>
            </a:r>
            <a:r>
              <a:rPr lang="ru-RU" kern="1200" spc="-1" dirty="0">
                <a:solidFill>
                  <a:srgbClr val="1764AA"/>
                </a:solidFill>
                <a:latin typeface="Fira Sans Medium"/>
              </a:rPr>
              <a:t>58% школьников указывают на странице свой реальный возраст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solidFill>
                  <a:srgbClr val="1764AA"/>
                </a:solidFill>
                <a:latin typeface="Fira Sans Medium"/>
              </a:rPr>
              <a:t>• 39% ‒ номер школы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solidFill>
                  <a:srgbClr val="1764AA"/>
                </a:solidFill>
                <a:latin typeface="Fira Sans Medium"/>
              </a:rPr>
              <a:t>• 29% ‒ фото, на которых видна обстановка в квартире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solidFill>
                  <a:srgbClr val="1764AA"/>
                </a:solidFill>
                <a:latin typeface="Fira Sans Medium"/>
              </a:rPr>
              <a:t>• 23% ‒ информацию о родителях и родственниках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solidFill>
                  <a:srgbClr val="1764AA"/>
                </a:solidFill>
                <a:latin typeface="Fira Sans Medium"/>
              </a:rPr>
              <a:t>• 10% указывают геолокацию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solidFill>
                  <a:srgbClr val="1764AA"/>
                </a:solidFill>
                <a:latin typeface="Fira Sans Medium"/>
              </a:rPr>
              <a:t>• 7% указывают домашний адрес и мобильный телефон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dirty="0">
                <a:latin typeface="Fira Sans" panose="020B0503050000020004" pitchFamily="34" charset="0"/>
              </a:rPr>
              <a:t>50% школьников знакомятся с новыми людьми через социальные сети 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dirty="0">
                <a:latin typeface="Fira Sans" panose="020B0503050000020004" pitchFamily="34" charset="0"/>
              </a:rPr>
              <a:t>• Больше 50% школьников в социальных сетях получают приглашения дружить от незнакомых людей, 34% ‒ от незнакомых взрослых 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dirty="0">
                <a:latin typeface="Fira Sans" panose="020B0503050000020004" pitchFamily="34" charset="0"/>
              </a:rPr>
              <a:t>• </a:t>
            </a:r>
            <a:r>
              <a:rPr lang="ru-RU" dirty="0">
                <a:solidFill>
                  <a:srgbClr val="C00000"/>
                </a:solidFill>
                <a:latin typeface="Fira Sans" panose="020B0503050000020004" pitchFamily="34" charset="0"/>
              </a:rPr>
              <a:t>Больше трети детей встречались с людьми, с которыми познакомились в Сети</a:t>
            </a:r>
            <a:endParaRPr lang="en-US" sz="3200" kern="1200" spc="-1" dirty="0">
              <a:solidFill>
                <a:srgbClr val="C00000"/>
              </a:solidFill>
              <a:latin typeface="Fira Sans" panose="020B05030500000200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457D1-E138-2228-2561-FEA5C0503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633" y="262311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4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54EF377-DD40-480E-7C77-1B5A54D3D6E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E64734CA-83AD-A1DB-41E9-3946D909A142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ECBD8E3A-56AB-1A4D-BAE4-8F1D23E55A1D}"/>
              </a:ext>
            </a:extLst>
          </p:cNvPr>
          <p:cNvSpPr/>
          <p:nvPr/>
        </p:nvSpPr>
        <p:spPr bwMode="auto">
          <a:xfrm>
            <a:off x="1331582" y="403837"/>
            <a:ext cx="8890482" cy="5995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kern="1200" spc="-1" dirty="0">
                <a:solidFill>
                  <a:srgbClr val="000000"/>
                </a:solidFill>
                <a:latin typeface="Fira Sans SemiBold"/>
              </a:rPr>
              <a:t>Какие опасности есть в интернете?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B957DB8D-7736-876D-93D9-C391DEE89E8E}"/>
              </a:ext>
            </a:extLst>
          </p:cNvPr>
          <p:cNvSpPr/>
          <p:nvPr/>
        </p:nvSpPr>
        <p:spPr bwMode="auto">
          <a:xfrm>
            <a:off x="479377" y="1124744"/>
            <a:ext cx="8496944" cy="52651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Вовлечение в опасные группы и движения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 err="1">
                <a:latin typeface="Fira Sans Medium"/>
              </a:rPr>
              <a:t>Буллинг</a:t>
            </a:r>
            <a:r>
              <a:rPr lang="ru-RU" kern="1200" spc="-1" dirty="0">
                <a:latin typeface="Fira Sans Medium"/>
              </a:rPr>
              <a:t> (травля) в интернете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Домогательство, педофилия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Завладение личной информацией или материалами с целью шантажа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Кража паролей/аккаунтов в социальных сетях или играх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Зависимость от социальных сетей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Зависимость от сетевых игр</a:t>
            </a:r>
          </a:p>
          <a:p>
            <a:pPr marL="342900" indent="-34290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 Доступность материалов, предназначенных для более взрослой аудитории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Фишинг (создание сайтов-двойников с целью наживы во время покупки товаров или услуг)</a:t>
            </a:r>
          </a:p>
          <a:p>
            <a:pPr marL="285750" indent="-285750" defTabSz="914309" rtl="0">
              <a:buFont typeface="Wingdings" panose="05000000000000000000" pitchFamily="2" charset="2"/>
              <a:buChar char="v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kern="1200" spc="-1" dirty="0">
                <a:latin typeface="Fira Sans Medium"/>
              </a:rPr>
              <a:t>Нежелательные покупки и многое другое</a:t>
            </a:r>
            <a:endParaRPr lang="en-US" kern="1200" spc="-1" dirty="0"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F65AF4-68F2-54DD-BFCB-0AE87EA94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480" y="302310"/>
            <a:ext cx="1633870" cy="7011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AF146A-A115-860A-75B1-C5152575C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695" y="1900676"/>
            <a:ext cx="3307296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6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2E0028D-08A5-F7CE-2341-EBD11C0FA38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>
            <a:extLst>
              <a:ext uri="{FF2B5EF4-FFF2-40B4-BE49-F238E27FC236}">
                <a16:creationId xmlns:a16="http://schemas.microsoft.com/office/drawing/2014/main" id="{D9244463-56D7-36BF-6978-912ECBEC6235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>
            <a:extLst>
              <a:ext uri="{FF2B5EF4-FFF2-40B4-BE49-F238E27FC236}">
                <a16:creationId xmlns:a16="http://schemas.microsoft.com/office/drawing/2014/main" id="{E7A7DFC7-5631-3026-A14C-DD624C8486B8}"/>
              </a:ext>
            </a:extLst>
          </p:cNvPr>
          <p:cNvSpPr/>
          <p:nvPr/>
        </p:nvSpPr>
        <p:spPr bwMode="auto">
          <a:xfrm>
            <a:off x="1237424" y="476672"/>
            <a:ext cx="8890482" cy="10920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kern="1200" spc="-1" dirty="0">
                <a:solidFill>
                  <a:srgbClr val="000000"/>
                </a:solidFill>
                <a:latin typeface="Fira Sans SemiBold"/>
              </a:rPr>
              <a:t>Вовлечение детей в опасные сообщества</a:t>
            </a:r>
            <a:endParaRPr lang="en-US" sz="4000" kern="1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TextBox 3">
            <a:extLst>
              <a:ext uri="{FF2B5EF4-FFF2-40B4-BE49-F238E27FC236}">
                <a16:creationId xmlns:a16="http://schemas.microsoft.com/office/drawing/2014/main" id="{D0D3038F-2F10-F8C6-905B-67D5906ED50C}"/>
              </a:ext>
            </a:extLst>
          </p:cNvPr>
          <p:cNvSpPr/>
          <p:nvPr/>
        </p:nvSpPr>
        <p:spPr bwMode="auto">
          <a:xfrm>
            <a:off x="543405" y="1564275"/>
            <a:ext cx="9574393" cy="4280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В Интернете действует большое количество преступников, чьей целью является вовлечение все новых и новых пользователей в деятельность таких опасных сообществ. Такие лица называются «вербовщиками». 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Fira Sans" panose="020B0503050000020004" pitchFamily="34" charset="0"/>
              </a:rPr>
              <a:t>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ербовка начинается </a:t>
            </a:r>
            <a:r>
              <a:rPr lang="ru-RU" sz="1600" b="0" i="0" dirty="0">
                <a:solidFill>
                  <a:srgbClr val="C00000"/>
                </a:solidFill>
                <a:effectLst/>
                <a:latin typeface="Fira Sans" panose="020B0503050000020004" pitchFamily="34" charset="0"/>
              </a:rPr>
              <a:t>с личного и очень навязчивого общения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. Вербовщики пытаются завладеть всем вниманием и временем пользователя. 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dirty="0">
                <a:solidFill>
                  <a:srgbClr val="C00000"/>
                </a:solidFill>
                <a:latin typeface="Fira Sans" panose="020B0503050000020004" pitchFamily="34" charset="0"/>
              </a:rPr>
              <a:t>Важно!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Один из основных способов вербовки – маркетинговая «воронка вовлечения». 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Суть «воронки»:</a:t>
            </a:r>
          </a:p>
          <a:p>
            <a:pPr marL="342900" indent="-342900" defTabSz="914309" rtl="0"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Fira Sans" panose="020B0503050000020004" pitchFamily="34" charset="0"/>
              </a:rPr>
              <a:t>П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ользователь сначала привлекается в какую-либо группу по интересам, </a:t>
            </a:r>
          </a:p>
          <a:p>
            <a:pPr marL="342900" indent="-342900" defTabSz="914309" rtl="0"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Fira Sans" panose="020B0503050000020004" pitchFamily="34" charset="0"/>
              </a:rPr>
              <a:t>П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о активности в этих группах или комментариях он через личные сообщения приглашается в тематическое сообщество с более узкими интересами, </a:t>
            </a:r>
          </a:p>
          <a:p>
            <a:pPr marL="342900" indent="-342900" defTabSz="914309" rtl="0"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Происходит отбор пользователя в закрытые группы и чаты</a:t>
            </a:r>
          </a:p>
          <a:p>
            <a:pPr marL="342900" indent="-342900" defTabSz="914309" rtl="0">
              <a:buAutoNum type="arabicPeriod"/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Fira Sans" panose="020B0503050000020004" pitchFamily="34" charset="0"/>
              </a:rPr>
              <a:t>П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роисходит вовлечение в опасную и даже преступную деятельность сообществ.</a:t>
            </a: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endParaRPr lang="ru-RU" sz="1600" b="0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pPr defTabSz="914309" rtl="0"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Особенностями таких групп может быть персональный доступ к ним только членам сообщества (особенно если общение происходит через мессенджеры). То есть </a:t>
            </a:r>
            <a:r>
              <a:rPr lang="ru-RU" sz="1600" b="1" i="0" u="sng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родители или иное лицо не сможет попасть в группу, используя свои телефон или компьютер. </a:t>
            </a:r>
            <a:endParaRPr lang="en-US" sz="2000" kern="1200" spc="-1" dirty="0">
              <a:solidFill>
                <a:srgbClr val="000000"/>
              </a:solidFill>
              <a:latin typeface="Fira Sans" panose="020B05030500000200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81A099-E26B-5B2F-CB76-1F77BAE62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64" y="260648"/>
            <a:ext cx="163387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3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" name="Рисунок 17"/>
          <p:cNvPicPr/>
          <p:nvPr/>
        </p:nvPicPr>
        <p:blipFill>
          <a:blip r:embed="rId3"/>
          <a:stretch/>
        </p:blipFill>
        <p:spPr bwMode="auto">
          <a:xfrm>
            <a:off x="836531" y="3952732"/>
            <a:ext cx="384070" cy="357074"/>
          </a:xfrm>
          <a:prstGeom prst="rect">
            <a:avLst/>
          </a:prstGeom>
          <a:ln w="0">
            <a:noFill/>
          </a:ln>
        </p:spPr>
      </p:pic>
      <p:sp>
        <p:nvSpPr>
          <p:cNvPr id="318" name="TextBox 2"/>
          <p:cNvSpPr/>
          <p:nvPr/>
        </p:nvSpPr>
        <p:spPr bwMode="auto">
          <a:xfrm>
            <a:off x="1220601" y="390624"/>
            <a:ext cx="8890482" cy="10875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t">
            <a:spAutoFit/>
          </a:bodyPr>
          <a:lstStyle/>
          <a:p>
            <a:pPr defTabSz="914309" rtl="0">
              <a:lnSpc>
                <a:spcPct val="80000"/>
              </a:lnSpc>
              <a:tabLst>
                <a:tab pos="0" algn="l"/>
                <a:tab pos="914309" algn="l"/>
                <a:tab pos="1828617" algn="l"/>
                <a:tab pos="2742926" algn="l"/>
                <a:tab pos="3657234" algn="l"/>
                <a:tab pos="4571543" algn="l"/>
                <a:tab pos="5485851" algn="l"/>
                <a:tab pos="6400160" algn="l"/>
                <a:tab pos="7314468" algn="l"/>
                <a:tab pos="8228777" algn="l"/>
                <a:tab pos="9143086" algn="l"/>
                <a:tab pos="10057394" algn="l"/>
              </a:tabLst>
              <a:defRPr/>
            </a:pPr>
            <a:r>
              <a:rPr lang="ru-RU" sz="4000" b="1" dirty="0">
                <a:latin typeface="Fira Sans" panose="020B0503050000020004" pitchFamily="34" charset="0"/>
              </a:rPr>
              <a:t>Как обеспечить безопасность ребёнка в онлайн - среде?</a:t>
            </a:r>
          </a:p>
        </p:txBody>
      </p:sp>
      <p:sp>
        <p:nvSpPr>
          <p:cNvPr id="319" name="TextBox 3"/>
          <p:cNvSpPr/>
          <p:nvPr/>
        </p:nvSpPr>
        <p:spPr bwMode="auto">
          <a:xfrm>
            <a:off x="623799" y="1975149"/>
            <a:ext cx="5256178" cy="30696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 anchor="t">
            <a:spAutoFit/>
          </a:bodyPr>
          <a:lstStyle/>
          <a:p>
            <a:pPr marL="342900" indent="-342900" algn="just">
              <a:spcBef>
                <a:spcPts val="750"/>
              </a:spcBef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Ребенок должен знать об опасностях общения с незнакомцами в Интернете, а также доверять своим родителям.</a:t>
            </a:r>
          </a:p>
          <a:p>
            <a:pPr marL="342900" indent="-342900" algn="just">
              <a:spcBef>
                <a:spcPts val="750"/>
              </a:spcBef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Важно, чтобы в случае опасности, появления странных друзей или попытки втянуть ребенка в сомнительную деятельность, он, в первую очередь, обращался за помощью к родителям.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1BC52E-EAE4-E7A1-7376-D8AE28855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191" y="233320"/>
            <a:ext cx="1633870" cy="7011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1B3E3A-A65B-B513-E381-16D261FAF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726" y="2132856"/>
            <a:ext cx="5685274" cy="37887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gradFill>
          <a:gsLst>
            <a:gs pos="0">
              <a:srgbClr val="3DD3DA"/>
            </a:gs>
            <a:gs pos="100000">
              <a:srgbClr val="00919B"/>
            </a:gs>
          </a:gsLst>
          <a:lin ang="2700000" scaled="1"/>
        </a:gra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25400" cap="rnd">
          <a:solidFill>
            <a:schemeClr val="tx1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306CF7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2153</Words>
  <Application>Microsoft Office PowerPoint</Application>
  <DocSecurity>0</DocSecurity>
  <PresentationFormat>Широкоэкранный</PresentationFormat>
  <Paragraphs>213</Paragraphs>
  <Slides>23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42" baseType="lpstr">
      <vt:lpstr>Arial</vt:lpstr>
      <vt:lpstr>Bahnschrift SemiCondensed</vt:lpstr>
      <vt:lpstr>Calibri</vt:lpstr>
      <vt:lpstr>Calibri Light</vt:lpstr>
      <vt:lpstr>Century</vt:lpstr>
      <vt:lpstr>Fira Sans</vt:lpstr>
      <vt:lpstr>Fira Sans Light</vt:lpstr>
      <vt:lpstr>Fira Sans Medium</vt:lpstr>
      <vt:lpstr>Fira Sans SemiBold</vt:lpstr>
      <vt:lpstr>PF DinDisplay Pro</vt:lpstr>
      <vt:lpstr>Tilda Sans</vt:lpstr>
      <vt:lpstr>Tilda Sans Black</vt:lpstr>
      <vt:lpstr>Tilda Sans Bold</vt:lpstr>
      <vt:lpstr>Tilda Sans Light</vt:lpstr>
      <vt:lpstr>Wingdings</vt:lpstr>
      <vt:lpstr>Тема Office</vt:lpstr>
      <vt:lpstr>3_Тема Office</vt:lpstr>
      <vt:lpstr>1_Office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Андреева Ольга Сергеевна</cp:lastModifiedBy>
  <cp:revision>589</cp:revision>
  <dcterms:created xsi:type="dcterms:W3CDTF">2020-08-17T08:59:17Z</dcterms:created>
  <dcterms:modified xsi:type="dcterms:W3CDTF">2025-03-14T14:33:07Z</dcterms:modified>
  <cp:category/>
  <dc:identifier/>
  <cp:contentStatus/>
  <dc:language/>
  <cp:version/>
</cp:coreProperties>
</file>