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8"/>
  </p:notesMasterIdLst>
  <p:sldIdLst>
    <p:sldId id="2147474686" r:id="rId2"/>
    <p:sldId id="2147474839" r:id="rId3"/>
    <p:sldId id="2147474703" r:id="rId4"/>
    <p:sldId id="2147474810" r:id="rId5"/>
    <p:sldId id="2147474769" r:id="rId6"/>
    <p:sldId id="2147474811" r:id="rId7"/>
    <p:sldId id="2147474812" r:id="rId8"/>
    <p:sldId id="2147474772" r:id="rId9"/>
    <p:sldId id="2147474813" r:id="rId10"/>
    <p:sldId id="2147474814" r:id="rId11"/>
    <p:sldId id="2147474845" r:id="rId12"/>
    <p:sldId id="2147474818" r:id="rId13"/>
    <p:sldId id="2147474821" r:id="rId14"/>
    <p:sldId id="2147474823" r:id="rId15"/>
    <p:sldId id="2147474827" r:id="rId16"/>
    <p:sldId id="2147474831" r:id="rId17"/>
    <p:sldId id="2147474844" r:id="rId18"/>
    <p:sldId id="2147474833" r:id="rId19"/>
    <p:sldId id="343" r:id="rId20"/>
    <p:sldId id="344" r:id="rId21"/>
    <p:sldId id="2147474851" r:id="rId22"/>
    <p:sldId id="399" r:id="rId23"/>
    <p:sldId id="405" r:id="rId24"/>
    <p:sldId id="406" r:id="rId25"/>
    <p:sldId id="407" r:id="rId26"/>
    <p:sldId id="409" r:id="rId27"/>
    <p:sldId id="410" r:id="rId28"/>
    <p:sldId id="2147474835" r:id="rId29"/>
    <p:sldId id="2147474841" r:id="rId30"/>
    <p:sldId id="2147474842" r:id="rId31"/>
    <p:sldId id="2147474847" r:id="rId32"/>
    <p:sldId id="2147474843" r:id="rId33"/>
    <p:sldId id="2147474850" r:id="rId34"/>
    <p:sldId id="2147474848" r:id="rId35"/>
    <p:sldId id="2147474846" r:id="rId36"/>
    <p:sldId id="2147474840" r:id="rId37"/>
  </p:sldIdLst>
  <p:sldSz cx="9144000" cy="5143500" type="screen16x9"/>
  <p:notesSz cx="9144000" cy="51435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lay" panose="020B0604020202020204" charset="0"/>
      <p:regular r:id="rId43"/>
      <p:bold r:id="rId44"/>
      <p:italic r:id="rId45"/>
      <p:boldItalic r:id="rId46"/>
    </p:embeddedFont>
    <p:embeddedFont>
      <p:font typeface="SB Sans Display" panose="020B0604020202020204" charset="0"/>
      <p:regular r:id="rId47"/>
      <p:bold r:id="rId48"/>
    </p:embeddedFont>
    <p:embeddedFont>
      <p:font typeface="SB Sans Display Semibold" panose="020B0604020202020204" charset="0"/>
      <p:regular r:id="rId49"/>
      <p:bold r:id="rId50"/>
    </p:embeddedFont>
    <p:embeddedFont>
      <p:font typeface="SB Sans Text" panose="020B0503040504020204" pitchFamily="34" charset="-52"/>
      <p:regular r:id="rId51"/>
      <p:bold r:id="rId52"/>
      <p:italic r:id="rId53"/>
      <p:boldItalic r:id="rId54"/>
    </p:embeddedFont>
    <p:embeddedFont>
      <p:font typeface="SB Sans Text Cond" panose="020B0506040504020204" pitchFamily="34" charset="-52"/>
      <p:regular r:id="rId55"/>
    </p:embeddedFont>
    <p:embeddedFont>
      <p:font typeface="SB Sans Text Light" panose="020B0303040504020904" pitchFamily="34" charset="-52"/>
      <p:regular r:id="rId56"/>
      <p:italic r:id="rId57"/>
    </p:embeddedFont>
    <p:embeddedFont>
      <p:font typeface="SB Sans Text Semibold" panose="020B0703040504020904" pitchFamily="34" charset="-52"/>
      <p:bold r:id="rId58"/>
      <p:boldItalic r:id="rId59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ропина Алина Олеговна" initials="ТАО" lastIdx="4" clrIdx="0">
    <p:extLst>
      <p:ext uri="{19B8F6BF-5375-455C-9EA6-DF929625EA0E}">
        <p15:presenceInfo xmlns:p15="http://schemas.microsoft.com/office/powerpoint/2012/main" userId="Тропина Алина Олег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4D7"/>
    <a:srgbClr val="56A6E8"/>
    <a:srgbClr val="9ADFE7"/>
    <a:srgbClr val="77B8ED"/>
    <a:srgbClr val="BCE2F5"/>
    <a:srgbClr val="D7EEF9"/>
    <a:srgbClr val="D4F6EE"/>
    <a:srgbClr val="ACEEDE"/>
    <a:srgbClr val="1D8B71"/>
    <a:srgbClr val="BBE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 snapToGrid="0">
      <p:cViewPr varScale="1">
        <p:scale>
          <a:sx n="90" d="100"/>
          <a:sy n="90" d="100"/>
        </p:scale>
        <p:origin x="624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72" d="100"/>
          <a:sy n="172" d="100"/>
        </p:scale>
        <p:origin x="14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35000">
                  <a:schemeClr val="accent1"/>
                </a:gs>
                <a:gs pos="100000">
                  <a:schemeClr val="accent3"/>
                </a:gs>
              </a:gsLst>
              <a:path path="circle">
                <a:fillToRect t="100000" r="100000"/>
              </a:path>
            </a:gradFill>
          </c:spPr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47-4FCF-AA60-9F62B979A1AD}"/>
              </c:ext>
            </c:extLst>
          </c:dPt>
          <c:dPt>
            <c:idx val="1"/>
            <c:bubble3D val="0"/>
            <c:spPr>
              <a:solidFill>
                <a:srgbClr val="56A6E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47-4FCF-AA60-9F62B979A1AD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47-4FCF-AA60-9F62B979A1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0"/>
        <c:holeSize val="6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926047438514631"/>
          <c:y val="0.13010181479609975"/>
          <c:w val="0.5651839700592981"/>
          <c:h val="0.74453635613017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56A6E8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290-4287-ADE4-66F5448AEE8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290-4287-ADE4-66F5448AEE8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290-4287-ADE4-66F5448AEE8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290-4287-ADE4-66F5448AEE8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290-4287-ADE4-66F5448AEE8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290-4287-ADE4-66F5448AEE8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290-4287-ADE4-66F5448AEE8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290-4287-ADE4-66F5448AEE8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290-4287-ADE4-66F5448AEE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SB Sans Text" panose="020B0503040504020204" pitchFamily="34" charset="-52"/>
                    <a:ea typeface="+mn-ea"/>
                    <a:cs typeface="SB Sans Text" panose="020B0503040504020204" pitchFamily="34" charset="-52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Коммуникация</c:v>
                </c:pt>
                <c:pt idx="1">
                  <c:v>Креативность</c:v>
                </c:pt>
                <c:pt idx="2">
                  <c:v>Ответственность</c:v>
                </c:pt>
                <c:pt idx="3">
                  <c:v>Умение работать в команде</c:v>
                </c:pt>
                <c:pt idx="4">
                  <c:v>Мобильность</c:v>
                </c:pt>
                <c:pt idx="5">
                  <c:v>Стрессоустойчивость</c:v>
                </c:pt>
                <c:pt idx="6">
                  <c:v>Критическое мышление</c:v>
                </c:pt>
                <c:pt idx="7">
                  <c:v>Эрудиция, кругозор</c:v>
                </c:pt>
                <c:pt idx="8">
                  <c:v>Цифровая грамотность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290-4287-ADE4-66F5448AEE8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96352128"/>
        <c:axId val="96358400"/>
      </c:barChart>
      <c:catAx>
        <c:axId val="963521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defRPr>
            </a:pPr>
            <a:endParaRPr lang="ru-RU"/>
          </a:p>
        </c:txPr>
        <c:crossAx val="96358400"/>
        <c:crosses val="autoZero"/>
        <c:auto val="1"/>
        <c:lblAlgn val="ctr"/>
        <c:lblOffset val="100"/>
        <c:noMultiLvlLbl val="0"/>
      </c:catAx>
      <c:valAx>
        <c:axId val="96358400"/>
        <c:scaling>
          <c:orientation val="minMax"/>
        </c:scaling>
        <c:delete val="0"/>
        <c:axPos val="b"/>
        <c:majorGridlines>
          <c:spPr>
            <a:ln w="6350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defRPr>
            </a:pPr>
            <a:endParaRPr lang="ru-RU"/>
          </a:p>
        </c:txPr>
        <c:crossAx val="96352128"/>
        <c:crosses val="autoZero"/>
        <c:crossBetween val="between"/>
      </c:valAx>
      <c:spPr>
        <a:noFill/>
        <a:ln w="6350">
          <a:noFill/>
          <a:prstDash val="dash"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AD3AE-0F67-B147-9F3E-0BBE8FC819C5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CBCDE-CBE2-3647-AC72-F9670830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69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394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298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preserve="1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30716F-1A28-4653-9185-4F15485A04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8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 bwMode="auto"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pPr>
              <a:defRPr/>
            </a:pPr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 bwMode="auto"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preserve="1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CCF353-B060-7946-B0A0-6B845CE60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058" y="-16551"/>
            <a:ext cx="9266116" cy="51766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preserve="1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Текст 12"/>
          <p:cNvSpPr>
            <a:spLocks noGrp="1"/>
          </p:cNvSpPr>
          <p:nvPr>
            <p:ph type="body" sz="quarter" idx="10"/>
          </p:nvPr>
        </p:nvSpPr>
        <p:spPr bwMode="auto">
          <a:xfrm>
            <a:off x="411235" y="425161"/>
            <a:ext cx="8321529" cy="914400"/>
          </a:xfrm>
        </p:spPr>
        <p:txBody>
          <a:bodyPr>
            <a:normAutofit/>
          </a:bodyPr>
          <a:lstStyle>
            <a:lvl1pPr marL="114300" indent="0">
              <a:buNone/>
              <a:defRPr sz="2800" b="1" i="0">
                <a:solidFill>
                  <a:schemeClr val="bg1"/>
                </a:solidFill>
                <a:latin typeface="SB Sans Display Semibold"/>
                <a:cs typeface="SB Sans Display Semibold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pic>
        <p:nvPicPr>
          <p:cNvPr id="4" name="Google Shape;209;p1">
            <a:extLst>
              <a:ext uri="{FF2B5EF4-FFF2-40B4-BE49-F238E27FC236}">
                <a16:creationId xmlns:a16="http://schemas.microsoft.com/office/drawing/2014/main" id="{E084264C-367C-4683-A8BD-64895A3C96C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9941" y="261117"/>
            <a:ext cx="1752823" cy="164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preserve="1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Текст 12"/>
          <p:cNvSpPr>
            <a:spLocks noGrp="1"/>
          </p:cNvSpPr>
          <p:nvPr>
            <p:ph type="body" sz="quarter" idx="10"/>
          </p:nvPr>
        </p:nvSpPr>
        <p:spPr bwMode="auto">
          <a:xfrm>
            <a:off x="411235" y="425161"/>
            <a:ext cx="8321529" cy="914400"/>
          </a:xfrm>
        </p:spPr>
        <p:txBody>
          <a:bodyPr>
            <a:normAutofit/>
          </a:bodyPr>
          <a:lstStyle>
            <a:lvl1pPr marL="114300" indent="0">
              <a:buNone/>
              <a:defRPr sz="2800" b="1" i="0">
                <a:solidFill>
                  <a:schemeClr val="bg1"/>
                </a:solidFill>
                <a:latin typeface="SB Sans Display Semibold"/>
                <a:cs typeface="SB Sans Display Semibold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 bwMode="auto"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 bwMode="auto"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 bwMode="auto"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title and description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 bwMode="auto"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 bwMode="auto">
          <a:xfrm>
            <a:off x="265500" y="1233175"/>
            <a:ext cx="4045199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 bwMode="auto">
          <a:xfrm>
            <a:off x="265500" y="2803075"/>
            <a:ext cx="4045199" cy="1235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 bwMode="auto"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 bwMode="auto"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3625B4-86F0-46FA-A780-A7BAB89053AE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pic>
        <p:nvPicPr>
          <p:cNvPr id="10" name="Google Shape;209;p1">
            <a:extLst>
              <a:ext uri="{FF2B5EF4-FFF2-40B4-BE49-F238E27FC236}">
                <a16:creationId xmlns:a16="http://schemas.microsoft.com/office/drawing/2014/main" id="{C829F352-D5D3-47F4-8FFD-33A800E4AA2B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10" y="450915"/>
            <a:ext cx="1752823" cy="16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B818E0-9084-495E-9690-C0FBFA0EF9D2}"/>
              </a:ext>
            </a:extLst>
          </p:cNvPr>
          <p:cNvSpPr/>
          <p:nvPr/>
        </p:nvSpPr>
        <p:spPr>
          <a:xfrm>
            <a:off x="570614" y="1863853"/>
            <a:ext cx="4572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783" rtl="0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bg1"/>
                </a:solidFill>
                <a:latin typeface="SB Sans Text Cond" panose="020B0506040504020204" pitchFamily="34" charset="-52"/>
                <a:cs typeface="SB Sans Text Cond" panose="020B0506040504020204" pitchFamily="34" charset="-52"/>
              </a:rPr>
              <a:t>Формирование мягких навыков в рамках изучения финансовой грамотности</a:t>
            </a:r>
            <a:endParaRPr lang="ru-RU" sz="3200" b="1" dirty="0">
              <a:solidFill>
                <a:schemeClr val="bg1"/>
              </a:solidFill>
              <a:latin typeface="SB Sans Text Cond" panose="020B0506040504020204" pitchFamily="34" charset="-52"/>
              <a:ea typeface="Play"/>
              <a:cs typeface="SB Sans Text Cond" panose="020B0506040504020204" pitchFamily="34" charset="-52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025679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Креативное мышление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0A486CF-4842-4241-9C54-D1820EA73D18}"/>
              </a:ext>
            </a:extLst>
          </p:cNvPr>
          <p:cNvGrpSpPr/>
          <p:nvPr/>
        </p:nvGrpSpPr>
        <p:grpSpPr>
          <a:xfrm>
            <a:off x="707036" y="1254440"/>
            <a:ext cx="3934619" cy="3144309"/>
            <a:chOff x="1832197" y="2147983"/>
            <a:chExt cx="3934619" cy="3144309"/>
          </a:xfrm>
        </p:grpSpPr>
        <p:sp>
          <p:nvSpPr>
            <p:cNvPr id="37" name="Скругленный прямоугольник 8">
              <a:extLst>
                <a:ext uri="{FF2B5EF4-FFF2-40B4-BE49-F238E27FC236}">
                  <a16:creationId xmlns:a16="http://schemas.microsoft.com/office/drawing/2014/main" id="{EA983C46-FB4A-4315-8384-F2B3029DDC34}"/>
                </a:ext>
              </a:extLst>
            </p:cNvPr>
            <p:cNvSpPr/>
            <p:nvPr/>
          </p:nvSpPr>
          <p:spPr>
            <a:xfrm>
              <a:off x="2048294" y="2147983"/>
              <a:ext cx="3718522" cy="917561"/>
            </a:xfrm>
            <a:prstGeom prst="roundRect">
              <a:avLst>
                <a:gd name="adj" fmla="val 10433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Генерация </a:t>
              </a:r>
              <a:b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</a:br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оригинальных идей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A2ACF3D-CA85-4F79-8230-C005B3440265}"/>
                </a:ext>
              </a:extLst>
            </p:cNvPr>
            <p:cNvGrpSpPr/>
            <p:nvPr/>
          </p:nvGrpSpPr>
          <p:grpSpPr>
            <a:xfrm>
              <a:off x="1832197" y="2344833"/>
              <a:ext cx="667523" cy="523861"/>
              <a:chOff x="558857" y="1788106"/>
              <a:chExt cx="667523" cy="523861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1A432D5A-A424-4197-B9E1-C9C0C033B012}"/>
                  </a:ext>
                </a:extLst>
              </p:cNvPr>
              <p:cNvSpPr/>
              <p:nvPr/>
            </p:nvSpPr>
            <p:spPr>
              <a:xfrm>
                <a:off x="558858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1</a:t>
                </a:r>
              </a:p>
            </p:txBody>
          </p:sp>
          <p:sp>
            <p:nvSpPr>
              <p:cNvPr id="48" name="Равнобедренный треугольник 47">
                <a:extLst>
                  <a:ext uri="{FF2B5EF4-FFF2-40B4-BE49-F238E27FC236}">
                    <a16:creationId xmlns:a16="http://schemas.microsoft.com/office/drawing/2014/main" id="{D204E5B8-569C-46C8-89CC-595ABB376003}"/>
                  </a:ext>
                </a:extLst>
              </p:cNvPr>
              <p:cNvSpPr/>
              <p:nvPr/>
            </p:nvSpPr>
            <p:spPr>
              <a:xfrm rot="16200000" flipH="1">
                <a:off x="614321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13">
              <a:extLst>
                <a:ext uri="{FF2B5EF4-FFF2-40B4-BE49-F238E27FC236}">
                  <a16:creationId xmlns:a16="http://schemas.microsoft.com/office/drawing/2014/main" id="{754B1713-584C-4613-B713-56E2682F12F1}"/>
                </a:ext>
              </a:extLst>
            </p:cNvPr>
            <p:cNvSpPr/>
            <p:nvPr/>
          </p:nvSpPr>
          <p:spPr>
            <a:xfrm>
              <a:off x="2048294" y="3261357"/>
              <a:ext cx="3718522" cy="917561"/>
            </a:xfrm>
            <a:prstGeom prst="roundRect">
              <a:avLst>
                <a:gd name="adj" fmla="val 960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Оценка новизны</a:t>
              </a: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8E5E9D35-DE41-4A69-AA0E-242225B24458}"/>
                </a:ext>
              </a:extLst>
            </p:cNvPr>
            <p:cNvGrpSpPr/>
            <p:nvPr/>
          </p:nvGrpSpPr>
          <p:grpSpPr>
            <a:xfrm>
              <a:off x="1832197" y="3458207"/>
              <a:ext cx="667523" cy="523861"/>
              <a:chOff x="4358148" y="1788106"/>
              <a:chExt cx="667523" cy="523861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0DCA79B2-C54D-42C7-9D1E-99E412F9521F}"/>
                  </a:ext>
                </a:extLst>
              </p:cNvPr>
              <p:cNvSpPr/>
              <p:nvPr/>
            </p:nvSpPr>
            <p:spPr>
              <a:xfrm>
                <a:off x="4358149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2</a:t>
                </a:r>
              </a:p>
            </p:txBody>
          </p:sp>
          <p:sp>
            <p:nvSpPr>
              <p:cNvPr id="46" name="Равнобедренный треугольник 45">
                <a:extLst>
                  <a:ext uri="{FF2B5EF4-FFF2-40B4-BE49-F238E27FC236}">
                    <a16:creationId xmlns:a16="http://schemas.microsoft.com/office/drawing/2014/main" id="{03950373-5080-477D-89FB-D59AE3F9B916}"/>
                  </a:ext>
                </a:extLst>
              </p:cNvPr>
              <p:cNvSpPr/>
              <p:nvPr/>
            </p:nvSpPr>
            <p:spPr>
              <a:xfrm rot="16200000" flipH="1">
                <a:off x="4413612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" name="Скругленный прямоугольник 18">
              <a:extLst>
                <a:ext uri="{FF2B5EF4-FFF2-40B4-BE49-F238E27FC236}">
                  <a16:creationId xmlns:a16="http://schemas.microsoft.com/office/drawing/2014/main" id="{368835A2-9E17-46DC-96B5-2749353FBA6F}"/>
                </a:ext>
              </a:extLst>
            </p:cNvPr>
            <p:cNvSpPr/>
            <p:nvPr/>
          </p:nvSpPr>
          <p:spPr>
            <a:xfrm>
              <a:off x="2048294" y="4374731"/>
              <a:ext cx="3718522" cy="917561"/>
            </a:xfrm>
            <a:prstGeom prst="roundRect">
              <a:avLst>
                <a:gd name="adj" fmla="val 877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Проектирование</a:t>
              </a: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B062CAA-B1F8-4E50-AB8C-F5A501787079}"/>
                </a:ext>
              </a:extLst>
            </p:cNvPr>
            <p:cNvGrpSpPr/>
            <p:nvPr/>
          </p:nvGrpSpPr>
          <p:grpSpPr>
            <a:xfrm>
              <a:off x="1832197" y="4571581"/>
              <a:ext cx="667523" cy="523861"/>
              <a:chOff x="8157439" y="1788106"/>
              <a:chExt cx="667523" cy="523861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50BFE790-D67F-49F1-971C-59BA19896B14}"/>
                  </a:ext>
                </a:extLst>
              </p:cNvPr>
              <p:cNvSpPr/>
              <p:nvPr/>
            </p:nvSpPr>
            <p:spPr>
              <a:xfrm>
                <a:off x="8157440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3</a:t>
                </a:r>
              </a:p>
            </p:txBody>
          </p:sp>
          <p:sp>
            <p:nvSpPr>
              <p:cNvPr id="44" name="Равнобедренный треугольник 43">
                <a:extLst>
                  <a:ext uri="{FF2B5EF4-FFF2-40B4-BE49-F238E27FC236}">
                    <a16:creationId xmlns:a16="http://schemas.microsoft.com/office/drawing/2014/main" id="{4F0E2CBC-9BB0-4AF1-B27E-6BC455484D9D}"/>
                  </a:ext>
                </a:extLst>
              </p:cNvPr>
              <p:cNvSpPr/>
              <p:nvPr/>
            </p:nvSpPr>
            <p:spPr>
              <a:xfrm rot="16200000" flipH="1">
                <a:off x="8212903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Google Shape;183;p6" descr="Знаменитые картины из еды">
            <a:extLst>
              <a:ext uri="{FF2B5EF4-FFF2-40B4-BE49-F238E27FC236}">
                <a16:creationId xmlns:a16="http://schemas.microsoft.com/office/drawing/2014/main" id="{5E487417-E4A0-4808-B6F1-CC3D6BD0DDCF}"/>
              </a:ext>
            </a:extLst>
          </p:cNvPr>
          <p:cNvPicPr preferRelativeResize="0"/>
          <p:nvPr/>
        </p:nvPicPr>
        <p:blipFill rotWithShape="1">
          <a:blip r:embed="rId2"/>
          <a:srcRect l="9599" t="2714" r="6928"/>
          <a:stretch/>
        </p:blipFill>
        <p:spPr>
          <a:xfrm>
            <a:off x="5525813" y="824695"/>
            <a:ext cx="2926931" cy="3898627"/>
          </a:xfrm>
          <a:prstGeom prst="roundRect">
            <a:avLst>
              <a:gd name="adj" fmla="val 10320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10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08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197893" y="440586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Пример задания на развитие креативного мышления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11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9BA545-9503-4BB8-BE5A-9BD31A1DE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96" y="1604770"/>
            <a:ext cx="5746681" cy="24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Принятие решений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0A486CF-4842-4241-9C54-D1820EA73D18}"/>
              </a:ext>
            </a:extLst>
          </p:cNvPr>
          <p:cNvGrpSpPr/>
          <p:nvPr/>
        </p:nvGrpSpPr>
        <p:grpSpPr>
          <a:xfrm>
            <a:off x="440336" y="1057590"/>
            <a:ext cx="3934619" cy="3144309"/>
            <a:chOff x="1832197" y="2147983"/>
            <a:chExt cx="3934619" cy="3144309"/>
          </a:xfrm>
        </p:grpSpPr>
        <p:sp>
          <p:nvSpPr>
            <p:cNvPr id="37" name="Скругленный прямоугольник 8">
              <a:extLst>
                <a:ext uri="{FF2B5EF4-FFF2-40B4-BE49-F238E27FC236}">
                  <a16:creationId xmlns:a16="http://schemas.microsoft.com/office/drawing/2014/main" id="{EA983C46-FB4A-4315-8384-F2B3029DDC34}"/>
                </a:ext>
              </a:extLst>
            </p:cNvPr>
            <p:cNvSpPr/>
            <p:nvPr/>
          </p:nvSpPr>
          <p:spPr>
            <a:xfrm>
              <a:off x="2048294" y="2147983"/>
              <a:ext cx="3718522" cy="917561"/>
            </a:xfrm>
            <a:prstGeom prst="roundRect">
              <a:avLst>
                <a:gd name="adj" fmla="val 10433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Выявление проблем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A2ACF3D-CA85-4F79-8230-C005B3440265}"/>
                </a:ext>
              </a:extLst>
            </p:cNvPr>
            <p:cNvGrpSpPr/>
            <p:nvPr/>
          </p:nvGrpSpPr>
          <p:grpSpPr>
            <a:xfrm>
              <a:off x="1832197" y="2344833"/>
              <a:ext cx="667523" cy="523861"/>
              <a:chOff x="558857" y="1788106"/>
              <a:chExt cx="667523" cy="523861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1A432D5A-A424-4197-B9E1-C9C0C033B012}"/>
                  </a:ext>
                </a:extLst>
              </p:cNvPr>
              <p:cNvSpPr/>
              <p:nvPr/>
            </p:nvSpPr>
            <p:spPr>
              <a:xfrm>
                <a:off x="558858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1</a:t>
                </a:r>
              </a:p>
            </p:txBody>
          </p:sp>
          <p:sp>
            <p:nvSpPr>
              <p:cNvPr id="48" name="Равнобедренный треугольник 47">
                <a:extLst>
                  <a:ext uri="{FF2B5EF4-FFF2-40B4-BE49-F238E27FC236}">
                    <a16:creationId xmlns:a16="http://schemas.microsoft.com/office/drawing/2014/main" id="{D204E5B8-569C-46C8-89CC-595ABB376003}"/>
                  </a:ext>
                </a:extLst>
              </p:cNvPr>
              <p:cNvSpPr/>
              <p:nvPr/>
            </p:nvSpPr>
            <p:spPr>
              <a:xfrm rot="16200000" flipH="1">
                <a:off x="614321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13">
              <a:extLst>
                <a:ext uri="{FF2B5EF4-FFF2-40B4-BE49-F238E27FC236}">
                  <a16:creationId xmlns:a16="http://schemas.microsoft.com/office/drawing/2014/main" id="{754B1713-584C-4613-B713-56E2682F12F1}"/>
                </a:ext>
              </a:extLst>
            </p:cNvPr>
            <p:cNvSpPr/>
            <p:nvPr/>
          </p:nvSpPr>
          <p:spPr>
            <a:xfrm>
              <a:off x="2048294" y="3261357"/>
              <a:ext cx="3718522" cy="917561"/>
            </a:xfrm>
            <a:prstGeom prst="roundRect">
              <a:avLst>
                <a:gd name="adj" fmla="val 960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Поиск решения с учетом критериев выбора </a:t>
              </a:r>
              <a:b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</a:br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и адаптация решения</a:t>
              </a: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8E5E9D35-DE41-4A69-AA0E-242225B24458}"/>
                </a:ext>
              </a:extLst>
            </p:cNvPr>
            <p:cNvGrpSpPr/>
            <p:nvPr/>
          </p:nvGrpSpPr>
          <p:grpSpPr>
            <a:xfrm>
              <a:off x="1832197" y="3458207"/>
              <a:ext cx="667523" cy="523861"/>
              <a:chOff x="4358148" y="1788106"/>
              <a:chExt cx="667523" cy="523861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0DCA79B2-C54D-42C7-9D1E-99E412F9521F}"/>
                  </a:ext>
                </a:extLst>
              </p:cNvPr>
              <p:cNvSpPr/>
              <p:nvPr/>
            </p:nvSpPr>
            <p:spPr>
              <a:xfrm>
                <a:off x="4358149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2</a:t>
                </a:r>
              </a:p>
            </p:txBody>
          </p:sp>
          <p:sp>
            <p:nvSpPr>
              <p:cNvPr id="46" name="Равнобедренный треугольник 45">
                <a:extLst>
                  <a:ext uri="{FF2B5EF4-FFF2-40B4-BE49-F238E27FC236}">
                    <a16:creationId xmlns:a16="http://schemas.microsoft.com/office/drawing/2014/main" id="{03950373-5080-477D-89FB-D59AE3F9B916}"/>
                  </a:ext>
                </a:extLst>
              </p:cNvPr>
              <p:cNvSpPr/>
              <p:nvPr/>
            </p:nvSpPr>
            <p:spPr>
              <a:xfrm rot="16200000" flipH="1">
                <a:off x="4413612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" name="Скругленный прямоугольник 18">
              <a:extLst>
                <a:ext uri="{FF2B5EF4-FFF2-40B4-BE49-F238E27FC236}">
                  <a16:creationId xmlns:a16="http://schemas.microsoft.com/office/drawing/2014/main" id="{368835A2-9E17-46DC-96B5-2749353FBA6F}"/>
                </a:ext>
              </a:extLst>
            </p:cNvPr>
            <p:cNvSpPr/>
            <p:nvPr/>
          </p:nvSpPr>
          <p:spPr>
            <a:xfrm>
              <a:off x="2048294" y="4374731"/>
              <a:ext cx="3718522" cy="917561"/>
            </a:xfrm>
            <a:prstGeom prst="roundRect">
              <a:avLst>
                <a:gd name="adj" fmla="val 877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Оценка результата</a:t>
              </a: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B062CAA-B1F8-4E50-AB8C-F5A501787079}"/>
                </a:ext>
              </a:extLst>
            </p:cNvPr>
            <p:cNvGrpSpPr/>
            <p:nvPr/>
          </p:nvGrpSpPr>
          <p:grpSpPr>
            <a:xfrm>
              <a:off x="1832197" y="4571581"/>
              <a:ext cx="667523" cy="523861"/>
              <a:chOff x="8157439" y="1788106"/>
              <a:chExt cx="667523" cy="523861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50BFE790-D67F-49F1-971C-59BA19896B14}"/>
                  </a:ext>
                </a:extLst>
              </p:cNvPr>
              <p:cNvSpPr/>
              <p:nvPr/>
            </p:nvSpPr>
            <p:spPr>
              <a:xfrm>
                <a:off x="8157440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3</a:t>
                </a:r>
              </a:p>
            </p:txBody>
          </p:sp>
          <p:sp>
            <p:nvSpPr>
              <p:cNvPr id="44" name="Равнобедренный треугольник 43">
                <a:extLst>
                  <a:ext uri="{FF2B5EF4-FFF2-40B4-BE49-F238E27FC236}">
                    <a16:creationId xmlns:a16="http://schemas.microsoft.com/office/drawing/2014/main" id="{4F0E2CBC-9BB0-4AF1-B27E-6BC455484D9D}"/>
                  </a:ext>
                </a:extLst>
              </p:cNvPr>
              <p:cNvSpPr/>
              <p:nvPr/>
            </p:nvSpPr>
            <p:spPr>
              <a:xfrm rot="16200000" flipH="1">
                <a:off x="8212903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12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pic>
        <p:nvPicPr>
          <p:cNvPr id="19" name="Google Shape;225;p8" descr="37 tain velikih kartin 17">
            <a:extLst>
              <a:ext uri="{FF2B5EF4-FFF2-40B4-BE49-F238E27FC236}">
                <a16:creationId xmlns:a16="http://schemas.microsoft.com/office/drawing/2014/main" id="{A72ECDB9-D820-4180-8258-71EB6FF47D69}"/>
              </a:ext>
            </a:extLst>
          </p:cNvPr>
          <p:cNvPicPr preferRelativeResize="0"/>
          <p:nvPr/>
        </p:nvPicPr>
        <p:blipFill rotWithShape="1">
          <a:blip r:embed="rId2"/>
          <a:srcRect l="3437" t="1506"/>
          <a:stretch/>
        </p:blipFill>
        <p:spPr>
          <a:xfrm>
            <a:off x="4738852" y="1057590"/>
            <a:ext cx="3863667" cy="3217094"/>
          </a:xfrm>
          <a:prstGeom prst="roundRect">
            <a:avLst>
              <a:gd name="adj" fmla="val 8544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CB234E-5118-4015-A0DB-6A00A846AE23}"/>
              </a:ext>
            </a:extLst>
          </p:cNvPr>
          <p:cNvSpPr/>
          <p:nvPr/>
        </p:nvSpPr>
        <p:spPr>
          <a:xfrm>
            <a:off x="4612509" y="4399949"/>
            <a:ext cx="3090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П.А. Федотов </a:t>
            </a:r>
          </a:p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«Сватовство майора»</a:t>
            </a:r>
          </a:p>
        </p:txBody>
      </p:sp>
    </p:spTree>
    <p:extLst>
      <p:ext uri="{BB962C8B-B14F-4D97-AF65-F5344CB8AC3E}">
        <p14:creationId xmlns:p14="http://schemas.microsoft.com/office/powerpoint/2010/main" val="2946194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Принятие себя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0A486CF-4842-4241-9C54-D1820EA73D18}"/>
              </a:ext>
            </a:extLst>
          </p:cNvPr>
          <p:cNvGrpSpPr/>
          <p:nvPr/>
        </p:nvGrpSpPr>
        <p:grpSpPr>
          <a:xfrm>
            <a:off x="1166050" y="1057590"/>
            <a:ext cx="3934619" cy="3144309"/>
            <a:chOff x="1832197" y="2147983"/>
            <a:chExt cx="3934619" cy="3144309"/>
          </a:xfrm>
        </p:grpSpPr>
        <p:sp>
          <p:nvSpPr>
            <p:cNvPr id="37" name="Скругленный прямоугольник 8">
              <a:extLst>
                <a:ext uri="{FF2B5EF4-FFF2-40B4-BE49-F238E27FC236}">
                  <a16:creationId xmlns:a16="http://schemas.microsoft.com/office/drawing/2014/main" id="{EA983C46-FB4A-4315-8384-F2B3029DDC34}"/>
                </a:ext>
              </a:extLst>
            </p:cNvPr>
            <p:cNvSpPr/>
            <p:nvPr/>
          </p:nvSpPr>
          <p:spPr>
            <a:xfrm>
              <a:off x="2048294" y="2147983"/>
              <a:ext cx="3718522" cy="917561"/>
            </a:xfrm>
            <a:prstGeom prst="roundRect">
              <a:avLst>
                <a:gd name="adj" fmla="val 10433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Самооценка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A2ACF3D-CA85-4F79-8230-C005B3440265}"/>
                </a:ext>
              </a:extLst>
            </p:cNvPr>
            <p:cNvGrpSpPr/>
            <p:nvPr/>
          </p:nvGrpSpPr>
          <p:grpSpPr>
            <a:xfrm>
              <a:off x="1832197" y="2344833"/>
              <a:ext cx="667523" cy="523861"/>
              <a:chOff x="558857" y="1788106"/>
              <a:chExt cx="667523" cy="523861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1A432D5A-A424-4197-B9E1-C9C0C033B012}"/>
                  </a:ext>
                </a:extLst>
              </p:cNvPr>
              <p:cNvSpPr/>
              <p:nvPr/>
            </p:nvSpPr>
            <p:spPr>
              <a:xfrm>
                <a:off x="558858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1</a:t>
                </a:r>
              </a:p>
            </p:txBody>
          </p:sp>
          <p:sp>
            <p:nvSpPr>
              <p:cNvPr id="48" name="Равнобедренный треугольник 47">
                <a:extLst>
                  <a:ext uri="{FF2B5EF4-FFF2-40B4-BE49-F238E27FC236}">
                    <a16:creationId xmlns:a16="http://schemas.microsoft.com/office/drawing/2014/main" id="{D204E5B8-569C-46C8-89CC-595ABB376003}"/>
                  </a:ext>
                </a:extLst>
              </p:cNvPr>
              <p:cNvSpPr/>
              <p:nvPr/>
            </p:nvSpPr>
            <p:spPr>
              <a:xfrm rot="16200000" flipH="1">
                <a:off x="614321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13">
              <a:extLst>
                <a:ext uri="{FF2B5EF4-FFF2-40B4-BE49-F238E27FC236}">
                  <a16:creationId xmlns:a16="http://schemas.microsoft.com/office/drawing/2014/main" id="{754B1713-584C-4613-B713-56E2682F12F1}"/>
                </a:ext>
              </a:extLst>
            </p:cNvPr>
            <p:cNvSpPr/>
            <p:nvPr/>
          </p:nvSpPr>
          <p:spPr>
            <a:xfrm>
              <a:off x="2048294" y="3261357"/>
              <a:ext cx="3718522" cy="917561"/>
            </a:xfrm>
            <a:prstGeom prst="roundRect">
              <a:avLst>
                <a:gd name="adj" fmla="val 960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Самовыражение</a:t>
              </a: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8E5E9D35-DE41-4A69-AA0E-242225B24458}"/>
                </a:ext>
              </a:extLst>
            </p:cNvPr>
            <p:cNvGrpSpPr/>
            <p:nvPr/>
          </p:nvGrpSpPr>
          <p:grpSpPr>
            <a:xfrm>
              <a:off x="1832197" y="3458207"/>
              <a:ext cx="667523" cy="523861"/>
              <a:chOff x="4358148" y="1788106"/>
              <a:chExt cx="667523" cy="523861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0DCA79B2-C54D-42C7-9D1E-99E412F9521F}"/>
                  </a:ext>
                </a:extLst>
              </p:cNvPr>
              <p:cNvSpPr/>
              <p:nvPr/>
            </p:nvSpPr>
            <p:spPr>
              <a:xfrm>
                <a:off x="4358149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2</a:t>
                </a:r>
              </a:p>
            </p:txBody>
          </p:sp>
          <p:sp>
            <p:nvSpPr>
              <p:cNvPr id="46" name="Равнобедренный треугольник 45">
                <a:extLst>
                  <a:ext uri="{FF2B5EF4-FFF2-40B4-BE49-F238E27FC236}">
                    <a16:creationId xmlns:a16="http://schemas.microsoft.com/office/drawing/2014/main" id="{03950373-5080-477D-89FB-D59AE3F9B916}"/>
                  </a:ext>
                </a:extLst>
              </p:cNvPr>
              <p:cNvSpPr/>
              <p:nvPr/>
            </p:nvSpPr>
            <p:spPr>
              <a:xfrm rot="16200000" flipH="1">
                <a:off x="4413612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" name="Скругленный прямоугольник 18">
              <a:extLst>
                <a:ext uri="{FF2B5EF4-FFF2-40B4-BE49-F238E27FC236}">
                  <a16:creationId xmlns:a16="http://schemas.microsoft.com/office/drawing/2014/main" id="{368835A2-9E17-46DC-96B5-2749353FBA6F}"/>
                </a:ext>
              </a:extLst>
            </p:cNvPr>
            <p:cNvSpPr/>
            <p:nvPr/>
          </p:nvSpPr>
          <p:spPr>
            <a:xfrm>
              <a:off x="2048294" y="4374731"/>
              <a:ext cx="3718522" cy="917561"/>
            </a:xfrm>
            <a:prstGeom prst="roundRect">
              <a:avLst>
                <a:gd name="adj" fmla="val 877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Рефлексия</a:t>
              </a: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B062CAA-B1F8-4E50-AB8C-F5A501787079}"/>
                </a:ext>
              </a:extLst>
            </p:cNvPr>
            <p:cNvGrpSpPr/>
            <p:nvPr/>
          </p:nvGrpSpPr>
          <p:grpSpPr>
            <a:xfrm>
              <a:off x="1832197" y="4571581"/>
              <a:ext cx="667523" cy="523861"/>
              <a:chOff x="8157439" y="1788106"/>
              <a:chExt cx="667523" cy="523861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50BFE790-D67F-49F1-971C-59BA19896B14}"/>
                  </a:ext>
                </a:extLst>
              </p:cNvPr>
              <p:cNvSpPr/>
              <p:nvPr/>
            </p:nvSpPr>
            <p:spPr>
              <a:xfrm>
                <a:off x="8157440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3</a:t>
                </a:r>
              </a:p>
            </p:txBody>
          </p:sp>
          <p:sp>
            <p:nvSpPr>
              <p:cNvPr id="44" name="Равнобедренный треугольник 43">
                <a:extLst>
                  <a:ext uri="{FF2B5EF4-FFF2-40B4-BE49-F238E27FC236}">
                    <a16:creationId xmlns:a16="http://schemas.microsoft.com/office/drawing/2014/main" id="{4F0E2CBC-9BB0-4AF1-B27E-6BC455484D9D}"/>
                  </a:ext>
                </a:extLst>
              </p:cNvPr>
              <p:cNvSpPr/>
              <p:nvPr/>
            </p:nvSpPr>
            <p:spPr>
              <a:xfrm rot="16200000" flipH="1">
                <a:off x="8212903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13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CB234E-5118-4015-A0DB-6A00A846AE23}"/>
              </a:ext>
            </a:extLst>
          </p:cNvPr>
          <p:cNvSpPr/>
          <p:nvPr/>
        </p:nvSpPr>
        <p:spPr>
          <a:xfrm>
            <a:off x="3809916" y="4399949"/>
            <a:ext cx="3938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Ян </a:t>
            </a:r>
            <a:r>
              <a:rPr lang="ru-RU" dirty="0" err="1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Вермейер</a:t>
            </a: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 </a:t>
            </a:r>
          </a:p>
          <a:p>
            <a:pPr algn="r"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 «Девушка с жемчужной сережкой»</a:t>
            </a:r>
          </a:p>
        </p:txBody>
      </p:sp>
      <p:pic>
        <p:nvPicPr>
          <p:cNvPr id="21" name="Google Shape;254;p11" descr="Картины • Школа Рисования и Живописи на Татарской">
            <a:extLst>
              <a:ext uri="{FF2B5EF4-FFF2-40B4-BE49-F238E27FC236}">
                <a16:creationId xmlns:a16="http://schemas.microsoft.com/office/drawing/2014/main" id="{CB6FECC6-317B-4A46-9836-B3A83964FB62}"/>
              </a:ext>
            </a:extLst>
          </p:cNvPr>
          <p:cNvPicPr preferRelativeResize="0"/>
          <p:nvPr/>
        </p:nvPicPr>
        <p:blipFill rotWithShape="1">
          <a:blip r:embed="rId2"/>
          <a:srcRect l="16398" t="3882" r="4836"/>
          <a:stretch/>
        </p:blipFill>
        <p:spPr>
          <a:xfrm>
            <a:off x="5394059" y="1057590"/>
            <a:ext cx="2354302" cy="3138130"/>
          </a:xfrm>
          <a:prstGeom prst="roundRect">
            <a:avLst>
              <a:gd name="adj" fmla="val 8544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069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Принятие других</a:t>
            </a:r>
          </a:p>
        </p:txBody>
      </p:sp>
      <p:sp>
        <p:nvSpPr>
          <p:cNvPr id="37" name="Скругленный прямоугольник 8">
            <a:extLst>
              <a:ext uri="{FF2B5EF4-FFF2-40B4-BE49-F238E27FC236}">
                <a16:creationId xmlns:a16="http://schemas.microsoft.com/office/drawing/2014/main" id="{EA983C46-FB4A-4315-8384-F2B3029DDC34}"/>
              </a:ext>
            </a:extLst>
          </p:cNvPr>
          <p:cNvSpPr/>
          <p:nvPr/>
        </p:nvSpPr>
        <p:spPr>
          <a:xfrm>
            <a:off x="942183" y="1610647"/>
            <a:ext cx="3718522" cy="917561"/>
          </a:xfrm>
          <a:prstGeom prst="roundRect">
            <a:avLst>
              <a:gd name="adj" fmla="val 10433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Адаптация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A2ACF3D-CA85-4F79-8230-C005B3440265}"/>
              </a:ext>
            </a:extLst>
          </p:cNvPr>
          <p:cNvGrpSpPr/>
          <p:nvPr/>
        </p:nvGrpSpPr>
        <p:grpSpPr>
          <a:xfrm>
            <a:off x="726086" y="1807497"/>
            <a:ext cx="667523" cy="523861"/>
            <a:chOff x="558857" y="1788106"/>
            <a:chExt cx="667523" cy="523861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1A432D5A-A424-4197-B9E1-C9C0C033B012}"/>
                </a:ext>
              </a:extLst>
            </p:cNvPr>
            <p:cNvSpPr/>
            <p:nvPr/>
          </p:nvSpPr>
          <p:spPr>
            <a:xfrm>
              <a:off x="558858" y="1788106"/>
              <a:ext cx="667522" cy="418690"/>
            </a:xfrm>
            <a:prstGeom prst="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SB Sans Text" panose="020B0503040504020204" pitchFamily="34" charset="-52"/>
                  <a:cs typeface="SB Sans Text" panose="020B0503040504020204" pitchFamily="34" charset="-52"/>
                </a:rPr>
                <a:t>1</a:t>
              </a:r>
            </a:p>
          </p:txBody>
        </p:sp>
        <p:sp>
          <p:nvSpPr>
            <p:cNvPr id="48" name="Равнобедренный треугольник 47">
              <a:extLst>
                <a:ext uri="{FF2B5EF4-FFF2-40B4-BE49-F238E27FC236}">
                  <a16:creationId xmlns:a16="http://schemas.microsoft.com/office/drawing/2014/main" id="{D204E5B8-569C-46C8-89CC-595ABB376003}"/>
                </a:ext>
              </a:extLst>
            </p:cNvPr>
            <p:cNvSpPr/>
            <p:nvPr/>
          </p:nvSpPr>
          <p:spPr>
            <a:xfrm rot="16200000" flipH="1">
              <a:off x="614321" y="2151333"/>
              <a:ext cx="105170" cy="21609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Скругленный прямоугольник 13">
            <a:extLst>
              <a:ext uri="{FF2B5EF4-FFF2-40B4-BE49-F238E27FC236}">
                <a16:creationId xmlns:a16="http://schemas.microsoft.com/office/drawing/2014/main" id="{754B1713-584C-4613-B713-56E2682F12F1}"/>
              </a:ext>
            </a:extLst>
          </p:cNvPr>
          <p:cNvSpPr/>
          <p:nvPr/>
        </p:nvSpPr>
        <p:spPr>
          <a:xfrm>
            <a:off x="942183" y="2724021"/>
            <a:ext cx="3718522" cy="917561"/>
          </a:xfrm>
          <a:prstGeom prst="roundRect">
            <a:avLst>
              <a:gd name="adj" fmla="val 9602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Эмпатия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E5E9D35-DE41-4A69-AA0E-242225B24458}"/>
              </a:ext>
            </a:extLst>
          </p:cNvPr>
          <p:cNvGrpSpPr/>
          <p:nvPr/>
        </p:nvGrpSpPr>
        <p:grpSpPr>
          <a:xfrm>
            <a:off x="726086" y="2920871"/>
            <a:ext cx="667523" cy="523861"/>
            <a:chOff x="4358148" y="1788106"/>
            <a:chExt cx="667523" cy="523861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0DCA79B2-C54D-42C7-9D1E-99E412F9521F}"/>
                </a:ext>
              </a:extLst>
            </p:cNvPr>
            <p:cNvSpPr/>
            <p:nvPr/>
          </p:nvSpPr>
          <p:spPr>
            <a:xfrm>
              <a:off x="4358149" y="1788106"/>
              <a:ext cx="667522" cy="418690"/>
            </a:xfrm>
            <a:prstGeom prst="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SB Sans Text" panose="020B0503040504020204" pitchFamily="34" charset="-52"/>
                  <a:cs typeface="SB Sans Text" panose="020B0503040504020204" pitchFamily="34" charset="-52"/>
                </a:rPr>
                <a:t>2</a:t>
              </a:r>
            </a:p>
          </p:txBody>
        </p:sp>
        <p:sp>
          <p:nvSpPr>
            <p:cNvPr id="46" name="Равнобедренный треугольник 45">
              <a:extLst>
                <a:ext uri="{FF2B5EF4-FFF2-40B4-BE49-F238E27FC236}">
                  <a16:creationId xmlns:a16="http://schemas.microsoft.com/office/drawing/2014/main" id="{03950373-5080-477D-89FB-D59AE3F9B916}"/>
                </a:ext>
              </a:extLst>
            </p:cNvPr>
            <p:cNvSpPr/>
            <p:nvPr/>
          </p:nvSpPr>
          <p:spPr>
            <a:xfrm rot="16200000" flipH="1">
              <a:off x="4413612" y="2151333"/>
              <a:ext cx="105170" cy="21609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14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CB234E-5118-4015-A0DB-6A00A846AE23}"/>
              </a:ext>
            </a:extLst>
          </p:cNvPr>
          <p:cNvSpPr/>
          <p:nvPr/>
        </p:nvSpPr>
        <p:spPr>
          <a:xfrm>
            <a:off x="4898259" y="4399949"/>
            <a:ext cx="3090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Энди </a:t>
            </a:r>
            <a:r>
              <a:rPr lang="ru-RU" dirty="0" err="1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Уорхолл</a:t>
            </a:r>
            <a:endParaRPr lang="ru-RU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  <a:sym typeface="Calibri"/>
            </a:endParaRPr>
          </a:p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 «Мерлин Монро»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8A29C8-0102-49C4-904C-8EBE4B40B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8" t="44054" r="44919" b="20703"/>
          <a:stretch/>
        </p:blipFill>
        <p:spPr>
          <a:xfrm>
            <a:off x="5003034" y="1034794"/>
            <a:ext cx="3185475" cy="3226312"/>
          </a:xfrm>
          <a:prstGeom prst="roundRect">
            <a:avLst>
              <a:gd name="adj" fmla="val 8544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014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Управление собой</a:t>
            </a:r>
          </a:p>
        </p:txBody>
      </p:sp>
      <p:sp>
        <p:nvSpPr>
          <p:cNvPr id="37" name="Скругленный прямоугольник 8">
            <a:extLst>
              <a:ext uri="{FF2B5EF4-FFF2-40B4-BE49-F238E27FC236}">
                <a16:creationId xmlns:a16="http://schemas.microsoft.com/office/drawing/2014/main" id="{EA983C46-FB4A-4315-8384-F2B3029DDC34}"/>
              </a:ext>
            </a:extLst>
          </p:cNvPr>
          <p:cNvSpPr/>
          <p:nvPr/>
        </p:nvSpPr>
        <p:spPr>
          <a:xfrm>
            <a:off x="942183" y="1610647"/>
            <a:ext cx="3718522" cy="917561"/>
          </a:xfrm>
          <a:prstGeom prst="roundRect">
            <a:avLst>
              <a:gd name="adj" fmla="val 10433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Самоконтроль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A2ACF3D-CA85-4F79-8230-C005B3440265}"/>
              </a:ext>
            </a:extLst>
          </p:cNvPr>
          <p:cNvGrpSpPr/>
          <p:nvPr/>
        </p:nvGrpSpPr>
        <p:grpSpPr>
          <a:xfrm>
            <a:off x="726086" y="1807497"/>
            <a:ext cx="667523" cy="523861"/>
            <a:chOff x="558857" y="1788106"/>
            <a:chExt cx="667523" cy="523861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1A432D5A-A424-4197-B9E1-C9C0C033B012}"/>
                </a:ext>
              </a:extLst>
            </p:cNvPr>
            <p:cNvSpPr/>
            <p:nvPr/>
          </p:nvSpPr>
          <p:spPr>
            <a:xfrm>
              <a:off x="558858" y="1788106"/>
              <a:ext cx="667522" cy="418690"/>
            </a:xfrm>
            <a:prstGeom prst="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SB Sans Text" panose="020B0503040504020204" pitchFamily="34" charset="-52"/>
                  <a:cs typeface="SB Sans Text" panose="020B0503040504020204" pitchFamily="34" charset="-52"/>
                </a:rPr>
                <a:t>1</a:t>
              </a:r>
            </a:p>
          </p:txBody>
        </p:sp>
        <p:sp>
          <p:nvSpPr>
            <p:cNvPr id="48" name="Равнобедренный треугольник 47">
              <a:extLst>
                <a:ext uri="{FF2B5EF4-FFF2-40B4-BE49-F238E27FC236}">
                  <a16:creationId xmlns:a16="http://schemas.microsoft.com/office/drawing/2014/main" id="{D204E5B8-569C-46C8-89CC-595ABB376003}"/>
                </a:ext>
              </a:extLst>
            </p:cNvPr>
            <p:cNvSpPr/>
            <p:nvPr/>
          </p:nvSpPr>
          <p:spPr>
            <a:xfrm rot="16200000" flipH="1">
              <a:off x="614321" y="2151333"/>
              <a:ext cx="105170" cy="21609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Скругленный прямоугольник 13">
            <a:extLst>
              <a:ext uri="{FF2B5EF4-FFF2-40B4-BE49-F238E27FC236}">
                <a16:creationId xmlns:a16="http://schemas.microsoft.com/office/drawing/2014/main" id="{754B1713-584C-4613-B713-56E2682F12F1}"/>
              </a:ext>
            </a:extLst>
          </p:cNvPr>
          <p:cNvSpPr/>
          <p:nvPr/>
        </p:nvSpPr>
        <p:spPr>
          <a:xfrm>
            <a:off x="942183" y="2724021"/>
            <a:ext cx="3718522" cy="917561"/>
          </a:xfrm>
          <a:prstGeom prst="roundRect">
            <a:avLst>
              <a:gd name="adj" fmla="val 9602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Самоорганизация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E5E9D35-DE41-4A69-AA0E-242225B24458}"/>
              </a:ext>
            </a:extLst>
          </p:cNvPr>
          <p:cNvGrpSpPr/>
          <p:nvPr/>
        </p:nvGrpSpPr>
        <p:grpSpPr>
          <a:xfrm>
            <a:off x="726086" y="2920871"/>
            <a:ext cx="667523" cy="523861"/>
            <a:chOff x="4358148" y="1788106"/>
            <a:chExt cx="667523" cy="523861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0DCA79B2-C54D-42C7-9D1E-99E412F9521F}"/>
                </a:ext>
              </a:extLst>
            </p:cNvPr>
            <p:cNvSpPr/>
            <p:nvPr/>
          </p:nvSpPr>
          <p:spPr>
            <a:xfrm>
              <a:off x="4358149" y="1788106"/>
              <a:ext cx="667522" cy="418690"/>
            </a:xfrm>
            <a:prstGeom prst="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SB Sans Text" panose="020B0503040504020204" pitchFamily="34" charset="-52"/>
                  <a:cs typeface="SB Sans Text" panose="020B0503040504020204" pitchFamily="34" charset="-52"/>
                </a:rPr>
                <a:t>2</a:t>
              </a:r>
            </a:p>
          </p:txBody>
        </p:sp>
        <p:sp>
          <p:nvSpPr>
            <p:cNvPr id="46" name="Равнобедренный треугольник 45">
              <a:extLst>
                <a:ext uri="{FF2B5EF4-FFF2-40B4-BE49-F238E27FC236}">
                  <a16:creationId xmlns:a16="http://schemas.microsoft.com/office/drawing/2014/main" id="{03950373-5080-477D-89FB-D59AE3F9B916}"/>
                </a:ext>
              </a:extLst>
            </p:cNvPr>
            <p:cNvSpPr/>
            <p:nvPr/>
          </p:nvSpPr>
          <p:spPr>
            <a:xfrm rot="16200000" flipH="1">
              <a:off x="4413612" y="2151333"/>
              <a:ext cx="105170" cy="21609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15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CB234E-5118-4015-A0DB-6A00A846AE23}"/>
              </a:ext>
            </a:extLst>
          </p:cNvPr>
          <p:cNvSpPr/>
          <p:nvPr/>
        </p:nvSpPr>
        <p:spPr>
          <a:xfrm>
            <a:off x="4898259" y="4399949"/>
            <a:ext cx="3090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Сальвадор Дали </a:t>
            </a:r>
          </a:p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«Постоянство памяти»</a:t>
            </a:r>
          </a:p>
        </p:txBody>
      </p:sp>
      <p:pic>
        <p:nvPicPr>
          <p:cNvPr id="14" name="Google Shape;281;p13" descr="10 картин, в которые авторы вложили более глубокий смысл, чем кажется с первого взгляда">
            <a:extLst>
              <a:ext uri="{FF2B5EF4-FFF2-40B4-BE49-F238E27FC236}">
                <a16:creationId xmlns:a16="http://schemas.microsoft.com/office/drawing/2014/main" id="{2351177D-842B-4DB8-B8A7-A4B2BB9C2135}"/>
              </a:ext>
            </a:extLst>
          </p:cNvPr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4958254" y="1162706"/>
            <a:ext cx="3672091" cy="2990268"/>
          </a:xfrm>
          <a:prstGeom prst="roundRect">
            <a:avLst>
              <a:gd name="adj" fmla="val 8544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34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Работа в команде</a:t>
            </a:r>
          </a:p>
        </p:txBody>
      </p:sp>
      <p:sp>
        <p:nvSpPr>
          <p:cNvPr id="37" name="Скругленный прямоугольник 8">
            <a:extLst>
              <a:ext uri="{FF2B5EF4-FFF2-40B4-BE49-F238E27FC236}">
                <a16:creationId xmlns:a16="http://schemas.microsoft.com/office/drawing/2014/main" id="{EA983C46-FB4A-4315-8384-F2B3029DDC34}"/>
              </a:ext>
            </a:extLst>
          </p:cNvPr>
          <p:cNvSpPr/>
          <p:nvPr/>
        </p:nvSpPr>
        <p:spPr>
          <a:xfrm>
            <a:off x="942183" y="1610647"/>
            <a:ext cx="3718522" cy="917561"/>
          </a:xfrm>
          <a:prstGeom prst="roundRect">
            <a:avLst>
              <a:gd name="adj" fmla="val 10433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Координация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A2ACF3D-CA85-4F79-8230-C005B3440265}"/>
              </a:ext>
            </a:extLst>
          </p:cNvPr>
          <p:cNvGrpSpPr/>
          <p:nvPr/>
        </p:nvGrpSpPr>
        <p:grpSpPr>
          <a:xfrm>
            <a:off x="726086" y="1807497"/>
            <a:ext cx="667523" cy="523861"/>
            <a:chOff x="558857" y="1788106"/>
            <a:chExt cx="667523" cy="523861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1A432D5A-A424-4197-B9E1-C9C0C033B012}"/>
                </a:ext>
              </a:extLst>
            </p:cNvPr>
            <p:cNvSpPr/>
            <p:nvPr/>
          </p:nvSpPr>
          <p:spPr>
            <a:xfrm>
              <a:off x="558858" y="1788106"/>
              <a:ext cx="667522" cy="418690"/>
            </a:xfrm>
            <a:prstGeom prst="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SB Sans Text" panose="020B0503040504020204" pitchFamily="34" charset="-52"/>
                  <a:cs typeface="SB Sans Text" panose="020B0503040504020204" pitchFamily="34" charset="-52"/>
                </a:rPr>
                <a:t>1</a:t>
              </a:r>
            </a:p>
          </p:txBody>
        </p:sp>
        <p:sp>
          <p:nvSpPr>
            <p:cNvPr id="48" name="Равнобедренный треугольник 47">
              <a:extLst>
                <a:ext uri="{FF2B5EF4-FFF2-40B4-BE49-F238E27FC236}">
                  <a16:creationId xmlns:a16="http://schemas.microsoft.com/office/drawing/2014/main" id="{D204E5B8-569C-46C8-89CC-595ABB376003}"/>
                </a:ext>
              </a:extLst>
            </p:cNvPr>
            <p:cNvSpPr/>
            <p:nvPr/>
          </p:nvSpPr>
          <p:spPr>
            <a:xfrm rot="16200000" flipH="1">
              <a:off x="614321" y="2151333"/>
              <a:ext cx="105170" cy="21609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Скругленный прямоугольник 13">
            <a:extLst>
              <a:ext uri="{FF2B5EF4-FFF2-40B4-BE49-F238E27FC236}">
                <a16:creationId xmlns:a16="http://schemas.microsoft.com/office/drawing/2014/main" id="{754B1713-584C-4613-B713-56E2682F12F1}"/>
              </a:ext>
            </a:extLst>
          </p:cNvPr>
          <p:cNvSpPr/>
          <p:nvPr/>
        </p:nvSpPr>
        <p:spPr>
          <a:xfrm>
            <a:off x="942183" y="2724021"/>
            <a:ext cx="3718522" cy="917561"/>
          </a:xfrm>
          <a:prstGeom prst="roundRect">
            <a:avLst>
              <a:gd name="adj" fmla="val 9602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Субординация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E5E9D35-DE41-4A69-AA0E-242225B24458}"/>
              </a:ext>
            </a:extLst>
          </p:cNvPr>
          <p:cNvGrpSpPr/>
          <p:nvPr/>
        </p:nvGrpSpPr>
        <p:grpSpPr>
          <a:xfrm>
            <a:off x="726086" y="2920871"/>
            <a:ext cx="667523" cy="523861"/>
            <a:chOff x="4358148" y="1788106"/>
            <a:chExt cx="667523" cy="523861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0DCA79B2-C54D-42C7-9D1E-99E412F9521F}"/>
                </a:ext>
              </a:extLst>
            </p:cNvPr>
            <p:cNvSpPr/>
            <p:nvPr/>
          </p:nvSpPr>
          <p:spPr>
            <a:xfrm>
              <a:off x="4358149" y="1788106"/>
              <a:ext cx="667522" cy="418690"/>
            </a:xfrm>
            <a:prstGeom prst="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SB Sans Text" panose="020B0503040504020204" pitchFamily="34" charset="-52"/>
                  <a:cs typeface="SB Sans Text" panose="020B0503040504020204" pitchFamily="34" charset="-52"/>
                </a:rPr>
                <a:t>2</a:t>
              </a:r>
            </a:p>
          </p:txBody>
        </p:sp>
        <p:sp>
          <p:nvSpPr>
            <p:cNvPr id="46" name="Равнобедренный треугольник 45">
              <a:extLst>
                <a:ext uri="{FF2B5EF4-FFF2-40B4-BE49-F238E27FC236}">
                  <a16:creationId xmlns:a16="http://schemas.microsoft.com/office/drawing/2014/main" id="{03950373-5080-477D-89FB-D59AE3F9B916}"/>
                </a:ext>
              </a:extLst>
            </p:cNvPr>
            <p:cNvSpPr/>
            <p:nvPr/>
          </p:nvSpPr>
          <p:spPr>
            <a:xfrm rot="16200000" flipH="1">
              <a:off x="4413612" y="2151333"/>
              <a:ext cx="105170" cy="21609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16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CB234E-5118-4015-A0DB-6A00A846AE23}"/>
              </a:ext>
            </a:extLst>
          </p:cNvPr>
          <p:cNvSpPr/>
          <p:nvPr/>
        </p:nvSpPr>
        <p:spPr>
          <a:xfrm>
            <a:off x="4898259" y="4399949"/>
            <a:ext cx="3090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Питер Брейгель</a:t>
            </a:r>
          </a:p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«Вавилонская башня»</a:t>
            </a:r>
          </a:p>
        </p:txBody>
      </p:sp>
      <p:pic>
        <p:nvPicPr>
          <p:cNvPr id="15" name="Google Shape;290;p14" descr="Вавилонская башня» Брейгеля-старшего">
            <a:extLst>
              <a:ext uri="{FF2B5EF4-FFF2-40B4-BE49-F238E27FC236}">
                <a16:creationId xmlns:a16="http://schemas.microsoft.com/office/drawing/2014/main" id="{3CE5CF5C-1F08-4E03-88D1-D040C45684B9}"/>
              </a:ext>
            </a:extLst>
          </p:cNvPr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4997669" y="1337970"/>
            <a:ext cx="3769968" cy="2772102"/>
          </a:xfrm>
          <a:prstGeom prst="roundRect">
            <a:avLst>
              <a:gd name="adj" fmla="val 8544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9730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Сервис для работы в команде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17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pic>
        <p:nvPicPr>
          <p:cNvPr id="14" name="video1305676017">
            <a:hlinkClick r:id="" action="ppaction://media"/>
            <a:extLst>
              <a:ext uri="{FF2B5EF4-FFF2-40B4-BE49-F238E27FC236}">
                <a16:creationId xmlns:a16="http://schemas.microsoft.com/office/drawing/2014/main" id="{FC294C2E-8C34-4EE1-AC82-C718AF1A2E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59" end="60686.6666"/>
                </p14:media>
              </p:ext>
            </p:extLst>
          </p:nvPr>
        </p:nvPicPr>
        <p:blipFill rotWithShape="1">
          <a:blip r:embed="rId4"/>
          <a:srcRect t="12642"/>
          <a:stretch/>
        </p:blipFill>
        <p:spPr>
          <a:xfrm>
            <a:off x="537421" y="1128574"/>
            <a:ext cx="7236813" cy="33585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D6647F-6C8A-46C2-81B8-E408B2908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693361" y="550177"/>
            <a:ext cx="1328737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Коммуникация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0A486CF-4842-4241-9C54-D1820EA73D18}"/>
              </a:ext>
            </a:extLst>
          </p:cNvPr>
          <p:cNvGrpSpPr/>
          <p:nvPr/>
        </p:nvGrpSpPr>
        <p:grpSpPr>
          <a:xfrm>
            <a:off x="440336" y="1057590"/>
            <a:ext cx="3934619" cy="3144309"/>
            <a:chOff x="1832197" y="2147983"/>
            <a:chExt cx="3934619" cy="3144309"/>
          </a:xfrm>
        </p:grpSpPr>
        <p:sp>
          <p:nvSpPr>
            <p:cNvPr id="37" name="Скругленный прямоугольник 8">
              <a:extLst>
                <a:ext uri="{FF2B5EF4-FFF2-40B4-BE49-F238E27FC236}">
                  <a16:creationId xmlns:a16="http://schemas.microsoft.com/office/drawing/2014/main" id="{EA983C46-FB4A-4315-8384-F2B3029DDC34}"/>
                </a:ext>
              </a:extLst>
            </p:cNvPr>
            <p:cNvSpPr/>
            <p:nvPr/>
          </p:nvSpPr>
          <p:spPr>
            <a:xfrm>
              <a:off x="2048294" y="2147983"/>
              <a:ext cx="3718522" cy="917561"/>
            </a:xfrm>
            <a:prstGeom prst="roundRect">
              <a:avLst>
                <a:gd name="adj" fmla="val 10433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Обмен информацией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A2ACF3D-CA85-4F79-8230-C005B3440265}"/>
                </a:ext>
              </a:extLst>
            </p:cNvPr>
            <p:cNvGrpSpPr/>
            <p:nvPr/>
          </p:nvGrpSpPr>
          <p:grpSpPr>
            <a:xfrm>
              <a:off x="1832197" y="2344833"/>
              <a:ext cx="667523" cy="523861"/>
              <a:chOff x="558857" y="1788106"/>
              <a:chExt cx="667523" cy="523861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1A432D5A-A424-4197-B9E1-C9C0C033B012}"/>
                  </a:ext>
                </a:extLst>
              </p:cNvPr>
              <p:cNvSpPr/>
              <p:nvPr/>
            </p:nvSpPr>
            <p:spPr>
              <a:xfrm>
                <a:off x="558858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1</a:t>
                </a:r>
              </a:p>
            </p:txBody>
          </p:sp>
          <p:sp>
            <p:nvSpPr>
              <p:cNvPr id="48" name="Равнобедренный треугольник 47">
                <a:extLst>
                  <a:ext uri="{FF2B5EF4-FFF2-40B4-BE49-F238E27FC236}">
                    <a16:creationId xmlns:a16="http://schemas.microsoft.com/office/drawing/2014/main" id="{D204E5B8-569C-46C8-89CC-595ABB376003}"/>
                  </a:ext>
                </a:extLst>
              </p:cNvPr>
              <p:cNvSpPr/>
              <p:nvPr/>
            </p:nvSpPr>
            <p:spPr>
              <a:xfrm rot="16200000" flipH="1">
                <a:off x="614321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13">
              <a:extLst>
                <a:ext uri="{FF2B5EF4-FFF2-40B4-BE49-F238E27FC236}">
                  <a16:creationId xmlns:a16="http://schemas.microsoft.com/office/drawing/2014/main" id="{754B1713-584C-4613-B713-56E2682F12F1}"/>
                </a:ext>
              </a:extLst>
            </p:cNvPr>
            <p:cNvSpPr/>
            <p:nvPr/>
          </p:nvSpPr>
          <p:spPr>
            <a:xfrm>
              <a:off x="2048294" y="3261357"/>
              <a:ext cx="3718522" cy="917561"/>
            </a:xfrm>
            <a:prstGeom prst="roundRect">
              <a:avLst>
                <a:gd name="adj" fmla="val 960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Решение конфликтов</a:t>
              </a: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8E5E9D35-DE41-4A69-AA0E-242225B24458}"/>
                </a:ext>
              </a:extLst>
            </p:cNvPr>
            <p:cNvGrpSpPr/>
            <p:nvPr/>
          </p:nvGrpSpPr>
          <p:grpSpPr>
            <a:xfrm>
              <a:off x="1832197" y="3458207"/>
              <a:ext cx="667523" cy="523861"/>
              <a:chOff x="4358148" y="1788106"/>
              <a:chExt cx="667523" cy="523861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0DCA79B2-C54D-42C7-9D1E-99E412F9521F}"/>
                  </a:ext>
                </a:extLst>
              </p:cNvPr>
              <p:cNvSpPr/>
              <p:nvPr/>
            </p:nvSpPr>
            <p:spPr>
              <a:xfrm>
                <a:off x="4358149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2</a:t>
                </a:r>
              </a:p>
            </p:txBody>
          </p:sp>
          <p:sp>
            <p:nvSpPr>
              <p:cNvPr id="46" name="Равнобедренный треугольник 45">
                <a:extLst>
                  <a:ext uri="{FF2B5EF4-FFF2-40B4-BE49-F238E27FC236}">
                    <a16:creationId xmlns:a16="http://schemas.microsoft.com/office/drawing/2014/main" id="{03950373-5080-477D-89FB-D59AE3F9B916}"/>
                  </a:ext>
                </a:extLst>
              </p:cNvPr>
              <p:cNvSpPr/>
              <p:nvPr/>
            </p:nvSpPr>
            <p:spPr>
              <a:xfrm rot="16200000" flipH="1">
                <a:off x="4413612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" name="Скругленный прямоугольник 18">
              <a:extLst>
                <a:ext uri="{FF2B5EF4-FFF2-40B4-BE49-F238E27FC236}">
                  <a16:creationId xmlns:a16="http://schemas.microsoft.com/office/drawing/2014/main" id="{368835A2-9E17-46DC-96B5-2749353FBA6F}"/>
                </a:ext>
              </a:extLst>
            </p:cNvPr>
            <p:cNvSpPr/>
            <p:nvPr/>
          </p:nvSpPr>
          <p:spPr>
            <a:xfrm>
              <a:off x="2048294" y="4374731"/>
              <a:ext cx="3718522" cy="917561"/>
            </a:xfrm>
            <a:prstGeom prst="roundRect">
              <a:avLst>
                <a:gd name="adj" fmla="val 877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Владение техниками вопросов</a:t>
              </a: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B062CAA-B1F8-4E50-AB8C-F5A501787079}"/>
                </a:ext>
              </a:extLst>
            </p:cNvPr>
            <p:cNvGrpSpPr/>
            <p:nvPr/>
          </p:nvGrpSpPr>
          <p:grpSpPr>
            <a:xfrm>
              <a:off x="1832197" y="4571581"/>
              <a:ext cx="667523" cy="523861"/>
              <a:chOff x="8157439" y="1788106"/>
              <a:chExt cx="667523" cy="523861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50BFE790-D67F-49F1-971C-59BA19896B14}"/>
                  </a:ext>
                </a:extLst>
              </p:cNvPr>
              <p:cNvSpPr/>
              <p:nvPr/>
            </p:nvSpPr>
            <p:spPr>
              <a:xfrm>
                <a:off x="8157440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3</a:t>
                </a:r>
              </a:p>
            </p:txBody>
          </p:sp>
          <p:sp>
            <p:nvSpPr>
              <p:cNvPr id="44" name="Равнобедренный треугольник 43">
                <a:extLst>
                  <a:ext uri="{FF2B5EF4-FFF2-40B4-BE49-F238E27FC236}">
                    <a16:creationId xmlns:a16="http://schemas.microsoft.com/office/drawing/2014/main" id="{4F0E2CBC-9BB0-4AF1-B27E-6BC455484D9D}"/>
                  </a:ext>
                </a:extLst>
              </p:cNvPr>
              <p:cNvSpPr/>
              <p:nvPr/>
            </p:nvSpPr>
            <p:spPr>
              <a:xfrm rot="16200000" flipH="1">
                <a:off x="8212903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18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CB234E-5118-4015-A0DB-6A00A846AE23}"/>
              </a:ext>
            </a:extLst>
          </p:cNvPr>
          <p:cNvSpPr/>
          <p:nvPr/>
        </p:nvSpPr>
        <p:spPr>
          <a:xfrm>
            <a:off x="4612509" y="4399949"/>
            <a:ext cx="3090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В.Г. Перов </a:t>
            </a:r>
          </a:p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«Охотники на привале»</a:t>
            </a:r>
          </a:p>
        </p:txBody>
      </p:sp>
      <p:pic>
        <p:nvPicPr>
          <p:cNvPr id="21" name="Google Shape;300;p15" descr="https://muzei-mira.com/templates/museum/images/paint/ohotniki-na-privale+.jpg">
            <a:extLst>
              <a:ext uri="{FF2B5EF4-FFF2-40B4-BE49-F238E27FC236}">
                <a16:creationId xmlns:a16="http://schemas.microsoft.com/office/drawing/2014/main" id="{EC917A43-9BAD-43B5-83FD-44A6E15FEF8D}"/>
              </a:ext>
            </a:extLst>
          </p:cNvPr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4662499" y="1057590"/>
            <a:ext cx="4041164" cy="3144309"/>
          </a:xfrm>
          <a:prstGeom prst="roundRect">
            <a:avLst>
              <a:gd name="adj" fmla="val 7008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211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B839C0-B75E-4BD9-8020-6F8A2AE4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31"/>
            <a:ext cx="9144000" cy="51220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9E05F5-FFD4-456A-88BC-59D472C0F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92809"/>
            <a:ext cx="1160933" cy="10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 txBox="1"/>
          <p:nvPr/>
        </p:nvSpPr>
        <p:spPr bwMode="auto">
          <a:xfrm>
            <a:off x="4988253" y="3092465"/>
            <a:ext cx="3793935" cy="57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Ангелина Жилина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25B4-86F0-46FA-A780-A7BAB89053AE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2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2FE8979-58BF-41E0-BC51-BBCD6BCAE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19" y="1030397"/>
            <a:ext cx="2009533" cy="2009533"/>
          </a:xfrm>
          <a:prstGeom prst="ellipse">
            <a:avLst/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4849EA-40B2-4EBF-8484-81CDF866B361}"/>
              </a:ext>
            </a:extLst>
          </p:cNvPr>
          <p:cNvSpPr/>
          <p:nvPr/>
        </p:nvSpPr>
        <p:spPr>
          <a:xfrm>
            <a:off x="435822" y="3550515"/>
            <a:ext cx="4015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К.п.н., Почётный работник Просвещения </a:t>
            </a:r>
            <a:b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и воспитания РФ, лектор общества «Знание», методист ООО «СберОбразование», автор методических рекомендаций «Ассистента преподавателя» </a:t>
            </a:r>
          </a:p>
        </p:txBody>
      </p:sp>
      <p:sp>
        <p:nvSpPr>
          <p:cNvPr id="8" name="Текст 1"/>
          <p:cNvSpPr txBox="1"/>
          <p:nvPr/>
        </p:nvSpPr>
        <p:spPr bwMode="auto">
          <a:xfrm>
            <a:off x="546618" y="3092465"/>
            <a:ext cx="3793935" cy="57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Светлана Антонова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E4849EA-40B2-4EBF-8484-81CDF866B361}"/>
              </a:ext>
            </a:extLst>
          </p:cNvPr>
          <p:cNvSpPr/>
          <p:nvPr/>
        </p:nvSpPr>
        <p:spPr bwMode="auto">
          <a:xfrm>
            <a:off x="5278600" y="3550515"/>
            <a:ext cx="3429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Методист ООО «</a:t>
            </a:r>
            <a:r>
              <a:rPr lang="ru-RU" sz="1200" dirty="0" err="1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СберОбразование</a:t>
            </a: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», педагог первой категории, наставник победителя конкурса "Ученик года России", наставник победителя конкурса "Большая Перемена"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6624B-1A3B-4E3C-8EF2-DFBAD3970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2" t="4644" r="4308" b="33666"/>
          <a:stretch/>
        </p:blipFill>
        <p:spPr>
          <a:xfrm>
            <a:off x="5835627" y="940009"/>
            <a:ext cx="2099185" cy="2190307"/>
          </a:xfrm>
          <a:prstGeom prst="ellipse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27143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6465D5-A08B-4CBA-8130-7504E0143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86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17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 txBox="1"/>
          <p:nvPr/>
        </p:nvSpPr>
        <p:spPr bwMode="auto">
          <a:xfrm>
            <a:off x="229426" y="259284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Конспект занятия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25B4-86F0-46FA-A780-A7BAB89053AE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21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63" name="Google Shape;271;p3">
            <a:extLst>
              <a:ext uri="{FF2B5EF4-FFF2-40B4-BE49-F238E27FC236}">
                <a16:creationId xmlns:a16="http://schemas.microsoft.com/office/drawing/2014/main" id="{5A80C19F-33DF-4CEF-934B-1B3062328E9A}"/>
              </a:ext>
            </a:extLst>
          </p:cNvPr>
          <p:cNvSpPr/>
          <p:nvPr/>
        </p:nvSpPr>
        <p:spPr>
          <a:xfrm>
            <a:off x="460989" y="863601"/>
            <a:ext cx="8225812" cy="3968468"/>
          </a:xfrm>
          <a:prstGeom prst="roundRect">
            <a:avLst>
              <a:gd name="adj" fmla="val 4224"/>
            </a:avLst>
          </a:prstGeom>
          <a:gradFill>
            <a:gsLst>
              <a:gs pos="0">
                <a:srgbClr val="03E7DD">
                  <a:lumMod val="5000"/>
                  <a:lumOff val="95000"/>
                </a:srgbClr>
              </a:gs>
              <a:gs pos="100000">
                <a:srgbClr val="FFFFFF">
                  <a:alpha val="85000"/>
                </a:srgbClr>
              </a:gs>
            </a:gsLst>
            <a:lin ang="5400000" scaled="1"/>
          </a:gradFill>
          <a:ln>
            <a:noFill/>
          </a:ln>
          <a:effectLst>
            <a:outerShdw blurRad="228600" dist="38100" dir="2700000" algn="tl" rotWithShape="0">
              <a:srgbClr val="006AB9">
                <a:lumMod val="50000"/>
                <a:alpha val="3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>
              <a:buClr>
                <a:srgbClr val="1DAFC2"/>
              </a:buClr>
              <a:buSzPct val="90000"/>
              <a:buFontTx/>
              <a:buNone/>
              <a:defRPr/>
            </a:pPr>
            <a:endParaRPr lang="ru-RU" sz="1100" dirty="0">
              <a:solidFill>
                <a:prstClr val="black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77D22D-D2BB-4C5B-80A0-90A2710C2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21" y="901883"/>
            <a:ext cx="8102558" cy="3891903"/>
          </a:xfrm>
          <a:prstGeom prst="round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B7226E2-59F7-4C77-9C79-6958A24EE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90608" y="1488499"/>
            <a:ext cx="1000195" cy="9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>
            <a:extLst>
              <a:ext uri="{FF2B5EF4-FFF2-40B4-BE49-F238E27FC236}">
                <a16:creationId xmlns:a16="http://schemas.microsoft.com/office/drawing/2014/main" id="{956367DD-2094-8F43-99F2-4512BAA2ABEC}"/>
              </a:ext>
            </a:extLst>
          </p:cNvPr>
          <p:cNvSpPr txBox="1">
            <a:spLocks/>
          </p:cNvSpPr>
          <p:nvPr/>
        </p:nvSpPr>
        <p:spPr bwMode="auto">
          <a:xfrm>
            <a:off x="411236" y="496599"/>
            <a:ext cx="832152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bg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ru-RU" dirty="0"/>
              <a:t>Распределение разговора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788" b="2116"/>
          <a:stretch/>
        </p:blipFill>
        <p:spPr>
          <a:xfrm>
            <a:off x="1099890" y="1732937"/>
            <a:ext cx="6634504" cy="2986548"/>
          </a:xfrm>
          <a:prstGeom prst="round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7BD1FB-1987-4321-A9D2-577C00A8D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210" y="747099"/>
            <a:ext cx="996554" cy="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3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>
            <a:extLst>
              <a:ext uri="{FF2B5EF4-FFF2-40B4-BE49-F238E27FC236}">
                <a16:creationId xmlns:a16="http://schemas.microsoft.com/office/drawing/2014/main" id="{956367DD-2094-8F43-99F2-4512BAA2ABEC}"/>
              </a:ext>
            </a:extLst>
          </p:cNvPr>
          <p:cNvSpPr txBox="1">
            <a:spLocks/>
          </p:cNvSpPr>
          <p:nvPr/>
        </p:nvSpPr>
        <p:spPr bwMode="auto">
          <a:xfrm>
            <a:off x="715250" y="579569"/>
            <a:ext cx="6653593" cy="72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bg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ru-RU" dirty="0"/>
              <a:t>Более 1000 методических рекомендаций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5461" b="8385"/>
          <a:stretch/>
        </p:blipFill>
        <p:spPr>
          <a:xfrm>
            <a:off x="689069" y="1543050"/>
            <a:ext cx="7345740" cy="2057400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7311" b="6839"/>
          <a:stretch/>
        </p:blipFill>
        <p:spPr>
          <a:xfrm>
            <a:off x="689069" y="1543050"/>
            <a:ext cx="7338861" cy="2290195"/>
          </a:xfrm>
          <a:prstGeom prst="round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71" y="1543051"/>
            <a:ext cx="7487057" cy="27967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56367DD-2094-8F43-99F2-4512BAA2A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76819"/>
            <a:ext cx="6653593" cy="728724"/>
          </a:xfrm>
        </p:spPr>
        <p:txBody>
          <a:bodyPr/>
          <a:lstStyle/>
          <a:p>
            <a:pPr algn="ctr"/>
            <a:r>
              <a:rPr lang="ru-RU" dirty="0"/>
              <a:t>Как это работает?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9552" t="18053" r="20418" b="8210"/>
          <a:stretch/>
        </p:blipFill>
        <p:spPr bwMode="auto">
          <a:xfrm>
            <a:off x="1796143" y="762001"/>
            <a:ext cx="5682344" cy="4212771"/>
          </a:xfrm>
          <a:prstGeom prst="roundRect">
            <a:avLst>
              <a:gd name="adj" fmla="val 6745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834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56367DD-2094-8F43-99F2-4512BAA2A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7144" y="109476"/>
            <a:ext cx="4574422" cy="728724"/>
          </a:xfrm>
        </p:spPr>
        <p:txBody>
          <a:bodyPr/>
          <a:lstStyle/>
          <a:p>
            <a:pPr algn="ctr"/>
            <a:r>
              <a:rPr lang="ru-RU" dirty="0"/>
              <a:t>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B30461-C624-CD94-C81B-1E630A60F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67" t="27704" r="24833" b="8296"/>
          <a:stretch/>
        </p:blipFill>
        <p:spPr>
          <a:xfrm>
            <a:off x="1926772" y="894127"/>
            <a:ext cx="5708179" cy="4151402"/>
          </a:xfrm>
          <a:prstGeom prst="roundRect">
            <a:avLst>
              <a:gd name="adj" fmla="val 8486"/>
            </a:avLst>
          </a:prstGeom>
        </p:spPr>
      </p:pic>
    </p:spTree>
    <p:extLst>
      <p:ext uri="{BB962C8B-B14F-4D97-AF65-F5344CB8AC3E}">
        <p14:creationId xmlns:p14="http://schemas.microsoft.com/office/powerpoint/2010/main" val="2092973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56367DD-2094-8F43-99F2-4512BAA2A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76819"/>
            <a:ext cx="6653593" cy="728724"/>
          </a:xfrm>
        </p:spPr>
        <p:txBody>
          <a:bodyPr/>
          <a:lstStyle/>
          <a:p>
            <a:pPr algn="ctr"/>
            <a:r>
              <a:rPr lang="ru-RU" dirty="0"/>
              <a:t>Апробация рекомендаций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72" y="896200"/>
            <a:ext cx="6436574" cy="3846675"/>
          </a:xfrm>
          <a:prstGeom prst="roundRect">
            <a:avLst>
              <a:gd name="adj" fmla="val 10781"/>
            </a:avLst>
          </a:prstGeom>
        </p:spPr>
      </p:pic>
    </p:spTree>
    <p:extLst>
      <p:ext uri="{BB962C8B-B14F-4D97-AF65-F5344CB8AC3E}">
        <p14:creationId xmlns:p14="http://schemas.microsoft.com/office/powerpoint/2010/main" val="878716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286000" y="261875"/>
            <a:ext cx="3581400" cy="914400"/>
          </a:xfrm>
        </p:spPr>
        <p:txBody>
          <a:bodyPr/>
          <a:lstStyle/>
          <a:p>
            <a:pPr algn="ctr"/>
            <a:r>
              <a:rPr lang="ru-RU" dirty="0"/>
              <a:t>Бинго</a:t>
            </a:r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id="{956367DD-2094-8F43-99F2-4512BAA2ABEC}"/>
              </a:ext>
            </a:extLst>
          </p:cNvPr>
          <p:cNvSpPr txBox="1">
            <a:spLocks/>
          </p:cNvSpPr>
          <p:nvPr/>
        </p:nvSpPr>
        <p:spPr>
          <a:xfrm>
            <a:off x="-2435148" y="-465909"/>
            <a:ext cx="1185712" cy="10668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bg1"/>
                </a:solidFill>
                <a:latin typeface="SB Sans Display Semibold" panose="020B0503040504020204" pitchFamily="34" charset="0"/>
                <a:ea typeface="Arial"/>
                <a:cs typeface="SB Sans Display Semibold" panose="020B0503040504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/>
              <a:t>Бинго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12" t="1760" r="1"/>
          <a:stretch/>
        </p:blipFill>
        <p:spPr>
          <a:xfrm>
            <a:off x="2211277" y="1186030"/>
            <a:ext cx="4186196" cy="32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9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Социальная ответственность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0A486CF-4842-4241-9C54-D1820EA73D18}"/>
              </a:ext>
            </a:extLst>
          </p:cNvPr>
          <p:cNvGrpSpPr/>
          <p:nvPr/>
        </p:nvGrpSpPr>
        <p:grpSpPr>
          <a:xfrm>
            <a:off x="440336" y="1057590"/>
            <a:ext cx="3934619" cy="3144309"/>
            <a:chOff x="1832197" y="2147983"/>
            <a:chExt cx="3934619" cy="3144309"/>
          </a:xfrm>
        </p:grpSpPr>
        <p:sp>
          <p:nvSpPr>
            <p:cNvPr id="37" name="Скругленный прямоугольник 8">
              <a:extLst>
                <a:ext uri="{FF2B5EF4-FFF2-40B4-BE49-F238E27FC236}">
                  <a16:creationId xmlns:a16="http://schemas.microsoft.com/office/drawing/2014/main" id="{EA983C46-FB4A-4315-8384-F2B3029DDC34}"/>
                </a:ext>
              </a:extLst>
            </p:cNvPr>
            <p:cNvSpPr/>
            <p:nvPr/>
          </p:nvSpPr>
          <p:spPr>
            <a:xfrm>
              <a:off x="2048294" y="2147983"/>
              <a:ext cx="3718522" cy="917561"/>
            </a:xfrm>
            <a:prstGeom prst="roundRect">
              <a:avLst>
                <a:gd name="adj" fmla="val 10433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Инициативность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A2ACF3D-CA85-4F79-8230-C005B3440265}"/>
                </a:ext>
              </a:extLst>
            </p:cNvPr>
            <p:cNvGrpSpPr/>
            <p:nvPr/>
          </p:nvGrpSpPr>
          <p:grpSpPr>
            <a:xfrm>
              <a:off x="1832197" y="2344833"/>
              <a:ext cx="667523" cy="523861"/>
              <a:chOff x="558857" y="1788106"/>
              <a:chExt cx="667523" cy="523861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1A432D5A-A424-4197-B9E1-C9C0C033B012}"/>
                  </a:ext>
                </a:extLst>
              </p:cNvPr>
              <p:cNvSpPr/>
              <p:nvPr/>
            </p:nvSpPr>
            <p:spPr>
              <a:xfrm>
                <a:off x="558858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1</a:t>
                </a:r>
              </a:p>
            </p:txBody>
          </p:sp>
          <p:sp>
            <p:nvSpPr>
              <p:cNvPr id="48" name="Равнобедренный треугольник 47">
                <a:extLst>
                  <a:ext uri="{FF2B5EF4-FFF2-40B4-BE49-F238E27FC236}">
                    <a16:creationId xmlns:a16="http://schemas.microsoft.com/office/drawing/2014/main" id="{D204E5B8-569C-46C8-89CC-595ABB376003}"/>
                  </a:ext>
                </a:extLst>
              </p:cNvPr>
              <p:cNvSpPr/>
              <p:nvPr/>
            </p:nvSpPr>
            <p:spPr>
              <a:xfrm rot="16200000" flipH="1">
                <a:off x="614321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13">
              <a:extLst>
                <a:ext uri="{FF2B5EF4-FFF2-40B4-BE49-F238E27FC236}">
                  <a16:creationId xmlns:a16="http://schemas.microsoft.com/office/drawing/2014/main" id="{754B1713-584C-4613-B713-56E2682F12F1}"/>
                </a:ext>
              </a:extLst>
            </p:cNvPr>
            <p:cNvSpPr/>
            <p:nvPr/>
          </p:nvSpPr>
          <p:spPr>
            <a:xfrm>
              <a:off x="2048294" y="3261357"/>
              <a:ext cx="3718522" cy="917561"/>
            </a:xfrm>
            <a:prstGeom prst="roundRect">
              <a:avLst>
                <a:gd name="adj" fmla="val 960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Продуктивное </a:t>
              </a:r>
              <a:b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</a:br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партнерство</a:t>
              </a: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8E5E9D35-DE41-4A69-AA0E-242225B24458}"/>
                </a:ext>
              </a:extLst>
            </p:cNvPr>
            <p:cNvGrpSpPr/>
            <p:nvPr/>
          </p:nvGrpSpPr>
          <p:grpSpPr>
            <a:xfrm>
              <a:off x="1832197" y="3458207"/>
              <a:ext cx="667523" cy="523861"/>
              <a:chOff x="4358148" y="1788106"/>
              <a:chExt cx="667523" cy="523861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0DCA79B2-C54D-42C7-9D1E-99E412F9521F}"/>
                  </a:ext>
                </a:extLst>
              </p:cNvPr>
              <p:cNvSpPr/>
              <p:nvPr/>
            </p:nvSpPr>
            <p:spPr>
              <a:xfrm>
                <a:off x="4358149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2</a:t>
                </a:r>
              </a:p>
            </p:txBody>
          </p:sp>
          <p:sp>
            <p:nvSpPr>
              <p:cNvPr id="46" name="Равнобедренный треугольник 45">
                <a:extLst>
                  <a:ext uri="{FF2B5EF4-FFF2-40B4-BE49-F238E27FC236}">
                    <a16:creationId xmlns:a16="http://schemas.microsoft.com/office/drawing/2014/main" id="{03950373-5080-477D-89FB-D59AE3F9B916}"/>
                  </a:ext>
                </a:extLst>
              </p:cNvPr>
              <p:cNvSpPr/>
              <p:nvPr/>
            </p:nvSpPr>
            <p:spPr>
              <a:xfrm rot="16200000" flipH="1">
                <a:off x="4413612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" name="Скругленный прямоугольник 18">
              <a:extLst>
                <a:ext uri="{FF2B5EF4-FFF2-40B4-BE49-F238E27FC236}">
                  <a16:creationId xmlns:a16="http://schemas.microsoft.com/office/drawing/2014/main" id="{368835A2-9E17-46DC-96B5-2749353FBA6F}"/>
                </a:ext>
              </a:extLst>
            </p:cNvPr>
            <p:cNvSpPr/>
            <p:nvPr/>
          </p:nvSpPr>
          <p:spPr>
            <a:xfrm>
              <a:off x="2048294" y="4374731"/>
              <a:ext cx="3718522" cy="917561"/>
            </a:xfrm>
            <a:prstGeom prst="roundRect">
              <a:avLst>
                <a:gd name="adj" fmla="val 877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Соблюдение договоренностей</a:t>
              </a: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B062CAA-B1F8-4E50-AB8C-F5A501787079}"/>
                </a:ext>
              </a:extLst>
            </p:cNvPr>
            <p:cNvGrpSpPr/>
            <p:nvPr/>
          </p:nvGrpSpPr>
          <p:grpSpPr>
            <a:xfrm>
              <a:off x="1832197" y="4571581"/>
              <a:ext cx="667523" cy="523861"/>
              <a:chOff x="8157439" y="1788106"/>
              <a:chExt cx="667523" cy="523861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50BFE790-D67F-49F1-971C-59BA19896B14}"/>
                  </a:ext>
                </a:extLst>
              </p:cNvPr>
              <p:cNvSpPr/>
              <p:nvPr/>
            </p:nvSpPr>
            <p:spPr>
              <a:xfrm>
                <a:off x="8157440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3</a:t>
                </a:r>
              </a:p>
            </p:txBody>
          </p:sp>
          <p:sp>
            <p:nvSpPr>
              <p:cNvPr id="44" name="Равнобедренный треугольник 43">
                <a:extLst>
                  <a:ext uri="{FF2B5EF4-FFF2-40B4-BE49-F238E27FC236}">
                    <a16:creationId xmlns:a16="http://schemas.microsoft.com/office/drawing/2014/main" id="{4F0E2CBC-9BB0-4AF1-B27E-6BC455484D9D}"/>
                  </a:ext>
                </a:extLst>
              </p:cNvPr>
              <p:cNvSpPr/>
              <p:nvPr/>
            </p:nvSpPr>
            <p:spPr>
              <a:xfrm rot="16200000" flipH="1">
                <a:off x="8212903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28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CB234E-5118-4015-A0DB-6A00A846AE23}"/>
              </a:ext>
            </a:extLst>
          </p:cNvPr>
          <p:cNvSpPr/>
          <p:nvPr/>
        </p:nvSpPr>
        <p:spPr>
          <a:xfrm>
            <a:off x="4612509" y="4399949"/>
            <a:ext cx="3090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ru-RU" dirty="0" err="1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Бэнкси</a:t>
            </a:r>
            <a:endParaRPr lang="ru-RU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  <a:sym typeface="Calibri"/>
            </a:endParaRPr>
          </a:p>
          <a:p>
            <a:pPr>
              <a:buSzPts val="1400"/>
            </a:pP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  <a:sym typeface="Calibri"/>
              </a:rPr>
              <a:t>«Девочка с воздушным шаром»</a:t>
            </a:r>
          </a:p>
        </p:txBody>
      </p:sp>
      <p:pic>
        <p:nvPicPr>
          <p:cNvPr id="19" name="Picture 2" descr="https://gas-kvas.com/uploads/posts/2023-01/1674385978_gas-kvas-com-p-graffiti-benksi-risunki-39.jpg">
            <a:extLst>
              <a:ext uri="{FF2B5EF4-FFF2-40B4-BE49-F238E27FC236}">
                <a16:creationId xmlns:a16="http://schemas.microsoft.com/office/drawing/2014/main" id="{29D2FE8A-36BA-4D84-93BE-3DE9894ED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35"/>
          <a:stretch/>
        </p:blipFill>
        <p:spPr bwMode="auto">
          <a:xfrm>
            <a:off x="4591051" y="1066781"/>
            <a:ext cx="3959903" cy="3155365"/>
          </a:xfrm>
          <a:prstGeom prst="roundRect">
            <a:avLst>
              <a:gd name="adj" fmla="val 7008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59366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345993"/>
            <a:ext cx="2450713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Пример задания  на развитие критического мышления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29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0884D3-38BF-4F20-98BF-063945300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31" y="95988"/>
            <a:ext cx="5332967" cy="499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1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Сегодня на встрече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25B4-86F0-46FA-A780-A7BAB89053AE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3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103EE2B-056D-44EB-B439-1FE81F09F921}"/>
              </a:ext>
            </a:extLst>
          </p:cNvPr>
          <p:cNvGrpSpPr/>
          <p:nvPr/>
        </p:nvGrpSpPr>
        <p:grpSpPr>
          <a:xfrm>
            <a:off x="980981" y="1655311"/>
            <a:ext cx="6717029" cy="971550"/>
            <a:chOff x="912401" y="1573867"/>
            <a:chExt cx="6717029" cy="971550"/>
          </a:xfrm>
        </p:grpSpPr>
        <p:sp>
          <p:nvSpPr>
            <p:cNvPr id="34" name="Google Shape;271;p3">
              <a:extLst>
                <a:ext uri="{FF2B5EF4-FFF2-40B4-BE49-F238E27FC236}">
                  <a16:creationId xmlns:a16="http://schemas.microsoft.com/office/drawing/2014/main" id="{B621F17A-D475-447F-A726-67A3B9CA29D1}"/>
                </a:ext>
              </a:extLst>
            </p:cNvPr>
            <p:cNvSpPr/>
            <p:nvPr/>
          </p:nvSpPr>
          <p:spPr>
            <a:xfrm>
              <a:off x="912401" y="1573867"/>
              <a:ext cx="6717029" cy="971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>
              <a:noFill/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sz="1600">
                <a:solidFill>
                  <a:srgbClr val="1E84D7"/>
                </a:solidFill>
                <a:latin typeface="SB Sans Text Semibold" panose="020B0703040504020204" pitchFamily="34" charset="-52"/>
                <a:ea typeface="+mn-ea"/>
                <a:cs typeface="SB Sans Text Semibold" panose="020B0703040504020204" pitchFamily="34" charset="-52"/>
                <a:sym typeface="Arial"/>
              </a:endParaRPr>
            </a:p>
          </p:txBody>
        </p:sp>
        <p:sp>
          <p:nvSpPr>
            <p:cNvPr id="36" name="Прямоугольник: скругленные верхние углы 35">
              <a:extLst>
                <a:ext uri="{FF2B5EF4-FFF2-40B4-BE49-F238E27FC236}">
                  <a16:creationId xmlns:a16="http://schemas.microsoft.com/office/drawing/2014/main" id="{C9BD29E7-6938-4088-B65E-F1B2669F5427}"/>
                </a:ext>
              </a:extLst>
            </p:cNvPr>
            <p:cNvSpPr/>
            <p:nvPr/>
          </p:nvSpPr>
          <p:spPr>
            <a:xfrm rot="16200000">
              <a:off x="837624" y="1648653"/>
              <a:ext cx="971541" cy="821977"/>
            </a:xfrm>
            <a:prstGeom prst="round2SameRect">
              <a:avLst>
                <a:gd name="adj1" fmla="val 36094"/>
                <a:gd name="adj2" fmla="val 0"/>
              </a:avLst>
            </a:prstGeom>
            <a:solidFill>
              <a:srgbClr val="BCE2F5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600">
                <a:solidFill>
                  <a:srgbClr val="1E84D7"/>
                </a:solidFill>
                <a:latin typeface="SB Sans Text Semibold" panose="020B0703040504020204" pitchFamily="34" charset="-52"/>
                <a:ea typeface="+mn-ea"/>
                <a:cs typeface="SB Sans Text Semibold" panose="020B0703040504020204" pitchFamily="34" charset="-52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BD1DFC-52C6-45B2-B86D-72D24C52E0E6}"/>
                </a:ext>
              </a:extLst>
            </p:cNvPr>
            <p:cNvSpPr txBox="1"/>
            <p:nvPr/>
          </p:nvSpPr>
          <p:spPr>
            <a:xfrm>
              <a:off x="1012414" y="1859895"/>
              <a:ext cx="65784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E84D7"/>
                  </a:solidFill>
                  <a:effectLst/>
                  <a:uLnTx/>
                  <a:uFillTx/>
                  <a:latin typeface="SB Sans Text"/>
                  <a:ea typeface="+mn-ea"/>
                  <a:cs typeface="SB Sans Display" panose="020B0503040504020204" pitchFamily="34" charset="0"/>
                </a:rPr>
                <a:t>01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4F919F-30B8-45B3-AD15-A7048460EA4F}"/>
                </a:ext>
              </a:extLst>
            </p:cNvPr>
            <p:cNvSpPr txBox="1"/>
            <p:nvPr/>
          </p:nvSpPr>
          <p:spPr>
            <a:xfrm>
              <a:off x="1734383" y="1890365"/>
              <a:ext cx="5462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  <a:buClrTx/>
                <a:buSzPct val="100000"/>
                <a:defRPr/>
              </a:pPr>
              <a:r>
                <a:rPr lang="ru-RU" sz="1800" dirty="0">
                  <a:latin typeface="SB Sans Text Semibold" panose="020B0703040504020204" pitchFamily="34" charset="-52"/>
                  <a:cs typeface="SB Sans Text Semibold" panose="020B0703040504020204" pitchFamily="34" charset="-52"/>
                </a:rPr>
                <a:t>Модель мягких навыков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DEFC890-81FE-470C-8191-59AA5B6DD909}"/>
              </a:ext>
            </a:extLst>
          </p:cNvPr>
          <p:cNvGrpSpPr/>
          <p:nvPr/>
        </p:nvGrpSpPr>
        <p:grpSpPr>
          <a:xfrm>
            <a:off x="1598353" y="2785110"/>
            <a:ext cx="6952601" cy="971550"/>
            <a:chOff x="1529773" y="2571750"/>
            <a:chExt cx="6952601" cy="971550"/>
          </a:xfrm>
        </p:grpSpPr>
        <p:sp>
          <p:nvSpPr>
            <p:cNvPr id="26" name="Google Shape;271;p3">
              <a:extLst>
                <a:ext uri="{FF2B5EF4-FFF2-40B4-BE49-F238E27FC236}">
                  <a16:creationId xmlns:a16="http://schemas.microsoft.com/office/drawing/2014/main" id="{C8516008-6D29-41CA-BD3C-0D4A36106F63}"/>
                </a:ext>
              </a:extLst>
            </p:cNvPr>
            <p:cNvSpPr/>
            <p:nvPr/>
          </p:nvSpPr>
          <p:spPr>
            <a:xfrm>
              <a:off x="1529773" y="2571750"/>
              <a:ext cx="6952601" cy="971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>
              <a:noFill/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sz="1600">
                <a:solidFill>
                  <a:srgbClr val="1E84D7"/>
                </a:solidFill>
                <a:latin typeface="SB Sans Text Semibold" panose="020B0703040504020204" pitchFamily="34" charset="-52"/>
                <a:ea typeface="+mn-ea"/>
                <a:cs typeface="SB Sans Text Semibold" panose="020B0703040504020204" pitchFamily="34" charset="-52"/>
                <a:sym typeface="Arial"/>
              </a:endParaRPr>
            </a:p>
          </p:txBody>
        </p:sp>
        <p:sp>
          <p:nvSpPr>
            <p:cNvPr id="28" name="Прямоугольник: скругленные верхние углы 27">
              <a:extLst>
                <a:ext uri="{FF2B5EF4-FFF2-40B4-BE49-F238E27FC236}">
                  <a16:creationId xmlns:a16="http://schemas.microsoft.com/office/drawing/2014/main" id="{BD750D65-627F-409A-B6C7-1460536A250A}"/>
                </a:ext>
              </a:extLst>
            </p:cNvPr>
            <p:cNvSpPr/>
            <p:nvPr/>
          </p:nvSpPr>
          <p:spPr>
            <a:xfrm rot="16200000">
              <a:off x="1464489" y="2637043"/>
              <a:ext cx="971541" cy="840964"/>
            </a:xfrm>
            <a:prstGeom prst="round2SameRect">
              <a:avLst>
                <a:gd name="adj1" fmla="val 38221"/>
                <a:gd name="adj2" fmla="val 0"/>
              </a:avLst>
            </a:prstGeom>
            <a:solidFill>
              <a:srgbClr val="BCE2F5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600">
                <a:solidFill>
                  <a:srgbClr val="1E84D7"/>
                </a:solidFill>
                <a:latin typeface="SB Sans Text Semibold" panose="020B0703040504020204" pitchFamily="34" charset="-52"/>
                <a:ea typeface="+mn-ea"/>
                <a:cs typeface="SB Sans Text Semibold" panose="020B0703040504020204" pitchFamily="34" charset="-5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7F885D-0A22-44B1-9BFC-9B65BD3E9B30}"/>
                </a:ext>
              </a:extLst>
            </p:cNvPr>
            <p:cNvSpPr txBox="1"/>
            <p:nvPr/>
          </p:nvSpPr>
          <p:spPr>
            <a:xfrm>
              <a:off x="1647401" y="2857619"/>
              <a:ext cx="65784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E84D7"/>
                  </a:solidFill>
                  <a:effectLst/>
                  <a:uLnTx/>
                  <a:uFillTx/>
                  <a:latin typeface="SB Sans Text"/>
                  <a:ea typeface="+mn-ea"/>
                  <a:cs typeface="SB Sans Display" panose="020B0503040504020204" pitchFamily="34" charset="0"/>
                </a:rPr>
                <a:t>02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370742" y="2888248"/>
              <a:ext cx="58865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400"/>
                </a:spcBef>
                <a:buClrTx/>
                <a:buSzPct val="100000"/>
                <a:defRPr/>
              </a:pPr>
              <a:r>
                <a:rPr lang="ru-RU" sz="1800" dirty="0">
                  <a:latin typeface="SB Sans Text Semibold" panose="020B0703040504020204" pitchFamily="34" charset="-52"/>
                  <a:cs typeface="SB Sans Text Semibold" panose="020B0703040504020204" pitchFamily="34" charset="-52"/>
                </a:rPr>
                <a:t>Приёмы и техники развития мягких навыков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267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458025" y="345993"/>
            <a:ext cx="3073451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Пример задания  на развитие креативного мышления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30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8349C-995F-41CD-83D9-2102F05D1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733" y="0"/>
            <a:ext cx="40353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5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458025" y="345993"/>
            <a:ext cx="3073451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Пример задания  на развитие креативного мышления у детей младшего школьного возраста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31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DF406B-CE0D-4634-AED9-E2FCC30E091D}"/>
              </a:ext>
            </a:extLst>
          </p:cNvPr>
          <p:cNvSpPr/>
          <p:nvPr/>
        </p:nvSpPr>
        <p:spPr>
          <a:xfrm>
            <a:off x="4632512" y="0"/>
            <a:ext cx="416186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Книга &quot;Три поросенка&quot; - купить книгу в интернет-магазине «Москва» ISBN:  978-5-17-120633-8, 1210599">
            <a:extLst>
              <a:ext uri="{FF2B5EF4-FFF2-40B4-BE49-F238E27FC236}">
                <a16:creationId xmlns:a16="http://schemas.microsoft.com/office/drawing/2014/main" id="{BC30B82E-11A7-482C-AEF4-344C49B32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71" y="194983"/>
            <a:ext cx="1882589" cy="13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расная Шапочка. Шарль Перро - Гениус">
            <a:extLst>
              <a:ext uri="{FF2B5EF4-FFF2-40B4-BE49-F238E27FC236}">
                <a16:creationId xmlns:a16="http://schemas.microsoft.com/office/drawing/2014/main" id="{74C422D8-D0B2-4BBC-B5DA-44B0189F2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26" y="194983"/>
            <a:ext cx="2035549" cy="135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йболит и его друзья">
            <a:extLst>
              <a:ext uri="{FF2B5EF4-FFF2-40B4-BE49-F238E27FC236}">
                <a16:creationId xmlns:a16="http://schemas.microsoft.com/office/drawing/2014/main" id="{4FE12A28-7ABE-4C15-A616-36C6A92B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71" y="1633818"/>
            <a:ext cx="1886922" cy="117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чтальон Печкин победил деменцию и болезнь Альцгеймера, крутя педали  своего велосипеда – Учительская газета">
            <a:extLst>
              <a:ext uri="{FF2B5EF4-FFF2-40B4-BE49-F238E27FC236}">
                <a16:creationId xmlns:a16="http://schemas.microsoft.com/office/drawing/2014/main" id="{B74783CD-34B1-4E63-BF16-4BEA79D11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739" y="1633818"/>
            <a:ext cx="1886922" cy="117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304B33-53D0-4A86-85BF-8BA417D85164}"/>
              </a:ext>
            </a:extLst>
          </p:cNvPr>
          <p:cNvSpPr txBox="1"/>
          <p:nvPr/>
        </p:nvSpPr>
        <p:spPr>
          <a:xfrm>
            <a:off x="4706171" y="2992724"/>
            <a:ext cx="37192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Вспомните персонажей из детских сказок и определите:</a:t>
            </a:r>
          </a:p>
          <a:p>
            <a:endParaRPr lang="ru-RU" sz="1050" dirty="0"/>
          </a:p>
          <a:p>
            <a:pPr marL="228600" indent="-228600">
              <a:buAutoNum type="arabicPeriod"/>
            </a:pPr>
            <a:r>
              <a:rPr lang="ru-RU" sz="1050" dirty="0"/>
              <a:t>Кем они работают?</a:t>
            </a:r>
          </a:p>
          <a:p>
            <a:pPr marL="228600" indent="-228600">
              <a:buAutoNum type="arabicPeriod"/>
            </a:pPr>
            <a:r>
              <a:rPr lang="ru-RU" sz="1050" dirty="0"/>
              <a:t>Что они предоставляют: товар или услугу?</a:t>
            </a:r>
          </a:p>
          <a:p>
            <a:pPr marL="228600" indent="-228600">
              <a:buAutoNum type="arabicPeriod"/>
            </a:pPr>
            <a:r>
              <a:rPr lang="ru-RU" sz="1050" dirty="0"/>
              <a:t>На что бы эти персонажи могли взять кредит?</a:t>
            </a:r>
          </a:p>
          <a:p>
            <a:pPr marL="228600" indent="-228600">
              <a:buAutoNum type="arabicPeriod"/>
            </a:pPr>
            <a:r>
              <a:rPr lang="ru-RU" sz="1050" dirty="0"/>
              <a:t>Какие у них доходы и расходы?</a:t>
            </a:r>
          </a:p>
          <a:p>
            <a:pPr marL="228600" indent="-228600">
              <a:buAutoNum type="arabicPeriod"/>
            </a:pPr>
            <a:r>
              <a:rPr lang="ru-RU" sz="1050" dirty="0"/>
              <a:t>Основной источник выручки</a:t>
            </a:r>
          </a:p>
          <a:p>
            <a:pPr marL="228600" indent="-228600">
              <a:buAutoNum type="arabicPeriod"/>
            </a:pPr>
            <a:r>
              <a:rPr lang="ru-RU" sz="1050" dirty="0"/>
              <a:t>Финансовое будущее героев и пути их развития  </a:t>
            </a:r>
          </a:p>
        </p:txBody>
      </p:sp>
    </p:spTree>
    <p:extLst>
      <p:ext uri="{BB962C8B-B14F-4D97-AF65-F5344CB8AC3E}">
        <p14:creationId xmlns:p14="http://schemas.microsoft.com/office/powerpoint/2010/main" val="501272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94593" y="345993"/>
            <a:ext cx="256977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Пример задания  на развитие навыка управления собой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32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6A0304-1D1A-43B6-B4F3-FB8F8AF53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777" y="642382"/>
            <a:ext cx="6588321" cy="41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43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94593" y="345993"/>
            <a:ext cx="2964613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Пример задания  на развитие навыка критического мышления детей младшего школьного возраста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33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BA55B4-6F01-4171-9360-7223C447638B}"/>
              </a:ext>
            </a:extLst>
          </p:cNvPr>
          <p:cNvSpPr/>
          <p:nvPr/>
        </p:nvSpPr>
        <p:spPr>
          <a:xfrm>
            <a:off x="4572000" y="0"/>
            <a:ext cx="416186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 descr="Что полезнее: яблоко или груша">
            <a:extLst>
              <a:ext uri="{FF2B5EF4-FFF2-40B4-BE49-F238E27FC236}">
                <a16:creationId xmlns:a16="http://schemas.microsoft.com/office/drawing/2014/main" id="{B6B6D3F7-EDCA-417F-962A-F2D494793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97" y="1224223"/>
            <a:ext cx="3207125" cy="2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D7F7C-60CC-44ED-AB88-392DCE4E88CE}"/>
              </a:ext>
            </a:extLst>
          </p:cNvPr>
          <p:cNvSpPr txBox="1"/>
          <p:nvPr/>
        </p:nvSpPr>
        <p:spPr>
          <a:xfrm>
            <a:off x="5699365" y="462348"/>
            <a:ext cx="2268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Прием «Груша-яблоко»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AFCB6-4152-4430-B7E1-700865A27F5F}"/>
              </a:ext>
            </a:extLst>
          </p:cNvPr>
          <p:cNvSpPr txBox="1"/>
          <p:nvPr/>
        </p:nvSpPr>
        <p:spPr>
          <a:xfrm>
            <a:off x="4817408" y="3554795"/>
            <a:ext cx="367104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100" dirty="0"/>
              <a:t>Нарисуйте на весь лист грушу</a:t>
            </a:r>
          </a:p>
          <a:p>
            <a:pPr marL="228600" indent="-228600">
              <a:buAutoNum type="arabicPeriod"/>
            </a:pPr>
            <a:r>
              <a:rPr lang="ru-RU" sz="1100" dirty="0"/>
              <a:t>Переверните лист и нарисуйте на другой стороне яблоко такого же размера, как и груша</a:t>
            </a:r>
          </a:p>
          <a:p>
            <a:pPr marL="228600" indent="-228600">
              <a:buAutoNum type="arabicPeriod"/>
            </a:pPr>
            <a:r>
              <a:rPr lang="ru-RU" sz="1100" dirty="0"/>
              <a:t>Вырежьте фигуры таким образом, чтобы получилось 2 отдельных листа с фруктами (яблоко и груша) и  оба сохранили первоначальную форму.</a:t>
            </a:r>
          </a:p>
        </p:txBody>
      </p:sp>
    </p:spTree>
    <p:extLst>
      <p:ext uri="{BB962C8B-B14F-4D97-AF65-F5344CB8AC3E}">
        <p14:creationId xmlns:p14="http://schemas.microsoft.com/office/powerpoint/2010/main" val="3382304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94593" y="345993"/>
            <a:ext cx="256977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Пример задания  на развитие навыка коммуникации и работы в команде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50D2C-3611-4FA9-84FF-40FF54CBB11A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34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73B556-195C-49A7-BB54-625BDE8B5717}"/>
              </a:ext>
            </a:extLst>
          </p:cNvPr>
          <p:cNvSpPr/>
          <p:nvPr/>
        </p:nvSpPr>
        <p:spPr>
          <a:xfrm>
            <a:off x="4572000" y="0"/>
            <a:ext cx="416186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2D687F-AE03-4176-A31B-E13A1CBEF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785" y="490261"/>
            <a:ext cx="3332293" cy="2148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3CE7BB-612A-4B41-BC3B-4D8208ABE328}"/>
              </a:ext>
            </a:extLst>
          </p:cNvPr>
          <p:cNvSpPr txBox="1"/>
          <p:nvPr/>
        </p:nvSpPr>
        <p:spPr>
          <a:xfrm>
            <a:off x="4935948" y="2733867"/>
            <a:ext cx="360293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Команда 1: Продавцы</a:t>
            </a:r>
          </a:p>
          <a:p>
            <a:r>
              <a:rPr lang="ru-RU" sz="1200" dirty="0"/>
              <a:t>Команда 2: Инвесторы</a:t>
            </a:r>
          </a:p>
          <a:p>
            <a:r>
              <a:rPr lang="ru-RU" sz="1200" dirty="0"/>
              <a:t>Команда 3: Банкиры</a:t>
            </a:r>
          </a:p>
          <a:p>
            <a:r>
              <a:rPr lang="ru-RU" sz="1200" dirty="0"/>
              <a:t>Команда 4: Производители</a:t>
            </a:r>
          </a:p>
          <a:p>
            <a:r>
              <a:rPr lang="ru-RU" sz="1200" dirty="0"/>
              <a:t>Команда 5: Наемные работники</a:t>
            </a:r>
          </a:p>
          <a:p>
            <a:endParaRPr lang="ru-RU" sz="1200" dirty="0"/>
          </a:p>
          <a:p>
            <a:r>
              <a:rPr lang="ru-RU" sz="1200" dirty="0"/>
              <a:t>Цель: </a:t>
            </a:r>
            <a:r>
              <a:rPr lang="ru-RU" sz="1100" dirty="0"/>
              <a:t>заполнить все клетки таблицы, правильно распределить бюджет и управлять обменом товаров и услуг, перейти в команду выше по уровню, не остаться банкротом. 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52FC3-A4D4-4720-9282-46854CD53C6D}"/>
              </a:ext>
            </a:extLst>
          </p:cNvPr>
          <p:cNvSpPr txBox="1"/>
          <p:nvPr/>
        </p:nvSpPr>
        <p:spPr>
          <a:xfrm>
            <a:off x="5956104" y="165531"/>
            <a:ext cx="1640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Финансовый театр</a:t>
            </a:r>
          </a:p>
        </p:txBody>
      </p:sp>
    </p:spTree>
    <p:extLst>
      <p:ext uri="{BB962C8B-B14F-4D97-AF65-F5344CB8AC3E}">
        <p14:creationId xmlns:p14="http://schemas.microsoft.com/office/powerpoint/2010/main" val="3434724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E94214E-FBF3-44A1-8960-9B647470C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ru-RU" dirty="0"/>
              <a:t>РЕФЛЕКСИЯ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76E499A-3F47-4E44-8DD9-93399723204C}"/>
              </a:ext>
            </a:extLst>
          </p:cNvPr>
          <p:cNvSpPr/>
          <p:nvPr/>
        </p:nvSpPr>
        <p:spPr>
          <a:xfrm>
            <a:off x="186018" y="2023777"/>
            <a:ext cx="2097741" cy="12169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E84D7"/>
                </a:solidFill>
                <a:latin typeface="SB Sans Display" panose="020B0604020202020204" charset="0"/>
                <a:cs typeface="SB Sans Display" panose="020B0604020202020204" charset="0"/>
              </a:rPr>
              <a:t>4</a:t>
            </a:r>
            <a:r>
              <a:rPr lang="ru-RU" sz="2400" b="1" dirty="0">
                <a:solidFill>
                  <a:schemeClr val="tx1"/>
                </a:solidFill>
                <a:latin typeface="SB Sans Display" panose="020B0604020202020204" charset="0"/>
                <a:cs typeface="SB Sans Display" panose="020B060402020202020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SB Sans Display" panose="020B0604020202020204" charset="0"/>
                <a:cs typeface="SB Sans Display" panose="020B0604020202020204" charset="0"/>
              </a:rPr>
              <a:t>инсайта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5B13889-1AC6-41EF-B356-471F0E95E74A}"/>
              </a:ext>
            </a:extLst>
          </p:cNvPr>
          <p:cNvSpPr/>
          <p:nvPr/>
        </p:nvSpPr>
        <p:spPr>
          <a:xfrm>
            <a:off x="2428315" y="2020415"/>
            <a:ext cx="2097741" cy="12169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4DE1C0-FC22-4669-9184-47E52ECCA3CD}"/>
              </a:ext>
            </a:extLst>
          </p:cNvPr>
          <p:cNvSpPr/>
          <p:nvPr/>
        </p:nvSpPr>
        <p:spPr>
          <a:xfrm>
            <a:off x="4670612" y="2020415"/>
            <a:ext cx="2097741" cy="12169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E6B4FE4-87F0-464A-A79D-FA0735B24014}"/>
              </a:ext>
            </a:extLst>
          </p:cNvPr>
          <p:cNvSpPr/>
          <p:nvPr/>
        </p:nvSpPr>
        <p:spPr>
          <a:xfrm>
            <a:off x="6912909" y="2020415"/>
            <a:ext cx="2097741" cy="12169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3AF84-6832-49E7-A21F-DD90C2964322}"/>
              </a:ext>
            </a:extLst>
          </p:cNvPr>
          <p:cNvSpPr/>
          <p:nvPr/>
        </p:nvSpPr>
        <p:spPr>
          <a:xfrm>
            <a:off x="2906042" y="2398061"/>
            <a:ext cx="1252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1E84D7"/>
                </a:solidFill>
                <a:latin typeface="SB Sans Display" panose="020B0604020202020204" charset="0"/>
                <a:cs typeface="SB Sans Display" panose="020B0604020202020204" charset="0"/>
              </a:rPr>
              <a:t>3 </a:t>
            </a:r>
            <a:r>
              <a:rPr lang="ru-RU" sz="2400" dirty="0">
                <a:solidFill>
                  <a:schemeClr val="tx1"/>
                </a:solidFill>
                <a:latin typeface="SB Sans Display" panose="020B0604020202020204" charset="0"/>
                <a:cs typeface="SB Sans Display" panose="020B0604020202020204" charset="0"/>
              </a:rPr>
              <a:t>идеи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8A548E7-B4F2-4644-A9D5-6268CF33E052}"/>
              </a:ext>
            </a:extLst>
          </p:cNvPr>
          <p:cNvSpPr/>
          <p:nvPr/>
        </p:nvSpPr>
        <p:spPr>
          <a:xfrm>
            <a:off x="4919077" y="2398061"/>
            <a:ext cx="1635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1E84D7"/>
                </a:solidFill>
                <a:latin typeface="SB Sans Display" panose="020B0604020202020204" charset="0"/>
                <a:cs typeface="SB Sans Display" panose="020B0604020202020204" charset="0"/>
              </a:rPr>
              <a:t>2 </a:t>
            </a:r>
            <a:r>
              <a:rPr lang="ru-RU" sz="2400" dirty="0">
                <a:solidFill>
                  <a:schemeClr val="tx1"/>
                </a:solidFill>
                <a:latin typeface="SB Sans Display" panose="020B0604020202020204" charset="0"/>
                <a:cs typeface="SB Sans Display" panose="020B0604020202020204" charset="0"/>
              </a:rPr>
              <a:t>приема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61ED3F-9D8B-433A-9832-599F4B2888C0}"/>
              </a:ext>
            </a:extLst>
          </p:cNvPr>
          <p:cNvSpPr/>
          <p:nvPr/>
        </p:nvSpPr>
        <p:spPr>
          <a:xfrm>
            <a:off x="7214271" y="2398061"/>
            <a:ext cx="152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1E84D7"/>
                </a:solidFill>
                <a:latin typeface="SB Sans Display" panose="020B0604020202020204" charset="0"/>
                <a:cs typeface="SB Sans Display" panose="020B0604020202020204" charset="0"/>
              </a:rPr>
              <a:t>1 </a:t>
            </a:r>
            <a:r>
              <a:rPr lang="ru-RU" sz="2400" dirty="0">
                <a:solidFill>
                  <a:schemeClr val="tx1"/>
                </a:solidFill>
                <a:latin typeface="SB Sans Display" panose="020B0604020202020204" charset="0"/>
                <a:cs typeface="SB Sans Display" panose="020B0604020202020204" charset="0"/>
              </a:rPr>
              <a:t>вопрос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0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 txBox="1"/>
          <p:nvPr/>
        </p:nvSpPr>
        <p:spPr bwMode="auto">
          <a:xfrm>
            <a:off x="4988253" y="3092465"/>
            <a:ext cx="3793935" cy="57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Ангелина Жилина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25B4-86F0-46FA-A780-A7BAB89053AE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36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2FE8979-58BF-41E0-BC51-BBCD6BCAE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19" y="1030397"/>
            <a:ext cx="2009533" cy="2009533"/>
          </a:xfrm>
          <a:prstGeom prst="ellipse">
            <a:avLst/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4849EA-40B2-4EBF-8484-81CDF866B361}"/>
              </a:ext>
            </a:extLst>
          </p:cNvPr>
          <p:cNvSpPr/>
          <p:nvPr/>
        </p:nvSpPr>
        <p:spPr>
          <a:xfrm>
            <a:off x="435822" y="3550515"/>
            <a:ext cx="4015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s.antonova@sbereducation.ru</a:t>
            </a:r>
            <a:endParaRPr lang="ru-RU" sz="1600" b="1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</p:txBody>
      </p:sp>
      <p:sp>
        <p:nvSpPr>
          <p:cNvPr id="8" name="Текст 1"/>
          <p:cNvSpPr txBox="1"/>
          <p:nvPr/>
        </p:nvSpPr>
        <p:spPr bwMode="auto">
          <a:xfrm>
            <a:off x="546618" y="3092465"/>
            <a:ext cx="3793935" cy="57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Светлана Антонова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E4849EA-40B2-4EBF-8484-81CDF866B361}"/>
              </a:ext>
            </a:extLst>
          </p:cNvPr>
          <p:cNvSpPr/>
          <p:nvPr/>
        </p:nvSpPr>
        <p:spPr bwMode="auto">
          <a:xfrm>
            <a:off x="5278600" y="3550515"/>
            <a:ext cx="33187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a.zhilina@sbereducation.ru</a:t>
            </a:r>
            <a:endParaRPr lang="ru-RU" sz="1600" b="1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6624B-1A3B-4E3C-8EF2-DFBAD3970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2" t="4644" r="4308" b="33666"/>
          <a:stretch/>
        </p:blipFill>
        <p:spPr>
          <a:xfrm>
            <a:off x="5835627" y="940009"/>
            <a:ext cx="2099185" cy="2190307"/>
          </a:xfrm>
          <a:prstGeom prst="ellipse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07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3625B4-86F0-46FA-A780-A7BAB89053AE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4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DF278C2-75EA-40F5-910B-895C0A757AE8}"/>
              </a:ext>
            </a:extLst>
          </p:cNvPr>
          <p:cNvGrpSpPr/>
          <p:nvPr/>
        </p:nvGrpSpPr>
        <p:grpSpPr>
          <a:xfrm>
            <a:off x="1171779" y="1916289"/>
            <a:ext cx="6800441" cy="1310921"/>
            <a:chOff x="3870961" y="1226539"/>
            <a:chExt cx="4965703" cy="745801"/>
          </a:xfrm>
        </p:grpSpPr>
        <p:sp>
          <p:nvSpPr>
            <p:cNvPr id="15" name="Google Shape;271;p3">
              <a:extLst>
                <a:ext uri="{FF2B5EF4-FFF2-40B4-BE49-F238E27FC236}">
                  <a16:creationId xmlns:a16="http://schemas.microsoft.com/office/drawing/2014/main" id="{F86BA672-0C36-4C58-8403-CD62889441AE}"/>
                </a:ext>
              </a:extLst>
            </p:cNvPr>
            <p:cNvSpPr/>
            <p:nvPr/>
          </p:nvSpPr>
          <p:spPr>
            <a:xfrm>
              <a:off x="3870961" y="1226539"/>
              <a:ext cx="4964430" cy="74580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>
              <a:noFill/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>
                <a:solidFill>
                  <a:srgbClr val="1E84D7"/>
                </a:solidFill>
                <a:latin typeface="SB Sans Text Semibold" panose="020B0703040504020204" pitchFamily="34" charset="-52"/>
                <a:ea typeface="+mn-ea"/>
                <a:cs typeface="SB Sans Text Semibold" panose="020B0703040504020204" pitchFamily="34" charset="-52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BDDAC7-FC0D-4B1B-9D54-6DFFE5E2371B}"/>
                </a:ext>
              </a:extLst>
            </p:cNvPr>
            <p:cNvSpPr txBox="1"/>
            <p:nvPr/>
          </p:nvSpPr>
          <p:spPr>
            <a:xfrm>
              <a:off x="4882503" y="1450606"/>
              <a:ext cx="3954161" cy="297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  <a:buClrTx/>
                <a:buSzPct val="100000"/>
                <a:defRPr/>
              </a:pPr>
              <a:r>
                <a:rPr lang="ru-RU" sz="2800" dirty="0">
                  <a:latin typeface="SB Sans Text Semibold" panose="020B0703040504020204" pitchFamily="34" charset="-52"/>
                  <a:cs typeface="SB Sans Text Semibold" panose="020B0703040504020204" pitchFamily="34" charset="-52"/>
                </a:rPr>
                <a:t>Модель мягких навыков</a:t>
              </a:r>
            </a:p>
          </p:txBody>
        </p:sp>
        <p:sp>
          <p:nvSpPr>
            <p:cNvPr id="17" name="Прямоугольник: скругленные верхние углы 16">
              <a:extLst>
                <a:ext uri="{FF2B5EF4-FFF2-40B4-BE49-F238E27FC236}">
                  <a16:creationId xmlns:a16="http://schemas.microsoft.com/office/drawing/2014/main" id="{19B34E55-C357-4349-BF1B-D37DB0E0FCAB}"/>
                </a:ext>
              </a:extLst>
            </p:cNvPr>
            <p:cNvSpPr/>
            <p:nvPr/>
          </p:nvSpPr>
          <p:spPr>
            <a:xfrm rot="16200000">
              <a:off x="3958500" y="1139007"/>
              <a:ext cx="745794" cy="9208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CE2F5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srgbClr val="1E84D7"/>
                </a:solidFill>
                <a:latin typeface="SB Sans Text Semibold" panose="020B0703040504020204" pitchFamily="34" charset="-52"/>
                <a:ea typeface="+mn-ea"/>
                <a:cs typeface="SB Sans Text Semibold" panose="020B0703040504020204" pitchFamily="34" charset="-5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AFAFC2-D0DC-4346-B529-2CFB3EBD62EE}"/>
                </a:ext>
              </a:extLst>
            </p:cNvPr>
            <p:cNvSpPr txBox="1"/>
            <p:nvPr/>
          </p:nvSpPr>
          <p:spPr>
            <a:xfrm>
              <a:off x="4024729" y="1419108"/>
              <a:ext cx="657847" cy="350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ru-RU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E84D7"/>
                  </a:solidFill>
                  <a:effectLst/>
                  <a:uLnTx/>
                  <a:uFillTx/>
                  <a:latin typeface="SB Sans Text"/>
                  <a:ea typeface="+mn-ea"/>
                  <a:cs typeface="SB Sans Display" panose="020B0503040504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27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04;p42"/>
          <p:cNvSpPr/>
          <p:nvPr/>
        </p:nvSpPr>
        <p:spPr>
          <a:xfrm>
            <a:off x="2" y="2154601"/>
            <a:ext cx="9143999" cy="1054247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rgbClr val="045D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506;p42"/>
          <p:cNvGrpSpPr/>
          <p:nvPr/>
        </p:nvGrpSpPr>
        <p:grpSpPr>
          <a:xfrm>
            <a:off x="1840928" y="1443338"/>
            <a:ext cx="412845" cy="427429"/>
            <a:chOff x="1795337" y="1658480"/>
            <a:chExt cx="515360" cy="409911"/>
          </a:xfrm>
        </p:grpSpPr>
        <p:sp>
          <p:nvSpPr>
            <p:cNvPr id="21" name="Google Shape;507;p42"/>
            <p:cNvSpPr/>
            <p:nvPr/>
          </p:nvSpPr>
          <p:spPr>
            <a:xfrm rot="8100000">
              <a:off x="1795337" y="1658480"/>
              <a:ext cx="515360" cy="409911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045D7B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2" name="Google Shape;508;p42"/>
            <p:cNvSpPr/>
            <p:nvPr/>
          </p:nvSpPr>
          <p:spPr>
            <a:xfrm>
              <a:off x="1856569" y="1711964"/>
              <a:ext cx="392894" cy="301841"/>
            </a:xfrm>
            <a:prstGeom prst="ellipse">
              <a:avLst/>
            </a:prstGeom>
            <a:solidFill>
              <a:srgbClr val="1E84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1100" b="1" dirty="0">
                  <a:solidFill>
                    <a:schemeClr val="bg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1</a:t>
              </a:r>
              <a:endParaRPr sz="1100" b="1" dirty="0">
                <a:solidFill>
                  <a:schemeClr val="bg1"/>
                </a:solidFill>
                <a:latin typeface="SB Sans Text" panose="020B0503040504020204" pitchFamily="34" charset="-52"/>
                <a:ea typeface="Nunito"/>
                <a:cs typeface="SB Sans Text" panose="020B0503040504020204" pitchFamily="34" charset="-52"/>
                <a:sym typeface="Nunito"/>
              </a:endParaRPr>
            </a:p>
          </p:txBody>
        </p:sp>
      </p:grpSp>
      <p:sp>
        <p:nvSpPr>
          <p:cNvPr id="12" name="Google Shape;505;p42"/>
          <p:cNvSpPr/>
          <p:nvPr/>
        </p:nvSpPr>
        <p:spPr>
          <a:xfrm>
            <a:off x="1" y="2132033"/>
            <a:ext cx="9144000" cy="108443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rgbClr val="1E84D7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rgbClr val="045D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3892" y="722356"/>
            <a:ext cx="2059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До середины</a:t>
            </a:r>
            <a: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 XX </a:t>
            </a: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века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Знания, умения </a:t>
            </a:r>
            <a:br>
              <a:rPr lang="en-US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и навыки</a:t>
            </a:r>
          </a:p>
        </p:txBody>
      </p:sp>
      <p:grpSp>
        <p:nvGrpSpPr>
          <p:cNvPr id="27" name="Google Shape;506;p42">
            <a:extLst>
              <a:ext uri="{FF2B5EF4-FFF2-40B4-BE49-F238E27FC236}">
                <a16:creationId xmlns:a16="http://schemas.microsoft.com/office/drawing/2014/main" id="{3FA62AC3-6CED-4A0B-AE62-BB5F2FEB3147}"/>
              </a:ext>
            </a:extLst>
          </p:cNvPr>
          <p:cNvGrpSpPr/>
          <p:nvPr/>
        </p:nvGrpSpPr>
        <p:grpSpPr>
          <a:xfrm rot="10800000">
            <a:off x="2880176" y="3497615"/>
            <a:ext cx="412845" cy="427429"/>
            <a:chOff x="1795337" y="1658480"/>
            <a:chExt cx="515360" cy="409911"/>
          </a:xfrm>
        </p:grpSpPr>
        <p:sp>
          <p:nvSpPr>
            <p:cNvPr id="28" name="Google Shape;507;p42">
              <a:extLst>
                <a:ext uri="{FF2B5EF4-FFF2-40B4-BE49-F238E27FC236}">
                  <a16:creationId xmlns:a16="http://schemas.microsoft.com/office/drawing/2014/main" id="{5854834B-790A-4B19-B811-679322718488}"/>
                </a:ext>
              </a:extLst>
            </p:cNvPr>
            <p:cNvSpPr/>
            <p:nvPr/>
          </p:nvSpPr>
          <p:spPr>
            <a:xfrm rot="8100000">
              <a:off x="1795337" y="1658480"/>
              <a:ext cx="515360" cy="409911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045D7B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9" name="Google Shape;508;p42">
              <a:extLst>
                <a:ext uri="{FF2B5EF4-FFF2-40B4-BE49-F238E27FC236}">
                  <a16:creationId xmlns:a16="http://schemas.microsoft.com/office/drawing/2014/main" id="{92099BE6-B03B-4380-AA24-22F9F0728688}"/>
                </a:ext>
              </a:extLst>
            </p:cNvPr>
            <p:cNvSpPr/>
            <p:nvPr/>
          </p:nvSpPr>
          <p:spPr>
            <a:xfrm rot="10800000">
              <a:off x="1856569" y="1711963"/>
              <a:ext cx="392894" cy="301841"/>
            </a:xfrm>
            <a:prstGeom prst="ellipse">
              <a:avLst/>
            </a:prstGeom>
            <a:solidFill>
              <a:srgbClr val="1E84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1100" b="1" dirty="0">
                  <a:solidFill>
                    <a:schemeClr val="bg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2</a:t>
              </a:r>
              <a:endParaRPr sz="1100" b="1" dirty="0">
                <a:solidFill>
                  <a:schemeClr val="bg1"/>
                </a:solidFill>
                <a:latin typeface="SB Sans Text" panose="020B0503040504020204" pitchFamily="34" charset="-52"/>
                <a:ea typeface="Nunito"/>
                <a:cs typeface="SB Sans Text" panose="020B0503040504020204" pitchFamily="34" charset="-52"/>
                <a:sym typeface="Nunito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02FBAFD-10BD-4556-B9A9-EE30E003061F}"/>
              </a:ext>
            </a:extLst>
          </p:cNvPr>
          <p:cNvSpPr txBox="1"/>
          <p:nvPr/>
        </p:nvSpPr>
        <p:spPr>
          <a:xfrm>
            <a:off x="1814840" y="3961553"/>
            <a:ext cx="2376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C 1959</a:t>
            </a:r>
            <a:endParaRPr lang="ru-RU" sz="1200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Компетентностный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 подход</a:t>
            </a:r>
          </a:p>
        </p:txBody>
      </p:sp>
      <p:grpSp>
        <p:nvGrpSpPr>
          <p:cNvPr id="31" name="Google Shape;506;p42">
            <a:extLst>
              <a:ext uri="{FF2B5EF4-FFF2-40B4-BE49-F238E27FC236}">
                <a16:creationId xmlns:a16="http://schemas.microsoft.com/office/drawing/2014/main" id="{1EF54E12-CC7D-41C8-B2AF-7442CCD43196}"/>
              </a:ext>
            </a:extLst>
          </p:cNvPr>
          <p:cNvGrpSpPr/>
          <p:nvPr/>
        </p:nvGrpSpPr>
        <p:grpSpPr>
          <a:xfrm>
            <a:off x="3863150" y="1443338"/>
            <a:ext cx="412845" cy="427429"/>
            <a:chOff x="1795337" y="1658480"/>
            <a:chExt cx="515360" cy="409911"/>
          </a:xfrm>
        </p:grpSpPr>
        <p:sp>
          <p:nvSpPr>
            <p:cNvPr id="32" name="Google Shape;507;p42">
              <a:extLst>
                <a:ext uri="{FF2B5EF4-FFF2-40B4-BE49-F238E27FC236}">
                  <a16:creationId xmlns:a16="http://schemas.microsoft.com/office/drawing/2014/main" id="{77941D8E-B2BB-4AAF-AAE3-2B0036D29DE9}"/>
                </a:ext>
              </a:extLst>
            </p:cNvPr>
            <p:cNvSpPr/>
            <p:nvPr/>
          </p:nvSpPr>
          <p:spPr>
            <a:xfrm rot="8100000">
              <a:off x="1795337" y="1658480"/>
              <a:ext cx="515360" cy="409911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045D7B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33" name="Google Shape;508;p42">
              <a:extLst>
                <a:ext uri="{FF2B5EF4-FFF2-40B4-BE49-F238E27FC236}">
                  <a16:creationId xmlns:a16="http://schemas.microsoft.com/office/drawing/2014/main" id="{65B03FB5-E8BB-45E9-A68E-56E48678A2E9}"/>
                </a:ext>
              </a:extLst>
            </p:cNvPr>
            <p:cNvSpPr/>
            <p:nvPr/>
          </p:nvSpPr>
          <p:spPr>
            <a:xfrm>
              <a:off x="1856569" y="1711964"/>
              <a:ext cx="392894" cy="301841"/>
            </a:xfrm>
            <a:prstGeom prst="ellipse">
              <a:avLst/>
            </a:prstGeom>
            <a:solidFill>
              <a:srgbClr val="1E84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1100" b="1" dirty="0">
                  <a:solidFill>
                    <a:schemeClr val="bg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3</a:t>
              </a:r>
              <a:endParaRPr sz="1100" b="1" dirty="0">
                <a:solidFill>
                  <a:schemeClr val="bg1"/>
                </a:solidFill>
                <a:latin typeface="SB Sans Text" panose="020B0503040504020204" pitchFamily="34" charset="-52"/>
                <a:ea typeface="Nunito"/>
                <a:cs typeface="SB Sans Text" panose="020B0503040504020204" pitchFamily="34" charset="-52"/>
                <a:sym typeface="Nunito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EE86924-84E6-4E97-87A7-BA220D4D641A}"/>
              </a:ext>
            </a:extLst>
          </p:cNvPr>
          <p:cNvSpPr txBox="1"/>
          <p:nvPr/>
        </p:nvSpPr>
        <p:spPr>
          <a:xfrm>
            <a:off x="3173597" y="753134"/>
            <a:ext cx="17919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C </a:t>
            </a: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конца</a:t>
            </a:r>
            <a: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 </a:t>
            </a:r>
            <a:b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XX </a:t>
            </a: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века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Soft Skills</a:t>
            </a:r>
            <a:endParaRPr lang="ru-RU" b="1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</p:txBody>
      </p:sp>
      <p:grpSp>
        <p:nvGrpSpPr>
          <p:cNvPr id="35" name="Google Shape;506;p42">
            <a:extLst>
              <a:ext uri="{FF2B5EF4-FFF2-40B4-BE49-F238E27FC236}">
                <a16:creationId xmlns:a16="http://schemas.microsoft.com/office/drawing/2014/main" id="{94CE3DEA-DAFF-41B2-890B-378CB14BC74F}"/>
              </a:ext>
            </a:extLst>
          </p:cNvPr>
          <p:cNvGrpSpPr/>
          <p:nvPr/>
        </p:nvGrpSpPr>
        <p:grpSpPr>
          <a:xfrm rot="10800000">
            <a:off x="4938744" y="3497615"/>
            <a:ext cx="412845" cy="427429"/>
            <a:chOff x="1795337" y="1658480"/>
            <a:chExt cx="515360" cy="409911"/>
          </a:xfrm>
        </p:grpSpPr>
        <p:sp>
          <p:nvSpPr>
            <p:cNvPr id="36" name="Google Shape;507;p42">
              <a:extLst>
                <a:ext uri="{FF2B5EF4-FFF2-40B4-BE49-F238E27FC236}">
                  <a16:creationId xmlns:a16="http://schemas.microsoft.com/office/drawing/2014/main" id="{769E5319-8A16-44A2-B759-28D0D576F6EB}"/>
                </a:ext>
              </a:extLst>
            </p:cNvPr>
            <p:cNvSpPr/>
            <p:nvPr/>
          </p:nvSpPr>
          <p:spPr>
            <a:xfrm rot="8100000">
              <a:off x="1795337" y="1658480"/>
              <a:ext cx="515360" cy="409911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045D7B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37" name="Google Shape;508;p42">
              <a:extLst>
                <a:ext uri="{FF2B5EF4-FFF2-40B4-BE49-F238E27FC236}">
                  <a16:creationId xmlns:a16="http://schemas.microsoft.com/office/drawing/2014/main" id="{0FDAF3DE-0FB1-4D14-B612-17CF0980B59A}"/>
                </a:ext>
              </a:extLst>
            </p:cNvPr>
            <p:cNvSpPr/>
            <p:nvPr/>
          </p:nvSpPr>
          <p:spPr>
            <a:xfrm rot="10800000">
              <a:off x="1856569" y="1711963"/>
              <a:ext cx="392894" cy="301841"/>
            </a:xfrm>
            <a:prstGeom prst="ellipse">
              <a:avLst/>
            </a:prstGeom>
            <a:solidFill>
              <a:srgbClr val="1E84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1100" b="1" dirty="0">
                  <a:solidFill>
                    <a:schemeClr val="bg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4</a:t>
              </a:r>
              <a:endParaRPr sz="1100" b="1" dirty="0">
                <a:solidFill>
                  <a:schemeClr val="bg1"/>
                </a:solidFill>
                <a:latin typeface="SB Sans Text" panose="020B0503040504020204" pitchFamily="34" charset="-52"/>
                <a:ea typeface="Nunito"/>
                <a:cs typeface="SB Sans Text" panose="020B0503040504020204" pitchFamily="34" charset="-52"/>
                <a:sym typeface="Nunito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C36E91D-E100-43E0-BF74-C80FE784B115}"/>
              </a:ext>
            </a:extLst>
          </p:cNvPr>
          <p:cNvSpPr txBox="1"/>
          <p:nvPr/>
        </p:nvSpPr>
        <p:spPr>
          <a:xfrm>
            <a:off x="4188520" y="3961553"/>
            <a:ext cx="1933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2004</a:t>
            </a:r>
            <a:endParaRPr lang="ru-RU" sz="1200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Универсальные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учебные действия</a:t>
            </a:r>
          </a:p>
        </p:txBody>
      </p:sp>
      <p:grpSp>
        <p:nvGrpSpPr>
          <p:cNvPr id="39" name="Google Shape;506;p42">
            <a:extLst>
              <a:ext uri="{FF2B5EF4-FFF2-40B4-BE49-F238E27FC236}">
                <a16:creationId xmlns:a16="http://schemas.microsoft.com/office/drawing/2014/main" id="{66DA92AB-7CD7-43ED-8EDB-383A279305D2}"/>
              </a:ext>
            </a:extLst>
          </p:cNvPr>
          <p:cNvGrpSpPr/>
          <p:nvPr/>
        </p:nvGrpSpPr>
        <p:grpSpPr>
          <a:xfrm>
            <a:off x="5907331" y="1443338"/>
            <a:ext cx="412845" cy="427429"/>
            <a:chOff x="1795337" y="1658480"/>
            <a:chExt cx="515360" cy="409911"/>
          </a:xfrm>
        </p:grpSpPr>
        <p:sp>
          <p:nvSpPr>
            <p:cNvPr id="40" name="Google Shape;507;p42">
              <a:extLst>
                <a:ext uri="{FF2B5EF4-FFF2-40B4-BE49-F238E27FC236}">
                  <a16:creationId xmlns:a16="http://schemas.microsoft.com/office/drawing/2014/main" id="{5DD9C771-2DFD-4B30-9FC2-A81A9D810E0F}"/>
                </a:ext>
              </a:extLst>
            </p:cNvPr>
            <p:cNvSpPr/>
            <p:nvPr/>
          </p:nvSpPr>
          <p:spPr>
            <a:xfrm rot="8100000">
              <a:off x="1795337" y="1658480"/>
              <a:ext cx="515360" cy="409911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045D7B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41" name="Google Shape;508;p42">
              <a:extLst>
                <a:ext uri="{FF2B5EF4-FFF2-40B4-BE49-F238E27FC236}">
                  <a16:creationId xmlns:a16="http://schemas.microsoft.com/office/drawing/2014/main" id="{6F3F2EC1-ADEB-45C9-830D-AE235D3F92C6}"/>
                </a:ext>
              </a:extLst>
            </p:cNvPr>
            <p:cNvSpPr/>
            <p:nvPr/>
          </p:nvSpPr>
          <p:spPr>
            <a:xfrm>
              <a:off x="1856569" y="1711964"/>
              <a:ext cx="392894" cy="301841"/>
            </a:xfrm>
            <a:prstGeom prst="ellipse">
              <a:avLst/>
            </a:prstGeom>
            <a:solidFill>
              <a:srgbClr val="1E84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1100" b="1" dirty="0">
                  <a:solidFill>
                    <a:schemeClr val="bg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5</a:t>
              </a:r>
              <a:endParaRPr sz="1100" b="1" dirty="0">
                <a:solidFill>
                  <a:schemeClr val="bg1"/>
                </a:solidFill>
                <a:latin typeface="SB Sans Text" panose="020B0503040504020204" pitchFamily="34" charset="-52"/>
                <a:ea typeface="Nunito"/>
                <a:cs typeface="SB Sans Text" panose="020B0503040504020204" pitchFamily="34" charset="-52"/>
                <a:sym typeface="Nunito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981A4E4-78B9-4A12-AA0D-A92FF80008D2}"/>
              </a:ext>
            </a:extLst>
          </p:cNvPr>
          <p:cNvSpPr txBox="1"/>
          <p:nvPr/>
        </p:nvSpPr>
        <p:spPr>
          <a:xfrm>
            <a:off x="5217778" y="753134"/>
            <a:ext cx="1791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2020</a:t>
            </a:r>
            <a:endParaRPr lang="ru-RU" sz="1200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Универсальные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компетенции</a:t>
            </a:r>
          </a:p>
        </p:txBody>
      </p:sp>
      <p:grpSp>
        <p:nvGrpSpPr>
          <p:cNvPr id="43" name="Google Shape;506;p42">
            <a:extLst>
              <a:ext uri="{FF2B5EF4-FFF2-40B4-BE49-F238E27FC236}">
                <a16:creationId xmlns:a16="http://schemas.microsoft.com/office/drawing/2014/main" id="{22DAF133-1AF3-4025-AE6D-6C04BB7CA7E2}"/>
              </a:ext>
            </a:extLst>
          </p:cNvPr>
          <p:cNvGrpSpPr/>
          <p:nvPr/>
        </p:nvGrpSpPr>
        <p:grpSpPr>
          <a:xfrm rot="10800000">
            <a:off x="6927249" y="3497615"/>
            <a:ext cx="412845" cy="427429"/>
            <a:chOff x="1795337" y="1658480"/>
            <a:chExt cx="515360" cy="409911"/>
          </a:xfrm>
        </p:grpSpPr>
        <p:sp>
          <p:nvSpPr>
            <p:cNvPr id="44" name="Google Shape;507;p42">
              <a:extLst>
                <a:ext uri="{FF2B5EF4-FFF2-40B4-BE49-F238E27FC236}">
                  <a16:creationId xmlns:a16="http://schemas.microsoft.com/office/drawing/2014/main" id="{17927B31-636E-4088-B598-8022CDB4B50E}"/>
                </a:ext>
              </a:extLst>
            </p:cNvPr>
            <p:cNvSpPr/>
            <p:nvPr/>
          </p:nvSpPr>
          <p:spPr>
            <a:xfrm rot="8100000">
              <a:off x="1795337" y="1658480"/>
              <a:ext cx="515360" cy="409911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rgbClr val="045D7B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45" name="Google Shape;508;p42">
              <a:extLst>
                <a:ext uri="{FF2B5EF4-FFF2-40B4-BE49-F238E27FC236}">
                  <a16:creationId xmlns:a16="http://schemas.microsoft.com/office/drawing/2014/main" id="{DD3C7A30-8A28-4409-B966-EB0C836AADB1}"/>
                </a:ext>
              </a:extLst>
            </p:cNvPr>
            <p:cNvSpPr/>
            <p:nvPr/>
          </p:nvSpPr>
          <p:spPr>
            <a:xfrm rot="10800000">
              <a:off x="1856569" y="1711963"/>
              <a:ext cx="392894" cy="301841"/>
            </a:xfrm>
            <a:prstGeom prst="ellipse">
              <a:avLst/>
            </a:prstGeom>
            <a:solidFill>
              <a:srgbClr val="1E84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" sz="1100" b="1" dirty="0">
                  <a:solidFill>
                    <a:schemeClr val="bg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6</a:t>
              </a:r>
              <a:endParaRPr sz="1100" b="1" dirty="0">
                <a:solidFill>
                  <a:schemeClr val="bg1"/>
                </a:solidFill>
                <a:latin typeface="SB Sans Text" panose="020B0503040504020204" pitchFamily="34" charset="-52"/>
                <a:ea typeface="Nunito"/>
                <a:cs typeface="SB Sans Text" panose="020B0503040504020204" pitchFamily="34" charset="-52"/>
                <a:sym typeface="Nunito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7C5F2A7-6286-40A7-8631-E1C25D33BC4D}"/>
              </a:ext>
            </a:extLst>
          </p:cNvPr>
          <p:cNvSpPr txBox="1"/>
          <p:nvPr/>
        </p:nvSpPr>
        <p:spPr>
          <a:xfrm>
            <a:off x="6177025" y="3961553"/>
            <a:ext cx="1933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XXI</a:t>
            </a:r>
            <a:endParaRPr lang="ru-RU" sz="1200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Мягкие навыки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+Новые грамотности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AA75BF-DE85-45BC-86F9-F61359B57B49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5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399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Значимые характеристики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при приеме на работу (hh.ru)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25B4-86F0-46FA-A780-A7BAB89053AE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6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graphicFrame>
        <p:nvGraphicFramePr>
          <p:cNvPr id="14" name="Объект 6">
            <a:extLst>
              <a:ext uri="{FF2B5EF4-FFF2-40B4-BE49-F238E27FC236}">
                <a16:creationId xmlns:a16="http://schemas.microsoft.com/office/drawing/2014/main" id="{C14C8B2E-0726-4CE0-9D91-3162E450BE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1412024"/>
              </p:ext>
            </p:extLst>
          </p:nvPr>
        </p:nvGraphicFramePr>
        <p:xfrm>
          <a:off x="2612071" y="1310640"/>
          <a:ext cx="3919858" cy="315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E986246-15E3-4E3C-9E6C-10EE8AFD3AB6}"/>
              </a:ext>
            </a:extLst>
          </p:cNvPr>
          <p:cNvSpPr txBox="1"/>
          <p:nvPr/>
        </p:nvSpPr>
        <p:spPr>
          <a:xfrm>
            <a:off x="385877" y="2048530"/>
            <a:ext cx="2059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ПРЕДМЕТНЫЕ ЗНАНИЯ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7A41D-E6BE-4D1A-940D-A11930D213E8}"/>
              </a:ext>
            </a:extLst>
          </p:cNvPr>
          <p:cNvSpPr txBox="1"/>
          <p:nvPr/>
        </p:nvSpPr>
        <p:spPr>
          <a:xfrm>
            <a:off x="325711" y="2363495"/>
            <a:ext cx="2684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30</a:t>
            </a:r>
            <a:r>
              <a:rPr lang="ru-RU" sz="48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%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406C03E-EDB3-4BD7-9CF0-0BBCC30694E6}"/>
              </a:ext>
            </a:extLst>
          </p:cNvPr>
          <p:cNvCxnSpPr>
            <a:cxnSpLocks/>
          </p:cNvCxnSpPr>
          <p:nvPr/>
        </p:nvCxnSpPr>
        <p:spPr>
          <a:xfrm flipH="1">
            <a:off x="1859280" y="2209382"/>
            <a:ext cx="1584960" cy="0"/>
          </a:xfrm>
          <a:prstGeom prst="line">
            <a:avLst/>
          </a:prstGeom>
          <a:ln w="28575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E16B37-C6DE-41E9-8176-9217269768C0}"/>
              </a:ext>
            </a:extLst>
          </p:cNvPr>
          <p:cNvSpPr txBox="1"/>
          <p:nvPr/>
        </p:nvSpPr>
        <p:spPr>
          <a:xfrm>
            <a:off x="6681227" y="2048530"/>
            <a:ext cx="2059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????????</a:t>
            </a:r>
            <a:b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?????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42047-2B52-4664-A549-29049260E9FF}"/>
              </a:ext>
            </a:extLst>
          </p:cNvPr>
          <p:cNvSpPr txBox="1"/>
          <p:nvPr/>
        </p:nvSpPr>
        <p:spPr>
          <a:xfrm>
            <a:off x="6621061" y="2363495"/>
            <a:ext cx="2386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70</a:t>
            </a:r>
            <a:r>
              <a:rPr lang="ru-RU" sz="48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%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90E8853-BFB3-405B-8767-44F163FD9056}"/>
              </a:ext>
            </a:extLst>
          </p:cNvPr>
          <p:cNvCxnSpPr>
            <a:cxnSpLocks/>
          </p:cNvCxnSpPr>
          <p:nvPr/>
        </p:nvCxnSpPr>
        <p:spPr>
          <a:xfrm>
            <a:off x="5653088" y="2209382"/>
            <a:ext cx="1028139" cy="0"/>
          </a:xfrm>
          <a:prstGeom prst="line">
            <a:avLst/>
          </a:prstGeom>
          <a:ln w="28575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9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Остальные 70%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25B4-86F0-46FA-A780-A7BAB89053AE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7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14A8537-E6CD-4654-9D55-8C2B3411B33A}"/>
              </a:ext>
            </a:extLst>
          </p:cNvPr>
          <p:cNvSpPr/>
          <p:nvPr/>
        </p:nvSpPr>
        <p:spPr>
          <a:xfrm>
            <a:off x="660400" y="955674"/>
            <a:ext cx="7848600" cy="3616325"/>
          </a:xfrm>
          <a:prstGeom prst="roundRect">
            <a:avLst>
              <a:gd name="adj" fmla="val 7361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Содержимое 3">
            <a:extLst>
              <a:ext uri="{FF2B5EF4-FFF2-40B4-BE49-F238E27FC236}">
                <a16:creationId xmlns:a16="http://schemas.microsoft.com/office/drawing/2014/main" id="{31FE835F-5FEB-4208-8C36-41FEDF120B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679778"/>
              </p:ext>
            </p:extLst>
          </p:nvPr>
        </p:nvGraphicFramePr>
        <p:xfrm>
          <a:off x="268623" y="779223"/>
          <a:ext cx="8328525" cy="3876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6404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/>
          </p:cNvGrpSpPr>
          <p:nvPr/>
        </p:nvGrpSpPr>
        <p:grpSpPr>
          <a:xfrm>
            <a:off x="5015386" y="3472952"/>
            <a:ext cx="1440000" cy="1440000"/>
            <a:chOff x="8723421" y="7045284"/>
            <a:chExt cx="1135021" cy="1135021"/>
          </a:xfrm>
        </p:grpSpPr>
        <p:sp>
          <p:nvSpPr>
            <p:cNvPr id="5" name="Овал 4"/>
            <p:cNvSpPr/>
            <p:nvPr/>
          </p:nvSpPr>
          <p:spPr>
            <a:xfrm>
              <a:off x="8723421" y="7045284"/>
              <a:ext cx="1135021" cy="11350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 dirty="0"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923822" y="7429726"/>
              <a:ext cx="777038" cy="354049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Принятие </a:t>
              </a:r>
              <a:br>
                <a:rPr lang="en-US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</a:b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других</a:t>
              </a:r>
            </a:p>
          </p:txBody>
        </p:sp>
      </p:grpSp>
      <p:grpSp>
        <p:nvGrpSpPr>
          <p:cNvPr id="7" name="Группа 6"/>
          <p:cNvGrpSpPr>
            <a:grpSpLocks/>
          </p:cNvGrpSpPr>
          <p:nvPr/>
        </p:nvGrpSpPr>
        <p:grpSpPr>
          <a:xfrm>
            <a:off x="6829681" y="3449279"/>
            <a:ext cx="1440000" cy="1440000"/>
            <a:chOff x="10624211" y="6621137"/>
            <a:chExt cx="1135021" cy="1135021"/>
          </a:xfrm>
        </p:grpSpPr>
        <p:sp>
          <p:nvSpPr>
            <p:cNvPr id="8" name="Овал 7"/>
            <p:cNvSpPr/>
            <p:nvPr/>
          </p:nvSpPr>
          <p:spPr>
            <a:xfrm>
              <a:off x="10624211" y="6621137"/>
              <a:ext cx="1135021" cy="11350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758057" y="7009543"/>
              <a:ext cx="891516" cy="354049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Управление </a:t>
              </a:r>
              <a:br>
                <a:rPr lang="en-US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</a:b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собой</a:t>
              </a:r>
            </a:p>
          </p:txBody>
        </p:sp>
      </p:grpSp>
      <p:grpSp>
        <p:nvGrpSpPr>
          <p:cNvPr id="10" name="Группа 9"/>
          <p:cNvGrpSpPr>
            <a:grpSpLocks/>
          </p:cNvGrpSpPr>
          <p:nvPr/>
        </p:nvGrpSpPr>
        <p:grpSpPr>
          <a:xfrm>
            <a:off x="3201091" y="3465069"/>
            <a:ext cx="1440000" cy="1440000"/>
            <a:chOff x="9500366" y="5922782"/>
            <a:chExt cx="1135021" cy="1135021"/>
          </a:xfrm>
        </p:grpSpPr>
        <p:sp>
          <p:nvSpPr>
            <p:cNvPr id="11" name="Овал 10"/>
            <p:cNvSpPr/>
            <p:nvPr/>
          </p:nvSpPr>
          <p:spPr>
            <a:xfrm>
              <a:off x="9500366" y="5922782"/>
              <a:ext cx="1135021" cy="11350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9696258" y="6318273"/>
              <a:ext cx="756287" cy="354049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Принятие </a:t>
              </a:r>
              <a:br>
                <a:rPr lang="en-US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</a:b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себя</a:t>
              </a:r>
            </a:p>
          </p:txBody>
        </p:sp>
      </p:grpSp>
      <p:grpSp>
        <p:nvGrpSpPr>
          <p:cNvPr id="13" name="Группа 12"/>
          <p:cNvGrpSpPr>
            <a:grpSpLocks/>
          </p:cNvGrpSpPr>
          <p:nvPr/>
        </p:nvGrpSpPr>
        <p:grpSpPr>
          <a:xfrm>
            <a:off x="6829681" y="2085229"/>
            <a:ext cx="1440000" cy="1440000"/>
            <a:chOff x="8613678" y="6838630"/>
            <a:chExt cx="1569689" cy="1493710"/>
          </a:xfrm>
        </p:grpSpPr>
        <p:sp>
          <p:nvSpPr>
            <p:cNvPr id="14" name="Овал 13"/>
            <p:cNvSpPr/>
            <p:nvPr/>
          </p:nvSpPr>
          <p:spPr>
            <a:xfrm>
              <a:off x="8613678" y="6838630"/>
              <a:ext cx="1569689" cy="149371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645971" y="7368336"/>
              <a:ext cx="1529373" cy="465935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2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Социальная </a:t>
              </a:r>
            </a:p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ответственность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161070" y="2126230"/>
            <a:ext cx="1480021" cy="1480022"/>
            <a:chOff x="8704788" y="7039239"/>
            <a:chExt cx="1135021" cy="1135021"/>
          </a:xfrm>
        </p:grpSpPr>
        <p:sp>
          <p:nvSpPr>
            <p:cNvPr id="17" name="Овал 16"/>
            <p:cNvSpPr/>
            <p:nvPr/>
          </p:nvSpPr>
          <p:spPr>
            <a:xfrm>
              <a:off x="8704788" y="7039239"/>
              <a:ext cx="1135021" cy="113502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895383" y="7410779"/>
              <a:ext cx="753829" cy="49566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Работа </a:t>
              </a:r>
            </a:p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в команде</a:t>
              </a:r>
            </a:p>
            <a:p>
              <a:pPr algn="ctr">
                <a:buClr>
                  <a:srgbClr val="000000"/>
                </a:buClr>
                <a:buSzPts val="1100"/>
              </a:pPr>
              <a:endParaRPr lang="ru-RU" sz="1200" dirty="0">
                <a:solidFill>
                  <a:schemeClr val="tx2"/>
                </a:solidFill>
                <a:latin typeface="SB Sans Text" panose="020B0503040504020204" pitchFamily="34" charset="-52"/>
                <a:ea typeface="Nunito"/>
                <a:cs typeface="SB Sans Text" panose="020B0503040504020204" pitchFamily="34" charset="-52"/>
                <a:sym typeface="Nunito"/>
              </a:endParaRPr>
            </a:p>
          </p:txBody>
        </p:sp>
      </p:grpSp>
      <p:grpSp>
        <p:nvGrpSpPr>
          <p:cNvPr id="19" name="Группа 18"/>
          <p:cNvGrpSpPr>
            <a:grpSpLocks/>
          </p:cNvGrpSpPr>
          <p:nvPr/>
        </p:nvGrpSpPr>
        <p:grpSpPr>
          <a:xfrm>
            <a:off x="5015386" y="2140409"/>
            <a:ext cx="1440000" cy="1440000"/>
            <a:chOff x="8629389" y="6972101"/>
            <a:chExt cx="1135021" cy="1135021"/>
          </a:xfrm>
        </p:grpSpPr>
        <p:sp>
          <p:nvSpPr>
            <p:cNvPr id="20" name="Овал 19"/>
            <p:cNvSpPr/>
            <p:nvPr/>
          </p:nvSpPr>
          <p:spPr>
            <a:xfrm>
              <a:off x="8629389" y="6972101"/>
              <a:ext cx="1135021" cy="113502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673137" y="7433397"/>
              <a:ext cx="1059965" cy="212429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Коммуникация</a:t>
              </a:r>
            </a:p>
          </p:txBody>
        </p:sp>
      </p:grpSp>
      <p:grpSp>
        <p:nvGrpSpPr>
          <p:cNvPr id="22" name="Группа 21"/>
          <p:cNvGrpSpPr>
            <a:grpSpLocks/>
          </p:cNvGrpSpPr>
          <p:nvPr/>
        </p:nvGrpSpPr>
        <p:grpSpPr>
          <a:xfrm>
            <a:off x="3201091" y="809811"/>
            <a:ext cx="1440000" cy="1440000"/>
            <a:chOff x="937550" y="2747582"/>
            <a:chExt cx="1226916" cy="1226916"/>
          </a:xfrm>
        </p:grpSpPr>
        <p:sp>
          <p:nvSpPr>
            <p:cNvPr id="23" name="Овал 22"/>
            <p:cNvSpPr/>
            <p:nvPr/>
          </p:nvSpPr>
          <p:spPr>
            <a:xfrm>
              <a:off x="937550" y="2747582"/>
              <a:ext cx="1226916" cy="122691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 dirty="0"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126480" y="3185227"/>
              <a:ext cx="859876" cy="373408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lvl="0"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Системное </a:t>
              </a:r>
              <a:b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</a:b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мышление</a:t>
              </a:r>
            </a:p>
          </p:txBody>
        </p:sp>
      </p:grpSp>
      <p:grpSp>
        <p:nvGrpSpPr>
          <p:cNvPr id="25" name="Группа 24"/>
          <p:cNvGrpSpPr>
            <a:grpSpLocks/>
          </p:cNvGrpSpPr>
          <p:nvPr/>
        </p:nvGrpSpPr>
        <p:grpSpPr>
          <a:xfrm>
            <a:off x="6829681" y="809811"/>
            <a:ext cx="1440000" cy="1440000"/>
            <a:chOff x="1793923" y="4178433"/>
            <a:chExt cx="1025262" cy="1025262"/>
          </a:xfrm>
        </p:grpSpPr>
        <p:sp>
          <p:nvSpPr>
            <p:cNvPr id="26" name="Овал 25"/>
            <p:cNvSpPr/>
            <p:nvPr/>
          </p:nvSpPr>
          <p:spPr>
            <a:xfrm>
              <a:off x="1793923" y="4178433"/>
              <a:ext cx="1025262" cy="102526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973090" y="4524391"/>
              <a:ext cx="666929" cy="312035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Принятие </a:t>
              </a:r>
              <a:b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</a:b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решений</a:t>
              </a:r>
            </a:p>
          </p:txBody>
        </p:sp>
      </p:grpSp>
      <p:grpSp>
        <p:nvGrpSpPr>
          <p:cNvPr id="28" name="Группа 27"/>
          <p:cNvGrpSpPr>
            <a:grpSpLocks/>
          </p:cNvGrpSpPr>
          <p:nvPr/>
        </p:nvGrpSpPr>
        <p:grpSpPr>
          <a:xfrm>
            <a:off x="5015386" y="809811"/>
            <a:ext cx="1440000" cy="1440000"/>
            <a:chOff x="2574629" y="3078335"/>
            <a:chExt cx="1025262" cy="1025262"/>
          </a:xfrm>
        </p:grpSpPr>
        <p:sp>
          <p:nvSpPr>
            <p:cNvPr id="29" name="Овал 28"/>
            <p:cNvSpPr/>
            <p:nvPr/>
          </p:nvSpPr>
          <p:spPr>
            <a:xfrm>
              <a:off x="2574629" y="3078335"/>
              <a:ext cx="1025262" cy="102526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702278" y="3445604"/>
              <a:ext cx="814849" cy="312035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Креативное </a:t>
              </a:r>
              <a:b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</a:br>
              <a:r>
                <a:rPr lang="ru-RU" sz="1200" dirty="0">
                  <a:solidFill>
                    <a:schemeClr val="tx1"/>
                  </a:solidFill>
                  <a:latin typeface="SB Sans Text" panose="020B0503040504020204" pitchFamily="34" charset="-52"/>
                  <a:ea typeface="Nunito"/>
                  <a:cs typeface="SB Sans Text" panose="020B0503040504020204" pitchFamily="34" charset="-52"/>
                  <a:sym typeface="Nunito"/>
                </a:rPr>
                <a:t>мышление</a:t>
              </a:r>
            </a:p>
          </p:txBody>
        </p:sp>
      </p:grpSp>
      <p:sp>
        <p:nvSpPr>
          <p:cNvPr id="31" name="Скругленный прямоугольник 30"/>
          <p:cNvSpPr/>
          <p:nvPr/>
        </p:nvSpPr>
        <p:spPr>
          <a:xfrm>
            <a:off x="450800" y="1053130"/>
            <a:ext cx="2375996" cy="953364"/>
          </a:xfrm>
          <a:prstGeom prst="roundRect">
            <a:avLst>
              <a:gd name="adj" fmla="val 20214"/>
            </a:avLst>
          </a:prstGeom>
          <a:solidFill>
            <a:schemeClr val="lt1"/>
          </a:solidFill>
          <a:ln w="12700">
            <a:noFill/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ru-RU" sz="1600" dirty="0">
                <a:solidFill>
                  <a:srgbClr val="1E84D7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rPr>
              <a:t>Когнитивные навыки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50799" y="3714750"/>
            <a:ext cx="2375997" cy="940638"/>
          </a:xfrm>
          <a:prstGeom prst="roundRect">
            <a:avLst>
              <a:gd name="adj" fmla="val 20214"/>
            </a:avLst>
          </a:prstGeom>
          <a:solidFill>
            <a:schemeClr val="lt1"/>
          </a:solidFill>
          <a:ln w="12700">
            <a:noFill/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ru-RU" sz="1600" dirty="0">
                <a:solidFill>
                  <a:srgbClr val="1E84D7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rPr>
              <a:t>Эмоциональные навыки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7058" y="2397104"/>
            <a:ext cx="2359738" cy="938274"/>
          </a:xfrm>
          <a:prstGeom prst="roundRect">
            <a:avLst>
              <a:gd name="adj" fmla="val 20214"/>
            </a:avLst>
          </a:prstGeom>
          <a:solidFill>
            <a:schemeClr val="lt1"/>
          </a:solidFill>
          <a:ln w="12700">
            <a:noFill/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ru-RU" sz="1600" dirty="0">
                <a:solidFill>
                  <a:srgbClr val="1E84D7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rPr>
              <a:t>Социальные навыки</a:t>
            </a:r>
          </a:p>
        </p:txBody>
      </p:sp>
      <p:sp>
        <p:nvSpPr>
          <p:cNvPr id="34" name="Текст 1">
            <a:extLst>
              <a:ext uri="{FF2B5EF4-FFF2-40B4-BE49-F238E27FC236}">
                <a16:creationId xmlns:a16="http://schemas.microsoft.com/office/drawing/2014/main" id="{0B635253-DFB9-41D5-80D7-3508EC8B9633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Мягкие навыки в фокусе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4DD09D-7B1E-4449-9668-CA8D4029631C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8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7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1">
            <a:extLst>
              <a:ext uri="{FF2B5EF4-FFF2-40B4-BE49-F238E27FC236}">
                <a16:creationId xmlns:a16="http://schemas.microsoft.com/office/drawing/2014/main" id="{69172C48-44C0-4210-9ED3-A43087A140D1}"/>
              </a:ext>
            </a:extLst>
          </p:cNvPr>
          <p:cNvSpPr txBox="1"/>
          <p:nvPr/>
        </p:nvSpPr>
        <p:spPr bwMode="auto">
          <a:xfrm>
            <a:off x="229425" y="259283"/>
            <a:ext cx="8321529" cy="42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tx1"/>
                </a:solidFill>
                <a:latin typeface="SB Sans Display Semibold"/>
                <a:ea typeface="Arial"/>
                <a:cs typeface="SB Sans Display Semibold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Системное мышление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F3A47CD-8BD8-42AB-ADE5-AD1B73800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t="2525" r="10006"/>
          <a:stretch/>
        </p:blipFill>
        <p:spPr>
          <a:xfrm>
            <a:off x="5023084" y="1127440"/>
            <a:ext cx="3527870" cy="3390305"/>
          </a:xfrm>
          <a:prstGeom prst="roundRect">
            <a:avLst>
              <a:gd name="adj" fmla="val 10320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0A486CF-4842-4241-9C54-D1820EA73D18}"/>
              </a:ext>
            </a:extLst>
          </p:cNvPr>
          <p:cNvGrpSpPr/>
          <p:nvPr/>
        </p:nvGrpSpPr>
        <p:grpSpPr>
          <a:xfrm>
            <a:off x="707036" y="1254440"/>
            <a:ext cx="3934619" cy="3144309"/>
            <a:chOff x="1832197" y="2147983"/>
            <a:chExt cx="3934619" cy="3144309"/>
          </a:xfrm>
        </p:grpSpPr>
        <p:sp>
          <p:nvSpPr>
            <p:cNvPr id="37" name="Скругленный прямоугольник 8">
              <a:extLst>
                <a:ext uri="{FF2B5EF4-FFF2-40B4-BE49-F238E27FC236}">
                  <a16:creationId xmlns:a16="http://schemas.microsoft.com/office/drawing/2014/main" id="{EA983C46-FB4A-4315-8384-F2B3029DDC34}"/>
                </a:ext>
              </a:extLst>
            </p:cNvPr>
            <p:cNvSpPr/>
            <p:nvPr/>
          </p:nvSpPr>
          <p:spPr>
            <a:xfrm>
              <a:off x="2048294" y="2147983"/>
              <a:ext cx="3718522" cy="917561"/>
            </a:xfrm>
            <a:prstGeom prst="roundRect">
              <a:avLst>
                <a:gd name="adj" fmla="val 10433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Целостное восприятие </a:t>
              </a:r>
              <a:br>
                <a:rPr lang="en-US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</a:br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и прогнозирование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A2ACF3D-CA85-4F79-8230-C005B3440265}"/>
                </a:ext>
              </a:extLst>
            </p:cNvPr>
            <p:cNvGrpSpPr/>
            <p:nvPr/>
          </p:nvGrpSpPr>
          <p:grpSpPr>
            <a:xfrm>
              <a:off x="1832197" y="2344833"/>
              <a:ext cx="667523" cy="523861"/>
              <a:chOff x="558857" y="1788106"/>
              <a:chExt cx="667523" cy="523861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1A432D5A-A424-4197-B9E1-C9C0C033B012}"/>
                  </a:ext>
                </a:extLst>
              </p:cNvPr>
              <p:cNvSpPr/>
              <p:nvPr/>
            </p:nvSpPr>
            <p:spPr>
              <a:xfrm>
                <a:off x="558858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1</a:t>
                </a:r>
              </a:p>
            </p:txBody>
          </p:sp>
          <p:sp>
            <p:nvSpPr>
              <p:cNvPr id="48" name="Равнобедренный треугольник 47">
                <a:extLst>
                  <a:ext uri="{FF2B5EF4-FFF2-40B4-BE49-F238E27FC236}">
                    <a16:creationId xmlns:a16="http://schemas.microsoft.com/office/drawing/2014/main" id="{D204E5B8-569C-46C8-89CC-595ABB376003}"/>
                  </a:ext>
                </a:extLst>
              </p:cNvPr>
              <p:cNvSpPr/>
              <p:nvPr/>
            </p:nvSpPr>
            <p:spPr>
              <a:xfrm rot="16200000" flipH="1">
                <a:off x="614321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13">
              <a:extLst>
                <a:ext uri="{FF2B5EF4-FFF2-40B4-BE49-F238E27FC236}">
                  <a16:creationId xmlns:a16="http://schemas.microsoft.com/office/drawing/2014/main" id="{754B1713-584C-4613-B713-56E2682F12F1}"/>
                </a:ext>
              </a:extLst>
            </p:cNvPr>
            <p:cNvSpPr/>
            <p:nvPr/>
          </p:nvSpPr>
          <p:spPr>
            <a:xfrm>
              <a:off x="2048294" y="3261357"/>
              <a:ext cx="3718522" cy="917561"/>
            </a:xfrm>
            <a:prstGeom prst="roundRect">
              <a:avLst>
                <a:gd name="adj" fmla="val 960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Анализ и синтез</a:t>
              </a: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8E5E9D35-DE41-4A69-AA0E-242225B24458}"/>
                </a:ext>
              </a:extLst>
            </p:cNvPr>
            <p:cNvGrpSpPr/>
            <p:nvPr/>
          </p:nvGrpSpPr>
          <p:grpSpPr>
            <a:xfrm>
              <a:off x="1832197" y="3458207"/>
              <a:ext cx="667523" cy="523861"/>
              <a:chOff x="4358148" y="1788106"/>
              <a:chExt cx="667523" cy="523861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0DCA79B2-C54D-42C7-9D1E-99E412F9521F}"/>
                  </a:ext>
                </a:extLst>
              </p:cNvPr>
              <p:cNvSpPr/>
              <p:nvPr/>
            </p:nvSpPr>
            <p:spPr>
              <a:xfrm>
                <a:off x="4358149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2</a:t>
                </a:r>
              </a:p>
            </p:txBody>
          </p:sp>
          <p:sp>
            <p:nvSpPr>
              <p:cNvPr id="46" name="Равнобедренный треугольник 45">
                <a:extLst>
                  <a:ext uri="{FF2B5EF4-FFF2-40B4-BE49-F238E27FC236}">
                    <a16:creationId xmlns:a16="http://schemas.microsoft.com/office/drawing/2014/main" id="{03950373-5080-477D-89FB-D59AE3F9B916}"/>
                  </a:ext>
                </a:extLst>
              </p:cNvPr>
              <p:cNvSpPr/>
              <p:nvPr/>
            </p:nvSpPr>
            <p:spPr>
              <a:xfrm rot="16200000" flipH="1">
                <a:off x="4413612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" name="Скругленный прямоугольник 18">
              <a:extLst>
                <a:ext uri="{FF2B5EF4-FFF2-40B4-BE49-F238E27FC236}">
                  <a16:creationId xmlns:a16="http://schemas.microsoft.com/office/drawing/2014/main" id="{368835A2-9E17-46DC-96B5-2749353FBA6F}"/>
                </a:ext>
              </a:extLst>
            </p:cNvPr>
            <p:cNvSpPr/>
            <p:nvPr/>
          </p:nvSpPr>
          <p:spPr>
            <a:xfrm>
              <a:off x="2048294" y="4374731"/>
              <a:ext cx="3718522" cy="917561"/>
            </a:xfrm>
            <a:prstGeom prst="roundRect">
              <a:avLst>
                <a:gd name="adj" fmla="val 8772"/>
              </a:avLst>
            </a:prstGeom>
            <a:solidFill>
              <a:schemeClr val="lt1"/>
            </a:solidFill>
            <a:ln w="25400">
              <a:solidFill>
                <a:srgbClr val="DDF0FF"/>
              </a:solidFill>
            </a:ln>
            <a:effectLst>
              <a:outerShdw blurRad="254000" dist="50800" dir="5400000" algn="ctr" rotWithShape="0">
                <a:srgbClr val="121031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60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Экспертиза</a:t>
              </a:r>
              <a:r>
                <a:rPr lang="en-US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 </a:t>
              </a:r>
              <a:r>
                <a:rPr lang="ru-RU" sz="1600" dirty="0">
                  <a:solidFill>
                    <a:schemeClr val="tx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информации</a:t>
              </a:r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B062CAA-B1F8-4E50-AB8C-F5A501787079}"/>
                </a:ext>
              </a:extLst>
            </p:cNvPr>
            <p:cNvGrpSpPr/>
            <p:nvPr/>
          </p:nvGrpSpPr>
          <p:grpSpPr>
            <a:xfrm>
              <a:off x="1832197" y="4571581"/>
              <a:ext cx="667523" cy="523861"/>
              <a:chOff x="8157439" y="1788106"/>
              <a:chExt cx="667523" cy="523861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50BFE790-D67F-49F1-971C-59BA19896B14}"/>
                  </a:ext>
                </a:extLst>
              </p:cNvPr>
              <p:cNvSpPr/>
              <p:nvPr/>
            </p:nvSpPr>
            <p:spPr>
              <a:xfrm>
                <a:off x="8157440" y="1788106"/>
                <a:ext cx="667522" cy="418690"/>
              </a:xfrm>
              <a:prstGeom prst="rect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latin typeface="SB Sans Text" panose="020B0503040504020204" pitchFamily="34" charset="-52"/>
                    <a:cs typeface="SB Sans Text" panose="020B0503040504020204" pitchFamily="34" charset="-52"/>
                  </a:rPr>
                  <a:t>3</a:t>
                </a:r>
              </a:p>
            </p:txBody>
          </p:sp>
          <p:sp>
            <p:nvSpPr>
              <p:cNvPr id="44" name="Равнобедренный треугольник 43">
                <a:extLst>
                  <a:ext uri="{FF2B5EF4-FFF2-40B4-BE49-F238E27FC236}">
                    <a16:creationId xmlns:a16="http://schemas.microsoft.com/office/drawing/2014/main" id="{4F0E2CBC-9BB0-4AF1-B27E-6BC455484D9D}"/>
                  </a:ext>
                </a:extLst>
              </p:cNvPr>
              <p:cNvSpPr/>
              <p:nvPr/>
            </p:nvSpPr>
            <p:spPr>
              <a:xfrm rot="16200000" flipH="1">
                <a:off x="8212903" y="2151333"/>
                <a:ext cx="105170" cy="216097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256EE5-E91D-4924-BFCC-1795A8EE6418}"/>
              </a:ext>
            </a:extLst>
          </p:cNvPr>
          <p:cNvSpPr txBox="1"/>
          <p:nvPr/>
        </p:nvSpPr>
        <p:spPr bwMode="auto">
          <a:xfrm>
            <a:off x="8686800" y="4832068"/>
            <a:ext cx="3352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fld id="{0A5701B7-BFD4-4BB9-AA1E-45D107FFB1E4}" type="slidenum">
              <a:rPr lang="en-US" sz="800" smtClean="0">
                <a:solidFill>
                  <a:schemeClr val="bg1"/>
                </a:solidFill>
                <a:latin typeface="SB Sans Text Light"/>
                <a:cs typeface="SB Sans Text Light"/>
              </a:rPr>
              <a:pPr algn="r">
                <a:defRPr/>
              </a:pPr>
              <a:t>9</a:t>
            </a:fld>
            <a:endParaRPr sz="800" dirty="0">
              <a:solidFill>
                <a:schemeClr val="bg1"/>
              </a:solidFill>
              <a:latin typeface="SB Sans Text Light"/>
              <a:cs typeface="SB Sans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741802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Другая 17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D9E6FC"/>
      </a:hlink>
      <a:folHlink>
        <a:srgbClr val="D9E6FC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3698</TotalTime>
  <Words>613</Words>
  <Application>Microsoft Office PowerPoint</Application>
  <DocSecurity>0</DocSecurity>
  <PresentationFormat>Экран (16:9)</PresentationFormat>
  <Paragraphs>198</Paragraphs>
  <Slides>36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SB Sans Text</vt:lpstr>
      <vt:lpstr>SB Sans Text Semibold</vt:lpstr>
      <vt:lpstr>Arial</vt:lpstr>
      <vt:lpstr>Calibri</vt:lpstr>
      <vt:lpstr>Play</vt:lpstr>
      <vt:lpstr>SB Sans Text Light</vt:lpstr>
      <vt:lpstr>SB Sans Display</vt:lpstr>
      <vt:lpstr>Aptos</vt:lpstr>
      <vt:lpstr>SB Sans Text Cond</vt:lpstr>
      <vt:lpstr>SB Sans Display Semibold</vt:lpstr>
      <vt:lpstr>Nunito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Чернецов Петр Александрович</dc:creator>
  <cp:keywords/>
  <dc:description/>
  <cp:lastModifiedBy>Антонова Светлана Юрьевна</cp:lastModifiedBy>
  <cp:revision>335</cp:revision>
  <dcterms:modified xsi:type="dcterms:W3CDTF">2025-04-06T19:35:06Z</dcterms:modified>
  <cp:category/>
  <dc:identifier/>
  <cp:contentStatus/>
  <dc:language/>
  <cp:version/>
</cp:coreProperties>
</file>