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972213" cy="10691813"/>
  <p:notesSz cx="6858000" cy="9144000"/>
  <p:embeddedFontLst>
    <p:embeddedFont>
      <p:font typeface="Proxima Nova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266">
          <p15:clr>
            <a:srgbClr val="A4A3A4"/>
          </p15:clr>
        </p15:guide>
        <p15:guide id="2" pos="1069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hThgY12rBMM3XoXXqdyebEUiQ/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A96E4CEE-B4FF-4D8F-A9DE-8337768BF21D}">
  <a:tblStyle styleId="{A96E4CEE-B4FF-4D8F-A9DE-8337768BF2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7744D35-05F1-405E-BD21-E2C8C467497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312" y="90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303679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" name="Google Shape;2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" name="Google Shape;2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10c174045d_3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g310c174045d_3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10c174045d_3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" name="Google Shape;131;g310c174045d_3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10c174045d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1" name="Google Shape;141;g310c174045d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" name="Google Shape;15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10c174045d_3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" name="Google Shape;160;g310c174045d_3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10c174045d_3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" name="Google Shape;169;g310c174045d_3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8" name="Google Shape;17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" name="Google Shape;3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" name="Google Shape;3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" name="Google Shape;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" name="Google Shape;4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10950a937e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" name="Google Shape;58;g310950a937e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10950a937e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" name="Google Shape;67;g310950a937e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" name="Google Shape;7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10c174045d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g310c174045d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10c174045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g310c174045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 7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Пользовательский макет">
  <p:cSld name="1_Пользовательский макет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 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 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 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1_Заголовок раздела 6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3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hyperlink" Target="https://edu.pacc.ru/kinopacc/articles/1011/#106" TargetMode="Externa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hyperlink" Target="https://xn--90ahkin7a2a.xn--80aaeza4ab6aw2b2b.xn--p1ai/active_textbooks/105#page34" TargetMode="Externa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jpg"/><Relationship Id="rId7" Type="http://schemas.openxmlformats.org/officeDocument/2006/relationships/hyperlink" Target="https://www.banki.ru/card-master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du.pacc.ru/kinopacc/articles/1011/#106" TargetMode="External"/><Relationship Id="rId5" Type="http://schemas.openxmlformats.org/officeDocument/2006/relationships/hyperlink" Target="https://dni-fg.ru/" TargetMode="External"/><Relationship Id="rId4" Type="http://schemas.openxmlformats.org/officeDocument/2006/relationships/image" Target="../media/image12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ПРОГРАММА ПОВЫШЕНИЯ КВАЛИФИКАЦИИ «СОДЕРЖАНИЕ И МЕТОДИКА ПРЕПОДАВАНИЯ  ФИНАНСОВОЙ ГРАМОТНОСТИ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РАЗЛИЧНЫМ КАТЕГОРИЯМ ОБУЧАЮЩИХСЯ»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" name="Google Shape;31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16354"/>
            <a:ext cx="10149123" cy="86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/>
        </p:nvSpPr>
        <p:spPr>
          <a:xfrm>
            <a:off x="326424" y="1168340"/>
            <a:ext cx="18645900" cy="12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МЕТОДИЧЕСКИЙ ИНСТРУМЕНТАРИЙ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(образовательные технологии; методы обучения; педагогические приемы)</a:t>
            </a:r>
            <a:endParaRPr/>
          </a:p>
        </p:txBody>
      </p:sp>
      <p:pic>
        <p:nvPicPr>
          <p:cNvPr id="112" name="Google Shape;112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6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1"/>
          <p:cNvSpPr txBox="1"/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10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80525" y="8192376"/>
            <a:ext cx="2239081" cy="21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393125" y="8265225"/>
            <a:ext cx="2468172" cy="200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734814" y="8192374"/>
            <a:ext cx="2670661" cy="200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836300" y="8192375"/>
            <a:ext cx="2199535" cy="21510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8" name="Google Shape;118;p21"/>
          <p:cNvGraphicFramePr/>
          <p:nvPr/>
        </p:nvGraphicFramePr>
        <p:xfrm>
          <a:off x="952500" y="2690825"/>
          <a:ext cx="17067200" cy="5684460"/>
        </p:xfrm>
        <a:graphic>
          <a:graphicData uri="http://schemas.openxmlformats.org/drawingml/2006/table">
            <a:tbl>
              <a:tblPr>
                <a:noFill/>
                <a:tableStyleId>{A96E4CEE-B4FF-4D8F-A9DE-8337768BF21D}</a:tableStyleId>
              </a:tblPr>
              <a:tblGrid>
                <a:gridCol w="4627550"/>
                <a:gridCol w="3615450"/>
                <a:gridCol w="4968250"/>
                <a:gridCol w="3855950"/>
              </a:tblGrid>
              <a:tr h="381000"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400" b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Технологии</a:t>
                      </a:r>
                      <a:endParaRPr sz="2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400" b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Методы </a:t>
                      </a:r>
                      <a:endParaRPr sz="2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400" b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Приемы</a:t>
                      </a:r>
                      <a:endParaRPr sz="2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400" b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Формы</a:t>
                      </a:r>
                      <a:endParaRPr sz="2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кейс-технология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информационно – коммуникационная технология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технология проблемного обучения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словесный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практический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наглядный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мотивационно-целевой этап (приемы: вопрос - ответ, вопросы к тексту), 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 операционной деятельности (приемы: вопросы к видео, решение кейса), 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 организации рефлексии (приемы: вопрос-ответ, тест)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индивидуальная</a:t>
                      </a:r>
                      <a:endParaRPr sz="24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810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Times New Roman"/>
                        <a:buChar char="-"/>
                      </a:pPr>
                      <a:r>
                        <a:rPr lang="ru-RU" sz="24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групповая</a:t>
                      </a:r>
                      <a:endParaRPr sz="25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  <p:sp>
        <p:nvSpPr>
          <p:cNvPr id="119" name="Google Shape;119;p21"/>
          <p:cNvSpPr txBox="1"/>
          <p:nvPr/>
        </p:nvSpPr>
        <p:spPr>
          <a:xfrm>
            <a:off x="152400" y="152400"/>
            <a:ext cx="3000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словесный, практический, наглядный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10c174045d_3_3"/>
          <p:cNvSpPr txBox="1"/>
          <p:nvPr/>
        </p:nvSpPr>
        <p:spPr>
          <a:xfrm>
            <a:off x="326424" y="1416027"/>
            <a:ext cx="18645900" cy="18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ИНТЕГРАЦИЯ С ДРУГИМИ ВИДАМИ ФУНКЦИОНАЛЬНОЙ ГРАМОТНОСТИ (интегративные задания)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5" name="Google Shape;125;g310c174045d_3_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310c174045d_3_3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11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7" name="Google Shape;127;g310c174045d_3_3"/>
          <p:cNvSpPr txBox="1"/>
          <p:nvPr/>
        </p:nvSpPr>
        <p:spPr>
          <a:xfrm>
            <a:off x="1212475" y="3740275"/>
            <a:ext cx="11343000" cy="5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Интегративное задание: </a:t>
            </a: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финансовая и читательская грамотность мотивационный этап. Практическая задача. 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Николай с детства жил в Саратове, но после окончания школы подал документы в московский вуз и поступил в него на платное отделение. Родители предложили Николаю завести банковскую карту, на которую они могли бы перечислять ему деньги на жизнь в столице. Эта карта должна требовать минимальных затрат по её обслуживанию и подходить для временного хранения средств и проведения расчётов.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8" name="Google Shape;128;g310c174045d_3_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797075" y="6766151"/>
            <a:ext cx="5973627" cy="3322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10c174045d_3_11"/>
          <p:cNvSpPr txBox="1"/>
          <p:nvPr/>
        </p:nvSpPr>
        <p:spPr>
          <a:xfrm>
            <a:off x="326424" y="1416027"/>
            <a:ext cx="18645900" cy="18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ИНТЕГРАЦИЯ С ДРУГИМИ ВИДАМИ ФУНКЦИОНАЛЬНОЙ ГРАМОТНОСТИ (интегративные задания)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34" name="Google Shape;134;g310c174045d_3_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310c174045d_3_11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12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6" name="Google Shape;136;g310c174045d_3_11"/>
          <p:cNvSpPr txBox="1"/>
          <p:nvPr/>
        </p:nvSpPr>
        <p:spPr>
          <a:xfrm>
            <a:off x="1274725" y="2509100"/>
            <a:ext cx="14926800" cy="40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" lvl="0" indent="-190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Проверяем: 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127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Times New Roman"/>
              <a:buChar char="●"/>
            </a:pPr>
            <a:r>
              <a:rPr lang="ru-RU" sz="2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Знания:</a:t>
            </a: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 видах банковских карт, условиях и правилах пользования.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127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Times New Roman"/>
              <a:buChar char="●"/>
            </a:pPr>
            <a:r>
              <a:rPr lang="ru-RU" sz="2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Умения:</a:t>
            </a: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внимательно читать, анализировать, выделять необходимую информацию.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1275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Times New Roman"/>
              <a:buChar char="●"/>
            </a:pPr>
            <a:r>
              <a:rPr lang="ru-RU" sz="2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Установки:</a:t>
            </a: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быть мотивированным на выбор наиболее подходящего под конкретные условия способа оплаты товаров и услуг/совершение платежей.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Понимать различия между дебетовой и кредитной картой и картой рассрочки.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Понимать преимущества банковских карт в повседневной жизни и пользования интернет-банкингом.</a:t>
            </a:r>
            <a:endParaRPr sz="38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7" name="Google Shape;137;g310c174045d_3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54975" y="6584526"/>
            <a:ext cx="5973627" cy="332222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g310c174045d_3_11"/>
          <p:cNvSpPr txBox="1"/>
          <p:nvPr/>
        </p:nvSpPr>
        <p:spPr>
          <a:xfrm>
            <a:off x="5350925" y="9178050"/>
            <a:ext cx="6804000" cy="7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" lvl="0" indent="-1905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Ответ: Николай должен выбрать дебетовую карту с более высоким кэшбэком и квазиденьгами. С бесплатным обслуживанием.</a:t>
            </a:r>
            <a:endParaRPr sz="1800"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10c174045d_0_53"/>
          <p:cNvSpPr txBox="1"/>
          <p:nvPr/>
        </p:nvSpPr>
        <p:spPr>
          <a:xfrm>
            <a:off x="326424" y="1416027"/>
            <a:ext cx="18645900" cy="18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ИНТЕГРАЦИЯ С ДРУГИМИ ВИДАМИ ФУНКЦИОНАЛЬНОЙ ГРАМОТНОСТИ (интегративные задания)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44" name="Google Shape;144;g310c174045d_0_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g310c174045d_0_53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13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6" name="Google Shape;146;g310c174045d_0_53"/>
          <p:cNvSpPr txBox="1"/>
          <p:nvPr/>
        </p:nvSpPr>
        <p:spPr>
          <a:xfrm>
            <a:off x="1335350" y="3463350"/>
            <a:ext cx="17385600" cy="2077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Интегративное задание:</a:t>
            </a:r>
            <a:r>
              <a:rPr lang="ru-RU" sz="29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финансовая и цифровая грамотность. </a:t>
            </a:r>
            <a:r>
              <a:rPr lang="ru-RU" sz="2900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Видеосериал</a:t>
            </a:r>
            <a:r>
              <a:rPr lang="ru-RU" sz="29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9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“Любовь. Дружба. Экономика. Сообщите ваш пароль”</a:t>
            </a:r>
            <a:r>
              <a:rPr lang="ru-RU" sz="29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9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47" name="Google Shape;147;g310c174045d_0_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54975" y="6584526"/>
            <a:ext cx="5973627" cy="3322224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310c174045d_0_53"/>
          <p:cNvSpPr txBox="1"/>
          <p:nvPr/>
        </p:nvSpPr>
        <p:spPr>
          <a:xfrm>
            <a:off x="1208450" y="5125650"/>
            <a:ext cx="11214000" cy="52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проверяет:</a:t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imes New Roman"/>
              <a:buChar char="●"/>
            </a:pPr>
            <a:r>
              <a:rPr lang="ru-RU" sz="3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Знания:</a:t>
            </a:r>
            <a:r>
              <a:rPr lang="ru-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правила безопасного пользования банковскими картами</a:t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imes New Roman"/>
              <a:buChar char="●"/>
            </a:pPr>
            <a:r>
              <a:rPr lang="ru-RU" sz="3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Умения:</a:t>
            </a:r>
            <a:r>
              <a:rPr lang="ru-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проверять безопасность использования банковской карты в банкоматах  и мобильных приложениях</a:t>
            </a:r>
            <a:endParaRPr sz="3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imes New Roman"/>
              <a:buChar char="●"/>
            </a:pPr>
            <a:r>
              <a:rPr lang="ru-RU" sz="3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Установки:</a:t>
            </a:r>
            <a:r>
              <a:rPr lang="ru-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понимать необходимость использования способов защиты несанкционированного доступа к средствам на банковских счетах</a:t>
            </a:r>
            <a:endParaRPr sz="30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/>
          <p:nvPr/>
        </p:nvSpPr>
        <p:spPr>
          <a:xfrm>
            <a:off x="326424" y="1212827"/>
            <a:ext cx="186459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ПЛАН ПРОВЕДЕНИЯ ОБРАЗОВАТЕЛЬНЫХ АКТИВНОСТЕЙ</a:t>
            </a:r>
            <a:endParaRPr sz="3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6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3"/>
          <p:cNvSpPr txBox="1"/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14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aphicFrame>
        <p:nvGraphicFramePr>
          <p:cNvPr id="156" name="Google Shape;156;p23"/>
          <p:cNvGraphicFramePr/>
          <p:nvPr/>
        </p:nvGraphicFramePr>
        <p:xfrm>
          <a:off x="406300" y="2225675"/>
          <a:ext cx="14840375" cy="7860095"/>
        </p:xfrm>
        <a:graphic>
          <a:graphicData uri="http://schemas.openxmlformats.org/drawingml/2006/table">
            <a:tbl>
              <a:tblPr bandRow="1">
                <a:noFill/>
                <a:tableStyleId>{F7744D35-05F1-405E-BD21-E2C8C4674973}</a:tableStyleId>
              </a:tblPr>
              <a:tblGrid>
                <a:gridCol w="1386625"/>
                <a:gridCol w="4265475"/>
                <a:gridCol w="3714075"/>
                <a:gridCol w="5474200"/>
              </a:tblGrid>
              <a:tr h="259200">
                <a:tc gridSpan="4">
                  <a:txBody>
                    <a:bodyPr/>
                    <a:lstStyle/>
                    <a:p>
                      <a:pPr marL="635" lvl="0" indent="-1905" algn="l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Форма проведения активности: </a:t>
                      </a:r>
                      <a:r>
                        <a:rPr lang="ru-RU" sz="2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Урочная деятельность Как управлять деньгами с помощью банковской карты.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200">
                <a:tc gridSpan="4"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 0. Подготовительный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375">
                <a:tc>
                  <a:txBody>
                    <a:bodyPr/>
                    <a:lstStyle/>
                    <a:p>
                      <a:pPr marL="635" lvl="0" indent="-1905" algn="l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учителя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учеников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Образовательный эффект (чему научились, что узнали, поняли)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82625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Готовит оборудование, раздаточный материал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Проверяют свою готовность к уроку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259200">
                <a:tc gridSpan="4"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 1. Мотивационно-целевой (7 минут)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375">
                <a:tc>
                  <a:txBody>
                    <a:bodyPr/>
                    <a:lstStyle/>
                    <a:p>
                      <a:pPr marL="635" lvl="0" indent="-1905" algn="l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1.1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учителя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учеников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Образовательный эффект (чему научились, что узнали, поняли)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965250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Вступительное слово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ставит проблемную задачу через погружение в жизненную ситуацию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Знакомятся с практической задачей и приходят к пониманию невозможности ее решения без получения новых знаний 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Учащиеся ставят для себя цель получения новых знаний для решение практико-ориентированных задач, значимых лично для них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2531450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задает наводящие вопросы и предлагает на них ответить: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593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Font typeface="Times New Roman"/>
                        <a:buAutoNum type="arabicPeriod"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Какие банковские карты бывают?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593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Font typeface="Times New Roman"/>
                        <a:buAutoNum type="arabicPeriod"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Какие правила пользования банковскими картами нужно знать?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593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Font typeface="Times New Roman"/>
                        <a:buAutoNum type="arabicPeriod"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Как защитить свои данные при совершение операций с банковской картой?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Учащиеся отвечают на вопросы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7" name="Google Shape;15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13525" y="7755825"/>
            <a:ext cx="2691300" cy="269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10c174045d_3_28"/>
          <p:cNvSpPr txBox="1"/>
          <p:nvPr/>
        </p:nvSpPr>
        <p:spPr>
          <a:xfrm>
            <a:off x="337237" y="898077"/>
            <a:ext cx="18645900" cy="9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 ПРОВЕДЕНИЯ ОБРАЗОВАТЕЛЬНЫХ АКТИВНОСТЕЙ</a:t>
            </a:r>
            <a:endParaRPr sz="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Урочная деятельность</a:t>
            </a:r>
            <a:r>
              <a:rPr lang="ru-RU" sz="28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3" name="Google Shape;163;g310c174045d_3_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g310c174045d_3_28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15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aphicFrame>
        <p:nvGraphicFramePr>
          <p:cNvPr id="165" name="Google Shape;165;g310c174045d_3_28"/>
          <p:cNvGraphicFramePr/>
          <p:nvPr>
            <p:extLst>
              <p:ext uri="{D42A27DB-BD31-4B8C-83A1-F6EECF244321}">
                <p14:modId xmlns:p14="http://schemas.microsoft.com/office/powerpoint/2010/main" val="1617223109"/>
              </p:ext>
            </p:extLst>
          </p:nvPr>
        </p:nvGraphicFramePr>
        <p:xfrm>
          <a:off x="1316838" y="1922650"/>
          <a:ext cx="16566425" cy="6146844"/>
        </p:xfrm>
        <a:graphic>
          <a:graphicData uri="http://schemas.openxmlformats.org/drawingml/2006/table">
            <a:tbl>
              <a:tblPr bandRow="1">
                <a:noFill/>
                <a:tableStyleId>{F7744D35-05F1-405E-BD21-E2C8C4674973}</a:tableStyleId>
              </a:tblPr>
              <a:tblGrid>
                <a:gridCol w="816800"/>
                <a:gridCol w="4779550"/>
                <a:gridCol w="4272725"/>
                <a:gridCol w="6697350"/>
              </a:tblGrid>
              <a:tr h="246600">
                <a:tc gridSpan="4"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 2. Организационно-действенный (23 минут)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600">
                <a:tc>
                  <a:txBody>
                    <a:bodyPr/>
                    <a:lstStyle/>
                    <a:p>
                      <a:pPr marL="635" lvl="0" indent="-1905" algn="l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2.1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учителя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учеников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Образовательный эффект (чему научились, что узнали, поняли)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47225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проводит беседу в соответствии с темой занятия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Погружение в тему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Получение новых знаний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894425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возвращается к первому вопросу демонстрирует презентацию «Банковские карты» (см. приложение)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Учащиеся записывают базовые понятия (банковская карта: кредитная, дебетовая, карта-рассрочки, эмитент и др.)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Закрепление представлений о банковских картах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248575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разбивает класс на группы и предлагает посмотреть фильм  «Любовь. Дружба. Экономика» серию «Сообщите ваш пароль». </a:t>
                      </a:r>
                      <a:r>
                        <a:rPr lang="ru-RU" sz="1500" u="sng" dirty="0">
                          <a:solidFill>
                            <a:srgbClr val="0563C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        </a:ext>
                            </a:extLst>
                          </a:hlinkClick>
                        </a:rPr>
                        <a:t>https://edu.pacc.ru/kinopacc/articles/1011/#106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После просмотра фильма каждой группе дается задание: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 Что относится к конфиденциальной информации касаемо банковской карты?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2.Действия банка в случае сомнительных операций с банковской картой (учащимся выдается перечень действий банка из которых они должны отобрать правильные).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 Выработать советы “Как самому защитить свои персональные данные и не стать жертвой мошенников”.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дает практическое задание с сайта онлайн-уроки Банка </a:t>
                      </a: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России </a:t>
                      </a:r>
                      <a:r>
                        <a:rPr lang="en-US" sz="150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https://dni-fg.ru/ 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Разбиваются на группы. Смотрят фильм.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Выполняют задание. Выбирают спикера. Заслушивают ответ. Задают вопросы, если такие возникли.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Решают практическое задание, дают устные ответы, поясняют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Находят информацию об условиях обслуживания банковских карт коммерческих банком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Получают дополнительную информацию, предоставляемую держателям карт. Узнают о </a:t>
                      </a: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том, </a:t>
                      </a: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как блокировать банковскую карту в случае ее утраты. 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Приходят к пониманию необходимости использования способов защиты несанкционированного доступа к средствам на банковских счетах  и картах.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Вырабатывают </a:t>
                      </a: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правила, </a:t>
                      </a: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как защитить себя от мошенников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Закрепляют знания о различных видах банковских карт и критериях выбора банковских карт</a:t>
                      </a:r>
                      <a:endParaRPr sz="1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166" name="Google Shape;166;g310c174045d_3_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045475" y="8088350"/>
            <a:ext cx="3998150" cy="2405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10c174045d_3_37"/>
          <p:cNvSpPr txBox="1"/>
          <p:nvPr/>
        </p:nvSpPr>
        <p:spPr>
          <a:xfrm>
            <a:off x="326424" y="1212827"/>
            <a:ext cx="186459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 ПРОВЕДЕНИЯ ОБРАЗОВАТЕЛЬНЫХ АКТИВНОСТЕЙ</a:t>
            </a:r>
            <a:endParaRPr sz="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Урочная деятельность </a:t>
            </a: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2" name="Google Shape;172;g310c174045d_3_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g310c174045d_3_37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16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aphicFrame>
        <p:nvGraphicFramePr>
          <p:cNvPr id="174" name="Google Shape;174;g310c174045d_3_37"/>
          <p:cNvGraphicFramePr/>
          <p:nvPr>
            <p:extLst>
              <p:ext uri="{D42A27DB-BD31-4B8C-83A1-F6EECF244321}">
                <p14:modId xmlns:p14="http://schemas.microsoft.com/office/powerpoint/2010/main" val="2556024434"/>
              </p:ext>
            </p:extLst>
          </p:nvPr>
        </p:nvGraphicFramePr>
        <p:xfrm>
          <a:off x="1040075" y="2399100"/>
          <a:ext cx="14903050" cy="8057071"/>
        </p:xfrm>
        <a:graphic>
          <a:graphicData uri="http://schemas.openxmlformats.org/drawingml/2006/table">
            <a:tbl>
              <a:tblPr bandRow="1">
                <a:noFill/>
                <a:tableStyleId>{F7744D35-05F1-405E-BD21-E2C8C4674973}</a:tableStyleId>
              </a:tblPr>
              <a:tblGrid>
                <a:gridCol w="560550"/>
                <a:gridCol w="4474225"/>
                <a:gridCol w="4642475"/>
                <a:gridCol w="5225800"/>
              </a:tblGrid>
              <a:tr h="319500">
                <a:tc gridSpan="4"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 3. Рефлексивно-оценочный (10 минут)</a:t>
                      </a:r>
                      <a:endParaRPr sz="21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9025">
                <a:tc>
                  <a:txBody>
                    <a:bodyPr/>
                    <a:lstStyle/>
                    <a:p>
                      <a:pPr marL="635" lvl="0" indent="-1905" algn="l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3.1</a:t>
                      </a: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учителя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Деятельность учеников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Образовательный эффект 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ctr" rtl="0">
                        <a:lnSpc>
                          <a:spcPct val="10791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(чему научились, что узнали, поняли)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2169400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Возвращает детей к проблемной ситуации, поставленной в начале урока. </a:t>
                      </a:r>
                      <a:endParaRPr sz="2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задает вопрос: какую карту </a:t>
                      </a:r>
                      <a:r>
                        <a:rPr lang="ru-RU" sz="25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 бы выбрали лично?</a:t>
                      </a:r>
                      <a:endParaRPr sz="25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Вспоминают задание. Дают рекомендации Николаю на основе полученных знаний и умений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Отвечают на вопрос, комментируют ответ (по желанию)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Систематизировали полученные знания, научились применять знания и умения на практике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2769450"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Учитель дает домашнее задание пройти интерактивный тест, размещает ссылку в электронном журнале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-127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 u="sng">
                          <a:solidFill>
                            <a:srgbClr val="0563C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        </a:ext>
                            </a:extLst>
                          </a:hlinkClick>
                        </a:rPr>
                        <a:t>https://xn--90ahkin7a2a.xn--80aaeza4ab6aw2b2b.xn--p1ai/active_textbooks/105#page34</a:t>
                      </a: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Выполняют домашнее задание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Закрепляют знания, полученные на уроке</a:t>
                      </a:r>
                      <a:endParaRPr sz="2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lnL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175" name="Google Shape;175;g310c174045d_3_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042700" y="6136375"/>
            <a:ext cx="2707599" cy="3531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 txBox="1"/>
          <p:nvPr/>
        </p:nvSpPr>
        <p:spPr>
          <a:xfrm>
            <a:off x="326424" y="139697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  <a:endParaRPr/>
          </a:p>
        </p:txBody>
      </p:sp>
      <p:pic>
        <p:nvPicPr>
          <p:cNvPr id="181" name="Google Shape;181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6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4"/>
          <p:cNvSpPr txBox="1"/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17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3" name="Google Shape;183;p24"/>
          <p:cNvSpPr txBox="1"/>
          <p:nvPr/>
        </p:nvSpPr>
        <p:spPr>
          <a:xfrm>
            <a:off x="929875" y="2009775"/>
            <a:ext cx="10163700" cy="74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Нами был создан урок по теме “Деньги и операции с ними. Как управлять деньгами с помощью банковской карты” для 10 класса.</a:t>
            </a: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 разработке урока использован УМК Финансовая грамотность.10-11 классы. Общеобразовательный профиль. Включающий в себя: рабочую программу, методические рекомендации для учителя, рабочую тетрадь, материалы для ученика, а также различные вспомогательные ресурсы.</a:t>
            </a: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ходе урока дети получили знания о различных видах банковских карт, закрепили умения безопасного использования банковскими картами и приложениями, пришли к пониманию преимуществ банковских карт в повседневной жизни и пользования интернет-банкингом, а также необходимости использования способов защиты несанкционированного доступа к средствам на банковских счетах и картах.</a:t>
            </a: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4" name="Google Shape;184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30100" y="1626675"/>
            <a:ext cx="6426500" cy="642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447350" y="7604225"/>
            <a:ext cx="5058324" cy="233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0391" y="4196444"/>
            <a:ext cx="8827691" cy="7511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tile tx="0" ty="0" sx="100000" sy="100000" flip="none" algn="tr"/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/>
        </p:nvSpPr>
        <p:spPr>
          <a:xfrm>
            <a:off x="1207399" y="1272867"/>
            <a:ext cx="16557300" cy="69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Комплекс образовательных мероприятий по теме “Деньги и операции с ними. Как управлять деньгами с помощью банковской карты” для 10 класса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слушатели: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Шишелова С.И. 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Эйхман А.Ф.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Соловьева Н.Ф.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Коснырева Н.М.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Сарачлиева В.С.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chemeClr val="dk1"/>
                </a:solidFill>
              </a:rPr>
              <a:t>Кацавеля К.Г.</a:t>
            </a:r>
            <a:endParaRPr sz="4000" b="1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1929" y="369945"/>
            <a:ext cx="10149123" cy="86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/>
          <p:nvPr/>
        </p:nvSpPr>
        <p:spPr>
          <a:xfrm>
            <a:off x="163200" y="747198"/>
            <a:ext cx="186459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sz="3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6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"/>
          <p:cNvSpPr txBox="1"/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3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aphicFrame>
        <p:nvGraphicFramePr>
          <p:cNvPr id="46" name="Google Shape;46;p3"/>
          <p:cNvGraphicFramePr/>
          <p:nvPr>
            <p:extLst>
              <p:ext uri="{D42A27DB-BD31-4B8C-83A1-F6EECF244321}">
                <p14:modId xmlns:p14="http://schemas.microsoft.com/office/powerpoint/2010/main" val="1906958283"/>
              </p:ext>
            </p:extLst>
          </p:nvPr>
        </p:nvGraphicFramePr>
        <p:xfrm>
          <a:off x="929875" y="1639000"/>
          <a:ext cx="16531200" cy="8534190"/>
        </p:xfrm>
        <a:graphic>
          <a:graphicData uri="http://schemas.openxmlformats.org/drawingml/2006/table">
            <a:tbl>
              <a:tblPr>
                <a:noFill/>
                <a:tableStyleId>{A96E4CEE-B4FF-4D8F-A9DE-8337768BF21D}</a:tableStyleId>
              </a:tblPr>
              <a:tblGrid>
                <a:gridCol w="496625"/>
                <a:gridCol w="3428825"/>
                <a:gridCol w="4168725"/>
                <a:gridCol w="4338925"/>
                <a:gridCol w="4098100"/>
              </a:tblGrid>
              <a:tr h="5783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 b="1" u="sng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№ </a:t>
                      </a:r>
                      <a:endParaRPr sz="1700" b="1" u="sng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 u="sng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 b="1" u="sng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Характеристики</a:t>
                      </a:r>
                      <a:endParaRPr sz="1700" b="1" u="sng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 b="1" u="sng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Возможности</a:t>
                      </a:r>
                      <a:endParaRPr sz="1700" b="1" u="sng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 b="1" u="sng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Ограничения и риски</a:t>
                      </a:r>
                      <a:endParaRPr sz="1700" b="1" u="sng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 b="1" u="sng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Решения\рекомендации</a:t>
                      </a:r>
                      <a:endParaRPr sz="1700" b="1" u="sng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Общеобразовательная школа в малом городе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Наличие инфраструктуры (банки, терминалы и т.п);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Наличие сети Интернет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Риск столкнуться с мошенниками; а также с микрокредитованием</a:t>
                      </a:r>
                      <a:endParaRPr sz="1700">
                        <a:highlight>
                          <a:schemeClr val="lt1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Приглашение специалистов (банковская сфера);</a:t>
                      </a:r>
                      <a:endParaRPr sz="17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Использование технических возможностей, а также лицензирование Ц</a:t>
                      </a:r>
                      <a:r>
                        <a:rPr lang="ru-RU" sz="17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ентробанка </a:t>
                      </a: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РФ</a:t>
                      </a:r>
                      <a:endParaRPr sz="17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Тема “Деньги и операции с ними”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 детей есть практический опыт: как зарабатывать, как тратить, а также получать </a:t>
                      </a:r>
                      <a:r>
                        <a:rPr lang="ru-RU" sz="1700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кешбэк</a:t>
                      </a:r>
                      <a:endParaRPr sz="17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Риск выбрать не тот банковский продукт или не имеющий аккредитацию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Обратить внимание на различные схемы мошеннических действий и как следует поступать 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Учащиеся: 10 класс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Возможно есть база теоретических знаний (если в данной школе велась работа по </a:t>
                      </a:r>
                      <a:r>
                        <a:rPr lang="ru-RU" sz="1700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финграмотности</a:t>
                      </a:r>
                      <a:r>
                        <a:rPr lang="ru-RU" sz="17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), </a:t>
                      </a: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наличие практического опыта и собственных заработанных денег;</a:t>
                      </a:r>
                      <a:endParaRPr sz="17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Участвуют в пополнении семейного бюджета</a:t>
                      </a:r>
                      <a:endParaRPr sz="17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желании заработать и накопить могут попасть в мошеннические схемы</a:t>
                      </a:r>
                      <a:endParaRPr sz="17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Обратить внимание на различные схемы мошеннических действий и как минимизировать риск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Количество: 15 человек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Возможна как парная, так и групповая работа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Различие взглядов на некоторые позиции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Учитывать желание обучающихся при организации парной и групповой работы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Дети хорошо воспитанные, дисциплинированные, в классе позитивная и добрая атмосфера,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Благоприятный эмоциональный климат, доброжелательная атмосфера, возможно плодотворное взаимодействие</a:t>
                      </a:r>
                      <a:endParaRPr sz="17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 имеют личного негативного опыта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(возможен риск высокой загруженности детей в силу того, что они активно задействованы в жизни школы, города, семьи, а такие уроки в расписании ставят обычно последними)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Детально продумывать урок, включать максимальную смену видов деятельности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Семьи имеют небольшие доходы, в основном от сельского хозяйства и оказания услуг туристам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Опора на жизненный опыт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Риск инфляции или банкротства.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доходы семьи зависят от сезона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Использование практико-ориентированных заданий.</a:t>
                      </a:r>
                      <a:endParaRPr sz="17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lvl="0" indent="-190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Иметь возможность накопления и подушку безопасности</a:t>
                      </a:r>
                      <a:endParaRPr sz="1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25" marR="91425" marT="91425" marB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6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9"/>
          <p:cNvSpPr txBox="1"/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4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4" name="Google Shape;54;p19"/>
          <p:cNvSpPr txBox="1"/>
          <p:nvPr/>
        </p:nvSpPr>
        <p:spPr>
          <a:xfrm>
            <a:off x="1090975" y="2667900"/>
            <a:ext cx="14004600" cy="77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Знания:</a:t>
            </a:r>
            <a:endParaRPr sz="2900" b="1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1.Знать, какая информация находится на платежных средствах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2.Знать, что любой платеж должен быть подтвержден документом (чек, квитанция и др., в том числе, в электронном формате).</a:t>
            </a:r>
            <a:r>
              <a:rPr lang="ru-RU" sz="2900">
                <a:latin typeface="Times New Roman"/>
                <a:ea typeface="Times New Roman"/>
                <a:cs typeface="Times New Roman"/>
                <a:sym typeface="Times New Roman"/>
              </a:rPr>
              <a:t> Знать возможности использования различных платежных систем</a:t>
            </a:r>
            <a:endParaRPr sz="2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3.Знать, что такое система быстрых платежей (перевод через СБП по номеру телефона, оплата покупки по QR-коду и пр.)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4.Знать и понимать возможность дополнительных расходов, в т.ч. комиссий, при совершении финансовых операций с использованием определенных платежных систем, банковских карт, электронных кошельков и других средств платежа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5.Знать меры предосторожности при использовании банковских карт (защита PIN-кода, распознавание мошенничества).</a:t>
            </a:r>
            <a:endParaRPr sz="3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5" name="Google Shape;5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417150" y="6234425"/>
            <a:ext cx="4301650" cy="430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10950a937e_1_32"/>
          <p:cNvSpPr txBox="1"/>
          <p:nvPr/>
        </p:nvSpPr>
        <p:spPr>
          <a:xfrm>
            <a:off x="326424" y="1416027"/>
            <a:ext cx="18645900" cy="12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g310950a937e_1_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g310950a937e_1_32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3" name="Google Shape;63;g310950a937e_1_32"/>
          <p:cNvSpPr txBox="1"/>
          <p:nvPr/>
        </p:nvSpPr>
        <p:spPr>
          <a:xfrm>
            <a:off x="592250" y="2337850"/>
            <a:ext cx="13746600" cy="74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Умения:</a:t>
            </a:r>
            <a:endParaRPr sz="30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Уметь использовать безналичный расчет, обращаться с заявлением о взимании неправильной суммы со счета.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Оценивать потенциальные риски использования различных способов оплаты.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Проверять безопасность использования банковской карты в банкоматах и мобильных банковских приложениях.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Находить информацию об условиях обслуживания банковских карт. 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Получать дополнительную информацию, предоставляемую держателям карт.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Блокировать банковскую карту в случае ее утраты.  </a:t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4" name="Google Shape;64;g310950a937e_1_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38850" y="4593374"/>
            <a:ext cx="4352825" cy="435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10950a937e_1_39"/>
          <p:cNvSpPr txBox="1"/>
          <p:nvPr/>
        </p:nvSpPr>
        <p:spPr>
          <a:xfrm>
            <a:off x="326424" y="1416027"/>
            <a:ext cx="18645900" cy="12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g310950a937e_1_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g310950a937e_1_39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6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2" name="Google Shape;72;g310950a937e_1_39"/>
          <p:cNvSpPr txBox="1"/>
          <p:nvPr/>
        </p:nvSpPr>
        <p:spPr>
          <a:xfrm>
            <a:off x="774000" y="2283325"/>
            <a:ext cx="14406600" cy="67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Установки:</a:t>
            </a:r>
            <a:endParaRPr sz="29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1.Проявлять уверенность при совершении платежей разными способами  в выявлении информации из финансовых документов о приобретенных товарах и услугах и в осуществлении правомерных действий на основе этой информации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2.Быть мотивированным на выбор наиболее подходящего под конкретные условия способа оплаты товаров и услуг / совершение платежей.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3.Понимать различия между дебетовой и кредитной картой и картой рассрочки.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4.Понимание преимуществ банковских карт в повседневной жизни и пользования интернет-банкингом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5.Понимание необходимости использования способов защиты несанкционированного доступа к средствам на банковских счетах и картах.</a:t>
            </a:r>
            <a:endParaRPr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3" name="Google Shape;73;g310950a937e_1_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401200" y="6447275"/>
            <a:ext cx="3870474" cy="387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  <a:endParaRPr/>
          </a:p>
        </p:txBody>
      </p:sp>
      <p:pic>
        <p:nvPicPr>
          <p:cNvPr id="79" name="Google Shape;79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6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0"/>
          <p:cNvSpPr txBox="1"/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7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1" name="Google Shape;81;p20"/>
          <p:cNvSpPr txBox="1"/>
          <p:nvPr/>
        </p:nvSpPr>
        <p:spPr>
          <a:xfrm>
            <a:off x="982000" y="2856625"/>
            <a:ext cx="13314900" cy="3831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Основные:</a:t>
            </a:r>
            <a:endParaRPr sz="3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431800">
              <a:lnSpc>
                <a:spcPct val="150000"/>
              </a:lnSpc>
              <a:buSzPts val="3200"/>
              <a:buFont typeface="Times New Roman"/>
              <a:buAutoNum type="arabicPeriod"/>
            </a:pPr>
            <a:r>
              <a:rPr lang="ru-RU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УМК </a:t>
            </a:r>
            <a:r>
              <a:rPr lang="ru-RU" sz="3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10-11 классы. Финансовая грамотность</a:t>
            </a:r>
            <a:r>
              <a:rPr lang="ru-RU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3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https://fmc.hse.ru/10-11forms</a:t>
            </a:r>
          </a:p>
          <a:p>
            <a:pPr marL="457200" lvl="0" indent="-431800">
              <a:lnSpc>
                <a:spcPct val="150000"/>
              </a:lnSpc>
              <a:buSzPts val="3200"/>
              <a:buFont typeface="Times New Roman"/>
              <a:buAutoNum type="arabicPeriod"/>
            </a:pPr>
            <a:r>
              <a:rPr lang="ru-RU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10-11 </a:t>
            </a:r>
            <a:r>
              <a:rPr lang="ru-RU" sz="3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класс. Интерактивная тетрадь  https://fmc.hse.ru/10-11forms</a:t>
            </a: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2" name="Google Shape;82;p20"/>
          <p:cNvSpPr txBox="1"/>
          <p:nvPr/>
        </p:nvSpPr>
        <p:spPr>
          <a:xfrm>
            <a:off x="16435325" y="8718375"/>
            <a:ext cx="2592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</a:endParaRPr>
          </a:p>
        </p:txBody>
      </p:sp>
      <p:pic>
        <p:nvPicPr>
          <p:cNvPr id="83" name="Google Shape;83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911375" y="2009775"/>
            <a:ext cx="3225775" cy="4442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371706" y="6188175"/>
            <a:ext cx="2899970" cy="370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10c174045d_0_8"/>
          <p:cNvSpPr txBox="1"/>
          <p:nvPr/>
        </p:nvSpPr>
        <p:spPr>
          <a:xfrm>
            <a:off x="0" y="1416027"/>
            <a:ext cx="18972300" cy="12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  <a:endParaRPr/>
          </a:p>
        </p:txBody>
      </p:sp>
      <p:pic>
        <p:nvPicPr>
          <p:cNvPr id="90" name="Google Shape;90;g310c174045d_0_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10c174045d_0_8"/>
          <p:cNvSpPr txBox="1"/>
          <p:nvPr/>
        </p:nvSpPr>
        <p:spPr>
          <a:xfrm>
            <a:off x="18271695" y="1010843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8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2" name="Google Shape;92;g310c174045d_0_8"/>
          <p:cNvSpPr txBox="1"/>
          <p:nvPr/>
        </p:nvSpPr>
        <p:spPr>
          <a:xfrm>
            <a:off x="1134075" y="2866650"/>
            <a:ext cx="13869300" cy="4455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Основные:</a:t>
            </a:r>
            <a:endParaRPr sz="33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lnSpc>
                <a:spcPct val="150000"/>
              </a:lnSpc>
            </a:pPr>
            <a:r>
              <a:rPr lang="ru-RU" sz="33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10-11 </a:t>
            </a:r>
            <a:r>
              <a:rPr lang="ru-RU" sz="3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класс. Методические рекомендации для учителя. Занятие 7. https://fmc.hse.ru/10-11forms</a:t>
            </a:r>
          </a:p>
          <a:p>
            <a:pPr lvl="0">
              <a:lnSpc>
                <a:spcPct val="150000"/>
              </a:lnSpc>
            </a:pPr>
            <a:r>
              <a:rPr lang="ru-RU" sz="33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10-11 </a:t>
            </a:r>
            <a:r>
              <a:rPr lang="ru-RU" sz="3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класс. Финансовая грамотность. Материалы для учащихся. https://fmc.hse.ru/10-11forms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" name="Google Shape;93;g310c174045d_0_8"/>
          <p:cNvSpPr txBox="1"/>
          <p:nvPr/>
        </p:nvSpPr>
        <p:spPr>
          <a:xfrm>
            <a:off x="16435325" y="8718375"/>
            <a:ext cx="2592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</a:endParaRPr>
          </a:p>
        </p:txBody>
      </p:sp>
      <p:pic>
        <p:nvPicPr>
          <p:cNvPr id="94" name="Google Shape;94;g310c174045d_0_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01625" y="6754463"/>
            <a:ext cx="3214118" cy="36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g310c174045d_0_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512188" y="2451952"/>
            <a:ext cx="2992988" cy="3781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10c174045d_0_0"/>
          <p:cNvSpPr txBox="1"/>
          <p:nvPr/>
        </p:nvSpPr>
        <p:spPr>
          <a:xfrm>
            <a:off x="0" y="1416027"/>
            <a:ext cx="18972300" cy="12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25" tIns="71225" rIns="142525" bIns="712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  <a:endParaRPr/>
          </a:p>
        </p:txBody>
      </p:sp>
      <p:pic>
        <p:nvPicPr>
          <p:cNvPr id="101" name="Google Shape;101;g310c174045d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9871" y="303868"/>
            <a:ext cx="6983565" cy="59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g310c174045d_0_0"/>
          <p:cNvSpPr txBox="1"/>
          <p:nvPr/>
        </p:nvSpPr>
        <p:spPr>
          <a:xfrm>
            <a:off x="18271670" y="10088381"/>
            <a:ext cx="700500" cy="447600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25" tIns="71225" rIns="142525" bIns="71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218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9</a:t>
            </a:r>
            <a:endParaRPr sz="2183" b="1" i="0" u="none" strike="noStrike" cap="non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3" name="Google Shape;103;g310c174045d_0_0"/>
          <p:cNvSpPr txBox="1"/>
          <p:nvPr/>
        </p:nvSpPr>
        <p:spPr>
          <a:xfrm>
            <a:off x="1174175" y="2856625"/>
            <a:ext cx="13122600" cy="54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635" lvl="0" indent="-1905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Вспомогательные </a:t>
            </a:r>
            <a:r>
              <a:rPr lang="ru-RU" sz="3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ресурсы:</a:t>
            </a:r>
            <a:endParaRPr sz="30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</a:t>
            </a:r>
            <a:r>
              <a:rPr lang="ru-RU" sz="3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нлайн-уроки </a:t>
            </a: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Банка России “Платить и зарабатывать банковской картой</a:t>
            </a:r>
            <a:r>
              <a:rPr lang="ru-RU" sz="3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” </a:t>
            </a:r>
            <a:r>
              <a:rPr lang="ru-RU" sz="3000" u="sng" dirty="0" smtClean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</a:t>
            </a:r>
            <a:r>
              <a:rPr lang="ru-RU" sz="3000" u="sng" dirty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://dni-fg.ru/</a:t>
            </a:r>
            <a:endParaRPr sz="3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>
              <a:lnSpc>
                <a:spcPct val="150000"/>
              </a:lnSpc>
            </a:pP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Образовательные проекты. ПАКК. Х</a:t>
            </a:r>
            <a:r>
              <a:rPr lang="ru-RU" sz="3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удожественный </a:t>
            </a: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сериал по финансовой грамотности «Любовь</a:t>
            </a:r>
            <a:r>
              <a:rPr lang="ru-RU" sz="3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Дружба</a:t>
            </a: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30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Экономика» </a:t>
            </a: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серия «Сообщите ваш пароль» </a:t>
            </a:r>
            <a:r>
              <a:rPr lang="ru-RU" sz="3000" u="sng" dirty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https://edu.pacc.ru/kinopacc/articles/1011/#106</a:t>
            </a:r>
            <a:endParaRPr sz="3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35" lvl="0" indent="-1905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Сайт </a:t>
            </a:r>
            <a:r>
              <a:rPr lang="ru-RU" sz="3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Банки.ру</a:t>
            </a: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3000" u="sng" dirty="0">
                <a:solidFill>
                  <a:srgbClr val="0563C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https://www.banki.ru/card-master/</a:t>
            </a:r>
            <a:r>
              <a:rPr lang="ru-RU" sz="3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3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4" name="Google Shape;104;g310c174045d_0_0"/>
          <p:cNvSpPr txBox="1"/>
          <p:nvPr/>
        </p:nvSpPr>
        <p:spPr>
          <a:xfrm>
            <a:off x="16435325" y="8718375"/>
            <a:ext cx="2592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chemeClr val="dk1"/>
              </a:solidFill>
            </a:endParaRPr>
          </a:p>
        </p:txBody>
      </p:sp>
      <p:pic>
        <p:nvPicPr>
          <p:cNvPr id="105" name="Google Shape;105;g310c174045d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298950" y="4669275"/>
            <a:ext cx="5267524" cy="3424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g310c174045d_0_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973575" y="7701375"/>
            <a:ext cx="6116326" cy="258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1761</Words>
  <Application>Microsoft Office PowerPoint</Application>
  <PresentationFormat>Произвольный</PresentationFormat>
  <Paragraphs>242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Proxima Nova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Марта Анатольевна Денисенко</cp:lastModifiedBy>
  <cp:revision>8</cp:revision>
  <dcterms:created xsi:type="dcterms:W3CDTF">2003-02-28T13:27:04Z</dcterms:created>
  <dcterms:modified xsi:type="dcterms:W3CDTF">2024-11-02T11:45:14Z</dcterms:modified>
</cp:coreProperties>
</file>