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416" r:id="rId3"/>
    <p:sldId id="258" r:id="rId4"/>
    <p:sldId id="425" r:id="rId5"/>
    <p:sldId id="426" r:id="rId6"/>
    <p:sldId id="417" r:id="rId7"/>
    <p:sldId id="418" r:id="rId8"/>
    <p:sldId id="419" r:id="rId9"/>
    <p:sldId id="421" r:id="rId10"/>
    <p:sldId id="428" r:id="rId11"/>
    <p:sldId id="422" r:id="rId12"/>
    <p:sldId id="429" r:id="rId13"/>
    <p:sldId id="430" r:id="rId14"/>
    <p:sldId id="431" r:id="rId15"/>
    <p:sldId id="432" r:id="rId16"/>
  </p:sldIdLst>
  <p:sldSz cx="18972213" cy="1069181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Proxima Nova Rg" panose="02000506030000020004" charset="0"/>
      <p:regular r:id="rId22"/>
      <p:italic r:id="rId23"/>
      <p:boldItalic r:id="rId24"/>
    </p:embeddedFont>
    <p:embeddedFont>
      <p:font typeface="Proxima Nova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1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>
        <p:scale>
          <a:sx n="66" d="100"/>
          <a:sy n="66" d="100"/>
        </p:scale>
        <p:origin x="-876" y="-276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84014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5095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ts val="1400"/>
                <a:buNone/>
              </a:pPr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00715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6023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</a:t>
            </a:r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СОДЕРЖАНИЕ И МЕТОДИКА ПРЕПОДАВАНИЯ  ФИНАНСОВОЙ ГРАМОТНОСТИ </a:t>
            </a:r>
          </a:p>
          <a:p>
            <a:pPr lvl="0" algn="ctr"/>
            <a:r>
              <a:rPr lang="ru-RU" sz="3200" b="1" dirty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РАЗЛИЧНЫМ КАТЕГОРИЯМ </a:t>
            </a:r>
            <a:r>
              <a:rPr lang="ru-RU" sz="3200" b="1" dirty="0" smtClean="0">
                <a:solidFill>
                  <a:schemeClr val="dk1"/>
                </a:solidFill>
                <a:ea typeface="Proxima Nova"/>
                <a:cs typeface="Proxima Nova"/>
                <a:sym typeface="Proxima Nova"/>
              </a:rPr>
              <a:t>ОБУЧАЮЩИХСЯ</a:t>
            </a:r>
            <a:r>
              <a:rPr lang="ru-RU" sz="32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»</a:t>
            </a:r>
            <a:endParaRPr lang="ru-RU" sz="32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97255"/>
              </p:ext>
            </p:extLst>
          </p:nvPr>
        </p:nvGraphicFramePr>
        <p:xfrm>
          <a:off x="437322" y="1078991"/>
          <a:ext cx="17870556" cy="9178191"/>
        </p:xfrm>
        <a:graphic>
          <a:graphicData uri="http://schemas.openxmlformats.org/drawingml/2006/table">
            <a:tbl>
              <a:tblPr/>
              <a:tblGrid>
                <a:gridCol w="17870556"/>
              </a:tblGrid>
              <a:tr h="6198268">
                <a:tc>
                  <a:txBody>
                    <a:bodyPr/>
                    <a:lstStyle/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Ответ: 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. Риск появления  конкурентов (новые гостиницы)</a:t>
                      </a: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2. риск  товаров-заменителей (турбазы, пансионаты, кемпинги, мотели0</a:t>
                      </a: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3. риск поставщиков продуктов, оборудования, средств гигиены (нужны проверенные поставщики, надо анализировать цены и грамотно заключать договоры)</a:t>
                      </a: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4. сила покупателей: в сезон спрос высок и превышает предложение, поэтому растут цены на услуги.  Для обеспечения необходимо закупать дополнительные товары и нанимать новых сотрудников.</a:t>
                      </a: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 Вывод: чтобы снизить риск банкротства, необходимо с октября по май снизить цены: вытеснение конкурентов и привлечение новых клиентов. В июне- сентябре цены повышаются, что компенсирует потери от снижения цен в зимний период.</a:t>
                      </a: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Также в сезон необходимо искать дополнительных поставщиков товаров или увеличить закупки заранее. </a:t>
                      </a:r>
                      <a:endParaRPr lang="ru-RU" sz="2800" dirty="0" smtClean="0">
                        <a:latin typeface="Times New Roman"/>
                        <a:ea typeface="Times New Roman"/>
                      </a:endParaRP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период сезона надо нанять дополнительных сотрудников по обеспечению быта и досуга клиентов.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979923">
                <a:tc>
                  <a:txBody>
                    <a:bodyPr/>
                    <a:lstStyle/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Пояснение:  чтобы снизить риск банкротства, необходимо с октября по май снизить цены: вытеснение конкурентов и привлечение новых клиентов. В июне- сентябре цены повышаются, что компенсирует потери от снижения цен в зимний период.</a:t>
                      </a:r>
                    </a:p>
                    <a:p>
                      <a:pPr marL="635" indent="-190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Также в сезон необходимо искать дополнительных поставщиков товаров или увеличить закупки заранее. На период сезона надо нанять дополнительных сотрудников по обеспечению быта и досуга клиентов.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2128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ПЛАН ПРОВЕДЕНИЯ ОБРАЗОВАТЕЛЬНЫХ АКТИВНОСТЕЙ</a:t>
            </a:r>
          </a:p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</a:t>
            </a:r>
            <a:r>
              <a:rPr lang="ru-RU" sz="3600" b="1" i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Урочная </a:t>
            </a:r>
            <a:r>
              <a:rPr lang="ru-RU" sz="3600" b="1" i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деятельность </a:t>
            </a:r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/Внеурочная деятельность / Программа </a:t>
            </a:r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воспитания)</a:t>
            </a:r>
            <a:endParaRPr lang="ru-RU" sz="3600" b="1" dirty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8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449537"/>
              </p:ext>
            </p:extLst>
          </p:nvPr>
        </p:nvGraphicFramePr>
        <p:xfrm>
          <a:off x="929871" y="2798063"/>
          <a:ext cx="16096257" cy="6998046"/>
        </p:xfrm>
        <a:graphic>
          <a:graphicData uri="http://schemas.openxmlformats.org/drawingml/2006/table">
            <a:tbl>
              <a:tblPr/>
              <a:tblGrid>
                <a:gridCol w="793615"/>
                <a:gridCol w="3251649"/>
                <a:gridCol w="3431028"/>
                <a:gridCol w="8619965"/>
              </a:tblGrid>
              <a:tr h="608492">
                <a:tc gridSpan="4"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Форма проведения активности: 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Урочная 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8492">
                <a:tc gridSpan="4"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Этап 0. Подготовительный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8492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учителя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учеников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Образовательный эффект (чему научились, что узнали, поняли)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7932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Обучающимся было дано задание прочитать 2 модуля в учебном пособии и сформулировать понятия: предпринимательство, риски, доходность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Работают с материалом в учебном пособии, записывают определения понятий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Знают определения понятий, имеют представление о предпринимательстве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22576" y="786384"/>
          <a:ext cx="14813280" cy="9308592"/>
        </p:xfrm>
        <a:graphic>
          <a:graphicData uri="http://schemas.openxmlformats.org/drawingml/2006/table">
            <a:tbl>
              <a:tblPr/>
              <a:tblGrid>
                <a:gridCol w="2991462"/>
                <a:gridCol w="3156485"/>
                <a:gridCol w="8560479"/>
                <a:gridCol w="104854"/>
              </a:tblGrid>
              <a:tr h="932207">
                <a:tc gridSpan="4"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Этап 1. </a:t>
                      </a:r>
                      <a:r>
                        <a:rPr lang="ru-RU" sz="2800" b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Мотивационно-целевой</a:t>
                      </a: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( 10 минут)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481"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учителя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учеников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Образовательный эффект (чему научились, что узнали, поняли)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280478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Предлагает посмотреть отрывок из фильма «Феномен предпринимательства»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Смотрят фильм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Узнали об условиях успешности предпринимателей и о рисках, развивается умение смотреть, воспринимать информацию, анализировать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1426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Предлагает обсудить фильм и подводит к объявлению темы фильма, постановке целей и задач урока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Высказывают свои мысли о предпринимательстве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Строят монологические высказывания, отстаивают своё мнение в дискуссии по теме, делают вывод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427576"/>
              </p:ext>
            </p:extLst>
          </p:nvPr>
        </p:nvGraphicFramePr>
        <p:xfrm>
          <a:off x="1024129" y="749808"/>
          <a:ext cx="16184879" cy="9622070"/>
        </p:xfrm>
        <a:graphic>
          <a:graphicData uri="http://schemas.openxmlformats.org/drawingml/2006/table">
            <a:tbl>
              <a:tblPr/>
              <a:tblGrid>
                <a:gridCol w="797985"/>
                <a:gridCol w="3269551"/>
                <a:gridCol w="3449918"/>
                <a:gridCol w="8667425"/>
              </a:tblGrid>
              <a:tr h="550410">
                <a:tc gridSpan="4"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Этап 2. Организационно-действенный (30 минут)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7025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3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..1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учителя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учеников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Образовательный эффект (чему научились, что узнали, поняли)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4635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</a:rPr>
                        <a:t>- </a:t>
                      </a: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Формулирует тему урока, цели и задачи.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- Предлагает обучающимся игру в «Мировое кафе»: разделиться на 3 группы и ответить на проблемные вопросы: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1. Какие риски могут уничтожить бизнес?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2. Какие способы могут повысить доход предпринимателя?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 3. Сложно ли быть предпринимателем? Почему?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- Предлагает обсудить полученные результаты;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- Предлагает обучающимся решить ситуативную задачу в парах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Высказывают свои мысли о теме, пытаются сформулировать цели и задачи урока.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Играют, переходят от одного стола к другому, обсуждают в группах ответы, записывают их на скатерти в отведённом их группе месте.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Формулируют, обсуждают, приходят к единому мнению и  записывают в тетрадь ответы.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Решают задачу, обсуждая в парах, выступают по желанию, делают вывод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Учатся высказывать предположения по теме, анализировать информацию, работать коллективно, в парах, выделять главное. </a:t>
                      </a:r>
                    </a:p>
                    <a:p>
                      <a:pPr indent="-63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Развивается читательская компетенция. Приходят к выводу, предпринимательство – это тяжёлый труд  и ответственность, что риски очень высоки и их много, что необходимы знания, чтобы повысить доходность предприятия.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361461"/>
              </p:ext>
            </p:extLst>
          </p:nvPr>
        </p:nvGraphicFramePr>
        <p:xfrm>
          <a:off x="1810512" y="1005840"/>
          <a:ext cx="15947136" cy="8672488"/>
        </p:xfrm>
        <a:graphic>
          <a:graphicData uri="http://schemas.openxmlformats.org/drawingml/2006/table">
            <a:tbl>
              <a:tblPr/>
              <a:tblGrid>
                <a:gridCol w="566928"/>
                <a:gridCol w="3440860"/>
                <a:gridCol w="3399241"/>
                <a:gridCol w="8540107"/>
              </a:tblGrid>
              <a:tr h="420624">
                <a:tc gridSpan="4"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Этап 3. Рефлексивно-оценочный (5 минут)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9872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3.1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учителя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Деятельность учеников</a:t>
                      </a:r>
                      <a:endParaRPr lang="ru-RU" sz="2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Образовательный эффект (чему научились, что узнали, поняли)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03561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- Делает вывод по теме: от правильности решения рассматриваемых сегодня проблем зависит успешность предпринимателя,  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- Предлагает обучающимся приём «Три «М»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Слушают учителя, </a:t>
                      </a:r>
                      <a:r>
                        <a:rPr lang="ru-RU" sz="2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делятся</a:t>
                      </a: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 своими мыслями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Развивают умение слушать, анализировать свою деятельность за период урока, составлять устное высказывание.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9232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3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Оценивает работу обучающихся и задаёт домашнее задание: составить кроссворд из 7-10 слов по теме «Предпринимательство»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Записывают домашнее задание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latin typeface="Times New Roman"/>
                          <a:ea typeface="Times New Roman"/>
                        </a:rPr>
                        <a:t>Подвести итог по теме, выбрав подходящие слова, закрепляют значение определений по теме «Риски и доход: предпринимательство»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15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6;p3"/>
          <p:cNvSpPr txBox="1"/>
          <p:nvPr/>
        </p:nvSpPr>
        <p:spPr>
          <a:xfrm>
            <a:off x="2606439" y="1468554"/>
            <a:ext cx="13363893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sp>
        <p:nvSpPr>
          <p:cNvPr id="11" name="Google Shape;240;g2caef66eca8_0_158"/>
          <p:cNvSpPr txBox="1">
            <a:spLocks noChangeArrowheads="1"/>
          </p:cNvSpPr>
          <p:nvPr/>
        </p:nvSpPr>
        <p:spPr bwMode="auto">
          <a:xfrm>
            <a:off x="5632853" y="8291186"/>
            <a:ext cx="11769725" cy="923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 marL="457200" indent="-4064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dirty="0" smtClean="0"/>
              <a:t>рассчитать</a:t>
            </a:r>
            <a:r>
              <a:rPr lang="ru-RU" dirty="0"/>
              <a:t>, снизить, не упустить </a:t>
            </a:r>
            <a:r>
              <a:rPr lang="ru-RU" dirty="0" smtClean="0"/>
              <a:t>выгоду</a:t>
            </a:r>
          </a:p>
          <a:p>
            <a:pPr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dirty="0"/>
              <a:t>применять методы оценки предпринимательского </a:t>
            </a:r>
            <a:r>
              <a:rPr lang="ru-RU" dirty="0" smtClean="0"/>
              <a:t>риска</a:t>
            </a:r>
            <a:endParaRPr lang="ru-RU" altLang="ru-RU" dirty="0">
              <a:sym typeface="Proxima Nova" panose="020B0604020202020204" charset="0"/>
            </a:endParaRPr>
          </a:p>
        </p:txBody>
      </p:sp>
      <p:sp>
        <p:nvSpPr>
          <p:cNvPr id="12" name="Google Shape;237;g2caef66eca8_0_158"/>
          <p:cNvSpPr txBox="1">
            <a:spLocks noChangeArrowheads="1"/>
          </p:cNvSpPr>
          <p:nvPr/>
        </p:nvSpPr>
        <p:spPr bwMode="auto">
          <a:xfrm>
            <a:off x="4826403" y="7460555"/>
            <a:ext cx="13363575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r"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01509F"/>
                </a:solidFill>
                <a:latin typeface="+mn-lt"/>
                <a:sym typeface="Proxima Nova" panose="020B0604020202020204" charset="0"/>
              </a:rPr>
              <a:t>УМЕЮТ (ПРЕДМЕТНЫЕ ЖИЗНЕННЫЕ УМЕНИЯ)</a:t>
            </a:r>
          </a:p>
        </p:txBody>
      </p:sp>
      <p:sp>
        <p:nvSpPr>
          <p:cNvPr id="13" name="Google Shape;225;p4"/>
          <p:cNvSpPr txBox="1">
            <a:spLocks noChangeArrowheads="1"/>
          </p:cNvSpPr>
          <p:nvPr/>
        </p:nvSpPr>
        <p:spPr bwMode="auto">
          <a:xfrm>
            <a:off x="5091516" y="2445030"/>
            <a:ext cx="11899900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 smtClean="0">
                <a:solidFill>
                  <a:srgbClr val="00B050"/>
                </a:solidFill>
                <a:latin typeface="+mn-lt"/>
                <a:sym typeface="Proxima Nova" panose="020B0604020202020204" charset="0"/>
              </a:rPr>
              <a:t>ОБУЧАЮЩИЕСЯ ЗНАЮТ/ПОНИМАЮТ</a:t>
            </a:r>
            <a:endParaRPr lang="ru-RU" altLang="ru-RU" sz="4300" b="1" dirty="0">
              <a:solidFill>
                <a:srgbClr val="00B050"/>
              </a:solidFill>
              <a:latin typeface="+mn-lt"/>
              <a:sym typeface="Proxima Nova" panose="020B0604020202020204" charset="0"/>
            </a:endParaRPr>
          </a:p>
        </p:txBody>
      </p:sp>
      <p:sp>
        <p:nvSpPr>
          <p:cNvPr id="14" name="Google Shape;228;p4"/>
          <p:cNvSpPr txBox="1"/>
          <p:nvPr/>
        </p:nvSpPr>
        <p:spPr>
          <a:xfrm>
            <a:off x="5478072" y="3284817"/>
            <a:ext cx="11768137" cy="129263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что такое </a:t>
            </a:r>
            <a:r>
              <a:rPr lang="ru-RU" altLang="ru-RU" dirty="0" smtClean="0">
                <a:latin typeface="+mn-lt"/>
              </a:rPr>
              <a:t>предпринимательство</a:t>
            </a:r>
            <a:endParaRPr lang="ru-RU" altLang="ru-RU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р</a:t>
            </a:r>
            <a:r>
              <a:rPr lang="ru-RU" altLang="ru-RU" dirty="0" smtClean="0">
                <a:latin typeface="+mn-lt"/>
              </a:rPr>
              <a:t>иск предпринимательства</a:t>
            </a:r>
            <a:endParaRPr lang="ru-RU" altLang="ru-RU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/>
              <a:t>выручка, переменные </a:t>
            </a:r>
            <a:r>
              <a:rPr lang="ru-RU" dirty="0"/>
              <a:t>и </a:t>
            </a:r>
            <a:r>
              <a:rPr lang="ru-RU" dirty="0" smtClean="0"/>
              <a:t>постоянные издержки, </a:t>
            </a:r>
            <a:r>
              <a:rPr lang="ru-RU" dirty="0"/>
              <a:t>прибыли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Google Shape;229;p4"/>
          <p:cNvSpPr txBox="1">
            <a:spLocks noChangeArrowheads="1"/>
          </p:cNvSpPr>
          <p:nvPr/>
        </p:nvSpPr>
        <p:spPr bwMode="auto">
          <a:xfrm>
            <a:off x="5091516" y="4885382"/>
            <a:ext cx="12541250" cy="83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Clr>
                <a:srgbClr val="000000"/>
              </a:buClr>
              <a:buFont typeface="Arial" panose="020B0604020202020204" pitchFamily="34" charset="0"/>
              <a:buNone/>
            </a:pPr>
            <a:r>
              <a:rPr lang="ru-RU" altLang="ru-RU" sz="4300" b="1" dirty="0">
                <a:solidFill>
                  <a:srgbClr val="EE0077"/>
                </a:solidFill>
                <a:latin typeface="+mn-lt"/>
                <a:sym typeface="Proxima Nova" panose="020B0604020202020204" charset="0"/>
              </a:rPr>
              <a:t>ИМЕЮТ УСТАНОВКУ</a:t>
            </a:r>
          </a:p>
        </p:txBody>
      </p:sp>
      <p:sp>
        <p:nvSpPr>
          <p:cNvPr id="16" name="Google Shape;230;p4"/>
          <p:cNvSpPr txBox="1">
            <a:spLocks noChangeArrowheads="1"/>
          </p:cNvSpPr>
          <p:nvPr/>
        </p:nvSpPr>
        <p:spPr bwMode="auto">
          <a:xfrm>
            <a:off x="5478072" y="5841987"/>
            <a:ext cx="11458575" cy="129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91425" rIns="91425" bIns="91425">
            <a:spAutoFit/>
          </a:bodyPr>
          <a:lstStyle>
            <a:lvl1pPr marL="179388" indent="-2667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  <a:sym typeface="Proxima Nova" panose="020B0604020202020204" charset="0"/>
              </a:rPr>
              <a:t>п</a:t>
            </a:r>
            <a:r>
              <a:rPr lang="ru-RU" altLang="ru-RU" dirty="0" smtClean="0">
                <a:latin typeface="+mn-lt"/>
                <a:sym typeface="Proxima Nova" panose="020B0604020202020204" charset="0"/>
              </a:rPr>
              <a:t>рогнозировать предпринимательские риски</a:t>
            </a:r>
          </a:p>
          <a:p>
            <a:pPr marL="457200" indent="-457200" algn="just">
              <a:buSzPts val="2800"/>
              <a:buFont typeface="Wingdings" panose="05000000000000000000" pitchFamily="2" charset="2"/>
              <a:buChar char="Ø"/>
            </a:pPr>
            <a:r>
              <a:rPr lang="ru-RU" dirty="0"/>
              <a:t>б</a:t>
            </a:r>
            <a:r>
              <a:rPr lang="ru-RU" dirty="0" smtClean="0"/>
              <a:t>ыть </a:t>
            </a:r>
            <a:r>
              <a:rPr lang="ru-RU" dirty="0"/>
              <a:t>мотивированным на самообразование для ведения предпринимательской деятельности.</a:t>
            </a:r>
            <a:endParaRPr lang="ru-RU" altLang="ru-RU" dirty="0">
              <a:latin typeface="+mn-lt"/>
              <a:sym typeface="Proxima Nova" panose="020B060402020202020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1073426" y="2445030"/>
            <a:ext cx="3348228" cy="1073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929871" y="4768565"/>
            <a:ext cx="3348228" cy="1073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1073426" y="7346913"/>
            <a:ext cx="3348228" cy="1073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7992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endParaRPr lang="ru-RU" sz="40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54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«Риск и доходность: предпринимательство»</a:t>
            </a:r>
            <a:endParaRPr lang="ru-RU" sz="54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36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36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36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3600" b="1" dirty="0" smtClean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Слушатель:</a:t>
            </a:r>
          </a:p>
          <a:p>
            <a:pPr lvl="0"/>
            <a:r>
              <a:rPr lang="ru-RU" sz="36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Тележкина Маргарита Вениаминовна</a:t>
            </a:r>
            <a:endParaRPr lang="ru-RU" sz="36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marL="742950" lvl="0" indent="-742950" algn="ctr">
              <a:buAutoNum type="arabicPeriod"/>
            </a:pPr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АНАЛИЗ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УСЛОВИЙ ПЕДАГОГИЧЕСКОГО КЕЙСА (по 6 </a:t>
            </a:r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позициям)</a:t>
            </a:r>
            <a:endParaRPr lang="ru-RU" sz="3600" dirty="0" smtClean="0"/>
          </a:p>
          <a:p>
            <a:pPr marL="742950" lvl="0" indent="-74295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093663"/>
              </p:ext>
            </p:extLst>
          </p:nvPr>
        </p:nvGraphicFramePr>
        <p:xfrm>
          <a:off x="1645917" y="2688336"/>
          <a:ext cx="15636243" cy="6035040"/>
        </p:xfrm>
        <a:graphic>
          <a:graphicData uri="http://schemas.openxmlformats.org/drawingml/2006/table">
            <a:tbl>
              <a:tblPr/>
              <a:tblGrid>
                <a:gridCol w="3750474"/>
                <a:gridCol w="3957691"/>
                <a:gridCol w="3957691"/>
                <a:gridCol w="3970387"/>
              </a:tblGrid>
              <a:tr h="60350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AutoNum type="arabicPeriod"/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Профессиональная образовательная организация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развитая финансовая инфраструктура,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 - стабильный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Интернет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развитая материально-техническая база гимназии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высокий риск мошенничества, 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-высокий риск разглашения личных данных,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загруженность детей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использование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технических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возможностей,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возможность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сотрудничества с различными финансовыми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организациям,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экскурсии к физическим и </a:t>
                      </a:r>
                      <a:r>
                        <a:rPr lang="ru-RU" sz="2400" b="0" i="0" u="none" strike="noStrike" cap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+mn-cs"/>
                          <a:sym typeface="Arial"/>
                        </a:rPr>
                        <a:t>юридическим лицам с различными формами предпринимательства (индивидуальное, партнерское, корпоративное).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357589"/>
              </p:ext>
            </p:extLst>
          </p:nvPr>
        </p:nvGraphicFramePr>
        <p:xfrm>
          <a:off x="575511" y="1362268"/>
          <a:ext cx="17712488" cy="7989303"/>
        </p:xfrm>
        <a:graphic>
          <a:graphicData uri="http://schemas.openxmlformats.org/drawingml/2006/table">
            <a:tbl>
              <a:tblPr/>
              <a:tblGrid>
                <a:gridCol w="4702852"/>
                <a:gridCol w="4836664"/>
                <a:gridCol w="5088713"/>
                <a:gridCol w="3084259"/>
              </a:tblGrid>
              <a:tr h="2761863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2. Риск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и доходность: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предпринимательство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возможность встретиться с успешными предпринимателями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 предприниматели не раскроют секрет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успешности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искать в ближнем круге успешных бизнесменов, 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изучать информацию по теме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7440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3. СПО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имеют представление о предпринимательстве,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могут придумать бизнес-идею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 не смогут придумать оригинальную бизнес-идею,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не сумеют просчитать все риски,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-не знают, как повысить доходность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прививать склонность к анализу и систематизации знаний, 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поощрять общению с успешными предпринимателями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265536"/>
              </p:ext>
            </p:extLst>
          </p:nvPr>
        </p:nvGraphicFramePr>
        <p:xfrm>
          <a:off x="821094" y="932688"/>
          <a:ext cx="16040443" cy="8870577"/>
        </p:xfrm>
        <a:graphic>
          <a:graphicData uri="http://schemas.openxmlformats.org/drawingml/2006/table">
            <a:tbl>
              <a:tblPr/>
              <a:tblGrid>
                <a:gridCol w="4185176"/>
                <a:gridCol w="4416411"/>
                <a:gridCol w="4416411"/>
                <a:gridCol w="3022445"/>
              </a:tblGrid>
              <a:tr h="195063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1200"/>
                        </a:spcAft>
                        <a:buFont typeface="+mj-lt"/>
                        <a:buNone/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4.  23 обучающихся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- групповая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, парная, индивидуальная работа,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знание возможностей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каждого обучающегося</a:t>
                      </a: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отсутствие желания работать по группам,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работа индивидуально затруднена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отбирать материал для групповой работы и продумывать состав команд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7882"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5. Дети хорошо воспитанные, дисциплинированные, в классе позитивная и добрая атмосфера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откликаются на любой вид работы,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позитивно принимают поражение в командной игре,</a:t>
                      </a:r>
                    </a:p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умеют работать самостоятельно и творчески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избирательны к учебному материалу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тщательно подбирать материал и форму работы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594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6. Дети из семей с разным уровнем доходов родителей и разным социальным статусом (в том числе образовательным и профессиональным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не разделяются на группы по материальному принципу,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принимают различие в доходах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у детей с низким доходом может возникнуть неуверенность в себе и  в дальнейшей жизни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- использовать практико-ориентированные задания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91591" y="1080125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4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632225"/>
              </p:ext>
            </p:extLst>
          </p:nvPr>
        </p:nvGraphicFramePr>
        <p:xfrm>
          <a:off x="2139696" y="2377440"/>
          <a:ext cx="14941296" cy="7095743"/>
        </p:xfrm>
        <a:graphic>
          <a:graphicData uri="http://schemas.openxmlformats.org/drawingml/2006/table">
            <a:tbl>
              <a:tblPr/>
              <a:tblGrid>
                <a:gridCol w="4876332"/>
                <a:gridCol w="4876332"/>
                <a:gridCol w="5188632"/>
              </a:tblGrid>
              <a:tr h="1576831"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Знания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Установки</a:t>
                      </a:r>
                    </a:p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</a:rPr>
                        <a:t>(что есть «грамотно» и как надо поступать)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</a:rPr>
                        <a:t>Умения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8912"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Иметь представление о выручке, переменных и постоянных издержках, прибыли.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Иметь представление о рисках, связанных с предпринимательской деятельностью.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Понимать влияние целенаправленно получаемых знаний на успешность ведения бизнеса.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Быть готовым к преодолению трудностей, с которыми может столкнуться предприниматель.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Быть мотивированным на самообразование для ведения предпринимательской деятельности.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Оценивать бизнес-идеи и риски, связанные с ними.</a:t>
                      </a:r>
                    </a:p>
                    <a:p>
                      <a:pPr marL="635" indent="-1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Видеть типичные ошибки при принятии решения об открытии собственного </a:t>
                      </a:r>
                      <a:r>
                        <a:rPr lang="ru-RU" sz="2400" dirty="0" smtClean="0">
                          <a:latin typeface="Times New Roman"/>
                          <a:ea typeface="Times New Roman"/>
                        </a:rPr>
                        <a:t>бизнеса </a:t>
                      </a:r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любой ценой, рискуя необходимыми для жизни средствами (имуществом).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242500" y="3226166"/>
            <a:ext cx="18379441" cy="54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</a:t>
            </a:r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МАТЕРИАЛЫ</a:t>
            </a:r>
          </a:p>
          <a:p>
            <a:pPr algn="ctr"/>
            <a:endParaRPr lang="ru-RU" sz="3600" b="1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1.УМК Электронные учебно-методические модули. 10-11 класс. Общеобразовательный модуль. Финансовая грамотность. Ю. Брехова,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Алмосов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Д.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Завьялов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Финансовая грамотность. Материалы для учащихся.10-11 класс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общеобразоват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орг. – Москва: ВАКО, 2018г.- 344с.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 «С какими рисками может встретиться бизнесмен» (с. 277) 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Дополнительно: Грибов В.Д. Финансовая среда предпринимательства и предпринимательские риски. Учебное пособие. – Москва: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КноРус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2017. -291 с.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Интернет-ресурсы: Анализ предпринимательских рисков с помощью модели пяти сил Майкла Портера. Режим доступа: </a:t>
            </a:r>
            <a:r>
              <a:rPr lang="en-US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blog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calltouch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/5-</a:t>
            </a:r>
            <a:r>
              <a:rPr lang="en-US" sz="24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sil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portera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Документальный фильм «Феномен предпринимательства» (производство ООО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К-Медиа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ea typeface="Proxima Nova"/>
              <a:cs typeface="Times New Roman" pitchFamily="18" charset="0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898072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5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1" name="Rectangle 33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2" name="Rectangle 34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3" name="Rectangle 35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5" name="Rectangle 37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26" name="Rectangle 38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7" name="Rectangle 39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8" name="Rectangle 40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29" name="Rectangle 41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«Собственный бизнес.  Как создать и не потерять». Занятие 22 (с.255) «Расходы и доходы в собственном бизнесе». Занятие 24 «С какими рисками может встретиться бизнесмен» (с. 277) 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1" name="Rectangle 43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32" name="Rectangle 44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3" name="Rectangle 45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4" name="Rectangle 46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Алмосов, Д. Завьялов. Финансовая грамотность. Материалы для учащихся.10-11 класс общеобразоват орг. – Москва: ВАКО, 2018г.- 344с.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7" name="Rectangle 49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38" name="Rectangle 50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39" name="Rectangle 51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0" name="Rectangle 52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.Ю. Брехова, А.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Алмосов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Д. Завьялов. Финансовая грамотность. Материалы для учащихся.10-11 класс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орг. – Москва: ВАКО, 2018г.- 344с.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1" name="Rectangle 53"/>
          <p:cNvSpPr>
            <a:spLocks noChangeArrowheads="1"/>
          </p:cNvSpPr>
          <p:nvPr/>
        </p:nvSpPr>
        <p:spPr bwMode="auto">
          <a:xfrm>
            <a:off x="0" y="-278343"/>
            <a:ext cx="1061509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Модуль 5 «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3" name="Rectangle 55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44" name="Rectangle 56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5" name="Rectangle 57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Общеобразовательный модуль. Финансовая грамотность.</a:t>
            </a:r>
            <a:endParaRPr kumimoji="0" lang="ru-RU" sz="1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49" name="Rectangle 61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50" name="Rectangle 62"/>
          <p:cNvSpPr>
            <a:spLocks noChangeArrowheads="1"/>
          </p:cNvSpPr>
          <p:nvPr/>
        </p:nvSpPr>
        <p:spPr bwMode="auto">
          <a:xfrm>
            <a:off x="0" y="6350"/>
            <a:ext cx="18972213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1.УМК Электронные учебно-методические модули. 10-11 класс.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55" name="Rectangle 67"/>
          <p:cNvSpPr>
            <a:spLocks noChangeArrowheads="1"/>
          </p:cNvSpPr>
          <p:nvPr/>
        </p:nvSpPr>
        <p:spPr bwMode="auto">
          <a:xfrm>
            <a:off x="0" y="0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361" name="Rectangle 73"/>
          <p:cNvSpPr>
            <a:spLocks noChangeArrowheads="1"/>
          </p:cNvSpPr>
          <p:nvPr/>
        </p:nvSpPr>
        <p:spPr bwMode="auto">
          <a:xfrm>
            <a:off x="-1749287" y="1263676"/>
            <a:ext cx="1897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420623" y="1416026"/>
            <a:ext cx="18178273" cy="8453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(образовательные технологии; методы обучения; педагогические приемы</a:t>
            </a:r>
            <a:r>
              <a:rPr lang="ru-RU" sz="3600" b="1" dirty="0" smtClean="0">
                <a:solidFill>
                  <a:schemeClr val="dk1"/>
                </a:solidFill>
                <a:latin typeface="+mn-lt"/>
                <a:ea typeface="Proxima Nova"/>
                <a:cs typeface="Proxima Nova"/>
                <a:sym typeface="Proxima Nova"/>
              </a:rPr>
              <a:t>)</a:t>
            </a:r>
          </a:p>
          <a:p>
            <a:pPr lvl="0" algn="ctr"/>
            <a:endParaRPr lang="ru-RU" sz="3600" b="1" dirty="0" smtClean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  <a:p>
            <a:pPr algn="just"/>
            <a:r>
              <a:rPr lang="ru-RU" sz="3600" dirty="0" err="1" smtClean="0"/>
              <a:t>Мотивационно-целевой</a:t>
            </a:r>
            <a:r>
              <a:rPr lang="ru-RU" sz="3600" dirty="0" smtClean="0"/>
              <a:t> компонент: просмотр  фильма «Феномен предпринимательства), дискуссия по просмотренному (технология ИКТ, коллективная работа).</a:t>
            </a:r>
          </a:p>
          <a:p>
            <a:pPr algn="just"/>
            <a:endParaRPr lang="ru-RU" sz="3600" dirty="0" smtClean="0"/>
          </a:p>
          <a:p>
            <a:pPr algn="just"/>
            <a:r>
              <a:rPr lang="ru-RU" sz="3600" dirty="0" smtClean="0"/>
              <a:t>Операционно-действенный компонент: игра «Мировое кафе», решение проблемных вопросов, решение ситуативных задач  (технология </a:t>
            </a:r>
            <a:r>
              <a:rPr lang="ru-RU" sz="3600" dirty="0" err="1" smtClean="0"/>
              <a:t>креативного</a:t>
            </a:r>
            <a:r>
              <a:rPr lang="ru-RU" sz="3600" dirty="0" smtClean="0"/>
              <a:t> мышления, метод творческого задания, приём – работа в группах).</a:t>
            </a:r>
          </a:p>
          <a:p>
            <a:pPr algn="just"/>
            <a:endParaRPr lang="ru-RU" sz="3600" dirty="0" smtClean="0"/>
          </a:p>
          <a:p>
            <a:pPr algn="just"/>
            <a:r>
              <a:rPr lang="ru-RU" sz="3600" dirty="0" smtClean="0"/>
              <a:t>Рефлексивно-оценочный </a:t>
            </a:r>
            <a:r>
              <a:rPr lang="ru-RU" sz="3600" dirty="0" smtClean="0"/>
              <a:t>компонент: приём «Три «М»: назвать 3 момента, которые заинтересовали,  удивили или 3 самых сложных момента (приём – эвристическая беседа).</a:t>
            </a:r>
            <a:endParaRPr lang="ru-RU" sz="3600" b="1" dirty="0" smtClean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3600" b="1" dirty="0" smtClean="0">
              <a:solidFill>
                <a:schemeClr val="dk1"/>
              </a:solidFill>
              <a:latin typeface="+mn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6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1478569" y="1042416"/>
            <a:ext cx="16407095" cy="1023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ИНТЕГРАЦИЯ С ДРУГИМИ ВИДАМИ ФУНКЦИОНАЛЬНОЙ </a:t>
            </a:r>
            <a:r>
              <a:rPr lang="ru-RU" sz="3600" b="1" dirty="0" smtClean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ГРАМОТНОСТИ </a:t>
            </a:r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(интегративные задания) </a:t>
            </a:r>
            <a:endParaRPr lang="ru-RU" sz="3600" b="1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algn="just"/>
            <a:r>
              <a:rPr lang="ru-RU" sz="2800" dirty="0" smtClean="0"/>
              <a:t>Финансовая и читательская грамотность</a:t>
            </a:r>
          </a:p>
          <a:p>
            <a:pPr algn="just"/>
            <a:r>
              <a:rPr lang="ru-RU" sz="2800" dirty="0" smtClean="0"/>
              <a:t>Финансовая грамотность и глобальные компетенции</a:t>
            </a:r>
          </a:p>
          <a:p>
            <a:pPr algn="just"/>
            <a:r>
              <a:rPr lang="ru-RU" sz="2800" dirty="0" smtClean="0"/>
              <a:t>Финансовая грамотность и </a:t>
            </a:r>
            <a:r>
              <a:rPr lang="ru-RU" sz="2800" dirty="0" err="1" smtClean="0"/>
              <a:t>креативное</a:t>
            </a:r>
            <a:r>
              <a:rPr lang="ru-RU" sz="2800" dirty="0" smtClean="0"/>
              <a:t> мышление </a:t>
            </a:r>
          </a:p>
          <a:p>
            <a:pPr algn="just"/>
            <a:r>
              <a:rPr lang="ru-RU" sz="2800" dirty="0" smtClean="0"/>
              <a:t>Интегративное задание:</a:t>
            </a:r>
          </a:p>
          <a:p>
            <a:pPr algn="just"/>
            <a:r>
              <a:rPr lang="ru-RU" sz="2800" dirty="0" smtClean="0"/>
              <a:t>Решить ситуативную задачу. </a:t>
            </a:r>
          </a:p>
          <a:p>
            <a:pPr algn="just"/>
            <a:r>
              <a:rPr lang="ru-RU" sz="2800" dirty="0" smtClean="0"/>
              <a:t>Предприниматель имеет гостиницу на 100 номеров (250 человек) в туристической зоне. С июня по август гостиница полностью занята (100%). В сентябре занята на 60%, в остальное время – на 10%.</a:t>
            </a:r>
          </a:p>
          <a:p>
            <a:pPr algn="just"/>
            <a:r>
              <a:rPr lang="ru-RU" sz="2800" dirty="0" smtClean="0"/>
              <a:t>Гостиница имеет ресторан, кафе и бар. Ресторан принадлежит другому предпринимателю и работает только в ионе-сентябре. Кафе и бар работают круглогодично. </a:t>
            </a:r>
          </a:p>
          <a:p>
            <a:pPr algn="just"/>
            <a:r>
              <a:rPr lang="ru-RU" sz="2800" dirty="0" smtClean="0"/>
              <a:t>Необходимо проанализировать риски по видам и времени года.</a:t>
            </a:r>
          </a:p>
          <a:p>
            <a:pPr algn="just"/>
            <a:r>
              <a:rPr lang="ru-RU" sz="2800" dirty="0" smtClean="0"/>
              <a:t>Что проверяет:</a:t>
            </a:r>
          </a:p>
          <a:p>
            <a:pPr algn="just"/>
            <a:r>
              <a:rPr lang="ru-RU" sz="2800" dirty="0" smtClean="0"/>
              <a:t>Знания: определение риска, причины рисков, классификация рисков, изменения стратегии, суть модели 5 сил Майкла Портера (конкуренция в отрасли зависит от угрозы появления новых конкурентов, зависимости от потребителей, угрозы появления товаров заменителей</a:t>
            </a:r>
            <a:r>
              <a:rPr lang="ru-RU" sz="3600" dirty="0" smtClean="0"/>
              <a:t>, </a:t>
            </a:r>
            <a:r>
              <a:rPr lang="ru-RU" sz="2800" dirty="0" smtClean="0"/>
              <a:t>зависимости от поставщиков)</a:t>
            </a:r>
          </a:p>
          <a:p>
            <a:pPr algn="just"/>
            <a:r>
              <a:rPr lang="ru-RU" sz="2800" dirty="0" smtClean="0"/>
              <a:t>Умения: анализировать ситуацию и принимать правильное решение для сохранения бизнеса</a:t>
            </a:r>
          </a:p>
          <a:p>
            <a:pPr algn="just"/>
            <a:r>
              <a:rPr lang="ru-RU" sz="2800" dirty="0" smtClean="0"/>
              <a:t>Установки: просчитывать все риски и решительно принимать решение.</a:t>
            </a:r>
          </a:p>
          <a:p>
            <a:pPr lvl="0" algn="just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6" name="Google Shape;107;p3"/>
          <p:cNvSpPr txBox="1">
            <a:spLocks/>
          </p:cNvSpPr>
          <p:nvPr/>
        </p:nvSpPr>
        <p:spPr>
          <a:xfrm>
            <a:off x="18271670" y="10088381"/>
            <a:ext cx="700543" cy="447696"/>
          </a:xfrm>
          <a:prstGeom prst="rect">
            <a:avLst/>
          </a:prstGeom>
          <a:solidFill>
            <a:srgbClr val="19BDC1"/>
          </a:solidFill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dirty="0" smtClean="0">
                <a:solidFill>
                  <a:schemeClr val="bg1"/>
                </a:solidFill>
                <a:latin typeface="Proxima Nova Rg" panose="02000506030000020004" pitchFamily="2" charset="0"/>
              </a:rPr>
              <a:t>7</a:t>
            </a:r>
            <a:endParaRPr lang="ru-RU"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2311</Words>
  <Application>Microsoft Office PowerPoint</Application>
  <PresentationFormat>Произвольный</PresentationFormat>
  <Paragraphs>216</Paragraphs>
  <Slides>15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Times New Roman</vt:lpstr>
      <vt:lpstr>Proxima Nova Rg</vt:lpstr>
      <vt:lpstr>Wingdings</vt:lpstr>
      <vt:lpstr>Proxima Nova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Марта Анатольевна Денисенко</cp:lastModifiedBy>
  <cp:revision>56</cp:revision>
  <dcterms:created xsi:type="dcterms:W3CDTF">2003-02-28T13:27:04Z</dcterms:created>
  <dcterms:modified xsi:type="dcterms:W3CDTF">2024-10-16T07:50:25Z</dcterms:modified>
</cp:coreProperties>
</file>