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416" r:id="rId3"/>
    <p:sldId id="427" r:id="rId4"/>
    <p:sldId id="258" r:id="rId5"/>
    <p:sldId id="425" r:id="rId6"/>
    <p:sldId id="426" r:id="rId7"/>
    <p:sldId id="417" r:id="rId8"/>
    <p:sldId id="418" r:id="rId9"/>
    <p:sldId id="419" r:id="rId10"/>
    <p:sldId id="420" r:id="rId11"/>
    <p:sldId id="421" r:id="rId12"/>
    <p:sldId id="428" r:id="rId13"/>
    <p:sldId id="429" r:id="rId14"/>
    <p:sldId id="430" r:id="rId15"/>
    <p:sldId id="432" r:id="rId16"/>
    <p:sldId id="422" r:id="rId17"/>
    <p:sldId id="433" r:id="rId18"/>
    <p:sldId id="434" r:id="rId19"/>
    <p:sldId id="424" r:id="rId20"/>
    <p:sldId id="260" r:id="rId21"/>
  </p:sldIdLst>
  <p:sldSz cx="18972213" cy="10691813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Proxima Nova" panose="020B0604020202020204" charset="0"/>
      <p:regular r:id="rId27"/>
      <p:bold r:id="rId28"/>
      <p:italic r:id="rId29"/>
      <p:boldItalic r:id="rId30"/>
    </p:embeddedFont>
    <p:embeddedFont>
      <p:font typeface="Proxima Nova Rg" panose="02000506030000020004" charset="0"/>
      <p:regular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 snapToGrid="0">
      <p:cViewPr varScale="1">
        <p:scale>
          <a:sx n="71" d="100"/>
          <a:sy n="71" d="100"/>
        </p:scale>
        <p:origin x="-564" y="-102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81881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notesSlide" Target="../notesSlides/notesSlide13.xml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2.docx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МЕСТО ЗАНЯТИЯ ВО ВНЕУРОЧНОЙ ДЕЯТЕЛЬНОСТИ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10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710113"/>
              </p:ext>
            </p:extLst>
          </p:nvPr>
        </p:nvGraphicFramePr>
        <p:xfrm>
          <a:off x="1773180" y="3224464"/>
          <a:ext cx="14517577" cy="423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577"/>
              </a:tblGrid>
              <a:tr h="7522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2899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6.1. Во внеурочной деятельности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б) курс по функциональной грамотности</a:t>
                      </a:r>
                      <a:endParaRPr lang="ru-RU" sz="2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11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679723"/>
              </p:ext>
            </p:extLst>
          </p:nvPr>
        </p:nvGraphicFramePr>
        <p:xfrm>
          <a:off x="1773180" y="3224464"/>
          <a:ext cx="14517577" cy="423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577"/>
              </a:tblGrid>
              <a:tr h="7522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2899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и математическая грамотность (работа с числами, задачами)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и читательская грамотность (понимание содержания текста)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грамотность и глобальные компетенции (значение труда в жизни)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грамотность и креативное мышление (поиск способа решения) 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и цифровая грамотность (использование цифровых ресурсов)</a:t>
                      </a:r>
                      <a:endParaRPr lang="ru-RU" sz="2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12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094790"/>
              </p:ext>
            </p:extLst>
          </p:nvPr>
        </p:nvGraphicFramePr>
        <p:xfrm>
          <a:off x="929871" y="2815390"/>
          <a:ext cx="17334066" cy="729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4066"/>
              </a:tblGrid>
              <a:tr h="12950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96129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Петя приехал к дедушке в деревню. И увидел большое картофельное поле.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Петя спросил: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-Для чего ты сажаешь столько картофеля?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-Чтобы не тратить деньги на покупку картофеля в магазине или на рынке.                      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Урожай со своего огорода экологически чистый продукт и богат витаминами.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А ещё я могу получить доход от продажи излишек урожая.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Пете стало интересно, что такое </a:t>
                      </a:r>
                      <a:r>
                        <a:rPr lang="ru-RU" sz="2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доход?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Запишите.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Доходы_____________________________________________________________  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-А как же рассчитать доход от продажи излишек урожая? – спросил Петя.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-Для начала нужно сосчитать собранный урожай - ответил дедушка.</a:t>
                      </a:r>
                    </a:p>
                    <a:p>
                      <a:endParaRPr lang="ru-RU" sz="2183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2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13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837822"/>
              </p:ext>
            </p:extLst>
          </p:nvPr>
        </p:nvGraphicFramePr>
        <p:xfrm>
          <a:off x="929871" y="2815390"/>
          <a:ext cx="17334066" cy="729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4066"/>
              </a:tblGrid>
              <a:tr h="12950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96129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Задание 1.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 одного участка Петя с дедушкой собрали 195 кг картофеля, а с другого в 3 раза меньше. Сосчитай собранный урожай.</a:t>
                      </a:r>
                    </a:p>
                    <a:p>
                      <a:r>
                        <a:rPr lang="ru-RU" sz="2183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</a:p>
                    <a:p>
                      <a:r>
                        <a:rPr lang="ru-RU" sz="2183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 </a:t>
                      </a:r>
                    </a:p>
                    <a:p>
                      <a:endParaRPr lang="ru-RU" sz="2183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183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Помоги дедушке и Пете расфасовать картофель в ящики по 10 кг и 5 кг. Запишите возможные варианты в таблицу.</a:t>
                      </a:r>
                    </a:p>
                    <a:p>
                      <a:endParaRPr lang="ru-RU" sz="2183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86"/>
          <a:stretch/>
        </p:blipFill>
        <p:spPr bwMode="auto">
          <a:xfrm>
            <a:off x="1805689" y="5524700"/>
            <a:ext cx="7843629" cy="1129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840618"/>
              </p:ext>
            </p:extLst>
          </p:nvPr>
        </p:nvGraphicFramePr>
        <p:xfrm>
          <a:off x="1582908" y="7700544"/>
          <a:ext cx="16775452" cy="2285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7" imgW="9576651" imgH="1305299" progId="Word.Document.12">
                  <p:embed/>
                </p:oleObj>
              </mc:Choice>
              <mc:Fallback>
                <p:oleObj name="Документ" r:id="rId7" imgW="9576651" imgH="13052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2908" y="7700544"/>
                        <a:ext cx="16775452" cy="2285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84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14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143712"/>
              </p:ext>
            </p:extLst>
          </p:nvPr>
        </p:nvGraphicFramePr>
        <p:xfrm>
          <a:off x="2430379" y="2788772"/>
          <a:ext cx="14365705" cy="6571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5705"/>
              </a:tblGrid>
              <a:tr h="1299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Что проверяет: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1299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Знания: понятие «доход».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1299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Умения: умение выполнять математические действия.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1299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Установки: на «труд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» -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заработать.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1299922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Задание направлено на развитие 2-х инструментальных видов функциональной грамотности (читательской, математической) и 2-х видов тематических (креативное мышление, глобальные компетенции)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7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559364"/>
              </p:ext>
            </p:extLst>
          </p:nvPr>
        </p:nvGraphicFramePr>
        <p:xfrm>
          <a:off x="641113" y="2743201"/>
          <a:ext cx="17334066" cy="7459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4066"/>
              </a:tblGrid>
              <a:tr h="12639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955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Ответ:</a:t>
                      </a: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Пояснение: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 lvl="0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195:3=65 (кг) собрали со второго участка.</a:t>
                      </a:r>
                    </a:p>
                    <a:p>
                      <a:pPr lvl="0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195+65=260 (кг) собрали с двух участков.</a:t>
                      </a:r>
                    </a:p>
                    <a:p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34402"/>
              </p:ext>
            </p:extLst>
          </p:nvPr>
        </p:nvGraphicFramePr>
        <p:xfrm>
          <a:off x="2113253" y="4234699"/>
          <a:ext cx="15072130" cy="288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Документ" r:id="rId6" imgW="9576651" imgH="1305299" progId="Word.Document.12">
                  <p:embed/>
                </p:oleObj>
              </mc:Choice>
              <mc:Fallback>
                <p:oleObj name="Документ" r:id="rId6" imgW="9576651" imgH="1305299" progId="Word.Document.1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3253" y="4234699"/>
                        <a:ext cx="15072130" cy="288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66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667734"/>
              </p:ext>
            </p:extLst>
          </p:nvPr>
        </p:nvGraphicFramePr>
        <p:xfrm>
          <a:off x="251076" y="2134820"/>
          <a:ext cx="18721137" cy="8319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379"/>
                <a:gridCol w="6240379"/>
                <a:gridCol w="6240379"/>
              </a:tblGrid>
              <a:tr h="740219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Форма проведения активности: Внеурочная деятельность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14996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Этап 1. Организационный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7360">
                <a:tc>
                  <a:txBody>
                    <a:bodyPr/>
                    <a:lstStyle/>
                    <a:p>
                      <a:r>
                        <a:rPr lang="ru-RU" sz="28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учителя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учеников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Образовательный эффект (чему научились, что узнали, поняли)</a:t>
                      </a:r>
                      <a:endParaRPr lang="ru-RU" sz="2800" i="1" dirty="0"/>
                    </a:p>
                  </a:txBody>
                  <a:tcPr/>
                </a:tc>
              </a:tr>
              <a:tr h="1748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Организация направленного внимания на начало урока. Приветствие.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Положительный настрой на занятие.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6267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Этап 2. Постановка темы и цели занятия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54724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Организует работу над определением темы урока. Предлагает  послушать рассказ и предположить, о чём пойдет речь на уроке.</a:t>
                      </a:r>
                    </a:p>
                    <a:p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Е.Пермяк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«Для чего руки нужны».</a:t>
                      </a:r>
                    </a:p>
                    <a:p>
                      <a:r>
                        <a:rPr lang="en-US" sz="2800" dirty="0" smtClean="0"/>
                        <a:t>https://yandex.ru/video/preview/16009170379298992886 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Учащиеся слушают рассказ, высказывают свои предположения по поводу темы урока.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Развивается умение слушать литературное произведение, воспринимать, анализировать, синтезировать. Строить монологическое высказывание.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03173"/>
              </p:ext>
            </p:extLst>
          </p:nvPr>
        </p:nvGraphicFramePr>
        <p:xfrm>
          <a:off x="326424" y="2050710"/>
          <a:ext cx="18057828" cy="8275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276"/>
                <a:gridCol w="6019276"/>
                <a:gridCol w="6019276"/>
              </a:tblGrid>
              <a:tr h="709345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Форма проведения активности: Внеурочная деятельность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206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Этап 3.Основной.</a:t>
                      </a:r>
                      <a:endParaRPr lang="ru-RU" sz="28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40338"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учителя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учеников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Образовательный эффект (чему научились, что узнали, поняли)</a:t>
                      </a:r>
                      <a:endParaRPr lang="ru-RU" sz="2400" i="1" dirty="0"/>
                    </a:p>
                  </a:txBody>
                  <a:tcPr/>
                </a:tc>
              </a:tr>
              <a:tr h="5317357">
                <a:tc>
                  <a:txBody>
                    <a:bodyPr/>
                    <a:lstStyle/>
                    <a:p>
                      <a:pPr fontAlgn="auto"/>
                      <a:r>
                        <a:rPr lang="ru-RU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Приём «Корзина идей» </a:t>
                      </a:r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Организует работу в группах. Предлагает  записать слова на листочках, которые будут ответом на вопрос : “ Что такое труд?» и опустить их в корзинку.</a:t>
                      </a: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Организует работу со словарём </a:t>
                      </a:r>
                      <a:r>
                        <a:rPr lang="ru-RU" sz="24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С.И.Ожегова</a:t>
                      </a:r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Составление кластера. (</a:t>
                      </a:r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Приложение № 1)</a:t>
                      </a:r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Организует работу по составлению кластера.</a:t>
                      </a: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Проводит физкультминутку.</a:t>
                      </a:r>
                    </a:p>
                    <a:p>
                      <a:pPr fontAlgn="auto"/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Предлагает выполнить задания на рабочих листах.</a:t>
                      </a:r>
                    </a:p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(Приложение № 2)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Работают в группах.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Записывают ответы на листочках и опускают в корзинку.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Зачитывают определения. 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Участвуют в создании кластера.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Выполняют физкультминутку.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Выполняют задания на рабочих листах.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Развивается умение работать коллективно ( высказывать своё мнение, слушать других и приходить к общему решению)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Развивается умение рассуждать и объяснять свою точку зрения.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Развивается умение работать со словарём. Формируется понятие «труд».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Осознание значения труда в жизни человека.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Закрепляется понятие «доход». Учатся выбирать экономически правильные решения.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2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195416"/>
              </p:ext>
            </p:extLst>
          </p:nvPr>
        </p:nvGraphicFramePr>
        <p:xfrm>
          <a:off x="326425" y="2667910"/>
          <a:ext cx="18351807" cy="7390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7269"/>
                <a:gridCol w="6117269"/>
                <a:gridCol w="6117269"/>
              </a:tblGrid>
              <a:tr h="5050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Форма проведения активности: Внеурочная деятельность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50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Этап 4.Подведение итогов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9115"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учителя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Деятельность учеников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Образовательный эффект (чему научились, что узнали, поняли)</a:t>
                      </a:r>
                      <a:endParaRPr lang="ru-RU" sz="2400" b="0" i="1" dirty="0"/>
                    </a:p>
                  </a:txBody>
                  <a:tcPr/>
                </a:tc>
              </a:tr>
              <a:tr h="1717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Подводит к выводу занятия.</a:t>
                      </a:r>
                    </a:p>
                    <a:p>
                      <a:pPr fontAlgn="auto"/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Под руководством учителя делают вывод занятия.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Приходят к выводу, что своим трудом можно заработать деньги на приобретение необходимых товаров. Основной труд ученика-учёба.</a:t>
                      </a:r>
                      <a:endParaRPr lang="ru-RU" sz="2400" dirty="0"/>
                    </a:p>
                  </a:txBody>
                  <a:tcPr/>
                </a:tc>
              </a:tr>
              <a:tr h="824662"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Этап 5.Рефлексия</a:t>
                      </a:r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9369">
                <a:tc>
                  <a:txBody>
                    <a:bodyPr/>
                    <a:lstStyle/>
                    <a:p>
                      <a:r>
                        <a:rPr lang="ru-RU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Кубик </a:t>
                      </a:r>
                      <a:r>
                        <a:rPr lang="ru-RU" sz="2400" b="1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Блума</a:t>
                      </a:r>
                      <a:endParaRPr lang="ru-RU" sz="2400" b="0" i="0" u="none" strike="noStrike" cap="none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Предлагает детям встать в круг, бросая кубик, поделиться впечатлениями о занятии.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Бросают кубик, продолжая фразы: 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— Я понял…</a:t>
                      </a:r>
                      <a:b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— Меня удивило…</a:t>
                      </a:r>
                      <a:b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— Я почувствовал…</a:t>
                      </a:r>
                      <a:b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— Мне очень понравилось…</a:t>
                      </a:r>
                      <a:b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— Я хочу посоветовать своим друзьям…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Развивается умение формулировать и высказывать свою мысль.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68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19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504CA45-3C7E-8D5F-DEC9-8C0AD0EC1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72" y="2581633"/>
            <a:ext cx="8687722" cy="583409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6589"/>
              </p:ext>
            </p:extLst>
          </p:nvPr>
        </p:nvGraphicFramePr>
        <p:xfrm>
          <a:off x="10299031" y="2281016"/>
          <a:ext cx="7820527" cy="6790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0527"/>
              </a:tblGrid>
              <a:tr h="840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502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dirty="0" smtClean="0"/>
                        <a:t>Труд - это целесообразная и полезная деятельность, требующая умственного и физического напряжения. Он играет главную роль в обществе, поскольку множество материальных вещей, потребляемых людьми, являются результатом труда других людей. Также труд является важным фактором в жизни каждого человека, помогая обеспечить достойный уровень жизни себе и своей семье.</a:t>
                      </a:r>
                    </a:p>
                    <a:p>
                      <a:endParaRPr lang="ru-RU" sz="2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9931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НАЗВАНИЕ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ТЕМЫ:  </a:t>
            </a:r>
            <a:r>
              <a:rPr lang="ru-RU" sz="4000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Обучение финансовой грамотности детей 3 класса по теме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000" dirty="0" smtClean="0">
                <a:latin typeface="+mn-lt"/>
                <a:cs typeface="Times New Roman" pitchFamily="18" charset="0"/>
              </a:rPr>
              <a:t>«</a:t>
            </a:r>
            <a:r>
              <a:rPr lang="ru-RU" sz="4000" dirty="0">
                <a:latin typeface="+mn-lt"/>
                <a:cs typeface="Times New Roman" pitchFamily="18" charset="0"/>
              </a:rPr>
              <a:t>Труд – основа жизни»</a:t>
            </a:r>
          </a:p>
          <a:p>
            <a:r>
              <a:rPr lang="ru-RU" sz="4000" dirty="0"/>
              <a:t>	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r>
              <a:rPr lang="ru-RU" sz="4000" dirty="0" smtClean="0"/>
              <a:t>1</a:t>
            </a:r>
            <a:r>
              <a:rPr lang="ru-RU" sz="4000" dirty="0"/>
              <a:t>.  Широких Любовь Александровна - МОУ «</a:t>
            </a:r>
            <a:r>
              <a:rPr lang="ru-RU" sz="4000" dirty="0" err="1"/>
              <a:t>Казаковская</a:t>
            </a:r>
            <a:r>
              <a:rPr lang="ru-RU" sz="4000" dirty="0"/>
              <a:t> начальная школа-детский сад», </a:t>
            </a:r>
            <a:r>
              <a:rPr lang="ru-RU" sz="4000" dirty="0" err="1"/>
              <a:t>Каргопольский</a:t>
            </a:r>
            <a:r>
              <a:rPr lang="ru-RU" sz="4000" dirty="0"/>
              <a:t> округ </a:t>
            </a:r>
          </a:p>
          <a:p>
            <a:r>
              <a:rPr lang="ru-RU" sz="4000" dirty="0"/>
              <a:t>2. Макарова Любовь Алексеевна - МОУ «</a:t>
            </a:r>
            <a:r>
              <a:rPr lang="ru-RU" sz="4000" dirty="0" err="1"/>
              <a:t>Казаковская</a:t>
            </a:r>
            <a:r>
              <a:rPr lang="ru-RU" sz="4000" dirty="0"/>
              <a:t> начальная школа-детский сад», </a:t>
            </a:r>
            <a:r>
              <a:rPr lang="ru-RU" sz="4000" dirty="0" err="1"/>
              <a:t>Каргопольский</a:t>
            </a:r>
            <a:r>
              <a:rPr lang="ru-RU" sz="4000" dirty="0"/>
              <a:t> округ</a:t>
            </a:r>
          </a:p>
          <a:p>
            <a:r>
              <a:rPr lang="ru-RU" sz="4000" dirty="0"/>
              <a:t>3. Зыкова Ирина Сергеевна - МОУ «</a:t>
            </a:r>
            <a:r>
              <a:rPr lang="ru-RU" sz="4000" dirty="0" err="1"/>
              <a:t>Казаковская</a:t>
            </a:r>
            <a:r>
              <a:rPr lang="ru-RU" sz="4000" dirty="0"/>
              <a:t> начальная школа-детский сад», </a:t>
            </a:r>
            <a:r>
              <a:rPr lang="ru-RU" sz="4000" dirty="0" err="1"/>
              <a:t>Каргопольский</a:t>
            </a:r>
            <a:r>
              <a:rPr lang="ru-RU" sz="4000" dirty="0"/>
              <a:t> округ</a:t>
            </a: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9872" y="3392976"/>
            <a:ext cx="16732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11) Легенда </a:t>
            </a:r>
            <a:r>
              <a:rPr lang="ru-RU" sz="4000" dirty="0"/>
              <a:t>педагогического кейса:</a:t>
            </a:r>
          </a:p>
          <a:p>
            <a:r>
              <a:rPr lang="ru-RU" sz="4000" dirty="0"/>
              <a:t>Вашей проектной группе необходимо разработать комплекс образовательных активностей по финансовой грамотности для школы, находящейся в отдаленной деревне N по тематике «Труд – основа жизни» для учащихся 3 класса, в котором учатся 15 детей. Особенностями класса является то, что дети вовлечены в хозяйственную жизнь деревни, семьи имеют небольшие доходы в основном от сельского хозяйства и оказания услуг туристам; дети малообразованны, мало времени уделяют обучению.</a:t>
            </a:r>
          </a:p>
        </p:txBody>
      </p:sp>
    </p:spTree>
    <p:extLst>
      <p:ext uri="{BB962C8B-B14F-4D97-AF65-F5344CB8AC3E}">
        <p14:creationId xmlns:p14="http://schemas.microsoft.com/office/powerpoint/2010/main" val="67917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503062"/>
              </p:ext>
            </p:extLst>
          </p:nvPr>
        </p:nvGraphicFramePr>
        <p:xfrm>
          <a:off x="326424" y="2340789"/>
          <a:ext cx="18095496" cy="6357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3874"/>
                <a:gridCol w="4523874"/>
                <a:gridCol w="4523874"/>
                <a:gridCol w="4523874"/>
              </a:tblGrid>
              <a:tr h="158150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Характеристики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Возможности</a:t>
                      </a:r>
                      <a:r>
                        <a:rPr lang="ru-RU" sz="4000" baseline="0" dirty="0" smtClean="0">
                          <a:latin typeface="+mn-lt"/>
                        </a:rPr>
                        <a:t>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Ограничения и риски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Решения/</a:t>
                      </a:r>
                    </a:p>
                    <a:p>
                      <a:r>
                        <a:rPr lang="ru-RU" sz="4000" dirty="0" smtClean="0">
                          <a:latin typeface="+mn-lt"/>
                        </a:rPr>
                        <a:t>рекомендации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1.Сельская школа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Сходить в семью на экскурсию.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Сложности с поездкой на экскурсии в  город.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Отсутствие школьного транспорта.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Проведение виртуальной экскурсии.</a:t>
                      </a:r>
                      <a:endParaRPr lang="ru-RU" sz="2800" dirty="0"/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«Труд-основа жизни»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Использование личного опыта детей в хозяйственной деятельности.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Не все дети смогут рассказать о своем хозяйстве, мало развита речь.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Организовать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выставку рисунков.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84654"/>
              </p:ext>
            </p:extLst>
          </p:nvPr>
        </p:nvGraphicFramePr>
        <p:xfrm>
          <a:off x="326424" y="2340789"/>
          <a:ext cx="18095496" cy="7474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3874"/>
                <a:gridCol w="4523874"/>
                <a:gridCol w="4523874"/>
                <a:gridCol w="4523874"/>
              </a:tblGrid>
              <a:tr h="158150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Характеристики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Возможности</a:t>
                      </a:r>
                      <a:r>
                        <a:rPr lang="ru-RU" sz="4000" baseline="0" dirty="0" smtClean="0">
                          <a:latin typeface="+mn-lt"/>
                        </a:rPr>
                        <a:t>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Ограничения и риски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Решения/</a:t>
                      </a:r>
                    </a:p>
                    <a:p>
                      <a:r>
                        <a:rPr lang="ru-RU" sz="4000" dirty="0" smtClean="0">
                          <a:latin typeface="+mn-lt"/>
                        </a:rPr>
                        <a:t>рекомендации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3 класс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Дети умеют считать в пределах 1000.</a:t>
                      </a:r>
                    </a:p>
                    <a:p>
                      <a:pPr fontAlgn="auto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Понимают, как можно заработать деньги,  выполняя трудовые действия в личном хозяйстве.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Дети этого возраста эмоционально нестабильны, произвольное внимание не полностью сформировано. Быстро утомляются. 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Использовать разнообразные формы работы.</a:t>
                      </a:r>
                      <a:endParaRPr lang="ru-RU" sz="2800" dirty="0"/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 15 человек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Организовать работу в группах.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Не смогут распределить обязанности в группе самостоятельно.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Постепенно улучшать навык коллективной работы через разделение на малые группы.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4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527404"/>
              </p:ext>
            </p:extLst>
          </p:nvPr>
        </p:nvGraphicFramePr>
        <p:xfrm>
          <a:off x="326424" y="2340789"/>
          <a:ext cx="18095496" cy="7048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3874"/>
                <a:gridCol w="4523874"/>
                <a:gridCol w="4523874"/>
                <a:gridCol w="4523874"/>
              </a:tblGrid>
              <a:tr h="158150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Характеристики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Возможности</a:t>
                      </a:r>
                      <a:r>
                        <a:rPr lang="ru-RU" sz="4000" baseline="0" dirty="0" smtClean="0">
                          <a:latin typeface="+mn-lt"/>
                        </a:rPr>
                        <a:t>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Ограничения и риски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+mn-lt"/>
                        </a:rPr>
                        <a:t>Решения/</a:t>
                      </a:r>
                    </a:p>
                    <a:p>
                      <a:r>
                        <a:rPr lang="ru-RU" sz="4000" dirty="0" smtClean="0">
                          <a:latin typeface="+mn-lt"/>
                        </a:rPr>
                        <a:t>рекомендации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Дети малообразованны, мало времени уделяют обучению.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Даже самое простое может быть для этих детей удивительным и интересным.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Пропуски детьми  занятий по неуважительной причине.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Пробуждать интерес к обучению через использование ИКТ.</a:t>
                      </a:r>
                      <a:endParaRPr lang="ru-RU" sz="2800" dirty="0"/>
                    </a:p>
                  </a:txBody>
                  <a:tcPr/>
                </a:tc>
              </a:tr>
              <a:tr h="2388053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6. Семьи имеют небольшие доходы в основном от сельского хозяйства и оказания услуг туристам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Тесная связь (ученик-учитель-родитель).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Нехватка времени для помощи в учебной деятельности детям из-за того, что много времени требуется для выполнения домашних работ.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Организация взаимопомощи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среди детей.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8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628205"/>
              </p:ext>
            </p:extLst>
          </p:nvPr>
        </p:nvGraphicFramePr>
        <p:xfrm>
          <a:off x="1227221" y="2667909"/>
          <a:ext cx="16675767" cy="723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8589"/>
                <a:gridCol w="5558589"/>
                <a:gridCol w="5558589"/>
              </a:tblGrid>
              <a:tr h="2351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40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Знания</a:t>
                      </a:r>
                    </a:p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Установки</a:t>
                      </a:r>
                    </a:p>
                    <a:p>
                      <a:r>
                        <a:rPr lang="ru-RU" sz="40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(что есть «грамотно» и как надо поступать)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Умения</a:t>
                      </a:r>
                      <a:endParaRPr lang="ru-RU" sz="4000" dirty="0"/>
                    </a:p>
                  </a:txBody>
                  <a:tcPr/>
                </a:tc>
              </a:tr>
              <a:tr h="2351202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Труд - это действия человека для получения чего-то важного для себя и других людей.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Чтобы было всё необходимое для жизни, нужно работать, трудиться.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Умение оценивать значимость труда для благополучия человека.</a:t>
                      </a:r>
                      <a:endParaRPr lang="ru-RU" sz="2800" dirty="0"/>
                    </a:p>
                  </a:txBody>
                  <a:tcPr/>
                </a:tc>
              </a:tr>
              <a:tr h="2351202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Доходы - это все денежные и </a:t>
                      </a:r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неденежные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поступления в семью.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Для получения дохода необходимо потрудиться.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Умение рассчитывать доход.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789042"/>
              </p:ext>
            </p:extLst>
          </p:nvPr>
        </p:nvGraphicFramePr>
        <p:xfrm>
          <a:off x="1773180" y="3224465"/>
          <a:ext cx="14517577" cy="4731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577"/>
              </a:tblGrid>
              <a:tr h="799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0580">
                <a:tc>
                  <a:txBody>
                    <a:bodyPr/>
                    <a:lstStyle/>
                    <a:p>
                      <a:pPr fontAlgn="auto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1.Функциональная грамотность. 3 класс. Программа внеурочной деятельности / М.В. Буряк, С.А. Шейкина. – М.: Планета, 2022. – 96 с. – (Учение с увлечением).</a:t>
                      </a:r>
                    </a:p>
                    <a:p>
                      <a:pPr fontAlgn="auto"/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Функциональная грамотность. 3 класс. Тренажёр для школьников / </a:t>
                      </a:r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М.В.Буряк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С.А. Шейкина. – М.: Планета, 2022. – 112 с. – (Учение с увлечением). Занятие 23 «Подсчитываем семейный доход» стр.73-75</a:t>
                      </a:r>
                      <a:b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3.Видеоролик </a:t>
                      </a:r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Е.Пермяк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Рассказ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«Для чего руки нужны».</a:t>
                      </a:r>
                      <a:r>
                        <a:rPr lang="ru-RU" sz="2800" b="0" i="0" u="none" strike="noStrike" cap="non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800" b="0" i="0" u="sng" strike="noStrike" cap="non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https://yandex.ru/video/preview/16009170379298992886 </a:t>
                      </a:r>
                      <a:r>
                        <a:rPr lang="ru-RU" sz="2800" b="0" i="0" u="none" strike="noStrike" cap="non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/>
                      </a:r>
                      <a:b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4.Приложение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№1.Кластер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5.Приложение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№ 2.Рабочий 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лист «Труд-основа жизни»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9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45593"/>
              </p:ext>
            </p:extLst>
          </p:nvPr>
        </p:nvGraphicFramePr>
        <p:xfrm>
          <a:off x="1773180" y="3224464"/>
          <a:ext cx="14517577" cy="423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577"/>
              </a:tblGrid>
              <a:tr h="7522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2899">
                <a:tc>
                  <a:txBody>
                    <a:bodyPr/>
                    <a:lstStyle/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ИКТ, </a:t>
                      </a:r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здоровьесберегающие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технологии, критического мышления, технологии системно-</a:t>
                      </a:r>
                      <a:r>
                        <a:rPr lang="ru-RU" sz="28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деятельностного</a:t>
                      </a:r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подхода и проблемного обучения.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Форма работы: групповая.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Методы: учебно-практические задачи, дискуссия.</a:t>
                      </a:r>
                    </a:p>
                    <a:p>
                      <a:r>
                        <a:rPr lang="ru-RU" sz="2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Приемы: словесные, наглядные.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1230</Words>
  <Application>Microsoft Office PowerPoint</Application>
  <PresentationFormat>Произвольный</PresentationFormat>
  <Paragraphs>218</Paragraphs>
  <Slides>20</Slides>
  <Notes>20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Proxima Nova</vt:lpstr>
      <vt:lpstr>Times New Roman</vt:lpstr>
      <vt:lpstr>Proxima Nova Rg</vt:lpstr>
      <vt:lpstr>Оформление по умолчанию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Марта Анатольевна Денисенко</cp:lastModifiedBy>
  <cp:revision>38</cp:revision>
  <dcterms:created xsi:type="dcterms:W3CDTF">2003-02-28T13:27:04Z</dcterms:created>
  <dcterms:modified xsi:type="dcterms:W3CDTF">2024-10-17T10:52:32Z</dcterms:modified>
</cp:coreProperties>
</file>