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sldIdLst>
    <p:sldId id="256" r:id="rId2"/>
    <p:sldId id="257" r:id="rId3"/>
    <p:sldId id="304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3" r:id="rId49"/>
    <p:sldId id="302" r:id="rId50"/>
  </p:sldIdLst>
  <p:sldSz cx="12192000" cy="6858000"/>
  <p:notesSz cx="12192000" cy="6858000"/>
  <p:embeddedFontLst>
    <p:embeddedFont>
      <p:font typeface="Arial Black" pitchFamily="34" charset="0"/>
      <p:bold r:id="rId51"/>
    </p:embeddedFont>
    <p:embeddedFont>
      <p:font typeface="Calibri" pitchFamily="34" charset="0"/>
      <p:regular r:id="rId52"/>
      <p:bold r:id="rId53"/>
      <p:italic r:id="rId54"/>
      <p:boldItalic r:id="rId55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=""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759BE8F-2CEC-4532-A9D1-8C29214A107B}">
  <a:tblStyle styleId="{1759BE8F-2CEC-4532-A9D1-8C29214A107B}" styleName="Table_0">
    <a:wholeTbl>
      <a:tcTxStyle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rgbClr val="E8EBF5"/>
          </a:solidFill>
        </a:fill>
      </a:tcStyle>
    </a:wholeTbl>
    <a:band1H>
      <a:tcStyle>
        <a:tcBdr/>
        <a:fill>
          <a:solidFill>
            <a:srgbClr val="CDD4EA"/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CDD4EA"/>
          </a:solidFill>
        </a:fill>
      </a:tcStyle>
    </a:band1V>
    <a:band2V>
      <a:tcStyle>
        <a:tcBdr/>
        <a:fill>
          <a:solidFill>
            <a:srgbClr val="CDD4EA"/>
          </a:solidFill>
        </a:fill>
      </a:tcStyle>
    </a:band2V>
    <a:la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 i="off"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и объект" type="obj" userDrawn="1">
  <p:cSld name="OBJEC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Пустой слайд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" name="Google Shape;68;p1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Объект с подписью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body"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Рисунок с подписью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0" name="Google Shape;80;p13"/>
          <p:cNvSpPr>
            <a:spLocks noGrp="1"/>
          </p:cNvSpPr>
          <p:nvPr>
            <p:ph type="pic" idx="2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1" name="Google Shape;81;p13"/>
          <p:cNvSpPr txBox="1">
            <a:spLocks noGrp="1"/>
          </p:cNvSpPr>
          <p:nvPr>
            <p:ph type="body" idx="1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и вертикальный текст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body" idx="1"/>
          </p:nvPr>
        </p:nvSpPr>
        <p:spPr bwMode="auto"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0" name="Google Shape;90;p1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Вертикальный заголовок и текст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2" name="Google Shape;92;p15"/>
          <p:cNvSpPr txBox="1">
            <a:spLocks noGrp="1"/>
          </p:cNvSpPr>
          <p:nvPr>
            <p:ph type="title"/>
          </p:nvPr>
        </p:nvSpPr>
        <p:spPr bwMode="auto"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5" name="Google Shape;95;p1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6" name="Google Shape;96;p1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Вопрос" userDrawn="1">
  <p:cSld name="Вопрос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" name="Google Shape;22;p3">
            <a:hlinkClick r:id="" action="ppaction://hlinkshowjump?jump=nextslide"/>
          </p:cNvPr>
          <p:cNvSpPr/>
          <p:nvPr/>
        </p:nvSpPr>
        <p:spPr bwMode="auto">
          <a:xfrm>
            <a:off x="5025716" y="5401491"/>
            <a:ext cx="2140567" cy="1091384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Узнать ответ</a:t>
            </a:r>
            <a:endParaRPr/>
          </a:p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Ответ" userDrawn="1">
  <p:cSld name="Отв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8" name="Google Shape;28;p4"/>
          <p:cNvSpPr/>
          <p:nvPr/>
        </p:nvSpPr>
        <p:spPr bwMode="auto">
          <a:xfrm>
            <a:off x="5029200" y="5634609"/>
            <a:ext cx="1881052" cy="104241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hlinkClick r:id="rId2" action="ppaction://hlinksldjump"/>
              </a:rPr>
              <a:t>вернуться</a:t>
            </a:r>
            <a:r>
              <a:rPr lang="ru-RU" sz="1800" dirty="0" smtClean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ru-RU" sz="1800" dirty="0">
                <a:solidFill>
                  <a:schemeClr val="lt1"/>
                </a:solidFill>
                <a:latin typeface="Calibri"/>
                <a:ea typeface="Calibri"/>
                <a:cs typeface="Calibri"/>
              </a:rPr>
              <a:t>к игровому полю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итульный слайд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Пользовательский макет" userDrawn="1">
  <p:cSld name="Пользовательский маке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Заголовок раздела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Два объекта" type="twoObj" userDrawn="1">
  <p:cSld name="TWO_OBJEC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Сравнение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Только заголовок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6">
            <a:alphaModFix amt="68000"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9.xml"/><Relationship Id="rId18" Type="http://schemas.openxmlformats.org/officeDocument/2006/relationships/slide" Target="slide39.xml"/><Relationship Id="rId3" Type="http://schemas.openxmlformats.org/officeDocument/2006/relationships/slide" Target="slide8.xml"/><Relationship Id="rId21" Type="http://schemas.openxmlformats.org/officeDocument/2006/relationships/slide" Target="slide45.xml"/><Relationship Id="rId7" Type="http://schemas.openxmlformats.org/officeDocument/2006/relationships/slide" Target="slide16.xml"/><Relationship Id="rId12" Type="http://schemas.openxmlformats.org/officeDocument/2006/relationships/slide" Target="slide27.xml"/><Relationship Id="rId17" Type="http://schemas.openxmlformats.org/officeDocument/2006/relationships/slide" Target="slide37.xml"/><Relationship Id="rId2" Type="http://schemas.openxmlformats.org/officeDocument/2006/relationships/slide" Target="slide6.xml"/><Relationship Id="rId16" Type="http://schemas.openxmlformats.org/officeDocument/2006/relationships/slide" Target="slide35.xml"/><Relationship Id="rId20" Type="http://schemas.openxmlformats.org/officeDocument/2006/relationships/slide" Target="slide4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11" Type="http://schemas.openxmlformats.org/officeDocument/2006/relationships/slide" Target="slide25.xml"/><Relationship Id="rId5" Type="http://schemas.openxmlformats.org/officeDocument/2006/relationships/slide" Target="slide12.xml"/><Relationship Id="rId15" Type="http://schemas.openxmlformats.org/officeDocument/2006/relationships/slide" Target="slide33.xml"/><Relationship Id="rId10" Type="http://schemas.openxmlformats.org/officeDocument/2006/relationships/slide" Target="slide23.xml"/><Relationship Id="rId19" Type="http://schemas.openxmlformats.org/officeDocument/2006/relationships/slide" Target="slide41.xml"/><Relationship Id="rId4" Type="http://schemas.openxmlformats.org/officeDocument/2006/relationships/slide" Target="slide10.xml"/><Relationship Id="rId9" Type="http://schemas.openxmlformats.org/officeDocument/2006/relationships/slide" Target="slide21.xml"/><Relationship Id="rId14" Type="http://schemas.openxmlformats.org/officeDocument/2006/relationships/slide" Target="slide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" name="Google Shape;101;p16"/>
          <p:cNvSpPr txBox="1">
            <a:spLocks noGrp="1"/>
          </p:cNvSpPr>
          <p:nvPr>
            <p:ph type="title"/>
          </p:nvPr>
        </p:nvSpPr>
        <p:spPr bwMode="auto">
          <a:xfrm>
            <a:off x="838200" y="1010653"/>
            <a:ext cx="10515600" cy="84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/>
              <a:buNone/>
              <a:defRPr/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Муниципальное бюджетное общеобразовательное учреждение «</a:t>
            </a:r>
            <a:r>
              <a:rPr lang="ru-RU" sz="2000" b="1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Огневская</a:t>
            </a: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средняя общеобразовательная школа» имени Героя Советского Союза Ф.Ф. Ермолаева</a:t>
            </a:r>
            <a:r>
              <a:rPr lang="ru-RU" sz="2000" dirty="0">
                <a:solidFill>
                  <a:srgbClr val="000000"/>
                </a:solidFill>
              </a:rPr>
              <a:t/>
            </a: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1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/>
            </a:r>
            <a:br>
              <a:rPr lang="ru-RU" sz="18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</a:br>
            <a:endParaRPr dirty="0"/>
          </a:p>
        </p:txBody>
      </p:sp>
      <p:sp>
        <p:nvSpPr>
          <p:cNvPr id="102" name="Google Shape;102;p16"/>
          <p:cNvSpPr txBox="1">
            <a:spLocks noGrp="1"/>
          </p:cNvSpPr>
          <p:nvPr>
            <p:ph type="body" idx="1"/>
          </p:nvPr>
        </p:nvSpPr>
        <p:spPr bwMode="auto">
          <a:xfrm>
            <a:off x="838200" y="2634916"/>
            <a:ext cx="10515600" cy="15455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Педагогический кейс по финансовой грамотности</a:t>
            </a:r>
            <a:endParaRPr sz="3600" b="1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ru-RU" sz="3600" b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тема «Доходы и расходы»</a:t>
            </a:r>
            <a:endParaRPr sz="3600">
              <a:latin typeface="Times New Roman"/>
              <a:cs typeface="Times New Roman"/>
            </a:endParaRPr>
          </a:p>
          <a:p>
            <a:pPr marL="228600" lvl="0" indent="-50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/>
            </a:pPr>
            <a:endParaRPr/>
          </a:p>
        </p:txBody>
      </p:sp>
      <p:sp>
        <p:nvSpPr>
          <p:cNvPr id="103" name="Google Shape;103;p16"/>
          <p:cNvSpPr/>
          <p:nvPr/>
        </p:nvSpPr>
        <p:spPr bwMode="auto">
          <a:xfrm>
            <a:off x="534600" y="5093841"/>
            <a:ext cx="6096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0" i="1" u="none" strike="noStrike" cap="none">
                <a:solidFill>
                  <a:schemeClr val="dk1"/>
                </a:solidFill>
                <a:latin typeface="Times New Roman"/>
                <a:ea typeface="Calibri"/>
                <a:cs typeface="Times New Roman"/>
              </a:rPr>
              <a:t>Работу выполнили:</a:t>
            </a:r>
            <a:endParaRPr sz="2200" i="1">
              <a:latin typeface="Times New Roman"/>
              <a:cs typeface="Times New Roman"/>
            </a:endParaRPr>
          </a:p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>
                <a:solidFill>
                  <a:schemeClr val="dk1"/>
                </a:solidFill>
                <a:latin typeface="Times New Roman"/>
                <a:ea typeface="Calibri"/>
                <a:cs typeface="Times New Roman"/>
              </a:rPr>
              <a:t>Архипова Нина Борисовна</a:t>
            </a:r>
            <a:endParaRPr sz="2200">
              <a:solidFill>
                <a:schemeClr val="dk1"/>
              </a:solidFill>
              <a:latin typeface="Times New Roman"/>
              <a:ea typeface="Calibri"/>
              <a:cs typeface="Times New Roman"/>
            </a:endParaRPr>
          </a:p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>
                <a:solidFill>
                  <a:schemeClr val="dk1"/>
                </a:solidFill>
                <a:latin typeface="Times New Roman"/>
                <a:ea typeface="Calibri"/>
                <a:cs typeface="Times New Roman"/>
              </a:rPr>
              <a:t>Матина Татьяна Викторовна</a:t>
            </a:r>
            <a:endParaRPr sz="2200">
              <a:solidFill>
                <a:schemeClr val="dk1"/>
              </a:solidFill>
              <a:latin typeface="Times New Roman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>
            <a:spLocks noGrp="1"/>
          </p:cNvSpPr>
          <p:nvPr>
            <p:ph type="title"/>
          </p:nvPr>
        </p:nvSpPr>
        <p:spPr bwMode="auto">
          <a:xfrm>
            <a:off x="419100" y="507833"/>
            <a:ext cx="11353800" cy="1325563"/>
          </a:xfrm>
          <a:prstGeom prst="rect">
            <a:avLst/>
          </a:prstGeom>
          <a:noFill/>
          <a:ln w="38100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Times New Roman"/>
              <a:buNone/>
              <a:defRPr/>
            </a:pPr>
            <a:r>
              <a:rPr lang="ru-RU" sz="5400" b="1" u="sng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Какое слово зашифровано?</a:t>
            </a:r>
            <a:endParaRPr sz="5400" b="1" u="sng"/>
          </a:p>
        </p:txBody>
      </p:sp>
      <p:pic>
        <p:nvPicPr>
          <p:cNvPr id="161" name="Google Shape;161;p25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1115002" y="2029997"/>
            <a:ext cx="2916655" cy="2916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5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5257331" y="2525507"/>
            <a:ext cx="2218822" cy="221882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5"/>
          <p:cNvSpPr txBox="1"/>
          <p:nvPr/>
        </p:nvSpPr>
        <p:spPr bwMode="auto">
          <a:xfrm>
            <a:off x="7578203" y="2765049"/>
            <a:ext cx="2854094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8800">
                <a:solidFill>
                  <a:schemeClr val="lt1"/>
                </a:solidFill>
                <a:latin typeface="Arial Black"/>
                <a:ea typeface="Arial Black"/>
                <a:cs typeface="Arial Black"/>
              </a:rPr>
              <a:t>Д</a:t>
            </a:r>
            <a:endParaRPr/>
          </a:p>
        </p:txBody>
      </p:sp>
      <p:sp>
        <p:nvSpPr>
          <p:cNvPr id="164" name="Google Shape;164;p25"/>
          <p:cNvSpPr txBox="1"/>
          <p:nvPr/>
        </p:nvSpPr>
        <p:spPr bwMode="auto">
          <a:xfrm>
            <a:off x="3745122" y="1636796"/>
            <a:ext cx="1347537" cy="16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9600">
                <a:solidFill>
                  <a:schemeClr val="lt1"/>
                </a:solidFill>
                <a:latin typeface="Arial Black"/>
                <a:ea typeface="Arial Black"/>
                <a:cs typeface="Arial Black"/>
              </a:rPr>
              <a:t>,</a:t>
            </a:r>
            <a:endParaRPr/>
          </a:p>
        </p:txBody>
      </p:sp>
      <p:sp>
        <p:nvSpPr>
          <p:cNvPr id="165" name="Google Shape;165;p25"/>
          <p:cNvSpPr/>
          <p:nvPr/>
        </p:nvSpPr>
        <p:spPr bwMode="auto">
          <a:xfrm>
            <a:off x="4964258" y="1653633"/>
            <a:ext cx="1042737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9600"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,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0" name="Google Shape;170;p26"/>
          <p:cNvSpPr txBox="1">
            <a:spLocks noGrp="1"/>
          </p:cNvSpPr>
          <p:nvPr>
            <p:ph type="title"/>
          </p:nvPr>
        </p:nvSpPr>
        <p:spPr bwMode="auto">
          <a:xfrm>
            <a:off x="525379" y="2278147"/>
            <a:ext cx="571901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Times New Roman"/>
              <a:buNone/>
              <a:defRPr/>
            </a:pPr>
            <a:r>
              <a:rPr lang="ru-RU" sz="72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endParaRPr sz="72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55461" y="3053499"/>
            <a:ext cx="2773920" cy="2651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8542421" y="591236"/>
            <a:ext cx="30724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5" name="Google Shape;175;p27"/>
          <p:cNvSpPr txBox="1">
            <a:spLocks noGrp="1"/>
          </p:cNvSpPr>
          <p:nvPr>
            <p:ph type="title"/>
          </p:nvPr>
        </p:nvSpPr>
        <p:spPr bwMode="auto">
          <a:xfrm>
            <a:off x="838200" y="37447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5400" u="sng">
                <a:solidFill>
                  <a:schemeClr val="lt1"/>
                </a:solidFill>
                <a:latin typeface="Times New Roman"/>
                <a:cs typeface="Times New Roman"/>
              </a:rPr>
              <a:t>Какое слово зашифровано?</a:t>
            </a:r>
            <a:endParaRPr sz="5400" u="sng">
              <a:solidFill>
                <a:schemeClr val="lt1"/>
              </a:solidFill>
              <a:latin typeface="Times New Roman"/>
              <a:cs typeface="Times New Roman"/>
            </a:endParaRPr>
          </a:p>
        </p:txBody>
      </p:sp>
      <p:pic>
        <p:nvPicPr>
          <p:cNvPr id="176" name="Google Shape;176;p27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1439384" y="2894884"/>
            <a:ext cx="1955920" cy="1657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7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3865918" y="2494114"/>
            <a:ext cx="2458452" cy="245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7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9253451" y="2683042"/>
            <a:ext cx="2269618" cy="2269618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7"/>
          <p:cNvSpPr txBox="1"/>
          <p:nvPr/>
        </p:nvSpPr>
        <p:spPr bwMode="auto">
          <a:xfrm>
            <a:off x="417596" y="3280578"/>
            <a:ext cx="841207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88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,,</a:t>
            </a:r>
            <a:endParaRPr/>
          </a:p>
        </p:txBody>
      </p:sp>
      <p:sp>
        <p:nvSpPr>
          <p:cNvPr id="180" name="Google Shape;180;p27"/>
          <p:cNvSpPr txBox="1"/>
          <p:nvPr/>
        </p:nvSpPr>
        <p:spPr bwMode="auto">
          <a:xfrm>
            <a:off x="5655139" y="1946303"/>
            <a:ext cx="135956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72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,,,</a:t>
            </a:r>
            <a:endParaRPr/>
          </a:p>
        </p:txBody>
      </p:sp>
      <p:sp>
        <p:nvSpPr>
          <p:cNvPr id="181" name="Google Shape;181;p27"/>
          <p:cNvSpPr txBox="1"/>
          <p:nvPr/>
        </p:nvSpPr>
        <p:spPr bwMode="auto">
          <a:xfrm>
            <a:off x="7050427" y="3280578"/>
            <a:ext cx="213650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пла</a:t>
            </a:r>
            <a:r>
              <a:rPr lang="ru-RU" sz="4800" strike="sngStrike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мя</a:t>
            </a:r>
            <a:endParaRPr/>
          </a:p>
        </p:txBody>
      </p:sp>
      <p:sp>
        <p:nvSpPr>
          <p:cNvPr id="182" name="Google Shape;182;p27"/>
          <p:cNvSpPr txBox="1"/>
          <p:nvPr/>
        </p:nvSpPr>
        <p:spPr bwMode="auto">
          <a:xfrm>
            <a:off x="10810788" y="1973943"/>
            <a:ext cx="108602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72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,,,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" name="Google Shape;187;p28"/>
          <p:cNvSpPr txBox="1">
            <a:spLocks noGrp="1"/>
          </p:cNvSpPr>
          <p:nvPr>
            <p:ph type="title"/>
          </p:nvPr>
        </p:nvSpPr>
        <p:spPr bwMode="auto">
          <a:xfrm>
            <a:off x="780985" y="2280390"/>
            <a:ext cx="5447363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7200">
                <a:solidFill>
                  <a:schemeClr val="lt1"/>
                </a:solidFill>
                <a:latin typeface="Times New Roman"/>
                <a:cs typeface="Times New Roman"/>
              </a:rPr>
              <a:t>ЗАРПЛАТА</a:t>
            </a:r>
            <a:endParaRPr sz="7200">
              <a:solidFill>
                <a:schemeClr val="lt1"/>
              </a:solidFill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8626643" y="532474"/>
            <a:ext cx="308116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239683" y="3113658"/>
            <a:ext cx="2773920" cy="2651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2" name="Google Shape;192;p29"/>
          <p:cNvSpPr txBox="1">
            <a:spLocks noGrp="1"/>
          </p:cNvSpPr>
          <p:nvPr>
            <p:ph type="title"/>
          </p:nvPr>
        </p:nvSpPr>
        <p:spPr bwMode="auto">
          <a:xfrm>
            <a:off x="5506453" y="2476417"/>
            <a:ext cx="668554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5400" u="sng">
                <a:solidFill>
                  <a:schemeClr val="lt1"/>
                </a:solidFill>
                <a:latin typeface="Times New Roman"/>
                <a:cs typeface="Times New Roman"/>
              </a:rPr>
              <a:t>Отгадайте фразеологизм</a:t>
            </a:r>
            <a:endParaRPr sz="5400" u="sng">
              <a:solidFill>
                <a:schemeClr val="lt1"/>
              </a:solidFill>
              <a:latin typeface="Times New Roman"/>
              <a:cs typeface="Times New Roman"/>
            </a:endParaRPr>
          </a:p>
        </p:txBody>
      </p:sp>
      <p:pic>
        <p:nvPicPr>
          <p:cNvPr id="193" name="Google Shape;193;p29"/>
          <p:cNvPicPr/>
          <p:nvPr/>
        </p:nvPicPr>
        <p:blipFill>
          <a:blip r:embed="rId2">
            <a:alphaModFix/>
          </a:blip>
          <a:srcRect l="7932" t="38025" r="22123" b="38246"/>
          <a:stretch/>
        </p:blipFill>
        <p:spPr bwMode="auto">
          <a:xfrm>
            <a:off x="445251" y="1347537"/>
            <a:ext cx="5045076" cy="3708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8" name="Google Shape;198;p30"/>
          <p:cNvSpPr txBox="1">
            <a:spLocks noGrp="1"/>
          </p:cNvSpPr>
          <p:nvPr>
            <p:ph type="title"/>
          </p:nvPr>
        </p:nvSpPr>
        <p:spPr bwMode="auto">
          <a:xfrm>
            <a:off x="633663" y="2013832"/>
            <a:ext cx="5875421" cy="181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7200">
                <a:solidFill>
                  <a:schemeClr val="lt1"/>
                </a:solidFill>
                <a:latin typeface="Times New Roman"/>
                <a:cs typeface="Times New Roman"/>
              </a:rPr>
              <a:t>Копейка рубль бережет</a:t>
            </a:r>
            <a:endParaRPr sz="7200">
              <a:solidFill>
                <a:schemeClr val="lt1"/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19892" y="2921151"/>
            <a:ext cx="2773920" cy="2651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8706852" y="472316"/>
            <a:ext cx="30691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76081" y="59442"/>
            <a:ext cx="6839837" cy="67391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&quot;Пустой&quot; 4">
            <a:hlinkClick r:id="" action="ppaction://hlinkshowjump?jump=nextslide" highlightClick="1"/>
          </p:cNvPr>
          <p:cNvSpPr/>
          <p:nvPr/>
        </p:nvSpPr>
        <p:spPr bwMode="auto">
          <a:xfrm>
            <a:off x="276726" y="5847348"/>
            <a:ext cx="1913021" cy="73392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ЗАДАНИЕ</a:t>
            </a:r>
            <a:endParaRPr/>
          </a:p>
        </p:txBody>
      </p:sp>
      <p:pic>
        <p:nvPicPr>
          <p:cNvPr id="6" name="si_c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/>
        </p:blipFill>
        <p:spPr bwMode="auto"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" name="Google Shape;203;p31"/>
          <p:cNvSpPr txBox="1">
            <a:spLocks noGrp="1"/>
          </p:cNvSpPr>
          <p:nvPr>
            <p:ph type="title"/>
          </p:nvPr>
        </p:nvSpPr>
        <p:spPr bwMode="auto">
          <a:xfrm>
            <a:off x="609600" y="2652093"/>
            <a:ext cx="3300663" cy="1553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Дорого </a:t>
            </a:r>
            <a:endParaRPr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04" name="Google Shape;204;p31"/>
          <p:cNvSpPr txBox="1"/>
          <p:nvPr/>
        </p:nvSpPr>
        <p:spPr bwMode="auto">
          <a:xfrm>
            <a:off x="8867275" y="3044298"/>
            <a:ext cx="2310063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Дешево </a:t>
            </a:r>
            <a:endParaRPr sz="4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05" name="Google Shape;205;p31"/>
          <p:cNvSpPr txBox="1"/>
          <p:nvPr/>
        </p:nvSpPr>
        <p:spPr bwMode="auto">
          <a:xfrm>
            <a:off x="4277226" y="2566413"/>
            <a:ext cx="3633537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На вес золота</a:t>
            </a:r>
            <a:endParaRPr/>
          </a:p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Задаром</a:t>
            </a:r>
            <a:endParaRPr/>
          </a:p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 по карману</a:t>
            </a:r>
            <a:endParaRPr/>
          </a:p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Цена кусается</a:t>
            </a:r>
            <a:endParaRPr/>
          </a:p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Влетит в копеечку</a:t>
            </a:r>
            <a:endParaRPr/>
          </a:p>
          <a:p>
            <a:pPr marR="0" lvl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За гроши</a:t>
            </a:r>
            <a:endParaRPr sz="2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96253" y="132347"/>
            <a:ext cx="119954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4400">
                <a:solidFill>
                  <a:schemeClr val="bg1"/>
                </a:solidFill>
                <a:latin typeface="Times New Roman"/>
              </a:rPr>
              <a:t>Распределите высказывания в зависимости от их содержания к категориям «дорого» или «дешево»</a:t>
            </a:r>
            <a:endParaRPr lang="ru-RU" sz="440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010650" y="3905221"/>
            <a:ext cx="2023311" cy="20233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57674" y="3905221"/>
            <a:ext cx="2024047" cy="2024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6463" y="284347"/>
            <a:ext cx="4347411" cy="276149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bg1"/>
                </a:solidFill>
                <a:latin typeface="Times New Roman"/>
                <a:cs typeface="Times New Roman"/>
              </a:rPr>
              <a:t>ДОРОГО:</a:t>
            </a: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на вес золота;</a:t>
            </a:r>
            <a:b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не по карману;</a:t>
            </a:r>
            <a:b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цена кусается;</a:t>
            </a:r>
            <a:b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влетит в копеечку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4066673" y="3045845"/>
            <a:ext cx="2959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3600" u="sng">
                <a:solidFill>
                  <a:schemeClr val="bg1"/>
                </a:solidFill>
                <a:latin typeface="Times New Roman"/>
                <a:cs typeface="Times New Roman"/>
              </a:rPr>
              <a:t>ДЕШЕВО:</a:t>
            </a:r>
            <a:endParaRPr/>
          </a:p>
          <a:p>
            <a:pPr algn="ctr">
              <a:defRPr/>
            </a:pP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задаром</a:t>
            </a:r>
            <a:endParaRPr/>
          </a:p>
          <a:p>
            <a:pPr algn="ctr">
              <a:defRPr/>
            </a:pPr>
            <a:r>
              <a:rPr lang="ru-RU" sz="3600">
                <a:solidFill>
                  <a:schemeClr val="bg1"/>
                </a:solidFill>
                <a:latin typeface="Times New Roman"/>
                <a:cs typeface="Times New Roman"/>
              </a:rPr>
              <a:t>- за гроши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16935" y="3477126"/>
            <a:ext cx="2773920" cy="26519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8301789" y="572473"/>
            <a:ext cx="34782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5400" u="sng">
                <a:solidFill>
                  <a:schemeClr val="lt1"/>
                </a:solidFill>
                <a:latin typeface="Times New Roman"/>
                <a:cs typeface="Times New Roman"/>
              </a:rPr>
              <a:t>Расшифруйте фразеологизм</a:t>
            </a:r>
            <a:endParaRPr sz="5400" u="sng">
              <a:solidFill>
                <a:schemeClr val="lt1"/>
              </a:solidFill>
              <a:latin typeface="Times New Roman"/>
              <a:cs typeface="Times New Roman"/>
            </a:endParaRPr>
          </a:p>
        </p:txBody>
      </p:sp>
      <p:pic>
        <p:nvPicPr>
          <p:cNvPr id="211" name="Google Shape;211;p32"/>
          <p:cNvPicPr/>
          <p:nvPr/>
        </p:nvPicPr>
        <p:blipFill>
          <a:blip r:embed="rId2">
            <a:alphaModFix/>
          </a:blip>
          <a:srcRect b="20849"/>
          <a:stretch/>
        </p:blipFill>
        <p:spPr bwMode="auto">
          <a:xfrm>
            <a:off x="2660103" y="2522547"/>
            <a:ext cx="3090992" cy="2446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2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6347791" y="2343165"/>
            <a:ext cx="3009890" cy="30098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" name="Google Shape;109;p17"/>
          <p:cNvSpPr txBox="1">
            <a:spLocks noGrp="1"/>
          </p:cNvSpPr>
          <p:nvPr>
            <p:ph type="body" idx="1"/>
          </p:nvPr>
        </p:nvSpPr>
        <p:spPr bwMode="auto">
          <a:xfrm>
            <a:off x="736366" y="1179093"/>
            <a:ext cx="3955949" cy="4499810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  <a:prstDash val="dash"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  <a:buSzPct val="35000"/>
              <a:buNone/>
              <a:defRPr/>
            </a:pPr>
            <a:endParaRPr lang="ru-RU" sz="8000">
              <a:latin typeface="Times New Roman"/>
              <a:cs typeface="Times New Roman"/>
            </a:endParaRPr>
          </a:p>
          <a:p>
            <a:pPr marL="0" indent="0" algn="ctr">
              <a:spcBef>
                <a:spcPts val="0"/>
              </a:spcBef>
              <a:buSzPct val="35000"/>
              <a:buNone/>
              <a:defRPr/>
            </a:pPr>
            <a:r>
              <a:rPr lang="ru-RU" sz="2600">
                <a:solidFill>
                  <a:schemeClr val="bg1"/>
                </a:solidFill>
                <a:latin typeface="Times New Roman"/>
                <a:cs typeface="Times New Roman"/>
              </a:rPr>
              <a:t>Кейс рассчитан на обучающихся 6 классов</a:t>
            </a:r>
            <a:endParaRPr/>
          </a:p>
          <a:p>
            <a:pPr marL="0" lvl="0" indent="0">
              <a:spcBef>
                <a:spcPts val="0"/>
              </a:spcBef>
              <a:buSzPct val="35000"/>
              <a:buNone/>
              <a:defRPr/>
            </a:pPr>
            <a:endParaRPr lang="ru-RU" sz="26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5000"/>
              <a:buNone/>
              <a:defRPr/>
            </a:pPr>
            <a:r>
              <a:rPr lang="ru-RU" sz="2600" b="1" i="1">
                <a:solidFill>
                  <a:schemeClr val="bg1"/>
                </a:solidFill>
                <a:latin typeface="Times New Roman"/>
                <a:cs typeface="Times New Roman"/>
              </a:rPr>
              <a:t>Форма проведения: </a:t>
            </a:r>
            <a:r>
              <a:rPr lang="ru-RU" sz="2600">
                <a:solidFill>
                  <a:schemeClr val="bg1"/>
                </a:solidFill>
                <a:latin typeface="Times New Roman"/>
                <a:cs typeface="Times New Roman"/>
              </a:rPr>
              <a:t>игровая, в формате «Своя игра»</a:t>
            </a:r>
            <a:endParaRPr sz="260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/>
            </a:pPr>
            <a:endParaRPr/>
          </a:p>
          <a:p>
            <a: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73684"/>
              <a:buNone/>
              <a:defRPr/>
            </a:pPr>
            <a:endParaRPr sz="3800"/>
          </a:p>
          <a:p>
            <a:pPr marL="0" lvl="0" indent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/>
            </a:pPr>
            <a:endParaRPr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5249779" y="443567"/>
            <a:ext cx="6096000" cy="59708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cs typeface="Times New Roman"/>
              </a:rPr>
              <a:t>Планируемые результаты: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личностные: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 бережно относиться к семейному бюджету, ценить труд всех членов семьи;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 развитие навыков сотрудничества со сверстниками в разных игровых и реальных ситуациях.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предметные: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-понимание и правильное использование экономических терминов.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метапредметные: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регулятивные: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 понимание цели своих действий.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познавательные: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 овладение логическими действиями сравнения, обобщения, классификации, установления аналогий и причинно-следственных связей, построения рассуждений, отнесения к известным понятиям.</a:t>
            </a:r>
            <a:endParaRPr/>
          </a:p>
          <a:p>
            <a:pPr marL="342900" indent="-342900" algn="just">
              <a:buFont typeface="Arial"/>
              <a:buChar char="•"/>
              <a:defRPr/>
            </a:pPr>
            <a:r>
              <a:rPr lang="ru-RU" sz="2000" i="1">
                <a:solidFill>
                  <a:schemeClr val="bg1"/>
                </a:solidFill>
                <a:latin typeface="Times New Roman"/>
                <a:cs typeface="Times New Roman"/>
              </a:rPr>
              <a:t>коммуникативные:</a:t>
            </a:r>
            <a:endParaRPr/>
          </a:p>
          <a:p>
            <a:pPr algn="just">
              <a:defRPr/>
            </a:pPr>
            <a:r>
              <a:rPr lang="ru-RU" sz="1800">
                <a:solidFill>
                  <a:schemeClr val="bg1"/>
                </a:solidFill>
                <a:latin typeface="Times New Roman"/>
                <a:cs typeface="Times New Roman"/>
              </a:rPr>
              <a:t>- умение признавать возможность существования различных точек зрения и права каждого иметь свою.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93030" y="2405270"/>
            <a:ext cx="5887453" cy="13255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Сорить деньгами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99577" y="3429000"/>
            <a:ext cx="2773920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446168" y="536378"/>
            <a:ext cx="32857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7" name="Google Shape;217;p33"/>
          <p:cNvSpPr txBox="1">
            <a:spLocks noGrp="1"/>
          </p:cNvSpPr>
          <p:nvPr>
            <p:ph type="title"/>
          </p:nvPr>
        </p:nvSpPr>
        <p:spPr bwMode="auto">
          <a:xfrm>
            <a:off x="838198" y="2524543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4800">
                <a:solidFill>
                  <a:schemeClr val="bg1"/>
                </a:solidFill>
                <a:latin typeface="Times New Roman"/>
                <a:cs typeface="Times New Roman"/>
              </a:rPr>
              <a:t>Деньги – гости: то нет, то…</a:t>
            </a:r>
            <a:endParaRPr sz="4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 bwMode="auto">
          <a:xfrm>
            <a:off x="2161673" y="457200"/>
            <a:ext cx="78686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>Закончите пословицу: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68968" y="2103437"/>
            <a:ext cx="5727032" cy="13255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5400">
                <a:solidFill>
                  <a:srgbClr val="FFFFFF"/>
                </a:solidFill>
                <a:latin typeface="Times New Roman"/>
                <a:cs typeface="Times New Roman"/>
              </a:rPr>
              <a:t>Деньги – гости: то нет, то </a:t>
            </a:r>
            <a:r>
              <a:rPr lang="ru-RU" sz="5400" u="sng">
                <a:solidFill>
                  <a:srgbClr val="FFFFFF"/>
                </a:solidFill>
                <a:latin typeface="Times New Roman"/>
                <a:cs typeface="Times New Roman"/>
              </a:rPr>
              <a:t>ГОРСТИ</a:t>
            </a:r>
            <a:endParaRPr lang="ru-RU" sz="5400" u="sng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452240" y="3429000"/>
            <a:ext cx="2773920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530389" y="635716"/>
            <a:ext cx="28886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>
            <a:spLocks noGrp="1"/>
          </p:cNvSpPr>
          <p:nvPr>
            <p:ph type="title"/>
          </p:nvPr>
        </p:nvSpPr>
        <p:spPr bwMode="auto">
          <a:xfrm>
            <a:off x="312822" y="2105526"/>
            <a:ext cx="11682662" cy="2208016"/>
          </a:xfrm>
          <a:prstGeom prst="rect">
            <a:avLst/>
          </a:prstGeom>
          <a:noFill/>
          <a:ln w="38100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None/>
              <a:defRPr/>
            </a:pPr>
            <a:r>
              <a:rPr lang="ru-RU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       доходы            расходы              проценты</a:t>
            </a:r>
            <a:endParaRPr>
              <a:solidFill>
                <a:schemeClr val="lt1"/>
              </a:solidFill>
              <a:latin typeface="Times New Roman"/>
              <a:ea typeface="Times New Roman"/>
              <a:cs typeface="Times New Roman"/>
            </a:endParaRPr>
          </a:p>
          <a:p>
            <a:pPr marL="45720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>
              <a:solidFill>
                <a:schemeClr val="lt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312822" y="406313"/>
            <a:ext cx="114701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u="sng">
                <a:solidFill>
                  <a:srgbClr val="FFFFFF"/>
                </a:solidFill>
                <a:latin typeface="Times New Roman"/>
                <a:ea typeface="Times New Roman"/>
                <a:cs typeface="Times New Roman"/>
              </a:rPr>
              <a:t>Деньги, которые поступают в бюджет семьи это?</a:t>
            </a:r>
            <a:endParaRPr lang="ru-RU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7" name="Google Shape;227;p35"/>
          <p:cNvSpPr txBox="1">
            <a:spLocks noGrp="1"/>
          </p:cNvSpPr>
          <p:nvPr>
            <p:ph type="title"/>
          </p:nvPr>
        </p:nvSpPr>
        <p:spPr bwMode="auto">
          <a:xfrm>
            <a:off x="802105" y="2434557"/>
            <a:ext cx="4467726" cy="1325563"/>
          </a:xfrm>
          <a:prstGeom prst="rect">
            <a:avLst/>
          </a:prstGeom>
          <a:noFill/>
          <a:ln w="38100" cap="flat" cmpd="sng">
            <a:noFill/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600"/>
              <a:buFont typeface="Times New Roman"/>
              <a:buNone/>
              <a:defRPr/>
            </a:pPr>
            <a:r>
              <a:rPr lang="ru-RU" sz="7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endParaRPr sz="72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28875" y="3270068"/>
            <a:ext cx="2780017" cy="2651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8718883" y="544506"/>
            <a:ext cx="2984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69757" y="389189"/>
            <a:ext cx="10515600" cy="1325563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defRPr/>
            </a:pPr>
            <a:r>
              <a:rPr lang="ru-RU" sz="4800" u="sng">
                <a:solidFill>
                  <a:srgbClr val="FFFFFF"/>
                </a:solidFill>
                <a:latin typeface="Times New Roman"/>
                <a:cs typeface="Times New Roman"/>
              </a:rPr>
              <a:t>Что из перечисленного относится к необходимым расходам?</a:t>
            </a:r>
            <a:br>
              <a:rPr lang="ru-RU" sz="4800" u="sng">
                <a:solidFill>
                  <a:srgbClr val="FFFFFF"/>
                </a:solidFill>
                <a:latin typeface="Times New Roman"/>
                <a:cs typeface="Times New Roman"/>
              </a:rPr>
            </a:br>
            <a:endParaRPr lang="ru-RU"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196516" y="1871162"/>
            <a:ext cx="119954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>1.Квартплата за квартиру, в которой ты проживаешь</a:t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/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>  2.Финансовая помощь бабушке и дедушке</a:t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/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>  3.Оплата налогов</a:t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/>
            </a:r>
            <a:b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 sz="3200">
                <a:solidFill>
                  <a:srgbClr val="FFFFFF"/>
                </a:solidFill>
                <a:latin typeface="Times New Roman"/>
                <a:cs typeface="Times New Roman"/>
              </a:rPr>
              <a:t>  4.Расходы на покупку ценных бумаг</a:t>
            </a:r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13348" y="1744580"/>
            <a:ext cx="5261810" cy="222007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5400">
                <a:solidFill>
                  <a:srgbClr val="FFFFFF"/>
                </a:solidFill>
                <a:latin typeface="Times New Roman"/>
                <a:cs typeface="Times New Roman"/>
              </a:rPr>
              <a:t>Квартплата за квартиру и оплата налогов </a:t>
            </a:r>
            <a:endParaRPr lang="ru-RU" sz="5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64970" y="3429000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754978" y="479306"/>
            <a:ext cx="31413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7" name="Google Shape;237;p37"/>
          <p:cNvSpPr txBox="1">
            <a:spLocks noGrp="1"/>
          </p:cNvSpPr>
          <p:nvPr>
            <p:ph type="title"/>
          </p:nvPr>
        </p:nvSpPr>
        <p:spPr bwMode="auto">
          <a:xfrm>
            <a:off x="567489" y="293466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- доходы больше расходов</a:t>
            </a:r>
            <a:b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- доходы равны расходам</a:t>
            </a:r>
            <a:b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- доходы меньше расходов</a:t>
            </a:r>
            <a:endParaRPr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567489" y="12680"/>
            <a:ext cx="110570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>Лучшим считается бюджет, в котором:</a:t>
            </a:r>
            <a:b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/>
            </a:r>
            <a:b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</a:br>
            <a:endParaRPr lang="ru-RU" sz="5400" u="sng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513348" y="2081463"/>
            <a:ext cx="4888832" cy="23100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6600">
                <a:solidFill>
                  <a:srgbClr val="FFFFFF"/>
                </a:solidFill>
                <a:latin typeface="Times New Roman"/>
                <a:cs typeface="Times New Roman"/>
              </a:rPr>
              <a:t>доходы больше расходов</a:t>
            </a:r>
            <a:endParaRPr lang="ru-RU" sz="66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46496" y="3065531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566484" y="599621"/>
            <a:ext cx="28766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2" name="Google Shape;242;p38"/>
          <p:cNvSpPr txBox="1">
            <a:spLocks noGrp="1"/>
          </p:cNvSpPr>
          <p:nvPr>
            <p:ph type="title"/>
          </p:nvPr>
        </p:nvSpPr>
        <p:spPr bwMode="auto">
          <a:xfrm>
            <a:off x="838200" y="894514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ru-RU" u="sng">
                <a:solidFill>
                  <a:schemeClr val="bg1"/>
                </a:solidFill>
                <a:latin typeface="Times New Roman"/>
                <a:cs typeface="Times New Roman"/>
              </a:rPr>
              <a:t>Надо ли в семейном бюджете учитывать незначительные расходы </a:t>
            </a: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(например, покупку хлеба или оплату за проезд в общественном транспорте)?</a:t>
            </a:r>
            <a:endParaRPr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43" name="Google Shape;243;p38"/>
          <p:cNvSpPr/>
          <p:nvPr/>
        </p:nvSpPr>
        <p:spPr bwMode="auto">
          <a:xfrm>
            <a:off x="376989" y="3328009"/>
            <a:ext cx="11438021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just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конечно, из этих мелочей и складывается большая часть расходов</a:t>
            </a:r>
            <a:endParaRPr/>
          </a:p>
          <a:p>
            <a:pPr marR="0" lvl="0" algn="just">
              <a:spcBef>
                <a:spcPts val="0"/>
              </a:spcBef>
              <a:spcAft>
                <a:spcPts val="0"/>
              </a:spcAft>
              <a:defRPr/>
            </a:pPr>
            <a:endParaRPr lang="ru-RU" sz="280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marL="285750" marR="0" lvl="0" indent="-285750" algn="just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нет, это совсем малые суммы, надо учитывать только крупные расходы</a:t>
            </a:r>
            <a:endParaRPr sz="2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1B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6899" y="368135"/>
            <a:ext cx="10670639" cy="507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45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12558" y="1816769"/>
            <a:ext cx="6128084" cy="181100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000">
                <a:solidFill>
                  <a:srgbClr val="FFFFFF"/>
                </a:solidFill>
                <a:latin typeface="Times New Roman"/>
                <a:cs typeface="Times New Roman"/>
              </a:rPr>
              <a:t>конечно, из этих мелочей и складывается большая часть расходов</a:t>
            </a:r>
            <a:endParaRPr lang="ru-RU" sz="40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148402" y="3258037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662736" y="592632"/>
            <a:ext cx="2912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81263" y="1617997"/>
            <a:ext cx="11229473" cy="1811003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defRPr/>
            </a:pP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>Что считать в чужом кармане нехорошо, но очень интересно?</a:t>
            </a:r>
            <a:r>
              <a:rPr lang="ru-RU" sz="230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ru-RU" sz="2300">
                <a:solidFill>
                  <a:srgbClr val="000000"/>
                </a:solidFill>
                <a:latin typeface="Arial"/>
                <a:cs typeface="Arial"/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68969" y="2103437"/>
            <a:ext cx="5105400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ДЕНЬГИ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28086" y="3197879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253663" y="531077"/>
            <a:ext cx="33338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018674" y="1870659"/>
            <a:ext cx="10515600" cy="1558341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defRPr/>
            </a:pPr>
            <a:r>
              <a:rPr lang="ru-RU" u="sng">
                <a:solidFill>
                  <a:schemeClr val="bg1"/>
                </a:solidFill>
                <a:latin typeface="Times New Roman"/>
                <a:cs typeface="Times New Roman"/>
              </a:rPr>
              <a:t>Что известная пословица предлагает взамен ста рублей?</a:t>
            </a:r>
            <a:r>
              <a:rPr lang="ru-RU" sz="230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ru-RU" sz="2300">
                <a:solidFill>
                  <a:srgbClr val="000000"/>
                </a:solidFill>
                <a:latin typeface="Arial"/>
                <a:cs typeface="Arial"/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32873" y="2362367"/>
            <a:ext cx="5574631" cy="13255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СТО ДРУЗЕЙ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76212" y="3429000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466220" y="524347"/>
            <a:ext cx="3129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2201781"/>
            <a:ext cx="10515600" cy="1450056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defRPr/>
            </a:pPr>
            <a:r>
              <a:rPr lang="ru-RU" u="sng">
                <a:solidFill>
                  <a:schemeClr val="bg1"/>
                </a:solidFill>
                <a:latin typeface="Times New Roman"/>
                <a:cs typeface="Times New Roman"/>
              </a:rPr>
              <a:t>Какие деньги родители выделяют своим детям? </a:t>
            </a:r>
            <a:r>
              <a:rPr lang="ru-RU" sz="2300">
                <a:solidFill>
                  <a:srgbClr val="000000"/>
                </a:solidFill>
                <a:latin typeface="Arial"/>
                <a:cs typeface="Arial"/>
              </a:rPr>
              <a:t/>
            </a:r>
            <a:br>
              <a:rPr lang="ru-RU" sz="2300">
                <a:solidFill>
                  <a:srgbClr val="000000"/>
                </a:solidFill>
                <a:latin typeface="Arial"/>
                <a:cs typeface="Arial"/>
              </a:rPr>
            </a:b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36620" y="2266115"/>
            <a:ext cx="6621379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КАРМАННЫЕ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208559" y="3429000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598567" y="524346"/>
            <a:ext cx="30210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8" name="Google Shape;248;p39"/>
          <p:cNvSpPr/>
          <p:nvPr/>
        </p:nvSpPr>
        <p:spPr bwMode="auto">
          <a:xfrm>
            <a:off x="403744" y="1949067"/>
            <a:ext cx="11384512" cy="295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 u="sng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Часть доходного бюджета, которую люди откладывают для будущего?</a:t>
            </a:r>
            <a:endParaRPr sz="4400" u="sng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marL="0" lvl="0" indent="0" algn="l">
              <a:lnSpc>
                <a:spcPct val="114999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/>
            </a:pPr>
            <a:endParaRPr sz="19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pPr marL="0" lvl="0" indent="0" algn="l">
              <a:lnSpc>
                <a:spcPct val="114999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/>
            </a:pPr>
            <a:r>
              <a:rPr lang="ru-RU" sz="10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 </a:t>
            </a:r>
            <a:endParaRPr sz="1000">
              <a:solidFill>
                <a:schemeClr val="dk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</a:endParaRPr>
          </a:p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/>
            </a:r>
            <a:b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96779" y="2554872"/>
            <a:ext cx="6633411" cy="132556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СБЕРЕЖЕНИЯ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581538" y="3429000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265695" y="436221"/>
            <a:ext cx="32002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3" name="Google Shape;253;p40"/>
          <p:cNvSpPr txBox="1">
            <a:spLocks noGrp="1"/>
          </p:cNvSpPr>
          <p:nvPr>
            <p:ph type="title"/>
          </p:nvPr>
        </p:nvSpPr>
        <p:spPr bwMode="auto">
          <a:xfrm>
            <a:off x="838200" y="210343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Семья Петровых состоит из 5 человек: папы, мамы, бабушки и двух сыновей. </a:t>
            </a:r>
            <a:r>
              <a:rPr lang="ru-RU" u="sng">
                <a:solidFill>
                  <a:schemeClr val="bg1"/>
                </a:solidFill>
                <a:latin typeface="Times New Roman"/>
                <a:cs typeface="Times New Roman"/>
              </a:rPr>
              <a:t>Определите, какую часть семейного дохода составляет пенсия бабушки</a:t>
            </a: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, если заработная плата мамы составляет ¼ часть семейного дохода, зарплата папы в два раза больше, сыновья не имеют собственного дохода, учатся в школе.</a:t>
            </a:r>
            <a:endParaRPr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0" name="Google Shape;120;p19"/>
          <p:cNvPicPr>
            <a:picLocks noGrp="1"/>
          </p:cNvPicPr>
          <p:nvPr>
            <p:ph type="body" idx="1"/>
          </p:nvPr>
        </p:nvPicPr>
        <p:blipFill>
          <a:blip r:embed="rId4">
            <a:alphaModFix/>
          </a:blip>
          <a:stretch/>
        </p:blipFill>
        <p:spPr bwMode="auto">
          <a:xfrm>
            <a:off x="1485617" y="1115809"/>
            <a:ext cx="8883882" cy="4626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Sound_168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/>
        </p:blipFill>
        <p:spPr bwMode="auto">
          <a:xfrm>
            <a:off x="352926" y="598771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29126" y="1708486"/>
            <a:ext cx="5117432" cy="226820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800">
                <a:solidFill>
                  <a:srgbClr val="FFFFFF"/>
                </a:solidFill>
                <a:latin typeface="Times New Roman"/>
                <a:cs typeface="Times New Roman"/>
              </a:rPr>
              <a:t>¼ часть семейного дохода составляет пенсия бабушки</a:t>
            </a:r>
            <a:endParaRPr lang="ru-RU" sz="48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967928" y="3429000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795447" y="572473"/>
            <a:ext cx="27800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4" name="Google Shape;264;p42"/>
          <p:cNvSpPr/>
          <p:nvPr/>
        </p:nvSpPr>
        <p:spPr bwMode="auto">
          <a:xfrm>
            <a:off x="1047064" y="1167063"/>
            <a:ext cx="10097872" cy="3282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Доход семьи Скворцовых в сентябре составил 70 000 тысяч рублей. В этом месяце на питание семья потратила 28 000 рублей, а на приобретение одежды -  в два раза меньше. Кроме того, на коммунальные и транспортные расходы ушло 15 800 рублей. Оставшуюся часть решили отложить на отдых. </a:t>
            </a:r>
            <a:r>
              <a:rPr lang="ru-RU" sz="2800" u="sng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Чему равнялись все расходы семьи в сентябре?</a:t>
            </a:r>
            <a:r>
              <a:rPr lang="ru-RU" sz="28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u="sng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Сколько денег удалось отложить на отпуск?</a:t>
            </a:r>
            <a:endParaRPr sz="28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260684" y="1660359"/>
            <a:ext cx="7439526" cy="291791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  <a:t>расходы семьи в сентябре составили 57 800 рублей</a:t>
            </a:r>
            <a:b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</a:br>
            <a: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  <a:t>удалось отложить на отпуск - 12 200 рублей</a:t>
            </a:r>
            <a:br>
              <a:rPr lang="ru-RU">
                <a:solidFill>
                  <a:srgbClr val="FFFFFF"/>
                </a:solidFill>
                <a:latin typeface="Times New Roman"/>
                <a:cs typeface="Times New Roman"/>
              </a:rPr>
            </a:br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485285" y="3522731"/>
            <a:ext cx="2780017" cy="265199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8875293" y="430616"/>
            <a:ext cx="29579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9" name="Google Shape;259;p41"/>
          <p:cNvSpPr/>
          <p:nvPr/>
        </p:nvSpPr>
        <p:spPr bwMode="auto">
          <a:xfrm>
            <a:off x="409075" y="1781815"/>
            <a:ext cx="5077326" cy="3969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Удой коровы кота Матроскина составляет 3 500 литров в год. Для телёнка Гаврюши использовали 500 литров молока. На личные потребности они израсходовали 2 000 литров. Получил ли прибыль Матроскин, если оставшееся молоко продал по 60 руб. за литр? Имейте в виду, что за прокат коровы он должен заплатить 30 000 руб.</a:t>
            </a:r>
            <a:endParaRPr sz="240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2" name="Матроскин, Шарик, Дядя Федор   Рассуждают как купить коров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/>
        </p:blipFill>
        <p:spPr bwMode="auto">
          <a:xfrm>
            <a:off x="6096000" y="915542"/>
            <a:ext cx="5600700" cy="42358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770021" y="529389"/>
            <a:ext cx="44276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u="sng">
                <a:solidFill>
                  <a:schemeClr val="bg1"/>
                </a:solidFill>
                <a:latin typeface="Times New Roman"/>
                <a:cs typeface="Times New Roman"/>
              </a:rPr>
              <a:t>РЕШИТЕ СЛЕДУЮЩУЮ ЗАДАЧУ: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44905" y="2261937"/>
            <a:ext cx="6741695" cy="20757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ДА, КОТ МАТРОСКИН ПОЛУЧИЛ ПРИБЫЛЬ 30 000 рублей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401065" y="3534762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277726" y="556537"/>
            <a:ext cx="35022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0" name="Google Shape;270;p43"/>
          <p:cNvSpPr/>
          <p:nvPr/>
        </p:nvSpPr>
        <p:spPr bwMode="auto">
          <a:xfrm>
            <a:off x="236620" y="270081"/>
            <a:ext cx="11718757" cy="24851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Семиклассница Аня решила устроить вечеринку для друзей и спросила разрешения у мамы. Мама ответила: «Хорошо, я согласна, но все расходы за счет твоих карманных денег». Аня решила, что купит кока-колу и сделает фруктовый салат. Помогите Ане  посчитать, какую примерно сумму ей придется потратить на продукты для салата и на покупку кока-колы, если у нее пять подружек. Кока-колу надо купить из расчета пол-литра на 1 человека (цена 1 л = 80 руб.), йогурт для салата стоит 50 руб. </a:t>
            </a:r>
            <a:endParaRPr lang="ru-RU" sz="2000" u="sng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lvl="0" algn="just">
              <a:buClr>
                <a:schemeClr val="dk1"/>
              </a:buClr>
              <a:buSzPts val="1800"/>
              <a:defRPr/>
            </a:pPr>
            <a:r>
              <a:rPr lang="ru-RU" sz="2000" b="1" u="sng">
                <a:solidFill>
                  <a:srgbClr val="FFFFFF"/>
                </a:solidFill>
                <a:latin typeface="Times New Roman"/>
                <a:ea typeface="Calibri"/>
                <a:cs typeface="Times New Roman"/>
              </a:rPr>
              <a:t>Для салата нужно:</a:t>
            </a:r>
            <a:endParaRPr lang="ru-RU" sz="2000" b="1" u="sng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marR="0" lv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defRPr/>
            </a:pPr>
            <a:endParaRPr lang="ru-RU" sz="2000" u="sng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pPr marL="342900" marR="0" lvl="0" indent="-34290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AutoNum type="arabicPeriod"/>
              <a:defRPr/>
            </a:pPr>
            <a:endParaRPr lang="ru-RU" sz="1800">
              <a:solidFill>
                <a:schemeClr val="dk1"/>
              </a:solidFill>
              <a:latin typeface="Calibri"/>
              <a:cs typeface="Calibri"/>
            </a:endParaRPr>
          </a:p>
          <a:p>
            <a:pPr marR="0"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defRPr/>
            </a:pPr>
            <a:endParaRPr/>
          </a:p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06016" y="2630478"/>
            <a:ext cx="908684" cy="10692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721895" y="3794992"/>
            <a:ext cx="1876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  <a:latin typeface="Times New Roman"/>
                <a:cs typeface="Times New Roman"/>
              </a:rPr>
              <a:t>1 шт за 20 руб.</a:t>
            </a:r>
            <a:endParaRPr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986515" y="2800835"/>
            <a:ext cx="1034123" cy="8988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2788476" y="3825769"/>
            <a:ext cx="1696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  <a:latin typeface="Times New Roman"/>
                <a:cs typeface="Times New Roman"/>
              </a:rPr>
              <a:t>1 шт за 25 руб.</a:t>
            </a:r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03108" y="4259605"/>
            <a:ext cx="1714500" cy="1714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 bwMode="auto">
          <a:xfrm>
            <a:off x="836195" y="5974105"/>
            <a:ext cx="164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  <a:latin typeface="Times New Roman"/>
                <a:cs typeface="Times New Roman"/>
              </a:rPr>
              <a:t>2 шт (10 руб = 1 шт)</a:t>
            </a:r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218676" y="2421254"/>
            <a:ext cx="2482138" cy="17430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 bwMode="auto">
          <a:xfrm>
            <a:off x="4848726" y="3979657"/>
            <a:ext cx="1473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  <a:latin typeface="Times New Roman"/>
                <a:cs typeface="Times New Roman"/>
              </a:rPr>
              <a:t>2 шт (15 руб= 1 шт)</a:t>
            </a:r>
            <a:endParaRPr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725758" y="4259604"/>
            <a:ext cx="1492918" cy="149291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 bwMode="auto">
          <a:xfrm>
            <a:off x="2706346" y="5847802"/>
            <a:ext cx="1492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  <a:latin typeface="Times New Roman"/>
                <a:cs typeface="Times New Roman"/>
              </a:rPr>
              <a:t>1 шт за 25 руб.</a:t>
            </a:r>
            <a:endParaRPr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330864" y="2884103"/>
            <a:ext cx="44886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u="sng">
                <a:solidFill>
                  <a:schemeClr val="bg1"/>
                </a:solidFill>
                <a:latin typeface="Times New Roman"/>
                <a:cs typeface="Times New Roman"/>
              </a:rPr>
              <a:t>Сколько денег Ане придется потратить?  Через сколько недель состоится вечеринка, если Ане на карманные расходы дают 300 рублей на неделю? 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344905" y="1624264"/>
            <a:ext cx="5538537" cy="272540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1) 410 рублей Ане нужно будет потратить </a:t>
            </a:r>
            <a:r>
              <a:rPr lang="ru-RU" sz="3100">
                <a:solidFill>
                  <a:schemeClr val="bg1"/>
                </a:solidFill>
                <a:latin typeface="Times New Roman"/>
                <a:cs typeface="Times New Roman"/>
              </a:rPr>
              <a:t>( на 6 человек нужно 3 литра кока-колы, значит 80 * 3= 240 рублей + 170 (на фрукты и йогурт) </a:t>
            </a:r>
            <a:br>
              <a:rPr lang="ru-RU" sz="3100">
                <a:solidFill>
                  <a:schemeClr val="bg1"/>
                </a:solidFill>
                <a:latin typeface="Times New Roman"/>
                <a:cs typeface="Times New Roman"/>
              </a:rPr>
            </a:br>
            <a:r>
              <a:rPr lang="ru-RU" sz="3100">
                <a:solidFill>
                  <a:schemeClr val="bg1"/>
                </a:solidFill>
                <a:latin typeface="Times New Roman"/>
                <a:cs typeface="Times New Roman"/>
              </a:rPr>
              <a:t>2)</a:t>
            </a:r>
            <a:r>
              <a:rPr lang="ru-RU">
                <a:solidFill>
                  <a:schemeClr val="bg1"/>
                </a:solidFill>
                <a:latin typeface="Times New Roman"/>
                <a:cs typeface="Times New Roman"/>
              </a:rPr>
              <a:t>Через 2 недели у Ани будет достаточно денег для вечеринки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268717" y="3522732"/>
            <a:ext cx="2780017" cy="265199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 bwMode="auto">
          <a:xfrm>
            <a:off x="8658725" y="670157"/>
            <a:ext cx="29247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  <p:sp>
        <p:nvSpPr>
          <p:cNvPr id="5" name="Управляющая кнопка: &quot;Пустой&quot; 4">
            <a:hlinkClick r:id="" action="ppaction://hlinkshowjump?jump=nextslide" highlightClick="1"/>
          </p:cNvPr>
          <p:cNvSpPr/>
          <p:nvPr/>
        </p:nvSpPr>
        <p:spPr bwMode="auto">
          <a:xfrm>
            <a:off x="10852484" y="5931568"/>
            <a:ext cx="1227221" cy="66173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/>
              <a:t>ИТОГ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лачко с текстом: овальное 2"/>
          <p:cNvSpPr/>
          <p:nvPr/>
        </p:nvSpPr>
        <p:spPr bwMode="auto">
          <a:xfrm>
            <a:off x="5803666" y="484378"/>
            <a:ext cx="5614736" cy="3396080"/>
          </a:xfrm>
          <a:prstGeom prst="wedgeEllipseCallout">
            <a:avLst>
              <a:gd name="adj1" fmla="val -20833"/>
              <a:gd name="adj2" fmla="val 625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>
                <a:latin typeface="Times New Roman"/>
                <a:cs typeface="Times New Roman"/>
              </a:rPr>
              <a:t>Нажить много денег – храбрость; сохранить их – мудрость, а умело расходовать – искусство.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5593813" y="4771910"/>
            <a:ext cx="52947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cs typeface="Times New Roman"/>
              </a:rPr>
              <a:t>Бертольд Ауэрбах - немецкий писатель и поэт</a:t>
            </a:r>
            <a:endParaRPr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73597" y="376429"/>
            <a:ext cx="3905250" cy="5705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67" y="2363191"/>
            <a:ext cx="1888176" cy="154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66" y="427512"/>
            <a:ext cx="1888177" cy="1572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36323" y="1341324"/>
            <a:ext cx="9393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Игра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прошла отлично. Мне было не трудно. Я доволен своей работой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6322" y="2873241"/>
            <a:ext cx="88745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Игра </a:t>
            </a:r>
            <a:r>
              <a:rPr lang="ru-RU" sz="24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прошла хорошо. Мне было нелегко. Я вполне доволен </a:t>
            </a:r>
            <a:r>
              <a:rPr lang="ru-RU" sz="2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своей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</a:rPr>
              <a:t>работой, но нужно повторить материал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67" y="4239491"/>
            <a:ext cx="1888176" cy="1662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04457" y="4702629"/>
            <a:ext cx="53094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Игра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>прошла плохо. Мне было трудно</a:t>
            </a:r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Times New Roman"/>
                <a:ea typeface="Times New Roman"/>
              </a:rPr>
              <a:t>Я не доволен своей работой</a:t>
            </a:r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4473" y="427512"/>
            <a:ext cx="407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РЕФЛЕКСИЯ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7190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620252" y="2117558"/>
            <a:ext cx="89514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6600" dirty="0">
                <a:solidFill>
                  <a:schemeClr val="bg1"/>
                </a:solidFill>
                <a:latin typeface="Times New Roman"/>
                <a:cs typeface="Times New Roman"/>
              </a:rPr>
              <a:t>СПАСИБО ЗА ВНИМАНИЕ!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125" name="Google Shape;125;p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7113947"/>
              </p:ext>
            </p:extLst>
          </p:nvPr>
        </p:nvGraphicFramePr>
        <p:xfrm>
          <a:off x="42110" y="42112"/>
          <a:ext cx="12107750" cy="6790610"/>
        </p:xfrm>
        <a:graphic>
          <a:graphicData uri="http://schemas.openxmlformats.org/drawingml/2006/table">
            <a:tbl>
              <a:tblPr firstRow="1" bandRow="1">
                <a:tableStyleId>{1759BE8F-2CEC-4532-A9D1-8C29214A107B}</a:tableStyleId>
              </a:tblPr>
              <a:tblGrid>
                <a:gridCol w="24215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21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215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4215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4215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354750"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3300" u="none" strike="noStrike" cap="none" dirty="0">
                          <a:latin typeface="Times New Roman"/>
                          <a:ea typeface="Times New Roman"/>
                          <a:cs typeface="Times New Roman"/>
                        </a:rPr>
                        <a:t>Пословицы</a:t>
                      </a:r>
                      <a:endParaRPr dirty="0"/>
                    </a:p>
                  </a:txBody>
                  <a:tcPr marL="91450" marR="91450" marT="45725" marB="45725" anchor="ctr"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480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" action="ppaction://hlinksldjump" tooltip="ppaction://hlinksldjumpslide4"/>
                        </a:rPr>
                        <a:t>30</a:t>
                      </a:r>
                      <a:endParaRPr sz="480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3" action="ppaction://hlinksldjump" tooltip="ppaction://hlinksldjumpslide6"/>
                        </a:rPr>
                        <a:t>50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4" action="ppaction://hlinksldjump" tooltip="ppaction://hlinksldjumpslide8"/>
                        </a:rPr>
                        <a:t>70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5" action="ppaction://hlinksldjump" tooltip="ppaction://hlinksldjumpslide10"/>
                        </a:rPr>
                        <a:t>100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54750"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4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Мир ребусов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6" action="ppaction://hlinksldjump" tooltip="ppaction://hlinksldjumpslide12"/>
                        </a:rPr>
                        <a:t>30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7" action="ppaction://hlinksldjump" tooltip="ppaction://hlinksldjumpslide14"/>
                        </a:rPr>
                        <a:t>50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8" action="ppaction://hlinksldjump" tooltip="ppaction://hlinksldjumpslide17"/>
                        </a:rPr>
                        <a:t>70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9" action="ppaction://hlinksldjump" tooltip="ppaction://hlinksldjumpslide19"/>
                        </a:rPr>
                        <a:t>100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354750"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2800">
                          <a:solidFill>
                            <a:schemeClr val="lt1"/>
                          </a:solidFill>
                          <a:latin typeface="Times New Roman"/>
                          <a:cs typeface="Times New Roman"/>
                        </a:rPr>
                        <a:t>Сделай правильный выбор</a:t>
                      </a:r>
                      <a:endParaRPr sz="2800">
                        <a:solidFill>
                          <a:schemeClr val="lt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0" action="ppaction://hlinksldjump" tooltip="ppaction://hlinksldjumpslide21"/>
                        </a:rPr>
                        <a:t>30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1" action="ppaction://hlinksldjump" tooltip="ppaction://hlinksldjumpslide23"/>
                        </a:rPr>
                        <a:t>50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2" action="ppaction://hlinksldjump" tooltip="ppaction://hlinksldjumpslide25"/>
                        </a:rPr>
                        <a:t>70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3" action="ppaction://hlinksldjump" tooltip="ppaction://hlinksldjumpslide27"/>
                        </a:rPr>
                        <a:t>100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54750"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36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Блиц- викторина </a:t>
                      </a:r>
                      <a:endParaRPr/>
                    </a:p>
                  </a:txBody>
                  <a:tcPr marL="91450" marR="91450" marT="45725" marB="45725"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4" action="ppaction://hlinksldjump" tooltip="ppaction://hlinksldjumpslide29"/>
                        </a:rPr>
                        <a:t>30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5" action="ppaction://hlinksldjump" tooltip="ppaction://hlinksldjumpslide31"/>
                        </a:rPr>
                        <a:t>50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6" action="ppaction://hlinksldjump" tooltip="ppaction://hlinksldjumpslide33"/>
                        </a:rPr>
                        <a:t>70</a:t>
                      </a:r>
                      <a:endParaRPr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7" action="ppaction://hlinksldjump" tooltip="ppaction://hlinksldjumpslide35"/>
                        </a:rPr>
                        <a:t>100</a:t>
                      </a:r>
                      <a:endParaRPr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54750">
                <a:tc>
                  <a:txBody>
                    <a:bodyPr/>
                    <a:lstStyle/>
                    <a:p>
                      <a:pPr marL="0" marR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4000">
                          <a:solidFill>
                            <a:schemeClr val="lt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Аллея задач</a:t>
                      </a:r>
                      <a:endParaRPr/>
                    </a:p>
                  </a:txBody>
                  <a:tcPr marL="91450" marR="91450" marT="45725" marB="45725" anchor="ctr">
                    <a:solidFill>
                      <a:srgbClr val="2F54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8" action="ppaction://hlinksldjump" tooltip="ppaction://hlinksldjumpslide37"/>
                        </a:rPr>
                        <a:t>30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19" action="ppaction://hlinksldjump" tooltip="ppaction://hlinksldjumpslide39"/>
                        </a:rPr>
                        <a:t>50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0" action="ppaction://hlinksldjump" tooltip="ppaction://hlinksldjumpslide41"/>
                        </a:rPr>
                        <a:t>70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4800"/>
                        <a:buFont typeface="Times New Roman"/>
                        <a:buNone/>
                        <a:defRPr/>
                      </a:pPr>
                      <a:r>
                        <a:rPr lang="ru-RU" sz="4800" b="1" i="0" u="sng" strike="noStrike" cap="none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  <a:hlinkClick r:id="rId21" action="ppaction://hlinksldjump" tooltip="ppaction://hlinksldjumpslide43"/>
                        </a:rPr>
                        <a:t>100</a:t>
                      </a:r>
                      <a:endParaRPr sz="4800" b="1" i="0" u="none" strike="noStrike" cap="none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endParaRPr sz="18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91450" marR="91450" marT="45725" marB="457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>Какое слово зашифровано?</a:t>
            </a:r>
            <a:endParaRPr sz="5400" u="sng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131" name="Google Shape;131;p21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040441" y="2962273"/>
            <a:ext cx="2100427" cy="2100427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/>
          <p:nvPr/>
        </p:nvSpPr>
        <p:spPr bwMode="auto">
          <a:xfrm>
            <a:off x="4694321" y="3260558"/>
            <a:ext cx="280335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0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ХОД</a:t>
            </a:r>
            <a:endParaRPr/>
          </a:p>
        </p:txBody>
      </p:sp>
      <p:sp>
        <p:nvSpPr>
          <p:cNvPr id="133" name="Google Shape;133;p21"/>
          <p:cNvSpPr txBox="1"/>
          <p:nvPr/>
        </p:nvSpPr>
        <p:spPr bwMode="auto">
          <a:xfrm>
            <a:off x="7497678" y="3106669"/>
            <a:ext cx="122722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8000" b="1">
                <a:solidFill>
                  <a:srgbClr val="FFD966"/>
                </a:solidFill>
                <a:latin typeface="Calibri"/>
                <a:ea typeface="Calibri"/>
                <a:cs typeface="Calibri"/>
              </a:rPr>
              <a:t>+</a:t>
            </a:r>
            <a:endParaRPr/>
          </a:p>
        </p:txBody>
      </p:sp>
      <p:sp>
        <p:nvSpPr>
          <p:cNvPr id="134" name="Google Shape;134;p21"/>
          <p:cNvSpPr txBox="1"/>
          <p:nvPr/>
        </p:nvSpPr>
        <p:spPr bwMode="auto">
          <a:xfrm>
            <a:off x="8855242" y="3260558"/>
            <a:ext cx="1445793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6600" b="1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Ы</a:t>
            </a:r>
            <a:endParaRPr/>
          </a:p>
        </p:txBody>
      </p:sp>
      <p:sp>
        <p:nvSpPr>
          <p:cNvPr id="2" name="TextBox 1"/>
          <p:cNvSpPr txBox="1"/>
          <p:nvPr/>
        </p:nvSpPr>
        <p:spPr bwMode="auto">
          <a:xfrm>
            <a:off x="4140868" y="1946610"/>
            <a:ext cx="12472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6000" b="1">
                <a:solidFill>
                  <a:schemeClr val="bg1"/>
                </a:solidFill>
                <a:latin typeface="Times New Roman"/>
                <a:cs typeface="Times New Roman"/>
              </a:rPr>
              <a:t>,,,,,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0" y="1985209"/>
            <a:ext cx="7473613" cy="1443791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7200">
                <a:solidFill>
                  <a:schemeClr val="bg1"/>
                </a:solidFill>
                <a:latin typeface="Times New Roman"/>
                <a:cs typeface="Times New Roman"/>
              </a:rPr>
              <a:t>РАСХОДЫ</a:t>
            </a:r>
            <a:endParaRPr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067016" y="3128211"/>
            <a:ext cx="2774339" cy="26529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 bwMode="auto">
          <a:xfrm>
            <a:off x="8241631" y="615162"/>
            <a:ext cx="34650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>
                <a:solidFill>
                  <a:schemeClr val="bg1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5400" u="sng">
                <a:solidFill>
                  <a:schemeClr val="bg1"/>
                </a:solidFill>
                <a:latin typeface="Times New Roman"/>
                <a:cs typeface="Times New Roman"/>
              </a:rPr>
              <a:t>Какое слово зашифровано? </a:t>
            </a:r>
            <a:endParaRPr sz="5400" u="sng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pic>
        <p:nvPicPr>
          <p:cNvPr id="145" name="Google Shape;145;p23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1391651" y="2382252"/>
            <a:ext cx="2704599" cy="2704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3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5302205" y="2767223"/>
            <a:ext cx="2093995" cy="2192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3"/>
          <p:cNvPicPr/>
          <p:nvPr/>
        </p:nvPicPr>
        <p:blipFill>
          <a:blip r:embed="rId4">
            <a:alphaModFix/>
          </a:blip>
          <a:stretch/>
        </p:blipFill>
        <p:spPr bwMode="auto">
          <a:xfrm flipH="1">
            <a:off x="8602156" y="3429000"/>
            <a:ext cx="1671132" cy="132556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3"/>
          <p:cNvSpPr txBox="1"/>
          <p:nvPr/>
        </p:nvSpPr>
        <p:spPr bwMode="auto">
          <a:xfrm>
            <a:off x="3485273" y="2005052"/>
            <a:ext cx="1042486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>
                <a:solidFill>
                  <a:schemeClr val="lt1"/>
                </a:solidFill>
                <a:latin typeface="Arial Black"/>
                <a:ea typeface="Arial Black"/>
                <a:cs typeface="Arial Black"/>
              </a:rPr>
              <a:t>,,,,</a:t>
            </a:r>
            <a:endParaRPr/>
          </a:p>
        </p:txBody>
      </p:sp>
      <p:sp>
        <p:nvSpPr>
          <p:cNvPr id="149" name="Google Shape;149;p23"/>
          <p:cNvSpPr txBox="1"/>
          <p:nvPr/>
        </p:nvSpPr>
        <p:spPr bwMode="auto">
          <a:xfrm>
            <a:off x="4688595" y="4128268"/>
            <a:ext cx="79379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>
                <a:solidFill>
                  <a:schemeClr val="lt1"/>
                </a:solidFill>
                <a:latin typeface="Arial Black"/>
                <a:ea typeface="Arial Black"/>
                <a:cs typeface="Arial Black"/>
              </a:rPr>
              <a:t>,,</a:t>
            </a:r>
            <a:endParaRPr/>
          </a:p>
        </p:txBody>
      </p:sp>
      <p:sp>
        <p:nvSpPr>
          <p:cNvPr id="150" name="Google Shape;150;p23"/>
          <p:cNvSpPr/>
          <p:nvPr/>
        </p:nvSpPr>
        <p:spPr bwMode="auto">
          <a:xfrm>
            <a:off x="7794248" y="4189824"/>
            <a:ext cx="934871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400"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,,,,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" name="Google Shape;155;p24"/>
          <p:cNvSpPr txBox="1">
            <a:spLocks noGrp="1"/>
          </p:cNvSpPr>
          <p:nvPr>
            <p:ph type="title"/>
          </p:nvPr>
        </p:nvSpPr>
        <p:spPr bwMode="auto">
          <a:xfrm>
            <a:off x="1223212" y="2265370"/>
            <a:ext cx="5057274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pPr>
            <a:r>
              <a:rPr lang="ru-RU" sz="7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</a:rPr>
              <a:t>ДЕНЬГИ </a:t>
            </a:r>
            <a:endParaRPr sz="7200">
              <a:solidFill>
                <a:schemeClr val="lt1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946914" y="2875130"/>
            <a:ext cx="2773920" cy="2651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8514347" y="448254"/>
            <a:ext cx="32890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>
                <a:solidFill>
                  <a:srgbClr val="FFFFFF"/>
                </a:solidFill>
                <a:latin typeface="Times New Roman"/>
                <a:cs typeface="Times New Roman"/>
              </a:rPr>
              <a:t>ПРАВИЛЬНЫЙ ОТВЕТ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47</TotalTime>
  <Words>936</Words>
  <Application>Microsoft Office PowerPoint</Application>
  <DocSecurity>0</DocSecurity>
  <PresentationFormat>Произвольный</PresentationFormat>
  <Paragraphs>165</Paragraphs>
  <Slides>49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Arial</vt:lpstr>
      <vt:lpstr>Times New Roman</vt:lpstr>
      <vt:lpstr>Arial Black</vt:lpstr>
      <vt:lpstr>Calibri</vt:lpstr>
      <vt:lpstr>Тема Office</vt:lpstr>
      <vt:lpstr>Муниципальное бюджетное общеобразовательное учреждение «Огневская средняя общеобразовательная школа» имени Героя Советского Союза Ф.Ф. Ермолаева  </vt:lpstr>
      <vt:lpstr>Презентация PowerPoint</vt:lpstr>
      <vt:lpstr>Презентация PowerPoint</vt:lpstr>
      <vt:lpstr>Презентация PowerPoint</vt:lpstr>
      <vt:lpstr>Презентация PowerPoint</vt:lpstr>
      <vt:lpstr>Какое слово зашифровано?</vt:lpstr>
      <vt:lpstr>РАСХОДЫ</vt:lpstr>
      <vt:lpstr>Какое слово зашифровано? </vt:lpstr>
      <vt:lpstr>ДЕНЬГИ </vt:lpstr>
      <vt:lpstr>Какое слово зашифровано?</vt:lpstr>
      <vt:lpstr>ДОХОД</vt:lpstr>
      <vt:lpstr>Какое слово зашифровано?</vt:lpstr>
      <vt:lpstr>ЗАРПЛАТА</vt:lpstr>
      <vt:lpstr>Отгадайте фразеологизм</vt:lpstr>
      <vt:lpstr>Копейка рубль бережет</vt:lpstr>
      <vt:lpstr>Презентация PowerPoint</vt:lpstr>
      <vt:lpstr>Дорого </vt:lpstr>
      <vt:lpstr>ДОРОГО: - на вес золота; - не по карману; - цена кусается; - влетит в копеечку</vt:lpstr>
      <vt:lpstr>Расшифруйте фразеологизм</vt:lpstr>
      <vt:lpstr>Сорить деньгами</vt:lpstr>
      <vt:lpstr>Деньги – гости: то нет, то…</vt:lpstr>
      <vt:lpstr>Деньги – гости: то нет, то ГОРСТИ</vt:lpstr>
      <vt:lpstr>         доходы            расходы              проценты </vt:lpstr>
      <vt:lpstr>Доход</vt:lpstr>
      <vt:lpstr>Что из перечисленного относится к необходимым расходам? </vt:lpstr>
      <vt:lpstr>Квартплата за квартиру и оплата налогов </vt:lpstr>
      <vt:lpstr>- доходы больше расходов  - доходы равны расходам  - доходы меньше расходов</vt:lpstr>
      <vt:lpstr>доходы больше расходов</vt:lpstr>
      <vt:lpstr>Надо ли в семейном бюджете учитывать незначительные расходы (например, покупку хлеба или оплату за проезд в общественном транспорте)?</vt:lpstr>
      <vt:lpstr>конечно, из этих мелочей и складывается большая часть расходов</vt:lpstr>
      <vt:lpstr>Что считать в чужом кармане нехорошо, но очень интересно? </vt:lpstr>
      <vt:lpstr>ДЕНЬГИ</vt:lpstr>
      <vt:lpstr>Что известная пословица предлагает взамен ста рублей? </vt:lpstr>
      <vt:lpstr>СТО ДРУЗЕЙ</vt:lpstr>
      <vt:lpstr>Какие деньги родители выделяют своим детям?  </vt:lpstr>
      <vt:lpstr>КАРМАННЫЕ</vt:lpstr>
      <vt:lpstr>Презентация PowerPoint</vt:lpstr>
      <vt:lpstr>СБЕРЕЖЕНИЯ</vt:lpstr>
      <vt:lpstr>Семья Петровых состоит из 5 человек: папы, мамы, бабушки и двух сыновей. Определите, какую часть семейного дохода составляет пенсия бабушки, если заработная плата мамы составляет ¼ часть семейного дохода, зарплата папы в два раза больше, сыновья не имеют собственного дохода, учатся в школе.</vt:lpstr>
      <vt:lpstr>¼ часть семейного дохода составляет пенсия бабушки</vt:lpstr>
      <vt:lpstr>Презентация PowerPoint</vt:lpstr>
      <vt:lpstr>расходы семьи в сентябре составили 57 800 рублей удалось отложить на отпуск - 12 200 рублей </vt:lpstr>
      <vt:lpstr>Презентация PowerPoint</vt:lpstr>
      <vt:lpstr>ДА, КОТ МАТРОСКИН ПОЛУЧИЛ ПРИБЫЛЬ 30 000 рублей</vt:lpstr>
      <vt:lpstr>Презентация PowerPoint</vt:lpstr>
      <vt:lpstr>1) 410 рублей Ане нужно будет потратить ( на 6 человек нужно 3 литра кока-колы, значит 80 * 3= 240 рублей + 170 (на фрукты и йогурт)  2)Через 2 недели у Ани будет достаточно денег для вечеринки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«Огневская средняя общеобразовательная школа имени героя Советского союза Ф.Ф. Ермолаева»</dc:title>
  <dc:subject/>
  <dc:creator>Настя</dc:creator>
  <cp:keywords/>
  <dc:description/>
  <cp:lastModifiedBy>Интернет</cp:lastModifiedBy>
  <cp:revision>28</cp:revision>
  <dcterms:modified xsi:type="dcterms:W3CDTF">2024-10-18T03:59:49Z</dcterms:modified>
  <cp:category/>
  <dc:identifier/>
  <cp:contentStatus/>
  <dc:language/>
  <cp:version/>
</cp:coreProperties>
</file>