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416" r:id="rId3"/>
    <p:sldId id="258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7" r:id="rId15"/>
    <p:sldId id="438" r:id="rId16"/>
    <p:sldId id="440" r:id="rId17"/>
    <p:sldId id="442" r:id="rId18"/>
    <p:sldId id="443" r:id="rId19"/>
    <p:sldId id="444" r:id="rId20"/>
    <p:sldId id="446" r:id="rId21"/>
    <p:sldId id="260" r:id="rId22"/>
  </p:sldIdLst>
  <p:sldSz cx="18972213" cy="10691813"/>
  <p:notesSz cx="6858000" cy="9144000"/>
  <p:embeddedFontLst>
    <p:embeddedFont>
      <p:font typeface="Proxima Nova Rg" panose="02000506030000020004" charset="0"/>
      <p:regular r:id="rId24"/>
      <p:italic r:id="rId25"/>
      <p:boldItalic r:id="rId26"/>
    </p:embeddedFont>
    <p:embeddedFont>
      <p:font typeface="Tahoma" panose="020B0604030504040204" pitchFamily="34" charset="0"/>
      <p:regular r:id="rId27"/>
      <p:bold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Proxima Nova" panose="020B060402020202020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266" userDrawn="1">
          <p15:clr>
            <a:srgbClr val="A4A3A4"/>
          </p15:clr>
        </p15:guide>
        <p15:guide id="2" pos="1069" userDrawn="1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7" roundtripDataSignature="AMtx7mg14KWEQAwqBeKW3ZawvbmYUjr6LA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авренова" initials="Л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57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48"/>
  </p:normalViewPr>
  <p:slideViewPr>
    <p:cSldViewPr snapToGrid="0">
      <p:cViewPr varScale="1">
        <p:scale>
          <a:sx n="71" d="100"/>
          <a:sy n="71" d="100"/>
        </p:scale>
        <p:origin x="564" y="84"/>
      </p:cViewPr>
      <p:guideLst>
        <p:guide orient="horz" pos="1266"/>
        <p:guide pos="10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customschemas.google.com/relationships/presentationmetadata" Target="meta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584014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75095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217343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500725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884717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660865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955622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668946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196479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052649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496267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21879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47558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841773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" name="Google Shape;12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89272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00715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75655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391210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219186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80459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20928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52103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2163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013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451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userDrawn="1">
  <p:cSld name="SECTION_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524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4099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3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552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4542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050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1422916" y="950383"/>
            <a:ext cx="16126381" cy="1781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1422916" y="3088746"/>
            <a:ext cx="16126381" cy="6415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1422916" y="9741429"/>
            <a:ext cx="3952544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6482173" y="9741429"/>
            <a:ext cx="6007867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13596753" y="9741429"/>
            <a:ext cx="3952544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2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edu.pacc.ru/kinopacc/articles/89/" TargetMode="External"/><Relationship Id="rId3" Type="http://schemas.openxmlformats.org/officeDocument/2006/relationships/image" Target="../media/image22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ravni.ru/text/schitaem-vmeste-9-prilozhenij-dlja-vedenija-bjudzheta-vsemi-chlenami-semi/" TargetMode="External"/><Relationship Id="rId3" Type="http://schemas.openxmlformats.org/officeDocument/2006/relationships/image" Target="../media/image22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onlinetestpad.com/ru/testview/2788795-test-kak-izbezhat-finansovykh-poter-i-uvelichit-dokhody" TargetMode="External"/><Relationship Id="rId3" Type="http://schemas.openxmlformats.org/officeDocument/2006/relationships/image" Target="../media/image22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finance.foxford.ru/?ysclid=m2g34gztwg165160020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33.png"/><Relationship Id="rId4" Type="http://schemas.openxmlformats.org/officeDocument/2006/relationships/image" Target="../media/image23.png"/><Relationship Id="rId9" Type="http://schemas.openxmlformats.org/officeDocument/2006/relationships/hyperlink" Target="https://special.detsad235.ru/images/Finansy/skazki_finansy.pd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16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3083136" y="3997122"/>
            <a:ext cx="12355550" cy="211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2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ПРОГРАММА ПОВЫШЕНИЯ КВАЛИФИКАЦИИ </a:t>
            </a:r>
            <a:r>
              <a:rPr lang="ru-RU" sz="32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«</a:t>
            </a:r>
            <a:r>
              <a:rPr lang="ru-RU" sz="3200" b="1" dirty="0">
                <a:solidFill>
                  <a:schemeClr val="dk1"/>
                </a:solidFill>
                <a:ea typeface="Proxima Nova"/>
                <a:cs typeface="Proxima Nova"/>
                <a:sym typeface="Proxima Nova"/>
              </a:rPr>
              <a:t>СОДЕРЖАНИЕ И МЕТОДИКА ПРЕПОДАВАНИЯ  ФИНАНСОВОЙ ГРАМОТНОСТИ </a:t>
            </a:r>
          </a:p>
          <a:p>
            <a:pPr lvl="0" algn="ctr"/>
            <a:r>
              <a:rPr lang="ru-RU" sz="3200" b="1" dirty="0">
                <a:solidFill>
                  <a:schemeClr val="dk1"/>
                </a:solidFill>
                <a:ea typeface="Proxima Nova"/>
                <a:cs typeface="Proxima Nova"/>
                <a:sym typeface="Proxima Nova"/>
              </a:rPr>
              <a:t>РАЗЛИЧНЫМ КАТЕГОРИЯМ </a:t>
            </a:r>
            <a:r>
              <a:rPr lang="ru-RU" sz="3200" b="1" dirty="0" smtClean="0">
                <a:solidFill>
                  <a:schemeClr val="dk1"/>
                </a:solidFill>
                <a:ea typeface="Proxima Nova"/>
                <a:cs typeface="Proxima Nova"/>
                <a:sym typeface="Proxima Nova"/>
              </a:rPr>
              <a:t>ОБУЧАЮЩИХСЯ</a:t>
            </a:r>
            <a:r>
              <a:rPr lang="ru-RU" sz="32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»</a:t>
            </a:r>
            <a:endParaRPr lang="ru-RU" sz="32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53" y="249119"/>
            <a:ext cx="10149123" cy="8635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10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14" y="2700691"/>
            <a:ext cx="4954095" cy="284360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914" y="5762216"/>
            <a:ext cx="2719319" cy="10698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892" y="6935606"/>
            <a:ext cx="3171825" cy="3152775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400892" y="3182260"/>
            <a:ext cx="2509069" cy="9402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245466"/>
            <a:ext cx="6983566" cy="59420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Google Shape;106;p3"/>
          <p:cNvSpPr txBox="1"/>
          <p:nvPr/>
        </p:nvSpPr>
        <p:spPr>
          <a:xfrm>
            <a:off x="134893" y="909383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1621" y="2873991"/>
            <a:ext cx="9237104" cy="546054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6081621" y="8741095"/>
            <a:ext cx="12190049" cy="1235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Неблагоприятные жизненные ситуации. </a:t>
            </a:r>
            <a:r>
              <a:rPr lang="ru-RU" dirty="0"/>
              <a:t>О том, какие неблагоприятные ситуации в жизни любого человека могут произойти, и как можно снизить их негативное воздействие на личные финансы.  </a:t>
            </a:r>
          </a:p>
        </p:txBody>
      </p:sp>
    </p:spTree>
    <p:extLst>
      <p:ext uri="{BB962C8B-B14F-4D97-AF65-F5344CB8AC3E}">
        <p14:creationId xmlns:p14="http://schemas.microsoft.com/office/powerpoint/2010/main" val="25750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11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15" y="2792762"/>
            <a:ext cx="4954095" cy="284360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188" y="7198244"/>
            <a:ext cx="3133725" cy="30194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915" y="5892979"/>
            <a:ext cx="2719319" cy="1069896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2909962" y="3274331"/>
            <a:ext cx="2509069" cy="9402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245466"/>
            <a:ext cx="6983566" cy="59420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4" name="Google Shape;106;p3"/>
          <p:cNvSpPr txBox="1"/>
          <p:nvPr/>
        </p:nvSpPr>
        <p:spPr>
          <a:xfrm>
            <a:off x="175234" y="839544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629281" y="2499925"/>
            <a:ext cx="5338298" cy="7571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«Моя семья и другие проблемы». Сериал для учащихся 8-9 классов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Герои сериала — двойняшки Маша и Миша (15 лет), их папа, мама и мамин брат дядя Вадим — успешный бизнесмен, являющийся для героев авторитетом в экономических и финансовых вопросах. Маша упряма, энергична, остра на язык, ей важно «быть лучшей». Миша — добрый, немного несобранный, серьезно занимается хоккеем, ему многое легко удается.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Пытаясь самостоятельно разобраться в различных вопросах, связанных с финансовым поведением, ребята оказываются в непростых ситуациях. Разрешение этих ситуаций методом проб и ошибок приводит их к пониманию важных житейских и поведенческих моментов, связанных с финансовой грамотностью. Дядя Вадим помогает героям советами.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Режиссер сериала — Наталья Назарова-Рыжих.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Серии 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ru-RU" alt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«Денежный запас безопасности»,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000" b="1" baseline="0" dirty="0" smtClean="0">
                <a:solidFill>
                  <a:schemeClr val="tx1"/>
                </a:solidFill>
                <a:latin typeface="Arial" panose="020B0604020202020204" pitchFamily="34" charset="0"/>
              </a:rPr>
              <a:t>«Удача</a:t>
            </a:r>
            <a:r>
              <a:rPr lang="ru-RU" altLang="ru-RU" sz="20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 и деньги»</a:t>
            </a:r>
            <a:endParaRPr kumimoji="0" lang="ru-RU" alt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67579" y="2610279"/>
            <a:ext cx="7456895" cy="747810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71559" y="10006198"/>
            <a:ext cx="5844870" cy="4735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hlinkClick r:id="rId8"/>
              </a:rPr>
              <a:t>https://edu.pacc.ru/kinopacc/articles/89</a:t>
            </a:r>
            <a:r>
              <a:rPr lang="en-US" dirty="0" smtClean="0">
                <a:solidFill>
                  <a:srgbClr val="0070C0"/>
                </a:solidFill>
                <a:hlinkClick r:id="rId8"/>
              </a:rPr>
              <a:t>/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12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279" y="2643313"/>
            <a:ext cx="4616165" cy="2649637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72292" y="4074879"/>
            <a:ext cx="2509069" cy="9402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245466"/>
            <a:ext cx="6983566" cy="59420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4" name="Google Shape;106;p3"/>
          <p:cNvSpPr txBox="1"/>
          <p:nvPr/>
        </p:nvSpPr>
        <p:spPr>
          <a:xfrm>
            <a:off x="172292" y="801430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4890" y="2655108"/>
            <a:ext cx="4979883" cy="691414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72301" y="2608851"/>
            <a:ext cx="5120496" cy="6640643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5408345" y="2094318"/>
            <a:ext cx="9337813" cy="4735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</a:t>
            </a:r>
            <a:r>
              <a:rPr lang="ru-RU" b="1" dirty="0" smtClean="0"/>
              <a:t>риложения </a:t>
            </a:r>
            <a:r>
              <a:rPr lang="ru-RU" b="1" dirty="0"/>
              <a:t>для ведения бюджета всеми членами семьи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420" y="5592336"/>
            <a:ext cx="4707024" cy="449604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03059" y="9681356"/>
            <a:ext cx="9483725" cy="8547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8"/>
              </a:rPr>
              <a:t>https://www.sravni.ru/text/schitaem-vmeste-9-prilozhenij-dlja-vedenija-bjudzheta-vsemi-chlenami-semi</a:t>
            </a:r>
            <a:r>
              <a:rPr lang="en-US" dirty="0" smtClean="0">
                <a:hlinkClick r:id="rId8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040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13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279" y="2643313"/>
            <a:ext cx="4616165" cy="2649637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72292" y="4074879"/>
            <a:ext cx="2509069" cy="9402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245466"/>
            <a:ext cx="6983566" cy="59420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Google Shape;106;p3"/>
          <p:cNvSpPr txBox="1"/>
          <p:nvPr/>
        </p:nvSpPr>
        <p:spPr>
          <a:xfrm>
            <a:off x="172292" y="845232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7945" y="2618451"/>
            <a:ext cx="4848225" cy="733425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359870" y="10046791"/>
            <a:ext cx="8305479" cy="4735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6"/>
              </a:rPr>
              <a:t>https://finance.foxford.ru/?</a:t>
            </a:r>
            <a:r>
              <a:rPr lang="en-US" dirty="0" smtClean="0">
                <a:hlinkClick r:id="rId6"/>
              </a:rPr>
              <a:t>ysclid=m2g34gztwg165160020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83030" y="2576862"/>
            <a:ext cx="7238911" cy="346427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1512446" y="6530015"/>
            <a:ext cx="7309865" cy="85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onlinetestpad.com/ru/testview/2788795-test-kak-izbezhat-finansovykh-poter-i-uvelichit-dokhody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458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14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557" y="2708779"/>
            <a:ext cx="4616165" cy="26496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701" y="5621588"/>
            <a:ext cx="2719319" cy="10698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751" y="6954656"/>
            <a:ext cx="3095625" cy="3133725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2594653" y="4025493"/>
            <a:ext cx="2509069" cy="133292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245466"/>
            <a:ext cx="6983566" cy="59420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3" name="Google Shape;106;p3"/>
          <p:cNvSpPr txBox="1"/>
          <p:nvPr/>
        </p:nvSpPr>
        <p:spPr>
          <a:xfrm>
            <a:off x="175234" y="839670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52349" y="2368404"/>
            <a:ext cx="5172592" cy="73414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924941" y="2374065"/>
            <a:ext cx="5181600" cy="73357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6752349" y="9989931"/>
            <a:ext cx="9054082" cy="4735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9"/>
              </a:rPr>
              <a:t>https://</a:t>
            </a:r>
            <a:r>
              <a:rPr lang="en-US" dirty="0" smtClean="0">
                <a:hlinkClick r:id="rId9"/>
              </a:rPr>
              <a:t>special.detsad235.ru/images/Finansy/skazki_finansy.pdf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703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15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6" name="Google Shape;106;p3"/>
          <p:cNvSpPr txBox="1"/>
          <p:nvPr/>
        </p:nvSpPr>
        <p:spPr>
          <a:xfrm>
            <a:off x="908902" y="1039539"/>
            <a:ext cx="1771303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rgbClr val="FFC000"/>
                </a:solidFill>
                <a:latin typeface="+mn-lt"/>
                <a:ea typeface="Proxima Nova"/>
                <a:cs typeface="Proxima Nova"/>
                <a:sym typeface="Proxima Nova"/>
              </a:rPr>
              <a:t>4. МЕТОДИЧЕСКИЙ ИНСТРУМЕНТАРИЙ </a:t>
            </a:r>
          </a:p>
          <a:p>
            <a:pPr lvl="0" algn="ctr"/>
            <a:r>
              <a:rPr lang="ru-RU" sz="3600" b="1" dirty="0">
                <a:solidFill>
                  <a:srgbClr val="FFC000"/>
                </a:solidFill>
                <a:latin typeface="+mn-lt"/>
                <a:ea typeface="Proxima Nova"/>
                <a:cs typeface="Proxima Nova"/>
                <a:sym typeface="Proxima Nova"/>
              </a:rPr>
              <a:t>(образовательные технологии; методы обучения; педагогические приемы)</a:t>
            </a:r>
          </a:p>
        </p:txBody>
      </p:sp>
      <p:sp>
        <p:nvSpPr>
          <p:cNvPr id="8" name="Google Shape;108;p3">
            <a:extLst>
              <a:ext uri="{FF2B5EF4-FFF2-40B4-BE49-F238E27FC236}">
                <a16:creationId xmlns="" xmlns:a16="http://schemas.microsoft.com/office/drawing/2014/main" id="{60D87503-D930-4D73-978E-1A61EA558777}"/>
              </a:ext>
            </a:extLst>
          </p:cNvPr>
          <p:cNvSpPr txBox="1"/>
          <p:nvPr/>
        </p:nvSpPr>
        <p:spPr>
          <a:xfrm>
            <a:off x="1588423" y="3643574"/>
            <a:ext cx="6244970" cy="1005662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8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Мотивационно-целевой компонент: </a:t>
            </a:r>
            <a:endParaRPr sz="28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9" name="Google Shape;108;p3">
            <a:extLst>
              <a:ext uri="{FF2B5EF4-FFF2-40B4-BE49-F238E27FC236}">
                <a16:creationId xmlns="" xmlns:a16="http://schemas.microsoft.com/office/drawing/2014/main" id="{60D87503-D930-4D73-978E-1A61EA558777}"/>
              </a:ext>
            </a:extLst>
          </p:cNvPr>
          <p:cNvSpPr txBox="1"/>
          <p:nvPr/>
        </p:nvSpPr>
        <p:spPr>
          <a:xfrm>
            <a:off x="1588423" y="5408570"/>
            <a:ext cx="6244970" cy="1005662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8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Операционно-действенный компонент: </a:t>
            </a:r>
            <a:endParaRPr sz="28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1" name="Google Shape;108;p3">
            <a:extLst>
              <a:ext uri="{FF2B5EF4-FFF2-40B4-BE49-F238E27FC236}">
                <a16:creationId xmlns="" xmlns:a16="http://schemas.microsoft.com/office/drawing/2014/main" id="{60D87503-D930-4D73-978E-1A61EA558777}"/>
              </a:ext>
            </a:extLst>
          </p:cNvPr>
          <p:cNvSpPr txBox="1"/>
          <p:nvPr/>
        </p:nvSpPr>
        <p:spPr>
          <a:xfrm>
            <a:off x="1588423" y="7143504"/>
            <a:ext cx="6244970" cy="1005662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8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Рефлексивно-оценочный компонент: </a:t>
            </a:r>
            <a:endParaRPr sz="28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827870" y="3573564"/>
            <a:ext cx="9434251" cy="1569660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265" indent="-342900" algn="just">
              <a:buFontTx/>
              <a:buChar char="-"/>
            </a:pPr>
            <a:r>
              <a:rPr lang="ru-RU" sz="2400" dirty="0">
                <a:latin typeface="+mn-lt"/>
                <a:ea typeface="Times New Roman" panose="02020603050405020304" pitchFamily="18" charset="0"/>
              </a:rPr>
              <a:t>видео-контент </a:t>
            </a:r>
            <a:r>
              <a:rPr lang="ru-RU" sz="2400" dirty="0" smtClean="0">
                <a:latin typeface="+mn-lt"/>
                <a:ea typeface="Times New Roman" panose="02020603050405020304" pitchFamily="18" charset="0"/>
              </a:rPr>
              <a:t>(Видеофильм «Моя семья и другие проблемы» Серии «Денежный запас безопасности», «Удача и деньги» образовательные проекты «ПАКК»);</a:t>
            </a:r>
          </a:p>
          <a:p>
            <a:pPr marL="342265" indent="-342900" algn="just">
              <a:buFontTx/>
              <a:buChar char="-"/>
            </a:pPr>
            <a:r>
              <a:rPr lang="ru-RU" sz="2400" dirty="0" smtClean="0">
                <a:latin typeface="+mn-lt"/>
                <a:ea typeface="Times New Roman" panose="02020603050405020304" pitchFamily="18" charset="0"/>
              </a:rPr>
              <a:t>дискуссия по результатам просмотра</a:t>
            </a:r>
            <a:endParaRPr lang="ru-RU" sz="2400" dirty="0"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7783919" y="3940799"/>
            <a:ext cx="1043951" cy="4259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837419" y="5473309"/>
            <a:ext cx="9434251" cy="830997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265" indent="-342900" algn="just">
              <a:buFontTx/>
              <a:buChar char="-"/>
            </a:pPr>
            <a:r>
              <a:rPr lang="ru-RU" sz="2400" dirty="0" smtClean="0">
                <a:latin typeface="+mn-lt"/>
                <a:ea typeface="Times New Roman" panose="02020603050405020304" pitchFamily="18" charset="0"/>
              </a:rPr>
              <a:t>Онлайн-тест «Как избежать финансовых потерь и увеличить доход»</a:t>
            </a:r>
            <a:endParaRPr lang="ru-RU" sz="2400" dirty="0"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7793468" y="5679128"/>
            <a:ext cx="1043951" cy="4259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837419" y="6996015"/>
            <a:ext cx="9434251" cy="1569660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265" indent="-342900">
              <a:buFontTx/>
              <a:buChar char="-"/>
            </a:pPr>
            <a:r>
              <a:rPr lang="ru-RU" sz="2400" dirty="0" smtClean="0">
                <a:latin typeface="+mn-lt"/>
                <a:ea typeface="Times New Roman" panose="02020603050405020304" pitchFamily="18" charset="0"/>
              </a:rPr>
              <a:t>прием «Гирлянда» (демонстрируют кружки из бумаги): «зеленый фонарик» – все понял, все хорошо, беру с собой; «желтый фонарик» – так себе, надо подумать;</a:t>
            </a:r>
          </a:p>
          <a:p>
            <a:pPr marL="342265" indent="-342900">
              <a:buFontTx/>
              <a:buChar char="-"/>
            </a:pPr>
            <a:r>
              <a:rPr lang="ru-RU" sz="2400" dirty="0" smtClean="0">
                <a:latin typeface="+mn-lt"/>
                <a:ea typeface="Times New Roman" panose="02020603050405020304" pitchFamily="18" charset="0"/>
              </a:rPr>
              <a:t>«красный фонарик» – ничего не пригодится, не понял)</a:t>
            </a:r>
            <a:endParaRPr lang="ru-RU" sz="2400" dirty="0"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7793468" y="7371436"/>
            <a:ext cx="1043951" cy="4259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53" y="214019"/>
            <a:ext cx="6983566" cy="59420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13626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16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6" name="Google Shape;106;p3"/>
          <p:cNvSpPr txBox="1"/>
          <p:nvPr/>
        </p:nvSpPr>
        <p:spPr>
          <a:xfrm>
            <a:off x="304788" y="1225986"/>
            <a:ext cx="18645789" cy="18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00CC00"/>
                </a:solidFill>
                <a:latin typeface="+mn-lt"/>
                <a:ea typeface="Proxima Nova"/>
                <a:cs typeface="Proxima Nova"/>
                <a:sym typeface="Proxima Nova"/>
              </a:rPr>
              <a:t>5. </a:t>
            </a:r>
            <a:r>
              <a:rPr lang="ru-RU" sz="3600" b="1" dirty="0">
                <a:solidFill>
                  <a:srgbClr val="00CC00"/>
                </a:solidFill>
                <a:latin typeface="+mn-lt"/>
                <a:ea typeface="Proxima Nova"/>
                <a:cs typeface="Proxima Nova"/>
                <a:sym typeface="Proxima Nova"/>
              </a:rPr>
              <a:t>ИНТЕГРАЦИЯ С ДРУГИМИ ВИДАМИ ФУНКЦИОНАЛЬНОЙ ГРАМОТНОСТИ (интегративные задания) </a:t>
            </a:r>
          </a:p>
          <a:p>
            <a:pPr lvl="0" algn="ctr"/>
            <a:endParaRPr lang="ru-RU" sz="3600" b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2CEA3A12-BEC0-4CD7-8D15-551BCEC05D1D}"/>
              </a:ext>
            </a:extLst>
          </p:cNvPr>
          <p:cNvSpPr/>
          <p:nvPr/>
        </p:nvSpPr>
        <p:spPr>
          <a:xfrm>
            <a:off x="5252035" y="3031868"/>
            <a:ext cx="8472557" cy="52529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ФИНАНСОВАЯ ГРАМОТНОСТЬ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0100D91F-846D-47AD-845A-488DB705BF0A}"/>
              </a:ext>
            </a:extLst>
          </p:cNvPr>
          <p:cNvSpPr/>
          <p:nvPr/>
        </p:nvSpPr>
        <p:spPr>
          <a:xfrm>
            <a:off x="1686558" y="6748856"/>
            <a:ext cx="4325774" cy="505839"/>
          </a:xfrm>
          <a:prstGeom prst="rect">
            <a:avLst/>
          </a:prstGeom>
          <a:ln>
            <a:solidFill>
              <a:srgbClr val="FC9228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ЧИТАТЕЛЬСКАЯ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9D81AEFD-BC83-49D2-9742-E774FDA61350}"/>
              </a:ext>
            </a:extLst>
          </p:cNvPr>
          <p:cNvSpPr/>
          <p:nvPr/>
        </p:nvSpPr>
        <p:spPr>
          <a:xfrm>
            <a:off x="1686558" y="5689368"/>
            <a:ext cx="4325774" cy="606377"/>
          </a:xfrm>
          <a:prstGeom prst="rect">
            <a:avLst/>
          </a:prstGeom>
          <a:ln>
            <a:solidFill>
              <a:srgbClr val="FF9933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МАТЕМАТИЧЕСКАЯ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CE88DDCF-42C5-46C6-BD44-0EAF8E6EF2F0}"/>
              </a:ext>
            </a:extLst>
          </p:cNvPr>
          <p:cNvSpPr/>
          <p:nvPr/>
        </p:nvSpPr>
        <p:spPr>
          <a:xfrm>
            <a:off x="10660649" y="5735659"/>
            <a:ext cx="7053256" cy="606379"/>
          </a:xfrm>
          <a:prstGeom prst="rect">
            <a:avLst/>
          </a:prstGeom>
          <a:ln>
            <a:solidFill>
              <a:srgbClr val="EE007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ЕСТЕСТВЕННО-НАУЧНАЯ ГРАМОТНОСТЬ </a:t>
            </a: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DF384FCF-BD29-4A32-AC59-E094EBA09FD9}"/>
              </a:ext>
            </a:extLst>
          </p:cNvPr>
          <p:cNvSpPr/>
          <p:nvPr/>
        </p:nvSpPr>
        <p:spPr>
          <a:xfrm>
            <a:off x="10660649" y="7820115"/>
            <a:ext cx="7053256" cy="606378"/>
          </a:xfrm>
          <a:prstGeom prst="rect">
            <a:avLst/>
          </a:prstGeom>
          <a:ln>
            <a:solidFill>
              <a:srgbClr val="EE007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ГЛОБАЛЬНЫЕ КОМПЕТЕНЦИИ</a:t>
            </a:r>
          </a:p>
        </p:txBody>
      </p:sp>
      <p:sp>
        <p:nvSpPr>
          <p:cNvPr id="14" name="Знак ''плюс'' 1">
            <a:extLst>
              <a:ext uri="{FF2B5EF4-FFF2-40B4-BE49-F238E27FC236}">
                <a16:creationId xmlns="" xmlns:a16="http://schemas.microsoft.com/office/drawing/2014/main" id="{77C2454D-588D-4A55-9804-2F67DDD82865}"/>
              </a:ext>
            </a:extLst>
          </p:cNvPr>
          <p:cNvSpPr/>
          <p:nvPr/>
        </p:nvSpPr>
        <p:spPr>
          <a:xfrm>
            <a:off x="8876819" y="3557162"/>
            <a:ext cx="1222985" cy="1047322"/>
          </a:xfrm>
          <a:prstGeom prst="mathPlus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97280" y="4213493"/>
            <a:ext cx="7843754" cy="1077218"/>
          </a:xfrm>
          <a:prstGeom prst="rect">
            <a:avLst/>
          </a:prstGeom>
          <a:solidFill>
            <a:srgbClr val="FF9933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Инструментальные направления функциональной грамотности</a:t>
            </a:r>
            <a:endParaRPr lang="ru-RU" sz="3200" b="1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099804" y="4197921"/>
            <a:ext cx="7843754" cy="1077218"/>
          </a:xfrm>
          <a:prstGeom prst="rect">
            <a:avLst/>
          </a:prstGeom>
          <a:solidFill>
            <a:srgbClr val="EE0077"/>
          </a:solidFill>
          <a:ln>
            <a:solidFill>
              <a:srgbClr val="EE007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Тематические направления функциональной грамотности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9D81AEFD-BC83-49D2-9742-E774FDA61350}"/>
              </a:ext>
            </a:extLst>
          </p:cNvPr>
          <p:cNvSpPr/>
          <p:nvPr/>
        </p:nvSpPr>
        <p:spPr>
          <a:xfrm>
            <a:off x="1686559" y="7707806"/>
            <a:ext cx="4325773" cy="606377"/>
          </a:xfrm>
          <a:prstGeom prst="rect">
            <a:avLst/>
          </a:prstGeom>
          <a:ln>
            <a:solidFill>
              <a:srgbClr val="FC9228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ЦИФРОВАЯ 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097280" y="5275139"/>
            <a:ext cx="0" cy="2771581"/>
          </a:xfrm>
          <a:prstGeom prst="line">
            <a:avLst/>
          </a:prstGeom>
          <a:ln w="38100">
            <a:solidFill>
              <a:srgbClr val="FC92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1097280" y="5992557"/>
            <a:ext cx="589278" cy="0"/>
          </a:xfrm>
          <a:prstGeom prst="straightConnector1">
            <a:avLst/>
          </a:prstGeom>
          <a:ln w="38100">
            <a:solidFill>
              <a:srgbClr val="FF99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1097280" y="8034717"/>
            <a:ext cx="589278" cy="0"/>
          </a:xfrm>
          <a:prstGeom prst="straightConnector1">
            <a:avLst/>
          </a:prstGeom>
          <a:ln w="38100">
            <a:solidFill>
              <a:srgbClr val="FF99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1097280" y="7075737"/>
            <a:ext cx="589278" cy="0"/>
          </a:xfrm>
          <a:prstGeom prst="straightConnector1">
            <a:avLst/>
          </a:prstGeom>
          <a:ln w="38100">
            <a:solidFill>
              <a:srgbClr val="FF99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099804" y="5275139"/>
            <a:ext cx="0" cy="2848165"/>
          </a:xfrm>
          <a:prstGeom prst="line">
            <a:avLst/>
          </a:prstGeom>
          <a:ln w="38100">
            <a:solidFill>
              <a:srgbClr val="EE00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10099804" y="5992556"/>
            <a:ext cx="589278" cy="0"/>
          </a:xfrm>
          <a:prstGeom prst="straightConnector1">
            <a:avLst/>
          </a:prstGeom>
          <a:ln w="38100">
            <a:solidFill>
              <a:srgbClr val="EE0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10071371" y="8123304"/>
            <a:ext cx="589278" cy="0"/>
          </a:xfrm>
          <a:prstGeom prst="straightConnector1">
            <a:avLst/>
          </a:prstGeom>
          <a:ln w="38100">
            <a:solidFill>
              <a:srgbClr val="EE0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6111413" y="5750680"/>
            <a:ext cx="24545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dirty="0">
                <a:latin typeface="Times New Roman" panose="02020603050405020304" pitchFamily="18" charset="0"/>
                <a:sym typeface="Tahoma" panose="020B0604030504040204" pitchFamily="34" charset="0"/>
              </a:rPr>
              <a:t>работа с числами</a:t>
            </a:r>
            <a:endParaRPr lang="ru-RU" sz="24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6012332" y="6648317"/>
            <a:ext cx="382027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dirty="0">
                <a:latin typeface="Times New Roman" panose="02020603050405020304" pitchFamily="18" charset="0"/>
                <a:sym typeface="Tahoma" panose="020B0604030504040204" pitchFamily="34" charset="0"/>
              </a:rPr>
              <a:t>понимание предложенного </a:t>
            </a:r>
            <a:endParaRPr lang="ru-RU" altLang="ru-RU" sz="2400" dirty="0" smtClean="0">
              <a:latin typeface="Times New Roman" panose="02020603050405020304" pitchFamily="18" charset="0"/>
              <a:sym typeface="Tahoma" panose="020B0604030504040204" pitchFamily="34" charset="0"/>
            </a:endParaRPr>
          </a:p>
          <a:p>
            <a:r>
              <a:rPr lang="ru-RU" altLang="ru-RU" sz="2400" dirty="0" smtClean="0">
                <a:latin typeface="Times New Roman" panose="02020603050405020304" pitchFamily="18" charset="0"/>
                <a:sym typeface="Tahoma" panose="020B0604030504040204" pitchFamily="34" charset="0"/>
              </a:rPr>
              <a:t>к </a:t>
            </a:r>
            <a:r>
              <a:rPr lang="ru-RU" altLang="ru-RU" sz="2400" dirty="0">
                <a:latin typeface="Times New Roman" panose="02020603050405020304" pitchFamily="18" charset="0"/>
                <a:sym typeface="Tahoma" panose="020B0604030504040204" pitchFamily="34" charset="0"/>
              </a:rPr>
              <a:t>анализу текста</a:t>
            </a:r>
            <a:endParaRPr lang="ru-RU" sz="24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6070299" y="7707806"/>
            <a:ext cx="35573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dirty="0" smtClean="0">
                <a:latin typeface="Times New Roman" panose="02020603050405020304" pitchFamily="18" charset="0"/>
                <a:sym typeface="Tahoma" panose="020B0604030504040204" pitchFamily="34" charset="0"/>
              </a:rPr>
              <a:t>цифровые медиа-ресурсы</a:t>
            </a:r>
          </a:p>
          <a:p>
            <a:r>
              <a:rPr lang="ru-RU" altLang="ru-RU" sz="2400" dirty="0" smtClean="0">
                <a:latin typeface="Times New Roman" panose="02020603050405020304" pitchFamily="18" charset="0"/>
                <a:sym typeface="Tahoma" panose="020B0604030504040204" pitchFamily="34" charset="0"/>
              </a:rPr>
              <a:t>(короткое видео)</a:t>
            </a:r>
            <a:endParaRPr lang="ru-RU" sz="24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10660648" y="8616228"/>
            <a:ext cx="72829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 smtClean="0">
                <a:latin typeface="Times New Roman" panose="02020603050405020304" pitchFamily="18" charset="0"/>
                <a:sym typeface="Tahoma" panose="020B0604030504040204" pitchFamily="34" charset="0"/>
              </a:rPr>
              <a:t>изучение уровня жизни и финансового благополучия жителей разных стран</a:t>
            </a:r>
            <a:endParaRPr lang="ru-RU" sz="24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10747049" y="6416720"/>
            <a:ext cx="71773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>
                <a:latin typeface="Times New Roman" panose="02020603050405020304" pitchFamily="18" charset="0"/>
                <a:sym typeface="Tahoma" panose="020B0604030504040204" pitchFamily="34" charset="0"/>
              </a:rPr>
              <a:t>анализ ситуации и прогнозирование будущего развития событий в процессе ответов на </a:t>
            </a:r>
            <a:r>
              <a:rPr lang="ru-RU" altLang="ru-RU" sz="2400" dirty="0" smtClean="0">
                <a:latin typeface="Times New Roman" panose="02020603050405020304" pitchFamily="18" charset="0"/>
                <a:sym typeface="Tahoma" panose="020B0604030504040204" pitchFamily="34" charset="0"/>
              </a:rPr>
              <a:t>вопросы учителя</a:t>
            </a:r>
            <a:endParaRPr lang="ru-RU" altLang="ru-RU" sz="2400" dirty="0">
              <a:latin typeface="Times New Roman" panose="02020603050405020304" pitchFamily="18" charset="0"/>
              <a:sym typeface="Tahoma" panose="020B0604030504040204" pitchFamily="34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245466"/>
            <a:ext cx="6983566" cy="59420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37178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17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6" name="Google Shape;106;p3"/>
          <p:cNvSpPr txBox="1"/>
          <p:nvPr/>
        </p:nvSpPr>
        <p:spPr>
          <a:xfrm>
            <a:off x="2243343" y="884315"/>
            <a:ext cx="14081388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Proxima Nova"/>
                <a:cs typeface="Proxima Nova"/>
                <a:sym typeface="Proxima Nova"/>
              </a:rPr>
              <a:t>ПЛАН ПРОВЕДЕНИЯ ОБРАЗОВАТЕЛЬНЫХ АКТИВНОСТЕЙ</a:t>
            </a:r>
          </a:p>
          <a:p>
            <a:pPr lvl="0"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Proxima Nova"/>
                <a:cs typeface="Proxima Nova"/>
                <a:sym typeface="Proxima Nova"/>
              </a:rPr>
              <a:t>(Внеурочная деятельность)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+mn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7" name="Google Shape;106;p3">
            <a:extLst>
              <a:ext uri="{FF2B5EF4-FFF2-40B4-BE49-F238E27FC236}">
                <a16:creationId xmlns="" xmlns:a16="http://schemas.microsoft.com/office/drawing/2014/main" id="{54FC85EF-DE09-4F34-A347-C210F0D830C9}"/>
              </a:ext>
            </a:extLst>
          </p:cNvPr>
          <p:cNvSpPr txBox="1"/>
          <p:nvPr/>
        </p:nvSpPr>
        <p:spPr>
          <a:xfrm>
            <a:off x="825936" y="5822075"/>
            <a:ext cx="17725570" cy="574775"/>
          </a:xfrm>
          <a:prstGeom prst="rect">
            <a:avLst/>
          </a:prstGeom>
          <a:solidFill>
            <a:srgbClr val="26B7BC"/>
          </a:solidFill>
          <a:ln>
            <a:noFill/>
          </a:ln>
        </p:spPr>
        <p:txBody>
          <a:bodyPr spcFirstLastPara="1" wrap="square" lIns="142534" tIns="71248" rIns="142534" bIns="71248" anchor="ctr" anchorCtr="0">
            <a:spAutoFit/>
          </a:bodyPr>
          <a:lstStyle/>
          <a:p>
            <a:pPr lvl="0"/>
            <a:r>
              <a:rPr lang="ru-RU" sz="2800" b="1" cap="all" dirty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Этап 1. Мотивационно-целевой (10 минут)</a:t>
            </a:r>
          </a:p>
        </p:txBody>
      </p:sp>
      <p:sp>
        <p:nvSpPr>
          <p:cNvPr id="8" name="Google Shape;108;p3">
            <a:extLst>
              <a:ext uri="{FF2B5EF4-FFF2-40B4-BE49-F238E27FC236}">
                <a16:creationId xmlns="" xmlns:a16="http://schemas.microsoft.com/office/drawing/2014/main" id="{7A9197C0-D716-4AA6-82E3-FF09A63247D0}"/>
              </a:ext>
            </a:extLst>
          </p:cNvPr>
          <p:cNvSpPr txBox="1"/>
          <p:nvPr/>
        </p:nvSpPr>
        <p:spPr>
          <a:xfrm>
            <a:off x="793390" y="6703133"/>
            <a:ext cx="4410121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учителя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9" name="Google Shape;108;p3">
            <a:extLst>
              <a:ext uri="{FF2B5EF4-FFF2-40B4-BE49-F238E27FC236}">
                <a16:creationId xmlns="" xmlns:a16="http://schemas.microsoft.com/office/drawing/2014/main" id="{749F3E36-DEC7-44A2-B990-619EC3027DA1}"/>
              </a:ext>
            </a:extLst>
          </p:cNvPr>
          <p:cNvSpPr txBox="1"/>
          <p:nvPr/>
        </p:nvSpPr>
        <p:spPr>
          <a:xfrm>
            <a:off x="10129407" y="6703133"/>
            <a:ext cx="8389553" cy="451664"/>
          </a:xfrm>
          <a:prstGeom prst="rect">
            <a:avLst/>
          </a:prstGeom>
          <a:solidFill>
            <a:srgbClr val="E61859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Образовательный эффект 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1" name="Google Shape;108;p3">
            <a:extLst>
              <a:ext uri="{FF2B5EF4-FFF2-40B4-BE49-F238E27FC236}">
                <a16:creationId xmlns="" xmlns:a16="http://schemas.microsoft.com/office/drawing/2014/main" id="{E941AC6A-D4E9-4983-A479-A3FE0A41EAF6}"/>
              </a:ext>
            </a:extLst>
          </p:cNvPr>
          <p:cNvSpPr txBox="1"/>
          <p:nvPr/>
        </p:nvSpPr>
        <p:spPr>
          <a:xfrm>
            <a:off x="5284450" y="6721645"/>
            <a:ext cx="4572000" cy="451664"/>
          </a:xfrm>
          <a:prstGeom prst="rect">
            <a:avLst/>
          </a:prstGeom>
          <a:solidFill>
            <a:srgbClr val="F07D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учеников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8" name="Google Shape;108;p3">
            <a:extLst>
              <a:ext uri="{FF2B5EF4-FFF2-40B4-BE49-F238E27FC236}">
                <a16:creationId xmlns="" xmlns:a16="http://schemas.microsoft.com/office/drawing/2014/main" id="{FBD03933-C9E2-4132-8308-0665878C2488}"/>
              </a:ext>
            </a:extLst>
          </p:cNvPr>
          <p:cNvSpPr txBox="1"/>
          <p:nvPr/>
        </p:nvSpPr>
        <p:spPr>
          <a:xfrm>
            <a:off x="9992930" y="7207868"/>
            <a:ext cx="8470492" cy="390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1600" dirty="0">
                <a:solidFill>
                  <a:srgbClr val="FF0000"/>
                </a:solidFill>
                <a:latin typeface="+mn-lt"/>
                <a:ea typeface="Tahoma"/>
                <a:cs typeface="Tahoma"/>
                <a:sym typeface="Tahoma"/>
              </a:rPr>
              <a:t>(чему научились, что узнали, поняли)</a:t>
            </a:r>
          </a:p>
        </p:txBody>
      </p:sp>
      <p:sp>
        <p:nvSpPr>
          <p:cNvPr id="19" name="Google Shape;106;p3">
            <a:extLst>
              <a:ext uri="{FF2B5EF4-FFF2-40B4-BE49-F238E27FC236}">
                <a16:creationId xmlns="" xmlns:a16="http://schemas.microsoft.com/office/drawing/2014/main" id="{CFB4196B-FA49-4A63-A9A5-487211B7C33C}"/>
              </a:ext>
            </a:extLst>
          </p:cNvPr>
          <p:cNvSpPr txBox="1"/>
          <p:nvPr/>
        </p:nvSpPr>
        <p:spPr>
          <a:xfrm>
            <a:off x="874333" y="2404211"/>
            <a:ext cx="17725570" cy="574775"/>
          </a:xfrm>
          <a:prstGeom prst="rect">
            <a:avLst/>
          </a:prstGeom>
          <a:solidFill>
            <a:srgbClr val="26B7BC"/>
          </a:solidFill>
          <a:ln>
            <a:noFill/>
          </a:ln>
        </p:spPr>
        <p:txBody>
          <a:bodyPr spcFirstLastPara="1" wrap="square" lIns="142534" tIns="71248" rIns="142534" bIns="71248" anchor="ctr" anchorCtr="0">
            <a:spAutoFit/>
          </a:bodyPr>
          <a:lstStyle/>
          <a:p>
            <a:pPr lvl="0"/>
            <a:r>
              <a:rPr lang="ru-RU" sz="2800" b="1" cap="all" dirty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Этап 0. Подготовительный</a:t>
            </a:r>
          </a:p>
        </p:txBody>
      </p:sp>
      <p:sp>
        <p:nvSpPr>
          <p:cNvPr id="20" name="Google Shape;108;p3">
            <a:extLst>
              <a:ext uri="{FF2B5EF4-FFF2-40B4-BE49-F238E27FC236}">
                <a16:creationId xmlns="" xmlns:a16="http://schemas.microsoft.com/office/drawing/2014/main" id="{EA25914B-856B-4D56-8737-8158019CEF1A}"/>
              </a:ext>
            </a:extLst>
          </p:cNvPr>
          <p:cNvSpPr txBox="1"/>
          <p:nvPr/>
        </p:nvSpPr>
        <p:spPr>
          <a:xfrm>
            <a:off x="793390" y="3727571"/>
            <a:ext cx="4306186" cy="2049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400" dirty="0"/>
              <a:t>Подготовка кабинета к уроку: расстановка столов, для удобства работы в группах, проверка техники и сети интернет</a:t>
            </a:r>
            <a:endParaRPr sz="24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245466"/>
            <a:ext cx="6983566" cy="59420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3" name="Google Shape;108;p3">
            <a:extLst>
              <a:ext uri="{FF2B5EF4-FFF2-40B4-BE49-F238E27FC236}">
                <a16:creationId xmlns="" xmlns:a16="http://schemas.microsoft.com/office/drawing/2014/main" id="{7A9197C0-D716-4AA6-82E3-FF09A63247D0}"/>
              </a:ext>
            </a:extLst>
          </p:cNvPr>
          <p:cNvSpPr txBox="1"/>
          <p:nvPr/>
        </p:nvSpPr>
        <p:spPr>
          <a:xfrm>
            <a:off x="825936" y="3110748"/>
            <a:ext cx="4410121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учителя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4" name="Google Shape;108;p3">
            <a:extLst>
              <a:ext uri="{FF2B5EF4-FFF2-40B4-BE49-F238E27FC236}">
                <a16:creationId xmlns="" xmlns:a16="http://schemas.microsoft.com/office/drawing/2014/main" id="{749F3E36-DEC7-44A2-B990-619EC3027DA1}"/>
              </a:ext>
            </a:extLst>
          </p:cNvPr>
          <p:cNvSpPr txBox="1"/>
          <p:nvPr/>
        </p:nvSpPr>
        <p:spPr>
          <a:xfrm>
            <a:off x="10161953" y="3110748"/>
            <a:ext cx="8389553" cy="451664"/>
          </a:xfrm>
          <a:prstGeom prst="rect">
            <a:avLst/>
          </a:prstGeom>
          <a:solidFill>
            <a:srgbClr val="E61859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Образовательный эффект 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5" name="Google Shape;108;p3">
            <a:extLst>
              <a:ext uri="{FF2B5EF4-FFF2-40B4-BE49-F238E27FC236}">
                <a16:creationId xmlns="" xmlns:a16="http://schemas.microsoft.com/office/drawing/2014/main" id="{E941AC6A-D4E9-4983-A479-A3FE0A41EAF6}"/>
              </a:ext>
            </a:extLst>
          </p:cNvPr>
          <p:cNvSpPr txBox="1"/>
          <p:nvPr/>
        </p:nvSpPr>
        <p:spPr>
          <a:xfrm>
            <a:off x="5316996" y="3129260"/>
            <a:ext cx="4572000" cy="451664"/>
          </a:xfrm>
          <a:prstGeom prst="rect">
            <a:avLst/>
          </a:prstGeom>
          <a:solidFill>
            <a:srgbClr val="F07D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учеников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88566" y="3752024"/>
            <a:ext cx="36519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Объединяются парами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129407" y="3724184"/>
            <a:ext cx="65966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 навыков самоорганизации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874333" y="7597977"/>
            <a:ext cx="422524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Приветствует учащихся, создает условия для потребности включения в деятельность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251067" y="7597977"/>
            <a:ext cx="460538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Приветствуют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учителя.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Включаются в деятельность. Смотрят видеофильм. Обсуждают его.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0161953" y="7765562"/>
            <a:ext cx="83014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Анализируют информацию, полученную при просмотре фильма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545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18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7" name="Google Shape;106;p3"/>
          <p:cNvSpPr txBox="1"/>
          <p:nvPr/>
        </p:nvSpPr>
        <p:spPr>
          <a:xfrm>
            <a:off x="2434839" y="850382"/>
            <a:ext cx="14340394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Proxima Nova"/>
                <a:cs typeface="Proxima Nova"/>
                <a:sym typeface="Proxima Nova"/>
              </a:rPr>
              <a:t>ПЛАН ПРОВЕДЕНИЯ ОБРАЗОВАТЕЛЬНЫХ АКТИВНОСТЕЙ</a:t>
            </a:r>
          </a:p>
          <a:p>
            <a:pPr lvl="0"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Proxima Nova"/>
                <a:cs typeface="Proxima Nova"/>
                <a:sym typeface="Proxima Nova"/>
              </a:rPr>
              <a:t>(Внеурочная деятельность)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+mn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8" name="Google Shape;106;p3">
            <a:extLst>
              <a:ext uri="{FF2B5EF4-FFF2-40B4-BE49-F238E27FC236}">
                <a16:creationId xmlns="" xmlns:a16="http://schemas.microsoft.com/office/drawing/2014/main" id="{54FC85EF-DE09-4F34-A347-C210F0D830C9}"/>
              </a:ext>
            </a:extLst>
          </p:cNvPr>
          <p:cNvSpPr txBox="1"/>
          <p:nvPr/>
        </p:nvSpPr>
        <p:spPr>
          <a:xfrm>
            <a:off x="589334" y="2381481"/>
            <a:ext cx="17725570" cy="574775"/>
          </a:xfrm>
          <a:prstGeom prst="rect">
            <a:avLst/>
          </a:prstGeom>
          <a:solidFill>
            <a:srgbClr val="26B7BC"/>
          </a:solidFill>
          <a:ln>
            <a:noFill/>
          </a:ln>
        </p:spPr>
        <p:txBody>
          <a:bodyPr spcFirstLastPara="1" wrap="square" lIns="142534" tIns="71248" rIns="142534" bIns="71248" anchor="ctr" anchorCtr="0">
            <a:spAutoFit/>
          </a:bodyPr>
          <a:lstStyle/>
          <a:p>
            <a:pPr lvl="0"/>
            <a:r>
              <a:rPr lang="ru-RU" sz="2800" b="1" cap="all" dirty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2. </a:t>
            </a:r>
            <a:r>
              <a:rPr lang="ru-RU" sz="2800" b="1" cap="all" dirty="0" err="1" smtClean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ОРГАНИЗАЦИОнно</a:t>
            </a:r>
            <a:r>
              <a:rPr lang="ru-RU" sz="2800" b="1" cap="all" dirty="0" smtClean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-действенный </a:t>
            </a:r>
            <a:r>
              <a:rPr lang="ru-RU" sz="2800" b="1" cap="all" dirty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компонент </a:t>
            </a:r>
            <a:r>
              <a:rPr lang="ru-RU" sz="2800" b="1" cap="all" dirty="0" smtClean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(25 </a:t>
            </a:r>
            <a:r>
              <a:rPr lang="ru-RU" sz="2800" b="1" cap="all" dirty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минут)</a:t>
            </a:r>
          </a:p>
        </p:txBody>
      </p:sp>
      <p:sp>
        <p:nvSpPr>
          <p:cNvPr id="9" name="Google Shape;108;p3">
            <a:extLst>
              <a:ext uri="{FF2B5EF4-FFF2-40B4-BE49-F238E27FC236}">
                <a16:creationId xmlns="" xmlns:a16="http://schemas.microsoft.com/office/drawing/2014/main" id="{7A9197C0-D716-4AA6-82E3-FF09A63247D0}"/>
              </a:ext>
            </a:extLst>
          </p:cNvPr>
          <p:cNvSpPr txBox="1"/>
          <p:nvPr/>
        </p:nvSpPr>
        <p:spPr>
          <a:xfrm>
            <a:off x="556396" y="3241112"/>
            <a:ext cx="6192927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учителя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1" name="Google Shape;108;p3">
            <a:extLst>
              <a:ext uri="{FF2B5EF4-FFF2-40B4-BE49-F238E27FC236}">
                <a16:creationId xmlns="" xmlns:a16="http://schemas.microsoft.com/office/drawing/2014/main" id="{749F3E36-DEC7-44A2-B990-619EC3027DA1}"/>
              </a:ext>
            </a:extLst>
          </p:cNvPr>
          <p:cNvSpPr txBox="1"/>
          <p:nvPr/>
        </p:nvSpPr>
        <p:spPr>
          <a:xfrm>
            <a:off x="12333311" y="3223954"/>
            <a:ext cx="5981593" cy="465219"/>
          </a:xfrm>
          <a:prstGeom prst="rect">
            <a:avLst/>
          </a:prstGeom>
          <a:solidFill>
            <a:srgbClr val="E61859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Образовательный эффект 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2" name="Google Shape;108;p3">
            <a:extLst>
              <a:ext uri="{FF2B5EF4-FFF2-40B4-BE49-F238E27FC236}">
                <a16:creationId xmlns="" xmlns:a16="http://schemas.microsoft.com/office/drawing/2014/main" id="{E941AC6A-D4E9-4983-A479-A3FE0A41EAF6}"/>
              </a:ext>
            </a:extLst>
          </p:cNvPr>
          <p:cNvSpPr txBox="1"/>
          <p:nvPr/>
        </p:nvSpPr>
        <p:spPr>
          <a:xfrm>
            <a:off x="7166119" y="3223954"/>
            <a:ext cx="4572000" cy="451664"/>
          </a:xfrm>
          <a:prstGeom prst="rect">
            <a:avLst/>
          </a:prstGeom>
          <a:solidFill>
            <a:srgbClr val="F07D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учеников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9" name="Google Shape;108;p3">
            <a:extLst>
              <a:ext uri="{FF2B5EF4-FFF2-40B4-BE49-F238E27FC236}">
                <a16:creationId xmlns="" xmlns:a16="http://schemas.microsoft.com/office/drawing/2014/main" id="{FBD03933-C9E2-4132-8308-0665878C2488}"/>
              </a:ext>
            </a:extLst>
          </p:cNvPr>
          <p:cNvSpPr txBox="1"/>
          <p:nvPr/>
        </p:nvSpPr>
        <p:spPr>
          <a:xfrm>
            <a:off x="12893188" y="3727689"/>
            <a:ext cx="4861838" cy="390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1600" dirty="0">
                <a:solidFill>
                  <a:srgbClr val="FF0000"/>
                </a:solidFill>
                <a:latin typeface="+mn-lt"/>
                <a:ea typeface="Tahoma"/>
                <a:cs typeface="Tahoma"/>
                <a:sym typeface="Tahoma"/>
              </a:rPr>
              <a:t>(чему научились, что узнали, поняли)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56395" y="3825832"/>
            <a:ext cx="61929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Организовывает опрос «Что значит быть финансово благополучным человеком?». </a:t>
            </a:r>
            <a:endParaRPr 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6395" y="4545193"/>
            <a:ext cx="61929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Мотивирует учащихся к учебному действию. Фиксирует учебные затруднения. Организовывает деятельность учащихся по определению темы занятия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2275" y="5454322"/>
            <a:ext cx="62611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Повторяют понятие «Личный бюджет», «Семейный бюджет», «Доход», «Расход».</a:t>
            </a:r>
            <a:endParaRPr lang="ru-RU" sz="1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56395" y="6450682"/>
            <a:ext cx="62611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Повторяет приемы составления финансового плана. Обобщает ответы учащихся.</a:t>
            </a:r>
            <a:endParaRPr lang="ru-RU" sz="1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56395" y="7605689"/>
            <a:ext cx="61270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Предлагает пример структуры правильно поставленной цели. Предлагает учащимся сформулировать правильно составленную цель.</a:t>
            </a:r>
            <a:endParaRPr lang="ru-RU" sz="1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31097" y="8710062"/>
            <a:ext cx="60435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Предлагает,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используя исходные данные для каждой конкретной «семьи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»,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рассчитать все возможные варианты экономии денежных средств для осуществления мечты. Свои варианты осуществления мечты занести в таблицу.</a:t>
            </a:r>
            <a:endParaRPr lang="ru-RU" sz="1800" dirty="0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245466"/>
            <a:ext cx="6983566" cy="59420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6" name="Прямоугольник 15"/>
          <p:cNvSpPr/>
          <p:nvPr/>
        </p:nvSpPr>
        <p:spPr>
          <a:xfrm>
            <a:off x="7166120" y="3956871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Участвуют в опросе. Выходят на тему урока. Формулируют цель, задачи.</a:t>
            </a:r>
            <a:endParaRPr lang="ru-RU" sz="1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166119" y="5420305"/>
            <a:ext cx="48778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Предлагают варианты определения. Сравнивают получившиеся варианты с образцом, предложенным преподавателем.</a:t>
            </a:r>
            <a:endParaRPr lang="ru-RU" sz="1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192451" y="6405360"/>
            <a:ext cx="4519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Принимают участие в повторении пройденного материала. Формулируют вывод о том, из чего состоит финансовый план.</a:t>
            </a:r>
            <a:endParaRPr lang="ru-RU" sz="18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166119" y="7667415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Составляют свой пример правильно составленной цели (выбирают из предложенных в случае затруднения).</a:t>
            </a:r>
            <a:endParaRPr lang="ru-RU" sz="18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166119" y="8734365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Каждая пара, используя исходные данные для каждой конкретной «семьи» рассчитают все возможные варианты экономии денежных средств для решения кейса. Свои варианты осуществления мечты заносят в таблицу.</a:t>
            </a:r>
            <a:endParaRPr lang="ru-RU" sz="1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2154916" y="4497607"/>
            <a:ext cx="603608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SzPts val="1000"/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Поняли, как выбирать действия в соответствии с поставленной задачей и условиями её реализации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lvl="0">
              <a:buSzPts val="1000"/>
            </a:pP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Научились ставить вопросы, обращаться за помощью; проявлять активность во взаимодействии для решения коммуникативных и познавательных задач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lvl="0">
              <a:buSzPts val="1000"/>
            </a:pP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Научились анализировать информацию, выделять существенные признаки; сравнивать полученные результаты в парах.</a:t>
            </a:r>
          </a:p>
          <a:p>
            <a:pPr indent="-1270"/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97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19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7" name="Google Shape;106;p3"/>
          <p:cNvSpPr txBox="1"/>
          <p:nvPr/>
        </p:nvSpPr>
        <p:spPr>
          <a:xfrm>
            <a:off x="2240837" y="999738"/>
            <a:ext cx="14532452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Proxima Nova"/>
                <a:cs typeface="Proxima Nova"/>
                <a:sym typeface="Proxima Nova"/>
              </a:rPr>
              <a:t>ПЛАН ПРОВЕДЕНИЯ ОБРАЗОВАТЕЛЬНЫХ АКТИВНОСТЕЙ</a:t>
            </a:r>
          </a:p>
          <a:p>
            <a:pPr lvl="0"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Proxima Nova"/>
                <a:cs typeface="Proxima Nova"/>
                <a:sym typeface="Proxima Nova"/>
              </a:rPr>
              <a:t>(Внеурочная деятельность)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+mn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8" name="Google Shape;106;p3">
            <a:extLst>
              <a:ext uri="{FF2B5EF4-FFF2-40B4-BE49-F238E27FC236}">
                <a16:creationId xmlns="" xmlns:a16="http://schemas.microsoft.com/office/drawing/2014/main" id="{54FC85EF-DE09-4F34-A347-C210F0D830C9}"/>
              </a:ext>
            </a:extLst>
          </p:cNvPr>
          <p:cNvSpPr txBox="1"/>
          <p:nvPr/>
        </p:nvSpPr>
        <p:spPr>
          <a:xfrm>
            <a:off x="644278" y="2640395"/>
            <a:ext cx="17725570" cy="574775"/>
          </a:xfrm>
          <a:prstGeom prst="rect">
            <a:avLst/>
          </a:prstGeom>
          <a:solidFill>
            <a:srgbClr val="26B7BC"/>
          </a:solidFill>
          <a:ln>
            <a:noFill/>
          </a:ln>
        </p:spPr>
        <p:txBody>
          <a:bodyPr spcFirstLastPara="1" wrap="square" lIns="142534" tIns="71248" rIns="142534" bIns="71248" anchor="ctr" anchorCtr="0">
            <a:spAutoFit/>
          </a:bodyPr>
          <a:lstStyle/>
          <a:p>
            <a:pPr lvl="0"/>
            <a:r>
              <a:rPr lang="ru-RU" sz="2800" b="1" cap="all" dirty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Этап 3. Рефлексивно-оценочный компонент (5 минут)</a:t>
            </a:r>
          </a:p>
        </p:txBody>
      </p:sp>
      <p:sp>
        <p:nvSpPr>
          <p:cNvPr id="9" name="Google Shape;108;p3">
            <a:extLst>
              <a:ext uri="{FF2B5EF4-FFF2-40B4-BE49-F238E27FC236}">
                <a16:creationId xmlns="" xmlns:a16="http://schemas.microsoft.com/office/drawing/2014/main" id="{7A9197C0-D716-4AA6-82E3-FF09A63247D0}"/>
              </a:ext>
            </a:extLst>
          </p:cNvPr>
          <p:cNvSpPr txBox="1"/>
          <p:nvPr/>
        </p:nvSpPr>
        <p:spPr>
          <a:xfrm>
            <a:off x="644278" y="3603944"/>
            <a:ext cx="4410121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учителя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1" name="Google Shape;108;p3">
            <a:extLst>
              <a:ext uri="{FF2B5EF4-FFF2-40B4-BE49-F238E27FC236}">
                <a16:creationId xmlns="" xmlns:a16="http://schemas.microsoft.com/office/drawing/2014/main" id="{749F3E36-DEC7-44A2-B990-619EC3027DA1}"/>
              </a:ext>
            </a:extLst>
          </p:cNvPr>
          <p:cNvSpPr txBox="1"/>
          <p:nvPr/>
        </p:nvSpPr>
        <p:spPr>
          <a:xfrm>
            <a:off x="12060206" y="3535477"/>
            <a:ext cx="6211463" cy="451664"/>
          </a:xfrm>
          <a:prstGeom prst="rect">
            <a:avLst/>
          </a:prstGeom>
          <a:solidFill>
            <a:srgbClr val="E61859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Образовательный эффект 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2" name="Google Shape;108;p3">
            <a:extLst>
              <a:ext uri="{FF2B5EF4-FFF2-40B4-BE49-F238E27FC236}">
                <a16:creationId xmlns="" xmlns:a16="http://schemas.microsoft.com/office/drawing/2014/main" id="{E941AC6A-D4E9-4983-A479-A3FE0A41EAF6}"/>
              </a:ext>
            </a:extLst>
          </p:cNvPr>
          <p:cNvSpPr txBox="1"/>
          <p:nvPr/>
        </p:nvSpPr>
        <p:spPr>
          <a:xfrm>
            <a:off x="5259139" y="3583225"/>
            <a:ext cx="6596327" cy="451664"/>
          </a:xfrm>
          <a:prstGeom prst="rect">
            <a:avLst/>
          </a:prstGeom>
          <a:solidFill>
            <a:srgbClr val="F07D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учеников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9" name="Google Shape;108;p3">
            <a:extLst>
              <a:ext uri="{FF2B5EF4-FFF2-40B4-BE49-F238E27FC236}">
                <a16:creationId xmlns="" xmlns:a16="http://schemas.microsoft.com/office/drawing/2014/main" id="{FBD03933-C9E2-4132-8308-0665878C2488}"/>
              </a:ext>
            </a:extLst>
          </p:cNvPr>
          <p:cNvSpPr txBox="1"/>
          <p:nvPr/>
        </p:nvSpPr>
        <p:spPr>
          <a:xfrm>
            <a:off x="12128614" y="4001868"/>
            <a:ext cx="6074645" cy="403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1600" dirty="0">
                <a:solidFill>
                  <a:srgbClr val="FF0000"/>
                </a:solidFill>
                <a:latin typeface="+mn-lt"/>
                <a:ea typeface="Tahoma"/>
                <a:cs typeface="Tahoma"/>
                <a:sym typeface="Tahoma"/>
              </a:rPr>
              <a:t>(чему научились, что узнали, поняли)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245466"/>
            <a:ext cx="6983566" cy="59420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Прямоугольник 1"/>
          <p:cNvSpPr/>
          <p:nvPr/>
        </p:nvSpPr>
        <p:spPr>
          <a:xfrm>
            <a:off x="644278" y="4555705"/>
            <a:ext cx="48682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Анализ успешности усвоенного материала и деятельности обучающихся.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Составление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личного финансового плана»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4278" y="7392691"/>
            <a:ext cx="42837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Предложение выбора мобильных приложений для учета личных финансов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59139" y="4555704"/>
            <a:ext cx="60203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Проводится обсуждение результатов и выявление ошибок на примере одной работы. </a:t>
            </a: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Составляется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обсуждается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«личный финансовый план»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12526" y="8946963"/>
            <a:ext cx="4727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Выполняют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итоговое задание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128613" y="4555703"/>
            <a:ext cx="51697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Навыки сотрудничества в разных ситуациях, умение не создавать конфликтов и находить выходы из спорных ситуаций.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2128613" y="6952643"/>
            <a:ext cx="58720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 навыков самоорганизации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447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r"/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1390279" y="2339667"/>
            <a:ext cx="16557414" cy="5376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 </a:t>
            </a:r>
            <a:r>
              <a:rPr lang="ru-RU" sz="40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Комплекс образовательных мероприятий по теме: </a:t>
            </a:r>
          </a:p>
          <a:p>
            <a:pPr lvl="0" algn="ctr"/>
            <a:r>
              <a:rPr lang="ru-RU" sz="40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«ПЛАНИРОВАНИЕ И УПРАВЛЕНИЕ ЛИЧНЫМИ ФИНАНСАМИ»</a:t>
            </a:r>
          </a:p>
          <a:p>
            <a:pPr lvl="0" algn="ctr"/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д</a:t>
            </a:r>
            <a:r>
              <a:rPr lang="ru-RU" sz="40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ля обучающихся 9 класса</a:t>
            </a:r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 algn="ctr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endParaRPr lang="ru-RU" sz="3600" b="1" dirty="0" smtClean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endParaRPr lang="ru-RU" sz="3600" b="1" dirty="0" smtClean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endParaRPr lang="ru-RU" sz="36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endParaRPr lang="ru-RU" sz="3600" b="1" dirty="0" smtClean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r>
              <a:rPr lang="ru-RU" sz="36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Слушатель: Башкирова Ирина Викторовна</a:t>
            </a:r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29" y="369945"/>
            <a:ext cx="10149123" cy="863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93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20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6" name="Google Shape;106;p3"/>
          <p:cNvSpPr txBox="1"/>
          <p:nvPr/>
        </p:nvSpPr>
        <p:spPr>
          <a:xfrm>
            <a:off x="7857032" y="864740"/>
            <a:ext cx="3704318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rgbClr val="FF0000"/>
                </a:solidFill>
                <a:latin typeface="+mn-lt"/>
                <a:ea typeface="Proxima Nova"/>
                <a:cs typeface="Proxima Nova"/>
                <a:sym typeface="Proxima Nova"/>
              </a:rPr>
              <a:t>ЗАКЛЮЧЕНИЕ</a:t>
            </a:r>
          </a:p>
        </p:txBody>
      </p:sp>
      <p:sp>
        <p:nvSpPr>
          <p:cNvPr id="11" name="Google Shape;240;g2caef66eca8_0_158"/>
          <p:cNvSpPr txBox="1">
            <a:spLocks noChangeArrowheads="1"/>
          </p:cNvSpPr>
          <p:nvPr/>
        </p:nvSpPr>
        <p:spPr bwMode="auto">
          <a:xfrm>
            <a:off x="5477277" y="7979245"/>
            <a:ext cx="11769725" cy="240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>
            <a:spAutoFit/>
          </a:bodyPr>
          <a:lstStyle>
            <a:lvl1pPr marL="457200" indent="-4064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393700" indent="-342900" algn="just">
              <a:buSzPts val="2800"/>
              <a:buFont typeface="Wingdings" panose="05000000000000000000" pitchFamily="2" charset="2"/>
              <a:buChar char="Ø"/>
            </a:pPr>
            <a:r>
              <a:rPr lang="ru-RU" altLang="ru-RU" dirty="0" smtClean="0">
                <a:latin typeface="+mn-lt"/>
                <a:sym typeface="Proxima Nova" panose="020B0604020202020204" charset="0"/>
              </a:rPr>
              <a:t>Распределять расходы по основным категориям</a:t>
            </a:r>
          </a:p>
          <a:p>
            <a:pPr marL="393700" indent="-342900" algn="just">
              <a:buSzPts val="2800"/>
              <a:buFont typeface="Wingdings" panose="05000000000000000000" pitchFamily="2" charset="2"/>
              <a:buChar char="Ø"/>
            </a:pPr>
            <a:r>
              <a:rPr lang="ru-RU" altLang="ru-RU" dirty="0" smtClean="0">
                <a:latin typeface="+mn-lt"/>
                <a:sym typeface="Proxima Nova" panose="020B0604020202020204" charset="0"/>
              </a:rPr>
              <a:t>Определяют приоритетные траты</a:t>
            </a:r>
          </a:p>
          <a:p>
            <a:pPr marL="393700" indent="-342900" algn="just">
              <a:buSzPts val="2800"/>
              <a:buFont typeface="Wingdings" panose="05000000000000000000" pitchFamily="2" charset="2"/>
              <a:buChar char="Ø"/>
            </a:pPr>
            <a:r>
              <a:rPr lang="ru-RU" altLang="ru-RU" dirty="0" smtClean="0">
                <a:latin typeface="+mn-lt"/>
                <a:sym typeface="Proxima Nova" panose="020B0604020202020204" charset="0"/>
              </a:rPr>
              <a:t>Выбирают товар или услугу в соответствии с реальными финансовыми возможностями</a:t>
            </a:r>
          </a:p>
          <a:p>
            <a:pPr marL="393700" indent="-342900" algn="just">
              <a:buSzPts val="2800"/>
              <a:buFont typeface="Wingdings" panose="05000000000000000000" pitchFamily="2" charset="2"/>
              <a:buChar char="Ø"/>
            </a:pPr>
            <a:r>
              <a:rPr lang="ru-RU" altLang="ru-RU" dirty="0" smtClean="0">
                <a:latin typeface="+mn-lt"/>
                <a:sym typeface="Proxima Nova" panose="020B0604020202020204" charset="0"/>
              </a:rPr>
              <a:t>Составляют личный финансовый план, связанный с конкретными финансовыми целями.</a:t>
            </a:r>
            <a:endParaRPr lang="ru-RU" altLang="ru-RU" dirty="0">
              <a:latin typeface="+mn-lt"/>
              <a:sym typeface="Proxima Nova" panose="020B0604020202020204" charset="0"/>
            </a:endParaRPr>
          </a:p>
        </p:txBody>
      </p:sp>
      <p:sp>
        <p:nvSpPr>
          <p:cNvPr id="12" name="Google Shape;237;g2caef66eca8_0_158"/>
          <p:cNvSpPr txBox="1">
            <a:spLocks noChangeArrowheads="1"/>
          </p:cNvSpPr>
          <p:nvPr/>
        </p:nvSpPr>
        <p:spPr bwMode="auto">
          <a:xfrm>
            <a:off x="4826401" y="7149898"/>
            <a:ext cx="13363575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ru-RU" sz="4300" b="1" dirty="0">
                <a:solidFill>
                  <a:srgbClr val="01509F"/>
                </a:solidFill>
                <a:latin typeface="+mn-lt"/>
                <a:sym typeface="Proxima Nova" panose="020B0604020202020204" charset="0"/>
              </a:rPr>
              <a:t>УМЕЮТ (ПРЕДМЕТНЫЕ ЖИЗНЕННЫЕ УМЕНИЯ)</a:t>
            </a:r>
          </a:p>
        </p:txBody>
      </p:sp>
      <p:sp>
        <p:nvSpPr>
          <p:cNvPr id="13" name="Google Shape;225;p4"/>
          <p:cNvSpPr txBox="1">
            <a:spLocks noChangeArrowheads="1"/>
          </p:cNvSpPr>
          <p:nvPr/>
        </p:nvSpPr>
        <p:spPr bwMode="auto">
          <a:xfrm>
            <a:off x="5020194" y="1871530"/>
            <a:ext cx="11899900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ru-RU" sz="4300" b="1" dirty="0">
                <a:solidFill>
                  <a:srgbClr val="00B050"/>
                </a:solidFill>
                <a:latin typeface="+mn-lt"/>
                <a:sym typeface="Proxima Nova" panose="020B0604020202020204" charset="0"/>
              </a:rPr>
              <a:t>УЧАЩИЕСЯ ЗНАЮТ/ПОНИМАЮТ</a:t>
            </a:r>
          </a:p>
        </p:txBody>
      </p:sp>
      <p:sp>
        <p:nvSpPr>
          <p:cNvPr id="14" name="Google Shape;228;p4"/>
          <p:cNvSpPr txBox="1"/>
          <p:nvPr/>
        </p:nvSpPr>
        <p:spPr>
          <a:xfrm>
            <a:off x="5184413" y="2782702"/>
            <a:ext cx="12647549" cy="203129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dirty="0" smtClean="0">
                <a:latin typeface="+mn-lt"/>
              </a:rPr>
              <a:t>Что такое личный и семейный бюджет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dirty="0" smtClean="0">
                <a:latin typeface="+mn-lt"/>
              </a:rPr>
              <a:t>Общие принципы управления расходами человека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dirty="0">
                <a:latin typeface="+mn-lt"/>
                <a:sym typeface="Proxima Nova" panose="020B0604020202020204" charset="0"/>
              </a:rPr>
              <a:t>Понимают необходимость расстановки приоритетов в своих расходах при ограниченности доходов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altLang="ru-RU" dirty="0">
              <a:latin typeface="+mn-lt"/>
            </a:endParaRPr>
          </a:p>
        </p:txBody>
      </p:sp>
      <p:sp>
        <p:nvSpPr>
          <p:cNvPr id="15" name="Google Shape;229;p4"/>
          <p:cNvSpPr txBox="1">
            <a:spLocks noChangeArrowheads="1"/>
          </p:cNvSpPr>
          <p:nvPr/>
        </p:nvSpPr>
        <p:spPr bwMode="auto">
          <a:xfrm>
            <a:off x="5091514" y="4510713"/>
            <a:ext cx="12541250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ru-RU" sz="4300" b="1" dirty="0">
                <a:solidFill>
                  <a:srgbClr val="EE0077"/>
                </a:solidFill>
                <a:latin typeface="+mn-lt"/>
                <a:sym typeface="Proxima Nova" panose="020B0604020202020204" charset="0"/>
              </a:rPr>
              <a:t>ИМЕЮТ УСТАНОВКУ</a:t>
            </a:r>
          </a:p>
        </p:txBody>
      </p:sp>
      <p:sp>
        <p:nvSpPr>
          <p:cNvPr id="16" name="Google Shape;230;p4"/>
          <p:cNvSpPr txBox="1">
            <a:spLocks noChangeArrowheads="1"/>
          </p:cNvSpPr>
          <p:nvPr/>
        </p:nvSpPr>
        <p:spPr bwMode="auto">
          <a:xfrm>
            <a:off x="5285654" y="5308883"/>
            <a:ext cx="12904322" cy="16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>
            <a:spAutoFit/>
          </a:bodyPr>
          <a:lstStyle>
            <a:lvl1pPr marL="179388" indent="-2667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457200" indent="-457200" algn="just">
              <a:buSzPts val="2800"/>
              <a:buFont typeface="Wingdings" panose="05000000000000000000" pitchFamily="2" charset="2"/>
              <a:buChar char="Ø"/>
            </a:pPr>
            <a:r>
              <a:rPr lang="ru-RU" altLang="ru-RU" dirty="0" smtClean="0">
                <a:latin typeface="+mn-lt"/>
                <a:sym typeface="Proxima Nova" panose="020B0604020202020204" charset="0"/>
              </a:rPr>
              <a:t>Критически относиться к решениям о приобретении дорогостоящих товаров не соотносящихся с доходами</a:t>
            </a:r>
          </a:p>
          <a:p>
            <a:pPr marL="457200" indent="-457200" algn="just">
              <a:buSzPts val="2800"/>
              <a:buFont typeface="Wingdings" panose="05000000000000000000" pitchFamily="2" charset="2"/>
              <a:buChar char="Ø"/>
            </a:pPr>
            <a:r>
              <a:rPr lang="ru-RU" altLang="ru-RU" dirty="0" smtClean="0">
                <a:latin typeface="+mn-lt"/>
                <a:sym typeface="Proxima Nova" panose="020B0604020202020204" charset="0"/>
              </a:rPr>
              <a:t>Осознавать необходимость ограничивать свои желания</a:t>
            </a:r>
          </a:p>
          <a:p>
            <a:pPr marL="457200" indent="-457200" algn="just">
              <a:buSzPts val="2800"/>
              <a:buFont typeface="Wingdings" panose="05000000000000000000" pitchFamily="2" charset="2"/>
              <a:buChar char="Ø"/>
            </a:pPr>
            <a:r>
              <a:rPr lang="ru-RU" altLang="ru-RU" dirty="0" smtClean="0">
                <a:latin typeface="+mn-lt"/>
                <a:sym typeface="Proxima Nova" panose="020B0604020202020204" charset="0"/>
              </a:rPr>
              <a:t>Быть мотивированным на получение образования, которое обеспечит доходы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245466"/>
            <a:ext cx="6983566" cy="59420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97" y="1388848"/>
            <a:ext cx="3781992" cy="2836494"/>
          </a:xfrm>
          <a:prstGeom prst="rect">
            <a:avLst/>
          </a:prstGeom>
          <a:noFill/>
          <a:ln>
            <a:solidFill>
              <a:srgbClr val="00965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97" y="7438447"/>
            <a:ext cx="3781992" cy="2836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97" y="4395180"/>
            <a:ext cx="3781992" cy="2873428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06378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91" y="4196444"/>
            <a:ext cx="8827691" cy="75111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882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4800" b="1" dirty="0" smtClean="0">
                <a:solidFill>
                  <a:srgbClr val="FF0000"/>
                </a:solidFill>
                <a:latin typeface="+mj-lt"/>
                <a:ea typeface="Proxima Nova"/>
                <a:cs typeface="Proxima Nova"/>
                <a:sym typeface="Proxima Nova"/>
              </a:rPr>
              <a:t>ЛЕГЕНДА ПЕДАГОГИЧЕСКОГО КЕЙСА</a:t>
            </a:r>
            <a:endParaRPr lang="ru-RU" sz="48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65" y="250080"/>
            <a:ext cx="6425670" cy="546735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3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1894" y="2816533"/>
            <a:ext cx="177097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еобходимо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комплекс образовательных активностей по финансовой грамотности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сельской малокомплектной школы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находящейся </a:t>
            </a:r>
            <a:r>
              <a:rPr lang="ru-RU" sz="400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развитом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сельском поселении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тематике «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управление личными финансами»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учащихся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класса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котором учатся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15 детей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Особенностями класса является то, что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конфликтные, задиристые, не умеют решать межличностные и межгрупповые конфликты.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Особенностями класса является то, что они в основном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из семей с низким достатком, много детей из неблагополучных семей, получатели социальной помощи от государства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4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245466"/>
            <a:ext cx="6983566" cy="59420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Google Shape;108;p3"/>
          <p:cNvSpPr txBox="1"/>
          <p:nvPr/>
        </p:nvSpPr>
        <p:spPr>
          <a:xfrm>
            <a:off x="602106" y="2432123"/>
            <a:ext cx="3819548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Характеристики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9" name="Google Shape;108;p3">
            <a:extLst>
              <a:ext uri="{FF2B5EF4-FFF2-40B4-BE49-F238E27FC236}">
                <a16:creationId xmlns="" xmlns:a16="http://schemas.microsoft.com/office/drawing/2014/main" id="{B65E87EC-9844-4B94-B807-A1501A3BA2E8}"/>
              </a:ext>
            </a:extLst>
          </p:cNvPr>
          <p:cNvSpPr txBox="1"/>
          <p:nvPr/>
        </p:nvSpPr>
        <p:spPr>
          <a:xfrm>
            <a:off x="13677899" y="2432123"/>
            <a:ext cx="4521201" cy="451664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Решение</a:t>
            </a: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/ Рекомендации</a:t>
            </a:r>
            <a:endParaRPr lang="ru-RU"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1" name="Google Shape;108;p3">
            <a:extLst>
              <a:ext uri="{FF2B5EF4-FFF2-40B4-BE49-F238E27FC236}">
                <a16:creationId xmlns="" xmlns:a16="http://schemas.microsoft.com/office/drawing/2014/main" id="{36CBF698-C742-4FDB-9742-ED83C8B3D06E}"/>
              </a:ext>
            </a:extLst>
          </p:cNvPr>
          <p:cNvSpPr txBox="1"/>
          <p:nvPr/>
        </p:nvSpPr>
        <p:spPr>
          <a:xfrm>
            <a:off x="9353550" y="2432123"/>
            <a:ext cx="4038600" cy="451664"/>
          </a:xfrm>
          <a:prstGeom prst="rect">
            <a:avLst/>
          </a:prstGeom>
          <a:solidFill>
            <a:srgbClr val="2256AA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Ограничения и риски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2" name="Google Shape;108;p3">
            <a:extLst>
              <a:ext uri="{FF2B5EF4-FFF2-40B4-BE49-F238E27FC236}">
                <a16:creationId xmlns="" xmlns:a16="http://schemas.microsoft.com/office/drawing/2014/main" id="{DEE8D9E5-5681-4EBF-AD63-695B7B9D4DB2}"/>
              </a:ext>
            </a:extLst>
          </p:cNvPr>
          <p:cNvSpPr txBox="1"/>
          <p:nvPr/>
        </p:nvSpPr>
        <p:spPr>
          <a:xfrm>
            <a:off x="1101679" y="3224810"/>
            <a:ext cx="3451271" cy="1436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Сельская малокомплектная школа</a:t>
            </a:r>
            <a:endParaRPr lang="en-US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3" name="Google Shape;108;p3">
            <a:extLst>
              <a:ext uri="{FF2B5EF4-FFF2-40B4-BE49-F238E27FC236}">
                <a16:creationId xmlns="" xmlns:a16="http://schemas.microsoft.com/office/drawing/2014/main" id="{DB9E47D5-BC30-4379-BA34-787A6A0FEE0E}"/>
              </a:ext>
            </a:extLst>
          </p:cNvPr>
          <p:cNvSpPr txBox="1"/>
          <p:nvPr/>
        </p:nvSpPr>
        <p:spPr>
          <a:xfrm>
            <a:off x="9353550" y="3034977"/>
            <a:ext cx="4038600" cy="1436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800" dirty="0"/>
              <a:t>Технические неполадки (отключение света)</a:t>
            </a:r>
            <a:endParaRPr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4" name="Google Shape;108;p3">
            <a:extLst>
              <a:ext uri="{FF2B5EF4-FFF2-40B4-BE49-F238E27FC236}">
                <a16:creationId xmlns="" xmlns:a16="http://schemas.microsoft.com/office/drawing/2014/main" id="{F67C57EA-A623-43A2-A5CA-C3FF57456DA6}"/>
              </a:ext>
            </a:extLst>
          </p:cNvPr>
          <p:cNvSpPr txBox="1"/>
          <p:nvPr/>
        </p:nvSpPr>
        <p:spPr>
          <a:xfrm>
            <a:off x="13677899" y="3055413"/>
            <a:ext cx="4521201" cy="1867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just">
              <a:buSzPts val="1400"/>
            </a:pP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И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спользование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технических 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возможностей </a:t>
            </a:r>
            <a:endParaRPr lang="ru-RU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  <a:p>
            <a:pPr marL="457200" indent="-457200">
              <a:buSzPts val="1400"/>
              <a:buFontTx/>
              <a:buChar char="-"/>
            </a:pPr>
            <a:endParaRPr lang="ru-RU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5" name="Google Shape;108;p3">
            <a:extLst>
              <a:ext uri="{FF2B5EF4-FFF2-40B4-BE49-F238E27FC236}">
                <a16:creationId xmlns="" xmlns:a16="http://schemas.microsoft.com/office/drawing/2014/main" id="{E0378F02-B6CF-4F9B-BC9A-B06FB3FC221D}"/>
              </a:ext>
            </a:extLst>
          </p:cNvPr>
          <p:cNvSpPr txBox="1"/>
          <p:nvPr/>
        </p:nvSpPr>
        <p:spPr>
          <a:xfrm>
            <a:off x="207553" y="3215946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/>
          <a:p>
            <a:pPr algn="ctr">
              <a:buSzPts val="1400"/>
            </a:pPr>
            <a:r>
              <a:rPr lang="en-US" sz="2400" b="1" cap="all" dirty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01</a:t>
            </a:r>
            <a:endParaRPr sz="2400" b="1" cap="all" dirty="0">
              <a:solidFill>
                <a:schemeClr val="bg1"/>
              </a:solidFill>
              <a:latin typeface="Proxima Nova Rg" panose="02000506030000020004" pitchFamily="2" charset="0"/>
              <a:ea typeface="Tahoma"/>
              <a:cs typeface="Tahoma"/>
              <a:sym typeface="Tahoma"/>
            </a:endParaRPr>
          </a:p>
        </p:txBody>
      </p:sp>
      <p:sp>
        <p:nvSpPr>
          <p:cNvPr id="16" name="Google Shape;108;p3">
            <a:extLst>
              <a:ext uri="{FF2B5EF4-FFF2-40B4-BE49-F238E27FC236}">
                <a16:creationId xmlns="" xmlns:a16="http://schemas.microsoft.com/office/drawing/2014/main" id="{C7F32AB1-D83A-476D-B152-D87185B2C4E7}"/>
              </a:ext>
            </a:extLst>
          </p:cNvPr>
          <p:cNvSpPr txBox="1"/>
          <p:nvPr/>
        </p:nvSpPr>
        <p:spPr>
          <a:xfrm>
            <a:off x="959596" y="6536939"/>
            <a:ext cx="3452627" cy="229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>
              <a:defRPr/>
            </a:pPr>
            <a:r>
              <a:rPr lang="ru-RU" sz="2800" dirty="0">
                <a:solidFill>
                  <a:schemeClr val="dk1"/>
                </a:solidFill>
              </a:rPr>
              <a:t>Тематика </a:t>
            </a:r>
            <a:r>
              <a:rPr lang="ru-RU" sz="2800" dirty="0" smtClean="0">
                <a:solidFill>
                  <a:schemeClr val="dk1"/>
                </a:solidFill>
              </a:rPr>
              <a:t>«Планирование и управление личными финансами»</a:t>
            </a:r>
            <a:endParaRPr lang="ru-RU" sz="2800" dirty="0">
              <a:solidFill>
                <a:schemeClr val="dk1"/>
              </a:solidFill>
            </a:endParaRPr>
          </a:p>
        </p:txBody>
      </p:sp>
      <p:sp>
        <p:nvSpPr>
          <p:cNvPr id="18" name="Google Shape;108;p3">
            <a:extLst>
              <a:ext uri="{FF2B5EF4-FFF2-40B4-BE49-F238E27FC236}">
                <a16:creationId xmlns="" xmlns:a16="http://schemas.microsoft.com/office/drawing/2014/main" id="{2122D33C-2127-40AA-9BF2-2CBEB9563628}"/>
              </a:ext>
            </a:extLst>
          </p:cNvPr>
          <p:cNvSpPr txBox="1"/>
          <p:nvPr/>
        </p:nvSpPr>
        <p:spPr>
          <a:xfrm>
            <a:off x="242091" y="6997770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buSzPts val="1400"/>
              <a:defRPr sz="2400" b="1" cap="all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</a:defRPr>
            </a:lvl1pPr>
          </a:lstStyle>
          <a:p>
            <a:r>
              <a:rPr lang="en-US" dirty="0">
                <a:sym typeface="Tahoma"/>
              </a:rPr>
              <a:t>02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4BE85330-A85F-4030-9478-CA346F4CB26E}"/>
              </a:ext>
            </a:extLst>
          </p:cNvPr>
          <p:cNvCxnSpPr>
            <a:cxnSpLocks/>
          </p:cNvCxnSpPr>
          <p:nvPr/>
        </p:nvCxnSpPr>
        <p:spPr>
          <a:xfrm>
            <a:off x="1101680" y="6139721"/>
            <a:ext cx="16853159" cy="0"/>
          </a:xfrm>
          <a:prstGeom prst="line">
            <a:avLst/>
          </a:prstGeom>
          <a:ln w="12700">
            <a:solidFill>
              <a:srgbClr val="B8BD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Google Shape;106;p3"/>
          <p:cNvSpPr txBox="1"/>
          <p:nvPr/>
        </p:nvSpPr>
        <p:spPr>
          <a:xfrm>
            <a:off x="499396" y="1158248"/>
            <a:ext cx="17819841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1.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А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НАЛИЗ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УСЛОВИЙ ПЕДАГОГИЧЕСКОГО КЕЙСА </a:t>
            </a:r>
          </a:p>
        </p:txBody>
      </p:sp>
      <p:sp>
        <p:nvSpPr>
          <p:cNvPr id="22" name="Google Shape;108;p3"/>
          <p:cNvSpPr txBox="1"/>
          <p:nvPr/>
        </p:nvSpPr>
        <p:spPr>
          <a:xfrm>
            <a:off x="4977828" y="2432123"/>
            <a:ext cx="3819548" cy="4516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ВОЗМОЖНОСТИ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3" name="Google Shape;108;p3">
            <a:extLst>
              <a:ext uri="{FF2B5EF4-FFF2-40B4-BE49-F238E27FC236}">
                <a16:creationId xmlns="" xmlns:a16="http://schemas.microsoft.com/office/drawing/2014/main" id="{DB9E47D5-BC30-4379-BA34-787A6A0FEE0E}"/>
              </a:ext>
            </a:extLst>
          </p:cNvPr>
          <p:cNvSpPr txBox="1"/>
          <p:nvPr/>
        </p:nvSpPr>
        <p:spPr>
          <a:xfrm>
            <a:off x="4760673" y="2812159"/>
            <a:ext cx="4385153" cy="2729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just">
              <a:buSzPts val="1400"/>
            </a:pP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</a:b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Стабильный Интернет.</a:t>
            </a:r>
            <a:endParaRPr lang="ru-RU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  <a:p>
            <a:pPr>
              <a:buSzPts val="1400"/>
            </a:pP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Х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орошая материально-техническая оснащенность школы</a:t>
            </a:r>
            <a:endParaRPr lang="ru-RU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  <a:p>
            <a:pPr>
              <a:buSzPts val="1400"/>
            </a:pPr>
            <a:endParaRPr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4" name="Google Shape;108;p3">
            <a:extLst>
              <a:ext uri="{FF2B5EF4-FFF2-40B4-BE49-F238E27FC236}">
                <a16:creationId xmlns="" xmlns:a16="http://schemas.microsoft.com/office/drawing/2014/main" id="{DB9E47D5-BC30-4379-BA34-787A6A0FEE0E}"/>
              </a:ext>
            </a:extLst>
          </p:cNvPr>
          <p:cNvSpPr txBox="1"/>
          <p:nvPr/>
        </p:nvSpPr>
        <p:spPr>
          <a:xfrm>
            <a:off x="4776860" y="6352293"/>
            <a:ext cx="4242843" cy="2729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800" dirty="0"/>
              <a:t>Корректировка </a:t>
            </a:r>
            <a:r>
              <a:rPr lang="ru-RU" sz="2800" dirty="0" smtClean="0"/>
              <a:t>семейного </a:t>
            </a:r>
            <a:r>
              <a:rPr lang="ru-RU" sz="2800" dirty="0"/>
              <a:t>бюджета </a:t>
            </a:r>
            <a:r>
              <a:rPr lang="ru-RU" sz="2800" dirty="0" smtClean="0"/>
              <a:t>обучающихся (</a:t>
            </a:r>
            <a:r>
              <a:rPr lang="ru-RU" sz="2800" dirty="0"/>
              <a:t>рациональное планирование и грамотное управление)</a:t>
            </a:r>
            <a:endParaRPr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5" name="Google Shape;108;p3">
            <a:extLst>
              <a:ext uri="{FF2B5EF4-FFF2-40B4-BE49-F238E27FC236}">
                <a16:creationId xmlns="" xmlns:a16="http://schemas.microsoft.com/office/drawing/2014/main" id="{DB9E47D5-BC30-4379-BA34-787A6A0FEE0E}"/>
              </a:ext>
            </a:extLst>
          </p:cNvPr>
          <p:cNvSpPr txBox="1"/>
          <p:nvPr/>
        </p:nvSpPr>
        <p:spPr>
          <a:xfrm>
            <a:off x="9409316" y="6307186"/>
            <a:ext cx="4133850" cy="3590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800" dirty="0"/>
              <a:t>Слабое представление обучающихся о планировании и управлении личными финансами, так как представлены семьи с низким доходом</a:t>
            </a:r>
            <a:endParaRPr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6" name="Google Shape;108;p3">
            <a:extLst>
              <a:ext uri="{FF2B5EF4-FFF2-40B4-BE49-F238E27FC236}">
                <a16:creationId xmlns="" xmlns:a16="http://schemas.microsoft.com/office/drawing/2014/main" id="{DB9E47D5-BC30-4379-BA34-787A6A0FEE0E}"/>
              </a:ext>
            </a:extLst>
          </p:cNvPr>
          <p:cNvSpPr txBox="1"/>
          <p:nvPr/>
        </p:nvSpPr>
        <p:spPr>
          <a:xfrm>
            <a:off x="13820989" y="6307186"/>
            <a:ext cx="4133850" cy="3160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Привлечь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внимание обучающихся 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к проблеме правильного планирования и управления личными финансами</a:t>
            </a:r>
            <a:endParaRPr lang="ru-RU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  <a:p>
            <a:pPr>
              <a:buSzPts val="1400"/>
            </a:pPr>
            <a:endParaRPr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26304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5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8" name="Google Shape;108;p3"/>
          <p:cNvSpPr txBox="1"/>
          <p:nvPr/>
        </p:nvSpPr>
        <p:spPr>
          <a:xfrm>
            <a:off x="602106" y="2432123"/>
            <a:ext cx="3819548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Характеристики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9" name="Google Shape;108;p3">
            <a:extLst>
              <a:ext uri="{FF2B5EF4-FFF2-40B4-BE49-F238E27FC236}">
                <a16:creationId xmlns="" xmlns:a16="http://schemas.microsoft.com/office/drawing/2014/main" id="{B65E87EC-9844-4B94-B807-A1501A3BA2E8}"/>
              </a:ext>
            </a:extLst>
          </p:cNvPr>
          <p:cNvSpPr txBox="1"/>
          <p:nvPr/>
        </p:nvSpPr>
        <p:spPr>
          <a:xfrm>
            <a:off x="13677899" y="2432123"/>
            <a:ext cx="4521201" cy="451664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Решение</a:t>
            </a: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/ Рекомендации</a:t>
            </a:r>
            <a:endParaRPr lang="ru-RU"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1" name="Google Shape;108;p3">
            <a:extLst>
              <a:ext uri="{FF2B5EF4-FFF2-40B4-BE49-F238E27FC236}">
                <a16:creationId xmlns="" xmlns:a16="http://schemas.microsoft.com/office/drawing/2014/main" id="{36CBF698-C742-4FDB-9742-ED83C8B3D06E}"/>
              </a:ext>
            </a:extLst>
          </p:cNvPr>
          <p:cNvSpPr txBox="1"/>
          <p:nvPr/>
        </p:nvSpPr>
        <p:spPr>
          <a:xfrm>
            <a:off x="9353550" y="2432123"/>
            <a:ext cx="4038600" cy="451664"/>
          </a:xfrm>
          <a:prstGeom prst="rect">
            <a:avLst/>
          </a:prstGeom>
          <a:solidFill>
            <a:srgbClr val="2256AA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Ограничения и риски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2" name="Google Shape;108;p3">
            <a:extLst>
              <a:ext uri="{FF2B5EF4-FFF2-40B4-BE49-F238E27FC236}">
                <a16:creationId xmlns="" xmlns:a16="http://schemas.microsoft.com/office/drawing/2014/main" id="{DEE8D9E5-5681-4EBF-AD63-695B7B9D4DB2}"/>
              </a:ext>
            </a:extLst>
          </p:cNvPr>
          <p:cNvSpPr txBox="1"/>
          <p:nvPr/>
        </p:nvSpPr>
        <p:spPr>
          <a:xfrm>
            <a:off x="1101680" y="3224810"/>
            <a:ext cx="3168460" cy="1005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Учащиеся 9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класса</a:t>
            </a:r>
            <a:endParaRPr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3" name="Google Shape;108;p3">
            <a:extLst>
              <a:ext uri="{FF2B5EF4-FFF2-40B4-BE49-F238E27FC236}">
                <a16:creationId xmlns="" xmlns:a16="http://schemas.microsoft.com/office/drawing/2014/main" id="{DB9E47D5-BC30-4379-BA34-787A6A0FEE0E}"/>
              </a:ext>
            </a:extLst>
          </p:cNvPr>
          <p:cNvSpPr txBox="1"/>
          <p:nvPr/>
        </p:nvSpPr>
        <p:spPr>
          <a:xfrm>
            <a:off x="9353549" y="3034977"/>
            <a:ext cx="4164641" cy="3590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r>
              <a:rPr lang="ru-RU" sz="2800" dirty="0"/>
              <a:t>Поведенческая нестабильность, высокая эмоциональность.</a:t>
            </a:r>
          </a:p>
          <a:p>
            <a:r>
              <a:rPr lang="ru-RU" sz="2800" dirty="0"/>
              <a:t>Необходим контроль при организации самостоятельной </a:t>
            </a:r>
            <a:r>
              <a:rPr lang="ru-RU" sz="2800" dirty="0" smtClean="0"/>
              <a:t>работы.</a:t>
            </a:r>
            <a:endParaRPr lang="ru-RU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4" name="Google Shape;108;p3">
            <a:extLst>
              <a:ext uri="{FF2B5EF4-FFF2-40B4-BE49-F238E27FC236}">
                <a16:creationId xmlns="" xmlns:a16="http://schemas.microsoft.com/office/drawing/2014/main" id="{F67C57EA-A623-43A2-A5CA-C3FF57456DA6}"/>
              </a:ext>
            </a:extLst>
          </p:cNvPr>
          <p:cNvSpPr txBox="1"/>
          <p:nvPr/>
        </p:nvSpPr>
        <p:spPr>
          <a:xfrm>
            <a:off x="13677899" y="3055413"/>
            <a:ext cx="4521201" cy="1436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Привлечь обучающихся к ведению семейного и личного бюджетов</a:t>
            </a:r>
            <a:endParaRPr lang="ru-RU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5" name="Google Shape;108;p3">
            <a:extLst>
              <a:ext uri="{FF2B5EF4-FFF2-40B4-BE49-F238E27FC236}">
                <a16:creationId xmlns="" xmlns:a16="http://schemas.microsoft.com/office/drawing/2014/main" id="{E0378F02-B6CF-4F9B-BC9A-B06FB3FC221D}"/>
              </a:ext>
            </a:extLst>
          </p:cNvPr>
          <p:cNvSpPr txBox="1"/>
          <p:nvPr/>
        </p:nvSpPr>
        <p:spPr>
          <a:xfrm>
            <a:off x="207553" y="3215946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/>
          <a:p>
            <a:pPr algn="ctr">
              <a:buSzPts val="1400"/>
            </a:pPr>
            <a:r>
              <a:rPr lang="ru-RU" sz="2400" b="1" cap="all" dirty="0" smtClean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03</a:t>
            </a:r>
            <a:endParaRPr sz="2400" b="1" cap="all" dirty="0">
              <a:solidFill>
                <a:schemeClr val="bg1"/>
              </a:solidFill>
              <a:latin typeface="Proxima Nova Rg" panose="02000506030000020004" pitchFamily="2" charset="0"/>
              <a:ea typeface="Tahoma"/>
              <a:cs typeface="Tahoma"/>
              <a:sym typeface="Tahoma"/>
            </a:endParaRPr>
          </a:p>
        </p:txBody>
      </p:sp>
      <p:sp>
        <p:nvSpPr>
          <p:cNvPr id="16" name="Google Shape;108;p3">
            <a:extLst>
              <a:ext uri="{FF2B5EF4-FFF2-40B4-BE49-F238E27FC236}">
                <a16:creationId xmlns="" xmlns:a16="http://schemas.microsoft.com/office/drawing/2014/main" id="{C7F32AB1-D83A-476D-B152-D87185B2C4E7}"/>
              </a:ext>
            </a:extLst>
          </p:cNvPr>
          <p:cNvSpPr txBox="1"/>
          <p:nvPr/>
        </p:nvSpPr>
        <p:spPr>
          <a:xfrm>
            <a:off x="929871" y="7261608"/>
            <a:ext cx="3168460" cy="57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До 15  учеников</a:t>
            </a:r>
            <a:endParaRPr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8" name="Google Shape;108;p3">
            <a:extLst>
              <a:ext uri="{FF2B5EF4-FFF2-40B4-BE49-F238E27FC236}">
                <a16:creationId xmlns="" xmlns:a16="http://schemas.microsoft.com/office/drawing/2014/main" id="{2122D33C-2127-40AA-9BF2-2CBEB9563628}"/>
              </a:ext>
            </a:extLst>
          </p:cNvPr>
          <p:cNvSpPr txBox="1"/>
          <p:nvPr/>
        </p:nvSpPr>
        <p:spPr>
          <a:xfrm>
            <a:off x="242092" y="7363768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buSzPts val="1400"/>
              <a:defRPr sz="2400" b="1" cap="all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</a:defRPr>
            </a:lvl1pPr>
          </a:lstStyle>
          <a:p>
            <a:r>
              <a:rPr lang="en-US" dirty="0" smtClean="0">
                <a:sym typeface="Tahoma"/>
              </a:rPr>
              <a:t>0</a:t>
            </a:r>
            <a:r>
              <a:rPr lang="ru-RU" dirty="0" smtClean="0">
                <a:sym typeface="Tahoma"/>
              </a:rPr>
              <a:t>4</a:t>
            </a:r>
            <a:endParaRPr lang="en-US" dirty="0">
              <a:sym typeface="Tahoma"/>
            </a:endParaRP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4BE85330-A85F-4030-9478-CA346F4CB26E}"/>
              </a:ext>
            </a:extLst>
          </p:cNvPr>
          <p:cNvCxnSpPr>
            <a:cxnSpLocks/>
          </p:cNvCxnSpPr>
          <p:nvPr/>
        </p:nvCxnSpPr>
        <p:spPr>
          <a:xfrm>
            <a:off x="1101680" y="6553161"/>
            <a:ext cx="16853159" cy="0"/>
          </a:xfrm>
          <a:prstGeom prst="line">
            <a:avLst/>
          </a:prstGeom>
          <a:ln w="12700">
            <a:solidFill>
              <a:srgbClr val="B8BD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Google Shape;108;p3"/>
          <p:cNvSpPr txBox="1"/>
          <p:nvPr/>
        </p:nvSpPr>
        <p:spPr>
          <a:xfrm>
            <a:off x="4977828" y="2432123"/>
            <a:ext cx="3819548" cy="4516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ВОЗМОЖНОСТИ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4" name="Google Shape;108;p3">
            <a:extLst>
              <a:ext uri="{FF2B5EF4-FFF2-40B4-BE49-F238E27FC236}">
                <a16:creationId xmlns="" xmlns:a16="http://schemas.microsoft.com/office/drawing/2014/main" id="{DB9E47D5-BC30-4379-BA34-787A6A0FEE0E}"/>
              </a:ext>
            </a:extLst>
          </p:cNvPr>
          <p:cNvSpPr txBox="1"/>
          <p:nvPr/>
        </p:nvSpPr>
        <p:spPr>
          <a:xfrm>
            <a:off x="4663526" y="7099916"/>
            <a:ext cx="4133850" cy="2729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Индивидуальная и парная работа.</a:t>
            </a:r>
          </a:p>
          <a:p>
            <a:pPr>
              <a:buSzPts val="1400"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Обучающиеся знают возможности друг друга</a:t>
            </a:r>
            <a:endParaRPr lang="ru-RU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  <a:p>
            <a:pPr>
              <a:buSzPts val="1400"/>
            </a:pPr>
            <a:endParaRPr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5" name="Google Shape;108;p3">
            <a:extLst>
              <a:ext uri="{FF2B5EF4-FFF2-40B4-BE49-F238E27FC236}">
                <a16:creationId xmlns="" xmlns:a16="http://schemas.microsoft.com/office/drawing/2014/main" id="{DB9E47D5-BC30-4379-BA34-787A6A0FEE0E}"/>
              </a:ext>
            </a:extLst>
          </p:cNvPr>
          <p:cNvSpPr txBox="1"/>
          <p:nvPr/>
        </p:nvSpPr>
        <p:spPr>
          <a:xfrm>
            <a:off x="9384340" y="7081215"/>
            <a:ext cx="4133850" cy="1867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just">
              <a:buSzPts val="1400"/>
            </a:pP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О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тсутствие желания работать в парах.</a:t>
            </a:r>
          </a:p>
          <a:p>
            <a:pPr algn="just">
              <a:buSzPts val="1400"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Высокая утомляемость. </a:t>
            </a:r>
            <a:endParaRPr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6" name="Google Shape;108;p3">
            <a:extLst>
              <a:ext uri="{FF2B5EF4-FFF2-40B4-BE49-F238E27FC236}">
                <a16:creationId xmlns="" xmlns:a16="http://schemas.microsoft.com/office/drawing/2014/main" id="{DB9E47D5-BC30-4379-BA34-787A6A0FEE0E}"/>
              </a:ext>
            </a:extLst>
          </p:cNvPr>
          <p:cNvSpPr txBox="1"/>
          <p:nvPr/>
        </p:nvSpPr>
        <p:spPr>
          <a:xfrm>
            <a:off x="13972701" y="7007079"/>
            <a:ext cx="4133850" cy="1436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just">
              <a:buSzPts val="1400"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Продумать работу в парах</a:t>
            </a:r>
            <a:endParaRPr lang="ru-RU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  <a:p>
            <a:pPr>
              <a:buSzPts val="1400"/>
            </a:pPr>
            <a:endParaRPr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7" name="Google Shape;108;p3">
            <a:extLst>
              <a:ext uri="{FF2B5EF4-FFF2-40B4-BE49-F238E27FC236}">
                <a16:creationId xmlns="" xmlns:a16="http://schemas.microsoft.com/office/drawing/2014/main" id="{DB9E47D5-BC30-4379-BA34-787A6A0FEE0E}"/>
              </a:ext>
            </a:extLst>
          </p:cNvPr>
          <p:cNvSpPr txBox="1"/>
          <p:nvPr/>
        </p:nvSpPr>
        <p:spPr>
          <a:xfrm>
            <a:off x="4935419" y="3163255"/>
            <a:ext cx="4038600" cy="1436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r>
              <a:rPr lang="ru-RU" sz="2800" dirty="0"/>
              <a:t>О</a:t>
            </a:r>
            <a:r>
              <a:rPr lang="ru-RU" sz="2800" dirty="0" smtClean="0"/>
              <a:t>бучающиеся </a:t>
            </a:r>
            <a:r>
              <a:rPr lang="ru-RU" sz="2800" dirty="0"/>
              <a:t>знакомы с карманными деньгами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245466"/>
            <a:ext cx="6983566" cy="59420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9" name="Google Shape;106;p3"/>
          <p:cNvSpPr txBox="1"/>
          <p:nvPr/>
        </p:nvSpPr>
        <p:spPr>
          <a:xfrm>
            <a:off x="499396" y="1158248"/>
            <a:ext cx="17819841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1.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А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НАЛИЗ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УСЛОВИЙ ПЕДАГОГИЧЕСКОГО КЕЙСА </a:t>
            </a:r>
          </a:p>
        </p:txBody>
      </p:sp>
    </p:spTree>
    <p:extLst>
      <p:ext uri="{BB962C8B-B14F-4D97-AF65-F5344CB8AC3E}">
        <p14:creationId xmlns:p14="http://schemas.microsoft.com/office/powerpoint/2010/main" val="104945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6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8" name="Google Shape;108;p3"/>
          <p:cNvSpPr txBox="1"/>
          <p:nvPr/>
        </p:nvSpPr>
        <p:spPr>
          <a:xfrm>
            <a:off x="602106" y="2432123"/>
            <a:ext cx="3819548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Характеристики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9" name="Google Shape;108;p3">
            <a:extLst>
              <a:ext uri="{FF2B5EF4-FFF2-40B4-BE49-F238E27FC236}">
                <a16:creationId xmlns="" xmlns:a16="http://schemas.microsoft.com/office/drawing/2014/main" id="{B65E87EC-9844-4B94-B807-A1501A3BA2E8}"/>
              </a:ext>
            </a:extLst>
          </p:cNvPr>
          <p:cNvSpPr txBox="1"/>
          <p:nvPr/>
        </p:nvSpPr>
        <p:spPr>
          <a:xfrm>
            <a:off x="13677899" y="2432123"/>
            <a:ext cx="4521201" cy="451664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Решение</a:t>
            </a: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/ Рекомендации</a:t>
            </a:r>
            <a:endParaRPr lang="ru-RU"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1" name="Google Shape;108;p3">
            <a:extLst>
              <a:ext uri="{FF2B5EF4-FFF2-40B4-BE49-F238E27FC236}">
                <a16:creationId xmlns="" xmlns:a16="http://schemas.microsoft.com/office/drawing/2014/main" id="{36CBF698-C742-4FDB-9742-ED83C8B3D06E}"/>
              </a:ext>
            </a:extLst>
          </p:cNvPr>
          <p:cNvSpPr txBox="1"/>
          <p:nvPr/>
        </p:nvSpPr>
        <p:spPr>
          <a:xfrm>
            <a:off x="9353550" y="2432123"/>
            <a:ext cx="4038600" cy="451664"/>
          </a:xfrm>
          <a:prstGeom prst="rect">
            <a:avLst/>
          </a:prstGeom>
          <a:solidFill>
            <a:srgbClr val="2256AA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Ограничения и риски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2" name="Google Shape;108;p3">
            <a:extLst>
              <a:ext uri="{FF2B5EF4-FFF2-40B4-BE49-F238E27FC236}">
                <a16:creationId xmlns="" xmlns:a16="http://schemas.microsoft.com/office/drawing/2014/main" id="{DEE8D9E5-5681-4EBF-AD63-695B7B9D4DB2}"/>
              </a:ext>
            </a:extLst>
          </p:cNvPr>
          <p:cNvSpPr txBox="1"/>
          <p:nvPr/>
        </p:nvSpPr>
        <p:spPr>
          <a:xfrm>
            <a:off x="1007912" y="3070922"/>
            <a:ext cx="3168460" cy="3160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800"/>
              <a:t>Дети конфликтные, задиристые, не умеют решать межличностные и межгрупповые конфликты</a:t>
            </a:r>
            <a:endParaRPr lang="ru-RU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3" name="Google Shape;108;p3">
            <a:extLst>
              <a:ext uri="{FF2B5EF4-FFF2-40B4-BE49-F238E27FC236}">
                <a16:creationId xmlns="" xmlns:a16="http://schemas.microsoft.com/office/drawing/2014/main" id="{DB9E47D5-BC30-4379-BA34-787A6A0FEE0E}"/>
              </a:ext>
            </a:extLst>
          </p:cNvPr>
          <p:cNvSpPr txBox="1"/>
          <p:nvPr/>
        </p:nvSpPr>
        <p:spPr>
          <a:xfrm>
            <a:off x="9353550" y="3034977"/>
            <a:ext cx="4038600" cy="229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r>
              <a:rPr lang="ru-RU" sz="2800" dirty="0"/>
              <a:t>Возникновение споров и разногласий.</a:t>
            </a:r>
          </a:p>
          <a:p>
            <a:r>
              <a:rPr lang="ru-RU" sz="2800" dirty="0"/>
              <a:t>Сложно вызвать интерес и привлечь в процесс</a:t>
            </a:r>
            <a:endParaRPr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4" name="Google Shape;108;p3">
            <a:extLst>
              <a:ext uri="{FF2B5EF4-FFF2-40B4-BE49-F238E27FC236}">
                <a16:creationId xmlns="" xmlns:a16="http://schemas.microsoft.com/office/drawing/2014/main" id="{F67C57EA-A623-43A2-A5CA-C3FF57456DA6}"/>
              </a:ext>
            </a:extLst>
          </p:cNvPr>
          <p:cNvSpPr txBox="1"/>
          <p:nvPr/>
        </p:nvSpPr>
        <p:spPr>
          <a:xfrm>
            <a:off x="13677899" y="3055413"/>
            <a:ext cx="4521201" cy="229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И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спользовать интернет-технологии и </a:t>
            </a:r>
            <a:r>
              <a:rPr lang="ru-RU" sz="2800" dirty="0" err="1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интернет-ресурсы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, </a:t>
            </a:r>
            <a:r>
              <a:rPr lang="ru-RU" sz="2800" dirty="0" err="1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интерактив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, станционные игры</a:t>
            </a:r>
            <a:endParaRPr lang="ru-RU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  <a:p>
            <a:pPr>
              <a:buSzPts val="1400"/>
            </a:pPr>
            <a:endParaRPr lang="ru-RU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5" name="Google Shape;108;p3">
            <a:extLst>
              <a:ext uri="{FF2B5EF4-FFF2-40B4-BE49-F238E27FC236}">
                <a16:creationId xmlns="" xmlns:a16="http://schemas.microsoft.com/office/drawing/2014/main" id="{E0378F02-B6CF-4F9B-BC9A-B06FB3FC221D}"/>
              </a:ext>
            </a:extLst>
          </p:cNvPr>
          <p:cNvSpPr txBox="1"/>
          <p:nvPr/>
        </p:nvSpPr>
        <p:spPr>
          <a:xfrm>
            <a:off x="207553" y="3215946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/>
          <a:p>
            <a:pPr algn="ctr">
              <a:buSzPts val="1400"/>
            </a:pPr>
            <a:r>
              <a:rPr lang="ru-RU" sz="2400" b="1" cap="all" dirty="0" smtClean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05</a:t>
            </a:r>
            <a:endParaRPr sz="2400" b="1" cap="all" dirty="0">
              <a:solidFill>
                <a:schemeClr val="bg1"/>
              </a:solidFill>
              <a:latin typeface="Proxima Nova Rg" panose="02000506030000020004" pitchFamily="2" charset="0"/>
              <a:ea typeface="Tahoma"/>
              <a:cs typeface="Tahoma"/>
              <a:sym typeface="Tahoma"/>
            </a:endParaRPr>
          </a:p>
        </p:txBody>
      </p:sp>
      <p:sp>
        <p:nvSpPr>
          <p:cNvPr id="16" name="Google Shape;108;p3">
            <a:extLst>
              <a:ext uri="{FF2B5EF4-FFF2-40B4-BE49-F238E27FC236}">
                <a16:creationId xmlns="" xmlns:a16="http://schemas.microsoft.com/office/drawing/2014/main" id="{C7F32AB1-D83A-476D-B152-D87185B2C4E7}"/>
              </a:ext>
            </a:extLst>
          </p:cNvPr>
          <p:cNvSpPr txBox="1"/>
          <p:nvPr/>
        </p:nvSpPr>
        <p:spPr>
          <a:xfrm>
            <a:off x="908100" y="6584347"/>
            <a:ext cx="3755425" cy="3160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800" dirty="0"/>
              <a:t>Семьи с низким достатком, много детей из неблагополучных семей, получатели социальной помощи от государства</a:t>
            </a:r>
            <a:endParaRPr lang="ru-RU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8" name="Google Shape;108;p3">
            <a:extLst>
              <a:ext uri="{FF2B5EF4-FFF2-40B4-BE49-F238E27FC236}">
                <a16:creationId xmlns="" xmlns:a16="http://schemas.microsoft.com/office/drawing/2014/main" id="{2122D33C-2127-40AA-9BF2-2CBEB9563628}"/>
              </a:ext>
            </a:extLst>
          </p:cNvPr>
          <p:cNvSpPr txBox="1"/>
          <p:nvPr/>
        </p:nvSpPr>
        <p:spPr>
          <a:xfrm>
            <a:off x="223491" y="6681263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buSzPts val="1400"/>
              <a:defRPr sz="2400" b="1" cap="all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</a:defRPr>
            </a:lvl1pPr>
          </a:lstStyle>
          <a:p>
            <a:r>
              <a:rPr lang="en-US" dirty="0" smtClean="0">
                <a:sym typeface="Tahoma"/>
              </a:rPr>
              <a:t>0</a:t>
            </a:r>
            <a:r>
              <a:rPr lang="ru-RU" dirty="0" smtClean="0">
                <a:sym typeface="Tahoma"/>
              </a:rPr>
              <a:t>6</a:t>
            </a:r>
            <a:endParaRPr lang="en-US" dirty="0">
              <a:sym typeface="Tahoma"/>
            </a:endParaRP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4BE85330-A85F-4030-9478-CA346F4CB26E}"/>
              </a:ext>
            </a:extLst>
          </p:cNvPr>
          <p:cNvCxnSpPr>
            <a:cxnSpLocks/>
          </p:cNvCxnSpPr>
          <p:nvPr/>
        </p:nvCxnSpPr>
        <p:spPr>
          <a:xfrm>
            <a:off x="1101680" y="6139721"/>
            <a:ext cx="16853159" cy="0"/>
          </a:xfrm>
          <a:prstGeom prst="line">
            <a:avLst/>
          </a:prstGeom>
          <a:ln w="12700">
            <a:solidFill>
              <a:srgbClr val="B8BD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Google Shape;108;p3"/>
          <p:cNvSpPr txBox="1"/>
          <p:nvPr/>
        </p:nvSpPr>
        <p:spPr>
          <a:xfrm>
            <a:off x="4977828" y="2432123"/>
            <a:ext cx="3819548" cy="4516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ВОЗМОЖНОСТИ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3" name="Google Shape;108;p3">
            <a:extLst>
              <a:ext uri="{FF2B5EF4-FFF2-40B4-BE49-F238E27FC236}">
                <a16:creationId xmlns="" xmlns:a16="http://schemas.microsoft.com/office/drawing/2014/main" id="{DB9E47D5-BC30-4379-BA34-787A6A0FEE0E}"/>
              </a:ext>
            </a:extLst>
          </p:cNvPr>
          <p:cNvSpPr txBox="1"/>
          <p:nvPr/>
        </p:nvSpPr>
        <p:spPr>
          <a:xfrm>
            <a:off x="4838700" y="3070922"/>
            <a:ext cx="4133850" cy="229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800"/>
              <a:t>Возможность объединить детей, улучшить психологическую атмосферу в классе </a:t>
            </a:r>
            <a:endParaRPr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4" name="Google Shape;108;p3">
            <a:extLst>
              <a:ext uri="{FF2B5EF4-FFF2-40B4-BE49-F238E27FC236}">
                <a16:creationId xmlns="" xmlns:a16="http://schemas.microsoft.com/office/drawing/2014/main" id="{DB9E47D5-BC30-4379-BA34-787A6A0FEE0E}"/>
              </a:ext>
            </a:extLst>
          </p:cNvPr>
          <p:cNvSpPr txBox="1"/>
          <p:nvPr/>
        </p:nvSpPr>
        <p:spPr>
          <a:xfrm>
            <a:off x="4701679" y="6497396"/>
            <a:ext cx="4133850" cy="3590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800" dirty="0"/>
              <a:t>Возможность больше узнать о планировании и управлении личными финансами для сохранения и приумножения семейного бюджета </a:t>
            </a:r>
            <a:endParaRPr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5" name="Google Shape;108;p3">
            <a:extLst>
              <a:ext uri="{FF2B5EF4-FFF2-40B4-BE49-F238E27FC236}">
                <a16:creationId xmlns="" xmlns:a16="http://schemas.microsoft.com/office/drawing/2014/main" id="{DB9E47D5-BC30-4379-BA34-787A6A0FEE0E}"/>
              </a:ext>
            </a:extLst>
          </p:cNvPr>
          <p:cNvSpPr txBox="1"/>
          <p:nvPr/>
        </p:nvSpPr>
        <p:spPr>
          <a:xfrm>
            <a:off x="9305925" y="6450599"/>
            <a:ext cx="4133850" cy="3160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800" dirty="0"/>
              <a:t>В семье не обсуждают с ребенком о правильном распределении финансовых средств, редко общаются с ним на тему финансов</a:t>
            </a:r>
            <a:endParaRPr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6" name="Google Shape;108;p3">
            <a:extLst>
              <a:ext uri="{FF2B5EF4-FFF2-40B4-BE49-F238E27FC236}">
                <a16:creationId xmlns="" xmlns:a16="http://schemas.microsoft.com/office/drawing/2014/main" id="{DB9E47D5-BC30-4379-BA34-787A6A0FEE0E}"/>
              </a:ext>
            </a:extLst>
          </p:cNvPr>
          <p:cNvSpPr txBox="1"/>
          <p:nvPr/>
        </p:nvSpPr>
        <p:spPr>
          <a:xfrm>
            <a:off x="13820989" y="6452245"/>
            <a:ext cx="4133850" cy="1867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>
              <a:buSzPts val="1400"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Использовать практико-ориентированные задания</a:t>
            </a:r>
            <a:endParaRPr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245466"/>
            <a:ext cx="6983566" cy="59420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8" name="Google Shape;106;p3"/>
          <p:cNvSpPr txBox="1"/>
          <p:nvPr/>
        </p:nvSpPr>
        <p:spPr>
          <a:xfrm>
            <a:off x="499396" y="1158248"/>
            <a:ext cx="17819841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1.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А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НАЛИЗ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УСЛОВИЙ ПЕДАГОГИЧЕСКОГО КЕЙСА </a:t>
            </a:r>
          </a:p>
        </p:txBody>
      </p:sp>
    </p:spTree>
    <p:extLst>
      <p:ext uri="{BB962C8B-B14F-4D97-AF65-F5344CB8AC3E}">
        <p14:creationId xmlns:p14="http://schemas.microsoft.com/office/powerpoint/2010/main" val="254185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7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8" name="Google Shape;108;p3"/>
          <p:cNvSpPr txBox="1"/>
          <p:nvPr/>
        </p:nvSpPr>
        <p:spPr>
          <a:xfrm>
            <a:off x="438150" y="2677057"/>
            <a:ext cx="5774204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знания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9" name="Google Shape;108;p3">
            <a:extLst>
              <a:ext uri="{FF2B5EF4-FFF2-40B4-BE49-F238E27FC236}">
                <a16:creationId xmlns="" xmlns:a16="http://schemas.microsoft.com/office/drawing/2014/main" id="{36CBF698-C742-4FDB-9742-ED83C8B3D06E}"/>
              </a:ext>
            </a:extLst>
          </p:cNvPr>
          <p:cNvSpPr txBox="1"/>
          <p:nvPr/>
        </p:nvSpPr>
        <p:spPr>
          <a:xfrm>
            <a:off x="12461420" y="2687582"/>
            <a:ext cx="5810250" cy="465086"/>
          </a:xfrm>
          <a:prstGeom prst="rect">
            <a:avLst/>
          </a:prstGeom>
          <a:solidFill>
            <a:srgbClr val="2256AA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умения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1" name="Google Shape;108;p3">
            <a:extLst>
              <a:ext uri="{FF2B5EF4-FFF2-40B4-BE49-F238E27FC236}">
                <a16:creationId xmlns="" xmlns:a16="http://schemas.microsoft.com/office/drawing/2014/main" id="{DEE8D9E5-5681-4EBF-AD63-695B7B9D4DB2}"/>
              </a:ext>
            </a:extLst>
          </p:cNvPr>
          <p:cNvSpPr txBox="1"/>
          <p:nvPr/>
        </p:nvSpPr>
        <p:spPr>
          <a:xfrm>
            <a:off x="438150" y="3332338"/>
            <a:ext cx="5774204" cy="4206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r>
              <a:rPr lang="ru-RU" sz="2400" dirty="0" smtClean="0"/>
              <a:t>1.Личные </a:t>
            </a:r>
            <a:r>
              <a:rPr lang="ru-RU" sz="2400" dirty="0"/>
              <a:t>и семейные доходы.</a:t>
            </a:r>
          </a:p>
          <a:p>
            <a:r>
              <a:rPr lang="ru-RU" sz="2400" dirty="0"/>
              <a:t>2.Каковы общие принципы управления расходами человека.</a:t>
            </a:r>
          </a:p>
          <a:p>
            <a:r>
              <a:rPr lang="ru-RU" sz="2400" dirty="0" smtClean="0"/>
              <a:t>3.Что такое </a:t>
            </a:r>
            <a:r>
              <a:rPr lang="ru-RU" sz="2400" dirty="0"/>
              <a:t>план доходов и расходов на различные временные </a:t>
            </a:r>
            <a:r>
              <a:rPr lang="ru-RU" sz="2400" dirty="0" smtClean="0"/>
              <a:t>периоды и как его составлять?</a:t>
            </a:r>
            <a:endParaRPr lang="ru-RU" sz="2400" dirty="0"/>
          </a:p>
          <a:p>
            <a:r>
              <a:rPr lang="ru-RU" sz="2400" dirty="0"/>
              <a:t>4.Финансовая цель и какие бывают виды финансовых целей.</a:t>
            </a:r>
          </a:p>
          <a:p>
            <a:r>
              <a:rPr lang="ru-RU" sz="2400" dirty="0"/>
              <a:t>5.Понимать необходимость расставления приоритетов в своих расходах при ограниченности дохода</a:t>
            </a:r>
            <a:endParaRPr lang="ru-RU" sz="2400" dirty="0" smtClean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3" name="Google Shape;108;p3"/>
          <p:cNvSpPr txBox="1"/>
          <p:nvPr/>
        </p:nvSpPr>
        <p:spPr>
          <a:xfrm>
            <a:off x="6456783" y="2687582"/>
            <a:ext cx="5798308" cy="4516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установки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5" name="Google Shape;108;p3">
            <a:extLst>
              <a:ext uri="{FF2B5EF4-FFF2-40B4-BE49-F238E27FC236}">
                <a16:creationId xmlns="" xmlns:a16="http://schemas.microsoft.com/office/drawing/2014/main" id="{DEE8D9E5-5681-4EBF-AD63-695B7B9D4DB2}"/>
              </a:ext>
            </a:extLst>
          </p:cNvPr>
          <p:cNvSpPr txBox="1"/>
          <p:nvPr/>
        </p:nvSpPr>
        <p:spPr>
          <a:xfrm>
            <a:off x="12497466" y="3398601"/>
            <a:ext cx="5774204" cy="4575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r>
              <a:rPr lang="ru-RU" sz="2400" dirty="0" smtClean="0"/>
              <a:t>1.Различает </a:t>
            </a:r>
            <a:r>
              <a:rPr lang="ru-RU" sz="2400" dirty="0"/>
              <a:t>регулярные и нерегулярные источники дохода.</a:t>
            </a:r>
          </a:p>
          <a:p>
            <a:r>
              <a:rPr lang="ru-RU" sz="2400" dirty="0"/>
              <a:t>2.Распределяет расходы по основным категориям.</a:t>
            </a:r>
          </a:p>
          <a:p>
            <a:r>
              <a:rPr lang="ru-RU" sz="2400" dirty="0"/>
              <a:t>3.Определяет приоритетные траты.</a:t>
            </a:r>
          </a:p>
          <a:p>
            <a:r>
              <a:rPr lang="ru-RU" sz="2400" dirty="0"/>
              <a:t>4.Выбирает товар или услугу в соответствии с реальными финансовыми возможностями, не выходить за рамки бюджета.</a:t>
            </a:r>
          </a:p>
          <a:p>
            <a:r>
              <a:rPr lang="ru-RU" sz="2400" dirty="0"/>
              <a:t>5.Составляет личный финансовый план, связанный с конкретными финансовыми целями</a:t>
            </a:r>
            <a:endParaRPr lang="ru-RU" sz="24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6" name="Google Shape;108;p3">
            <a:extLst>
              <a:ext uri="{FF2B5EF4-FFF2-40B4-BE49-F238E27FC236}">
                <a16:creationId xmlns="" xmlns:a16="http://schemas.microsoft.com/office/drawing/2014/main" id="{DEE8D9E5-5681-4EBF-AD63-695B7B9D4DB2}"/>
              </a:ext>
            </a:extLst>
          </p:cNvPr>
          <p:cNvSpPr txBox="1"/>
          <p:nvPr/>
        </p:nvSpPr>
        <p:spPr>
          <a:xfrm>
            <a:off x="6456783" y="3398601"/>
            <a:ext cx="5774204" cy="6791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r>
              <a:rPr lang="ru-RU" sz="2400" dirty="0" smtClean="0"/>
              <a:t>1.Осознавать </a:t>
            </a:r>
            <a:r>
              <a:rPr lang="ru-RU" sz="2400" dirty="0"/>
              <a:t>свои собственные привычки при расходовании денег.</a:t>
            </a:r>
          </a:p>
          <a:p>
            <a:r>
              <a:rPr lang="ru-RU" sz="2400" dirty="0"/>
              <a:t>2.Критически относиться к решениям о приобретении дорогостоящих товаров, пользующиеся спросом среди сверстников и не соотносящихся с доходами.</a:t>
            </a:r>
          </a:p>
          <a:p>
            <a:r>
              <a:rPr lang="ru-RU" sz="2400" dirty="0"/>
              <a:t>3.Осознавать необходимость ограничивать свои желания.</a:t>
            </a:r>
          </a:p>
          <a:p>
            <a:r>
              <a:rPr lang="ru-RU" sz="2400" dirty="0"/>
              <a:t>4.Быть мотивированным на получение образования, которое обеспечит доходы</a:t>
            </a:r>
          </a:p>
          <a:p>
            <a:r>
              <a:rPr lang="ru-RU" sz="2400" dirty="0" smtClean="0"/>
              <a:t>5.Развивать </a:t>
            </a:r>
            <a:r>
              <a:rPr lang="ru-RU" sz="2400" dirty="0"/>
              <a:t>(</a:t>
            </a:r>
            <a:r>
              <a:rPr lang="ru-RU" sz="2400" dirty="0" smtClean="0"/>
              <a:t>проявлять) </a:t>
            </a:r>
            <a:r>
              <a:rPr lang="ru-RU" sz="2400" dirty="0"/>
              <a:t>критическое мышление, выдержку и целеустремленность в ситуации, когда удовлетворение потребности откладывается ради получения </a:t>
            </a:r>
            <a:r>
              <a:rPr lang="ru-RU" sz="2400" dirty="0" err="1" smtClean="0"/>
              <a:t>бóльшего</a:t>
            </a:r>
            <a:r>
              <a:rPr lang="ru-RU" sz="2400" dirty="0" smtClean="0"/>
              <a:t> </a:t>
            </a:r>
            <a:r>
              <a:rPr lang="ru-RU" sz="2400" dirty="0"/>
              <a:t>дохода в будущем</a:t>
            </a:r>
            <a:endParaRPr lang="ru-RU" sz="24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7" name="Google Shape;106;p3"/>
          <p:cNvSpPr txBox="1"/>
          <p:nvPr/>
        </p:nvSpPr>
        <p:spPr>
          <a:xfrm>
            <a:off x="287108" y="1174339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 2. ПЛАНИРУЕМЫЕ ОБРАЗОВАТЕЛЬНЫЕ 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РЕЗУЛЬТАТЫ</a:t>
            </a:r>
            <a:endParaRPr lang="ru-RU" sz="3600" b="1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16192" y="3084258"/>
            <a:ext cx="48413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1905" algn="ctr" fontAlgn="auto"/>
            <a:r>
              <a:rPr lang="ru-RU" sz="1800" dirty="0">
                <a:solidFill>
                  <a:srgbClr val="FF0000"/>
                </a:solidFill>
              </a:rPr>
              <a:t>(что есть «грамотно» и как надо поступать)</a:t>
            </a:r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9682641"/>
            <a:ext cx="5333063" cy="6295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8545" y="7576007"/>
            <a:ext cx="2051358" cy="21066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245466"/>
            <a:ext cx="6983566" cy="59420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87474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8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6" name="Google Shape;106;p3"/>
          <p:cNvSpPr txBox="1"/>
          <p:nvPr/>
        </p:nvSpPr>
        <p:spPr>
          <a:xfrm>
            <a:off x="161787" y="900561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78346" y="3465219"/>
            <a:ext cx="7868243" cy="4666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/>
              <a:t>Примерная рабочая программа учебного курса «Основы финансовой грамотности. Финансовая культура» (для 5–9 классов образовательных организаций)</a:t>
            </a:r>
          </a:p>
          <a:p>
            <a:pPr algn="just"/>
            <a:r>
              <a:rPr lang="ru-RU" dirty="0"/>
              <a:t>Уровень образования</a:t>
            </a:r>
            <a:r>
              <a:rPr lang="ru-RU" dirty="0" smtClean="0"/>
              <a:t>: Основное </a:t>
            </a:r>
            <a:r>
              <a:rPr lang="ru-RU" dirty="0"/>
              <a:t>общее образование</a:t>
            </a:r>
          </a:p>
          <a:p>
            <a:pPr algn="just"/>
            <a:r>
              <a:rPr lang="ru-RU" dirty="0"/>
              <a:t>Т</a:t>
            </a:r>
            <a:r>
              <a:rPr lang="ru-RU" dirty="0" smtClean="0"/>
              <a:t>екущий </a:t>
            </a:r>
            <a:r>
              <a:rPr lang="ru-RU" dirty="0"/>
              <a:t>статус: Одобрена решением федерального учебно-методического объединения по общему образованию, протокол от 23 июня 2022 г. № 3/22</a:t>
            </a:r>
          </a:p>
          <a:p>
            <a:pPr algn="just"/>
            <a:r>
              <a:rPr lang="ru-RU" dirty="0"/>
              <a:t>номер в реестре</a:t>
            </a:r>
            <a:r>
              <a:rPr lang="ru-RU" dirty="0" smtClean="0"/>
              <a:t>: 2-3-0:0-0-0-1.0</a:t>
            </a:r>
            <a:endParaRPr lang="ru-RU" dirty="0"/>
          </a:p>
          <a:p>
            <a:r>
              <a:rPr lang="ru-RU" dirty="0"/>
              <a:t>Учебный предмет</a:t>
            </a:r>
            <a:r>
              <a:rPr lang="ru-RU" dirty="0" smtClean="0"/>
              <a:t>: Курсы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661" y="2584372"/>
            <a:ext cx="5185685" cy="23856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1487" y="5559717"/>
            <a:ext cx="2688551" cy="25721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86629" y="3465219"/>
            <a:ext cx="4674912" cy="6605357"/>
          </a:xfrm>
          <a:prstGeom prst="rect">
            <a:avLst/>
          </a:prstGeom>
          <a:ln>
            <a:solidFill>
              <a:srgbClr val="2256AA"/>
            </a:solidFill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392661" y="4029777"/>
            <a:ext cx="2509069" cy="9402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245466"/>
            <a:ext cx="6983566" cy="59420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3668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9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8366" y="3969881"/>
            <a:ext cx="4694698" cy="6118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48366" y="2873991"/>
            <a:ext cx="12523304" cy="85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Липсиц И.В. Финансовая грамотность. 8-9 классы: учебник для </a:t>
            </a:r>
            <a:r>
              <a:rPr lang="ru-RU" dirty="0" err="1" smtClean="0"/>
              <a:t>образоват</a:t>
            </a:r>
            <a:r>
              <a:rPr lang="ru-RU" dirty="0"/>
              <a:t>.</a:t>
            </a:r>
            <a:r>
              <a:rPr lang="ru-RU" dirty="0" smtClean="0"/>
              <a:t> орг. / </a:t>
            </a:r>
            <a:r>
              <a:rPr lang="ru-RU" dirty="0" err="1" smtClean="0"/>
              <a:t>И.В.Липсиц</a:t>
            </a:r>
            <a:r>
              <a:rPr lang="ru-RU" dirty="0" smtClean="0"/>
              <a:t>, О.А. Рязанова. –М.: ВАКО, 2023</a:t>
            </a:r>
            <a:r>
              <a:rPr lang="ru-RU" dirty="0"/>
              <a:t> </a:t>
            </a:r>
            <a:r>
              <a:rPr lang="ru-RU" dirty="0" smtClean="0"/>
              <a:t>г.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31958" y="3953094"/>
            <a:ext cx="5436711" cy="61185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661" y="2587495"/>
            <a:ext cx="5185685" cy="238563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661" y="5423417"/>
            <a:ext cx="3124200" cy="3038475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365371" y="4029001"/>
            <a:ext cx="2509069" cy="9402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245466"/>
            <a:ext cx="6983566" cy="59420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Google Shape;106;p3"/>
          <p:cNvSpPr txBox="1"/>
          <p:nvPr/>
        </p:nvSpPr>
        <p:spPr>
          <a:xfrm>
            <a:off x="161787" y="901355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</p:spTree>
    <p:extLst>
      <p:ext uri="{BB962C8B-B14F-4D97-AF65-F5344CB8AC3E}">
        <p14:creationId xmlns:p14="http://schemas.microsoft.com/office/powerpoint/2010/main" val="185191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806</TotalTime>
  <Words>1501</Words>
  <Application>Microsoft Office PowerPoint</Application>
  <PresentationFormat>Произвольный</PresentationFormat>
  <Paragraphs>234</Paragraphs>
  <Slides>21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Wingdings</vt:lpstr>
      <vt:lpstr>Proxima Nova Rg</vt:lpstr>
      <vt:lpstr>Tahoma</vt:lpstr>
      <vt:lpstr>Calibri</vt:lpstr>
      <vt:lpstr>Proxima Nova</vt:lpstr>
      <vt:lpstr>Times New Roman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Торичко Роман Анатольевич</dc:creator>
  <cp:lastModifiedBy>АDMIN</cp:lastModifiedBy>
  <cp:revision>92</cp:revision>
  <dcterms:created xsi:type="dcterms:W3CDTF">2003-02-28T13:27:04Z</dcterms:created>
  <dcterms:modified xsi:type="dcterms:W3CDTF">2024-10-20T08:55:07Z</dcterms:modified>
</cp:coreProperties>
</file>