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416" r:id="rId3"/>
    <p:sldId id="258" r:id="rId4"/>
    <p:sldId id="417" r:id="rId5"/>
    <p:sldId id="418" r:id="rId6"/>
    <p:sldId id="419" r:id="rId7"/>
    <p:sldId id="421" r:id="rId8"/>
    <p:sldId id="422" r:id="rId9"/>
    <p:sldId id="424" r:id="rId10"/>
    <p:sldId id="260" r:id="rId11"/>
  </p:sldIdLst>
  <p:sldSz cx="18972213" cy="10691813"/>
  <p:notesSz cx="6858000" cy="9144000"/>
  <p:embeddedFontLst>
    <p:embeddedFont>
      <p:font typeface="Proxima Nova Rg" panose="02000506030000020004" charset="0"/>
      <p:regular r:id="rId13"/>
      <p:italic r:id="rId14"/>
      <p:bold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Proxima Nova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266" userDrawn="1">
          <p15:clr>
            <a:srgbClr val="A4A3A4"/>
          </p15:clr>
        </p15:guide>
        <p15:guide id="2" pos="1069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9" roundtripDataSignature="AMtx7mg14KWEQAwqBeKW3ZawvbmYUjr6L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вренов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8"/>
  </p:normalViewPr>
  <p:slideViewPr>
    <p:cSldViewPr snapToGrid="0">
      <p:cViewPr varScale="1">
        <p:scale>
          <a:sx n="51" d="100"/>
          <a:sy n="51" d="100"/>
        </p:scale>
        <p:origin x="715" y="62"/>
      </p:cViewPr>
      <p:guideLst>
        <p:guide orient="horz" pos="1266"/>
        <p:guide pos="1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58401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5095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89272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4755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0715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79448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03500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44960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4296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3280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16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0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45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userDrawn="1">
  <p:cSld name="SECTION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52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09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55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54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05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83136" y="3997122"/>
            <a:ext cx="12355550" cy="211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ПРОГРАММА ПОВЫШЕНИЯ КВАЛИФИКАЦИИ «</a:t>
            </a:r>
            <a:r>
              <a:rPr lang="ru-RU" sz="32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СОДЕРЖАНИЕ И МЕТОДИКА ПРЕПОДАВАНИЯ  ФИНАНСОВОЙ ГРАМОТНОСТИ </a:t>
            </a:r>
          </a:p>
          <a:p>
            <a:pPr lvl="0" algn="ctr"/>
            <a:r>
              <a:rPr lang="ru-RU" sz="32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РАЗЛИЧНЫМ КАТЕГОРИЯМ ОБУЧАЮЩИХСЯ</a:t>
            </a:r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354"/>
            <a:ext cx="10149123" cy="863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91" y="4196444"/>
            <a:ext cx="8827691" cy="751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r"/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1207399" y="1303644"/>
            <a:ext cx="16557414" cy="8361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«Финансовая среда: бюджетная грамотность»</a:t>
            </a:r>
          </a:p>
          <a:p>
            <a:pPr lvl="0" algn="ctr"/>
            <a:endParaRPr lang="ru-RU" sz="14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Слушатели:</a:t>
            </a:r>
          </a:p>
          <a:p>
            <a:pPr lvl="0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- </a:t>
            </a:r>
            <a:r>
              <a:rPr lang="ru-RU" sz="4000" b="1" dirty="0" err="1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Килиди</a:t>
            </a:r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Вероника Денисовна</a:t>
            </a:r>
          </a:p>
          <a:p>
            <a:pPr lvl="0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- </a:t>
            </a:r>
            <a:r>
              <a:rPr lang="ru-RU" sz="4000" b="1" dirty="0" err="1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Колодезнова</a:t>
            </a:r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Ольга Ивановна</a:t>
            </a:r>
          </a:p>
          <a:p>
            <a:pPr lvl="0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- Тимошенко Анна </a:t>
            </a:r>
            <a:r>
              <a:rPr lang="ru-RU" sz="4000" b="1" dirty="0" err="1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Вячеславова</a:t>
            </a:r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- Гонец Анастасия Владимировна</a:t>
            </a:r>
          </a:p>
          <a:p>
            <a:pPr lvl="0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- </a:t>
            </a:r>
            <a:r>
              <a:rPr lang="ru-RU" sz="4000" b="1" dirty="0" err="1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Бобрович</a:t>
            </a:r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Оксана Васильевна</a:t>
            </a:r>
          </a:p>
          <a:p>
            <a:pPr lvl="0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- Бондаренко Наталья Владимировна</a:t>
            </a:r>
          </a:p>
          <a:p>
            <a:pPr lvl="0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- Голоперова Наталья Николаевна</a:t>
            </a:r>
          </a:p>
          <a:p>
            <a:pPr marL="571500" lvl="0" indent="-571500">
              <a:buFontTx/>
              <a:buChar char="-"/>
            </a:pP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Гришина </a:t>
            </a:r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Дарья </a:t>
            </a: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Юрьевна</a:t>
            </a:r>
          </a:p>
          <a:p>
            <a:pPr marL="571500" lvl="0" indent="-571500">
              <a:buFontTx/>
              <a:buChar char="-"/>
            </a:pP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Полушина Екатерина Сергеевна</a:t>
            </a:r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9" y="369945"/>
            <a:ext cx="10149123" cy="8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3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163211" y="1394255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n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+mn-lt"/>
              </a:rPr>
              <a:t>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469E14-D885-469F-B3D2-038500270FC0}"/>
              </a:ext>
            </a:extLst>
          </p:cNvPr>
          <p:cNvSpPr txBox="1"/>
          <p:nvPr/>
        </p:nvSpPr>
        <p:spPr>
          <a:xfrm>
            <a:off x="457200" y="2394857"/>
            <a:ext cx="176348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3600" dirty="0">
                <a:latin typeface="+mn-lt"/>
                <a:cs typeface="Proxima Nova" panose="020B0604020202020204" charset="0"/>
              </a:rPr>
              <a:t>У образовательного учреждения достойная материально-техническая оснащенность школы</a:t>
            </a:r>
            <a:r>
              <a:rPr lang="ru-RU" sz="3600" dirty="0" smtClean="0">
                <a:latin typeface="+mn-lt"/>
                <a:cs typeface="Proxima Nova" panose="020B0604020202020204" charset="0"/>
              </a:rPr>
              <a:t>;</a:t>
            </a:r>
            <a:endParaRPr lang="ru-RU" sz="3600" dirty="0">
              <a:latin typeface="+mn-lt"/>
              <a:cs typeface="Proxima Nova" panose="020B060402020202020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469E14-D885-469F-B3D2-038500270FC0}"/>
              </a:ext>
            </a:extLst>
          </p:cNvPr>
          <p:cNvSpPr txBox="1"/>
          <p:nvPr/>
        </p:nvSpPr>
        <p:spPr>
          <a:xfrm>
            <a:off x="457199" y="7479093"/>
            <a:ext cx="1835180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3600" dirty="0" smtClean="0">
                <a:latin typeface="+mn-lt"/>
                <a:cs typeface="Proxima Nova" panose="020B0604020202020204" charset="0"/>
              </a:rPr>
              <a:t>Использование </a:t>
            </a:r>
            <a:r>
              <a:rPr lang="ru-RU" sz="3600" dirty="0">
                <a:latin typeface="+mn-lt"/>
                <a:cs typeface="Proxima Nova" panose="020B0604020202020204" charset="0"/>
              </a:rPr>
              <a:t>технических возможностей</a:t>
            </a:r>
          </a:p>
          <a:p>
            <a:pPr marL="342900" indent="-342900">
              <a:buFontTx/>
              <a:buChar char="-"/>
            </a:pPr>
            <a:endParaRPr lang="ru-RU" sz="3200" dirty="0">
              <a:latin typeface="+mn-lt"/>
              <a:cs typeface="Proxima Nova" panose="020B060402020202020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469E14-D885-469F-B3D2-038500270FC0}"/>
              </a:ext>
            </a:extLst>
          </p:cNvPr>
          <p:cNvSpPr txBox="1"/>
          <p:nvPr/>
        </p:nvSpPr>
        <p:spPr>
          <a:xfrm>
            <a:off x="457199" y="3594203"/>
            <a:ext cx="176348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3600" dirty="0">
                <a:latin typeface="+mn-lt"/>
                <a:cs typeface="Proxima Nova" panose="020B0604020202020204" charset="0"/>
              </a:rPr>
              <a:t>Разнообразная финансовая инфраструктура (банки, брокеры, инвестиционные компании);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3412" y="4774083"/>
            <a:ext cx="17522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3600" dirty="0">
                <a:latin typeface="+mn-lt"/>
                <a:cs typeface="Proxima Nova" panose="020B0604020202020204" charset="0"/>
              </a:rPr>
              <a:t>Огромные</a:t>
            </a:r>
            <a:r>
              <a:rPr lang="ru-RU" sz="2800" dirty="0">
                <a:latin typeface="+mn-lt"/>
                <a:cs typeface="Proxima Nova" panose="020B0604020202020204" charset="0"/>
              </a:rPr>
              <a:t> </a:t>
            </a:r>
            <a:r>
              <a:rPr lang="ru-RU" sz="3600" dirty="0">
                <a:latin typeface="+mn-lt"/>
                <a:cs typeface="Proxima Nova" panose="020B0604020202020204" charset="0"/>
              </a:rPr>
              <a:t>угрозы</a:t>
            </a:r>
            <a:r>
              <a:rPr lang="ru-RU" sz="2800" dirty="0">
                <a:latin typeface="+mn-lt"/>
                <a:cs typeface="Proxima Nova" panose="020B0604020202020204" charset="0"/>
              </a:rPr>
              <a:t> </a:t>
            </a:r>
            <a:r>
              <a:rPr lang="ru-RU" sz="3600" dirty="0">
                <a:latin typeface="+mn-lt"/>
                <a:cs typeface="Proxima Nova" panose="020B0604020202020204" charset="0"/>
              </a:rPr>
              <a:t>мошенничества</a:t>
            </a:r>
            <a:r>
              <a:rPr lang="ru-RU" sz="2800" dirty="0">
                <a:latin typeface="+mn-lt"/>
                <a:cs typeface="Proxima Nova" panose="020B0604020202020204" charset="0"/>
              </a:rPr>
              <a:t>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7846" y="5676054"/>
            <a:ext cx="175842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3600" dirty="0">
                <a:latin typeface="+mn-lt"/>
                <a:cs typeface="Proxima Nova" panose="020B0604020202020204" charset="0"/>
              </a:rPr>
              <a:t>Риски разглашения персональных данных детей и родителей;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7199" y="6578025"/>
            <a:ext cx="89146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3600" dirty="0">
                <a:latin typeface="+mn-lt"/>
                <a:cs typeface="Proxima Nova" panose="020B0604020202020204" charset="0"/>
              </a:rPr>
              <a:t>Экскурсии в финансовые организации;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4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2. ПЛАНИРУЕМЫЕ ОБРАЗОВАТЕЛЬНЫЕ РЕЗУЛЬТАТЫ</a:t>
            </a:r>
          </a:p>
          <a:p>
            <a:pPr lvl="0" algn="ctr"/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332567-C1BD-4EAC-A885-667FF00F8684}"/>
              </a:ext>
            </a:extLst>
          </p:cNvPr>
          <p:cNvSpPr txBox="1"/>
          <p:nvPr/>
        </p:nvSpPr>
        <p:spPr>
          <a:xfrm>
            <a:off x="544286" y="2667910"/>
            <a:ext cx="17727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Tx/>
              <a:buChar char="-"/>
            </a:pPr>
            <a:r>
              <a:rPr lang="ru-RU" sz="3600" dirty="0">
                <a:latin typeface="+mn-lt"/>
                <a:cs typeface="Proxima Nova" panose="020B0604020202020204" charset="0"/>
              </a:rPr>
              <a:t>Знание бюджетной системы и бюджетного процесса государства</a:t>
            </a:r>
            <a:r>
              <a:rPr lang="ru-RU" sz="3600" dirty="0" smtClean="0">
                <a:latin typeface="Proxima Nova" panose="020B0604020202020204" charset="0"/>
                <a:cs typeface="Proxima Nova" panose="020B0604020202020204" charset="0"/>
              </a:rPr>
              <a:t>;</a:t>
            </a:r>
            <a:endParaRPr lang="ru-RU" sz="3600" dirty="0">
              <a:latin typeface="Proxima Nova" panose="020B0604020202020204" charset="0"/>
              <a:cs typeface="Proxima Nova" panose="020B060402020202020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332567-C1BD-4EAC-A885-667FF00F8684}"/>
              </a:ext>
            </a:extLst>
          </p:cNvPr>
          <p:cNvSpPr txBox="1"/>
          <p:nvPr/>
        </p:nvSpPr>
        <p:spPr>
          <a:xfrm>
            <a:off x="544286" y="6672061"/>
            <a:ext cx="175095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Tx/>
              <a:buChar char="-"/>
            </a:pPr>
            <a:r>
              <a:rPr lang="ru-RU" sz="3600" dirty="0" smtClean="0">
                <a:effectLst/>
                <a:latin typeface="+mn-lt"/>
                <a:ea typeface="Times New Roman" panose="02020603050405020304" pitchFamily="18" charset="0"/>
                <a:cs typeface="Proxima Nova" panose="020B0604020202020204" charset="0"/>
              </a:rPr>
              <a:t>Готовность </a:t>
            </a:r>
            <a:r>
              <a:rPr lang="ru-RU" sz="3600" dirty="0">
                <a:effectLst/>
                <a:latin typeface="+mn-lt"/>
                <a:ea typeface="Times New Roman" panose="02020603050405020304" pitchFamily="18" charset="0"/>
                <a:cs typeface="Proxima Nova" panose="020B0604020202020204" charset="0"/>
              </a:rPr>
              <a:t>гражданина к ответственному участию в бюджетном процессе.</a:t>
            </a:r>
            <a:endParaRPr lang="ru-RU" sz="3600" dirty="0">
              <a:latin typeface="+mn-lt"/>
              <a:cs typeface="Proxima Nova" panose="020B0604020202020204" charset="0"/>
            </a:endParaRPr>
          </a:p>
          <a:p>
            <a:pPr marL="571500" indent="-571500">
              <a:buFontTx/>
              <a:buChar char="-"/>
            </a:pPr>
            <a:endParaRPr lang="ru-RU" sz="3600" dirty="0">
              <a:latin typeface="Proxima Nova" panose="020B0604020202020204" charset="0"/>
              <a:cs typeface="Proxima Nova" panose="020B060402020202020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44286" y="3561990"/>
            <a:ext cx="175095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Tx/>
              <a:buChar char="-"/>
            </a:pPr>
            <a:r>
              <a:rPr lang="ru-RU" sz="3600" dirty="0">
                <a:latin typeface="Proxima Nova" panose="020B0604020202020204" charset="0"/>
                <a:cs typeface="Proxima Nova" panose="020B0604020202020204" charset="0"/>
              </a:rPr>
              <a:t>Способность анализировать информацию о бюджете;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4286" y="4931762"/>
            <a:ext cx="173989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-</a:t>
            </a:r>
            <a:r>
              <a:rPr lang="ru-RU" dirty="0" smtClean="0"/>
              <a:t> </a:t>
            </a:r>
            <a:r>
              <a:rPr lang="ru-RU" sz="3600" dirty="0" smtClean="0"/>
              <a:t>Осмысление </a:t>
            </a:r>
            <a:r>
              <a:rPr lang="ru-RU" sz="3600" dirty="0"/>
              <a:t>роли гражданина, формирование ответственной гражданской </a:t>
            </a:r>
            <a:r>
              <a:rPr lang="ru-RU" sz="3600" dirty="0" smtClean="0"/>
              <a:t>позиции;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21883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0" y="1416027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РАЗДАТОЧНЫЕ МАТЕРИАЛЫ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5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14BEE84-5ECE-41E2-BE61-52BF726267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954" y="2722362"/>
            <a:ext cx="6055810" cy="76655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C2850B-F6F3-4A29-B418-CD306505F877}"/>
              </a:ext>
            </a:extLst>
          </p:cNvPr>
          <p:cNvSpPr txBox="1"/>
          <p:nvPr/>
        </p:nvSpPr>
        <p:spPr>
          <a:xfrm>
            <a:off x="6885214" y="2914554"/>
            <a:ext cx="950322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3200" dirty="0">
                <a:latin typeface="Proxima Nova" panose="020B0604020202020204" charset="0"/>
                <a:cs typeface="Proxima Nova" panose="020B0604020202020204" charset="0"/>
              </a:rPr>
              <a:t>«Учебник «Финансовая грамотность 10-11 класс», авторы: </a:t>
            </a:r>
            <a:r>
              <a:rPr lang="ru-RU" sz="3200" dirty="0" err="1">
                <a:latin typeface="Proxima Nova" panose="020B0604020202020204" charset="0"/>
                <a:cs typeface="Proxima Nova" panose="020B0604020202020204" charset="0"/>
              </a:rPr>
              <a:t>Ю.Брехова</a:t>
            </a:r>
            <a:r>
              <a:rPr lang="ru-RU" sz="3200" dirty="0">
                <a:latin typeface="Proxima Nova" panose="020B0604020202020204" charset="0"/>
                <a:cs typeface="Proxima Nova" panose="020B0604020202020204" charset="0"/>
              </a:rPr>
              <a:t>, </a:t>
            </a:r>
            <a:r>
              <a:rPr lang="ru-RU" sz="3200" dirty="0" err="1">
                <a:latin typeface="Proxima Nova" panose="020B0604020202020204" charset="0"/>
                <a:cs typeface="Proxima Nova" panose="020B0604020202020204" charset="0"/>
              </a:rPr>
              <a:t>А.Амасова</a:t>
            </a:r>
            <a:r>
              <a:rPr lang="ru-RU" sz="3200" dirty="0">
                <a:latin typeface="Proxima Nova" panose="020B0604020202020204" charset="0"/>
                <a:cs typeface="Proxima Nova" panose="020B0604020202020204" charset="0"/>
              </a:rPr>
              <a:t>, п.28</a:t>
            </a:r>
          </a:p>
          <a:p>
            <a:pPr marL="457200" indent="-457200">
              <a:buFontTx/>
              <a:buChar char="-"/>
            </a:pPr>
            <a:r>
              <a:rPr lang="ru-RU" sz="3200" dirty="0">
                <a:latin typeface="Proxima Nova" panose="020B0604020202020204" charset="0"/>
                <a:cs typeface="Proxima Nova" panose="020B0604020202020204" charset="0"/>
              </a:rPr>
              <a:t>И др. интернет ресурсы</a:t>
            </a:r>
          </a:p>
          <a:p>
            <a:endParaRPr lang="ru-RU" sz="3200" dirty="0">
              <a:latin typeface="Proxima Nova" panose="020B0604020202020204" charset="0"/>
              <a:cs typeface="Proxima Nova" panose="020B0604020202020204" charset="0"/>
            </a:endParaRPr>
          </a:p>
          <a:p>
            <a:endParaRPr lang="ru-RU" sz="3200" dirty="0">
              <a:latin typeface="Proxima Nova" panose="020B0604020202020204" charset="0"/>
              <a:cs typeface="Proxima Nova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06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6</a:t>
            </a:r>
          </a:p>
        </p:txBody>
      </p:sp>
      <p:sp>
        <p:nvSpPr>
          <p:cNvPr id="2" name="Блок-схема: альтернативный процесс 1"/>
          <p:cNvSpPr/>
          <p:nvPr/>
        </p:nvSpPr>
        <p:spPr>
          <a:xfrm>
            <a:off x="326424" y="2428555"/>
            <a:ext cx="8128028" cy="367259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Образовательные технологии: </a:t>
            </a:r>
          </a:p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информационные технологии; </a:t>
            </a:r>
          </a:p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технология проектного обучения;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9863528" y="2956967"/>
            <a:ext cx="7300211" cy="290809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Методы: </a:t>
            </a:r>
          </a:p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практический;</a:t>
            </a:r>
          </a:p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работа с книгой; </a:t>
            </a:r>
          </a:p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видео-метод.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3612630" y="6623801"/>
            <a:ext cx="10463134" cy="333157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Педагогические приемы: </a:t>
            </a:r>
          </a:p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мотивации и целеполагания;</a:t>
            </a:r>
          </a:p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операционной деятельности; </a:t>
            </a:r>
          </a:p>
          <a:p>
            <a:pPr algn="ctr"/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 организации рефлексии.</a:t>
            </a:r>
          </a:p>
        </p:txBody>
      </p:sp>
    </p:spTree>
    <p:extLst>
      <p:ext uri="{BB962C8B-B14F-4D97-AF65-F5344CB8AC3E}">
        <p14:creationId xmlns:p14="http://schemas.microsoft.com/office/powerpoint/2010/main" val="407511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5. ИНТЕГРАЦИЯ С ДРУГИМИ ВИДАМИ ФУНКЦИОНАЛЬНОЙ ГРАМОТНОСТИ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11ACC9-0B2C-447E-9A29-4A3B6D85D171}"/>
              </a:ext>
            </a:extLst>
          </p:cNvPr>
          <p:cNvSpPr txBox="1"/>
          <p:nvPr/>
        </p:nvSpPr>
        <p:spPr>
          <a:xfrm>
            <a:off x="566057" y="3221908"/>
            <a:ext cx="13775871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latin typeface="Proxima Nova" panose="020B0604020202020204" charset="0"/>
                <a:cs typeface="Proxima Nova" panose="020B0604020202020204" charset="0"/>
              </a:rPr>
              <a:t>Интегративные задания: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4000" dirty="0">
                <a:latin typeface="Proxima Nova" panose="020B0604020202020204" charset="0"/>
                <a:cs typeface="Proxima Nova" panose="020B0604020202020204" charset="0"/>
              </a:rPr>
              <a:t>Финансовая и математическая грамотность;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4000" dirty="0">
                <a:latin typeface="Proxima Nova" panose="020B0604020202020204" charset="0"/>
                <a:cs typeface="Proxima Nova" panose="020B0604020202020204" charset="0"/>
              </a:rPr>
              <a:t>Финансовая и читательская грамотность;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4000" dirty="0">
                <a:latin typeface="Proxima Nova" panose="020B0604020202020204" charset="0"/>
                <a:cs typeface="Proxima Nova" panose="020B0604020202020204" charset="0"/>
              </a:rPr>
              <a:t>Финансовая и естественно-научная грамотность;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4000" dirty="0">
                <a:latin typeface="Proxima Nova" panose="020B0604020202020204" charset="0"/>
                <a:cs typeface="Proxima Nova" panose="020B0604020202020204" charset="0"/>
              </a:rPr>
              <a:t>Финансовая грамотность и глобальные компетенции;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4000" dirty="0">
                <a:latin typeface="Proxima Nova" panose="020B0604020202020204" charset="0"/>
                <a:cs typeface="Proxima Nova" panose="020B0604020202020204" charset="0"/>
              </a:rPr>
              <a:t>Финансовая грамотность и креативное мышление  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4000" dirty="0">
                <a:latin typeface="Proxima Nova" panose="020B0604020202020204" charset="0"/>
                <a:cs typeface="Proxima Nova" panose="020B0604020202020204" charset="0"/>
              </a:rPr>
              <a:t>Финансовая и цифровая грамотность.</a:t>
            </a:r>
          </a:p>
        </p:txBody>
      </p:sp>
    </p:spTree>
    <p:extLst>
      <p:ext uri="{BB962C8B-B14F-4D97-AF65-F5344CB8AC3E}">
        <p14:creationId xmlns:p14="http://schemas.microsoft.com/office/powerpoint/2010/main" val="392615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(Урочная деятельность /Внеурочная деятельность / Программа воспитания)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0BCE54-2100-489E-9F57-F6A069F4D440}"/>
              </a:ext>
            </a:extLst>
          </p:cNvPr>
          <p:cNvSpPr txBox="1"/>
          <p:nvPr/>
        </p:nvSpPr>
        <p:spPr>
          <a:xfrm>
            <a:off x="326424" y="2779465"/>
            <a:ext cx="17945246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latin typeface="+mn-lt"/>
                <a:cs typeface="Proxima Nova" panose="020B0604020202020204" charset="0"/>
              </a:rPr>
              <a:t>Форма проведения активности: Урочная деятельность.</a:t>
            </a:r>
          </a:p>
          <a:p>
            <a:r>
              <a:rPr lang="ru-RU" sz="3600" dirty="0">
                <a:latin typeface="+mn-lt"/>
                <a:cs typeface="Proxima Nova" panose="020B0604020202020204" charset="0"/>
              </a:rPr>
              <a:t> </a:t>
            </a:r>
          </a:p>
          <a:p>
            <a:r>
              <a:rPr lang="ru-RU" sz="3600" dirty="0">
                <a:latin typeface="+mn-lt"/>
                <a:cs typeface="Proxima Nova" panose="020B0604020202020204" charset="0"/>
              </a:rPr>
              <a:t>Урок по теме: «Финансовая среда: бюджетная грамотность</a:t>
            </a:r>
            <a:r>
              <a:rPr lang="ru-RU" sz="3600" dirty="0" smtClean="0">
                <a:latin typeface="+mn-lt"/>
                <a:cs typeface="Proxima Nova" panose="020B0604020202020204" charset="0"/>
              </a:rPr>
              <a:t>»</a:t>
            </a:r>
          </a:p>
          <a:p>
            <a:endParaRPr lang="ru-RU" sz="3600" dirty="0">
              <a:latin typeface="+mn-lt"/>
              <a:cs typeface="Proxima Nova" panose="020B0604020202020204" charset="0"/>
            </a:endParaRPr>
          </a:p>
          <a:p>
            <a:r>
              <a:rPr lang="ru-RU" sz="3600" dirty="0">
                <a:latin typeface="+mn-lt"/>
                <a:cs typeface="Proxima Nova" panose="020B0604020202020204" charset="0"/>
              </a:rPr>
              <a:t>Этапы урока :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>
                <a:latin typeface="+mn-lt"/>
                <a:cs typeface="Proxima Nova" panose="020B0604020202020204" charset="0"/>
              </a:rPr>
              <a:t>Мотивационно-целевой (10 минут);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>
                <a:latin typeface="+mn-lt"/>
                <a:cs typeface="Proxima Nova" panose="020B0604020202020204" charset="0"/>
              </a:rPr>
              <a:t>Организационно-действенный (23 минуты);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dirty="0">
                <a:latin typeface="+mn-lt"/>
                <a:cs typeface="Proxima Nova" panose="020B0604020202020204" charset="0"/>
              </a:rPr>
              <a:t>Рефлексивно оценочный (7 минут);</a:t>
            </a:r>
          </a:p>
          <a:p>
            <a:pPr marL="742950" indent="-742950">
              <a:buFont typeface="+mj-lt"/>
              <a:buAutoNum type="arabicPeriod"/>
            </a:pPr>
            <a:endParaRPr lang="ru-RU" sz="3600" dirty="0">
              <a:latin typeface="Proxima Nova" panose="020B0604020202020204" charset="0"/>
              <a:cs typeface="Proxima Nova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46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ЗАКЛЮЧЕНИЕ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487" y="2593767"/>
            <a:ext cx="9557594" cy="6814478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9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589614" y="2593767"/>
            <a:ext cx="688891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Научились планировать семейный бюджет; анализировать свое потребительское поведение; оценивать собственные экономические действия в качестве потребителя, члена семьи и гражданина; объяснять причины неравенства доходов; объяснять аксиомы рационального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2040568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358</Words>
  <Application>Microsoft Office PowerPoint</Application>
  <PresentationFormat>Произвольный</PresentationFormat>
  <Paragraphs>72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Proxima Nova Rg</vt:lpstr>
      <vt:lpstr>Calibri</vt:lpstr>
      <vt:lpstr>Times New Roman</vt:lpstr>
      <vt:lpstr>Proxima Nova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Торичко Роман Анатольевич</dc:creator>
  <cp:lastModifiedBy>user</cp:lastModifiedBy>
  <cp:revision>39</cp:revision>
  <dcterms:created xsi:type="dcterms:W3CDTF">2003-02-28T13:27:04Z</dcterms:created>
  <dcterms:modified xsi:type="dcterms:W3CDTF">2024-09-11T11:50:22Z</dcterms:modified>
</cp:coreProperties>
</file>