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416" r:id="rId3"/>
    <p:sldId id="258" r:id="rId4"/>
    <p:sldId id="470" r:id="rId5"/>
    <p:sldId id="471" r:id="rId6"/>
    <p:sldId id="472" r:id="rId7"/>
    <p:sldId id="473" r:id="rId8"/>
    <p:sldId id="465" r:id="rId9"/>
    <p:sldId id="466" r:id="rId10"/>
    <p:sldId id="474" r:id="rId11"/>
    <p:sldId id="469" r:id="rId12"/>
    <p:sldId id="467" r:id="rId13"/>
    <p:sldId id="475" r:id="rId14"/>
    <p:sldId id="419" r:id="rId15"/>
    <p:sldId id="462" r:id="rId16"/>
    <p:sldId id="476" r:id="rId17"/>
    <p:sldId id="422" r:id="rId18"/>
    <p:sldId id="477" r:id="rId19"/>
    <p:sldId id="478" r:id="rId20"/>
    <p:sldId id="424" r:id="rId21"/>
    <p:sldId id="260" r:id="rId22"/>
  </p:sldIdLst>
  <p:sldSz cx="18972213" cy="10691813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Proxima Nova" panose="020B0604020202020204" charset="0"/>
      <p:regular r:id="rId28"/>
      <p:bold r:id="rId29"/>
      <p:italic r:id="rId30"/>
      <p:boldItalic r:id="rId31"/>
    </p:embeddedFont>
    <p:embeddedFont>
      <p:font typeface="Proxima Nova Rg" panose="02000506030000020004" charset="0"/>
      <p:regular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  <p:extLst>
    <p:ext uri="{EFAFB233-063F-42B5-8137-9DF3F51BA10A}">
      <p15:sldGuideLst xmlns:p15="http://schemas.microsoft.com/office/powerpoint/2012/main">
        <p15:guide id="1" orient="horz" pos="1286" userDrawn="1">
          <p15:clr>
            <a:srgbClr val="A4A3A4"/>
          </p15:clr>
        </p15:guide>
        <p15:guide id="2" pos="106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авренова" initials="Л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8"/>
  </p:normalViewPr>
  <p:slideViewPr>
    <p:cSldViewPr snapToGrid="0" showGuides="1">
      <p:cViewPr varScale="1">
        <p:scale>
          <a:sx n="67" d="100"/>
          <a:sy n="67" d="100"/>
        </p:scale>
        <p:origin x="810" y="90"/>
      </p:cViewPr>
      <p:guideLst>
        <p:guide orient="horz" pos="1286"/>
        <p:guide pos="10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762805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806354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356048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981459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86893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6995382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68469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902450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909768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userDrawn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userDrawn="1">
  <p:cSld name="SECTION_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1422916" y="950383"/>
            <a:ext cx="16126381" cy="1781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1422916" y="3088746"/>
            <a:ext cx="16126381" cy="6415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/>
              <a:buChar char="•"/>
              <a:defRPr sz="3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1422916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6482173" y="9741429"/>
            <a:ext cx="6007867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13596753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3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3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3083136" y="3997122"/>
            <a:ext cx="12355550" cy="211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200" b="1" dirty="0">
                <a:solidFill>
                  <a:schemeClr val="dk1"/>
                </a:solidFill>
                <a:latin typeface="+mj-lt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ПРОГРАММА ПОВЫШЕНИЯ КВАЛИФИКАЦИИ «</a:t>
            </a:r>
            <a:r>
              <a:rPr lang="ru-RU" sz="3200" b="1" dirty="0">
                <a:solidFill>
                  <a:schemeClr val="dk1"/>
                </a:solidFill>
                <a:ea typeface="Proxima Nova" panose="020B0604020202020204"/>
                <a:cs typeface="Proxima Nova" panose="020B0604020202020204"/>
                <a:sym typeface="Proxima Nova" panose="020B0604020202020204"/>
              </a:rPr>
              <a:t>СОДЕРЖАНИЕ И МЕТОДИКА ПРЕПОДАВАНИЯ  ФИНАНСОВОЙ ГРАМОТНОСТИ </a:t>
            </a:r>
          </a:p>
          <a:p>
            <a:pPr lvl="0" algn="ctr"/>
            <a:r>
              <a:rPr lang="ru-RU" sz="3200" b="1" dirty="0">
                <a:solidFill>
                  <a:schemeClr val="dk1"/>
                </a:solidFill>
                <a:ea typeface="Proxima Nova" panose="020B0604020202020204"/>
                <a:cs typeface="Proxima Nova" panose="020B0604020202020204"/>
                <a:sym typeface="Proxima Nova" panose="020B0604020202020204"/>
              </a:rPr>
              <a:t>РАЗЛИЧНЫМ КАТЕГОРИЯМ ОБУЧАЮЩИХСЯ</a:t>
            </a:r>
            <a:r>
              <a:rPr lang="ru-RU" sz="3200" b="1" dirty="0">
                <a:solidFill>
                  <a:schemeClr val="dk1"/>
                </a:solidFill>
                <a:latin typeface="+mj-lt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6354"/>
            <a:ext cx="10149123" cy="8635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/>
          <p:nvPr/>
        </p:nvSpPr>
        <p:spPr>
          <a:xfrm>
            <a:off x="18271667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10</a:t>
            </a:r>
          </a:p>
        </p:txBody>
      </p:sp>
      <p:sp>
        <p:nvSpPr>
          <p:cNvPr id="10" name="Google Shape;106;p3">
            <a:extLst>
              <a:ext uri="{FF2B5EF4-FFF2-40B4-BE49-F238E27FC236}">
                <a16:creationId xmlns:a16="http://schemas.microsoft.com/office/drawing/2014/main" id="{DD45B189-6CA6-4D29-ADF5-27C6DFB2EE12}"/>
              </a:ext>
            </a:extLst>
          </p:cNvPr>
          <p:cNvSpPr txBox="1"/>
          <p:nvPr/>
        </p:nvSpPr>
        <p:spPr>
          <a:xfrm>
            <a:off x="0" y="1416027"/>
            <a:ext cx="18972213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3. ОБРАЗОВАТЕЛЬНЫЕ РЕСУРСЫ И ДИДАКТИЧЕСКИЕ </a:t>
            </a:r>
          </a:p>
          <a:p>
            <a:pPr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РАЗДАТОЧНЫЕ МАТЕРИАЛЫ</a:t>
            </a:r>
          </a:p>
          <a:p>
            <a:pPr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(ОСНОВНЫЕ)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05470C5-19B8-4DDB-915B-FBF74CCA50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8DCAFC5-5B71-44CA-A7B7-DE82011B0ECF}"/>
              </a:ext>
            </a:extLst>
          </p:cNvPr>
          <p:cNvSpPr txBox="1"/>
          <p:nvPr/>
        </p:nvSpPr>
        <p:spPr>
          <a:xfrm>
            <a:off x="5029200" y="9086850"/>
            <a:ext cx="184731" cy="4735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8AAB8020-E96B-4E84-BFE9-218E8E1BA754}"/>
              </a:ext>
            </a:extLst>
          </p:cNvPr>
          <p:cNvSpPr/>
          <p:nvPr/>
        </p:nvSpPr>
        <p:spPr>
          <a:xfrm>
            <a:off x="525468" y="3372391"/>
            <a:ext cx="543718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Брехова Ю.В.,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Алмосов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А.П., Завьялов Д.Ю. Финансовая грамотность: материалы для родителей. 10–11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орг. М.: ВИТА-ПРЕСС, 2018. 112 с.: ил. (Дополнительное образование: Сер. «Учимся разумному финансовому поведению»).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Брехова Ю.В.,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Алмосов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А.П., Завьялов Д.Ю. Финансовая грамотность: контрольные измерительные материалы. 10–11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орг. М.: ВИТА-ПРЕСС, 2018. 48 с.: ил. (Дополнительное образование: Сер. «Учимся разумному финансовому поведению»).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AE24427-3F3E-4F74-BDD4-D264388B4D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1800" y="3366135"/>
            <a:ext cx="5200650" cy="657894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697EB1C-8C3E-4684-BCFA-595F6781A2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009565" y="3372391"/>
            <a:ext cx="4560148" cy="6567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530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/>
          <p:nvPr/>
        </p:nvSpPr>
        <p:spPr>
          <a:xfrm>
            <a:off x="18271666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11</a:t>
            </a:r>
          </a:p>
        </p:txBody>
      </p:sp>
      <p:sp>
        <p:nvSpPr>
          <p:cNvPr id="9" name="Google Shape;106;p3">
            <a:extLst>
              <a:ext uri="{FF2B5EF4-FFF2-40B4-BE49-F238E27FC236}">
                <a16:creationId xmlns:a16="http://schemas.microsoft.com/office/drawing/2014/main" id="{C2A5BDAD-E399-4375-A3D1-2B1FBEA6F4EA}"/>
              </a:ext>
            </a:extLst>
          </p:cNvPr>
          <p:cNvSpPr txBox="1"/>
          <p:nvPr/>
        </p:nvSpPr>
        <p:spPr>
          <a:xfrm>
            <a:off x="0" y="1416027"/>
            <a:ext cx="18972213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3. ОБРАЗОВАТЕЛЬНЫЕ РЕСУРСЫ И ДИДАКТИЧЕСКИЕ </a:t>
            </a:r>
          </a:p>
          <a:p>
            <a:pPr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РАЗДАТОЧНЫЕ МАТЕРИАЛЫ</a:t>
            </a:r>
          </a:p>
          <a:p>
            <a:pPr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(ДОПОЛНИТЕЛЬНЫЕ)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15C493A-DA22-4570-96DC-6ECA097A09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04F1E06-A609-4BA3-8EA2-65D77E402350}"/>
              </a:ext>
            </a:extLst>
          </p:cNvPr>
          <p:cNvSpPr txBox="1"/>
          <p:nvPr/>
        </p:nvSpPr>
        <p:spPr>
          <a:xfrm>
            <a:off x="5029200" y="9086850"/>
            <a:ext cx="184731" cy="4735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00B4C532-C8B6-4417-B3E9-2463F836F388}"/>
              </a:ext>
            </a:extLst>
          </p:cNvPr>
          <p:cNvSpPr/>
          <p:nvPr/>
        </p:nvSpPr>
        <p:spPr>
          <a:xfrm>
            <a:off x="613007" y="5161581"/>
            <a:ext cx="177461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Алмосов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А.П., Брехова Ю.В. Как сохранить, чтобы не потерять. Волгоград: Изд-во Волгоградского филиала РАНХиГС, 2012. 28 с. (Простые финансы).</a:t>
            </a:r>
          </a:p>
          <a:p>
            <a:pPr lvl="0" fontAlgn="auto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Брехова Ю.В., Гриб Р.Б. Как вернуть налоги в семейный бюджет. Волгоград: Изд-во Волгоградского филиала РАНХиГС, 2012. 32 с. (Простые финансы)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/>
          <p:nvPr/>
        </p:nvSpPr>
        <p:spPr>
          <a:xfrm>
            <a:off x="18271666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12</a:t>
            </a:r>
          </a:p>
        </p:txBody>
      </p:sp>
      <p:sp>
        <p:nvSpPr>
          <p:cNvPr id="9" name="Google Shape;106;p3">
            <a:extLst>
              <a:ext uri="{FF2B5EF4-FFF2-40B4-BE49-F238E27FC236}">
                <a16:creationId xmlns:a16="http://schemas.microsoft.com/office/drawing/2014/main" id="{62A90203-A640-4FDC-A9CF-5FD214491DBF}"/>
              </a:ext>
            </a:extLst>
          </p:cNvPr>
          <p:cNvSpPr txBox="1"/>
          <p:nvPr/>
        </p:nvSpPr>
        <p:spPr>
          <a:xfrm>
            <a:off x="0" y="1416027"/>
            <a:ext cx="18972213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3. ОБРАЗОВАТЕЛЬНЫЕ РЕСУРСЫ И ДИДАКТИЧЕСКИЕ </a:t>
            </a:r>
          </a:p>
          <a:p>
            <a:pPr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РАЗДАТОЧНЫЕ МАТЕРИАЛЫ</a:t>
            </a:r>
          </a:p>
          <a:p>
            <a:pPr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(ВСПОМОГАТЕЛЬНЫЕ)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62198E4-5174-4F90-82C7-4FE8CB8653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72AF448-9496-4BA6-85D6-34BDA13B46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93428" y="4122494"/>
            <a:ext cx="2719319" cy="10698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0052377-0184-4B42-B5E7-37EB78D7E20B}"/>
              </a:ext>
            </a:extLst>
          </p:cNvPr>
          <p:cNvSpPr txBox="1"/>
          <p:nvPr/>
        </p:nvSpPr>
        <p:spPr>
          <a:xfrm>
            <a:off x="5601068" y="3226261"/>
            <a:ext cx="7048724" cy="1027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Художественные фильмы/сериалы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57E3B16-FD22-4F01-B86F-0EE6D71CFD68}"/>
              </a:ext>
            </a:extLst>
          </p:cNvPr>
          <p:cNvSpPr/>
          <p:nvPr/>
        </p:nvSpPr>
        <p:spPr>
          <a:xfrm>
            <a:off x="1049722" y="9275786"/>
            <a:ext cx="14135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270"/>
            <a:r>
              <a:rPr lang="ru-RU" sz="3600" dirty="0">
                <a:solidFill>
                  <a:srgbClr val="04324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«Любовь. Дружба. Экономика». Сериал для учащихся 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10-11</a:t>
            </a:r>
            <a:r>
              <a:rPr lang="ru-RU" sz="3600" dirty="0">
                <a:solidFill>
                  <a:srgbClr val="04324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классов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E6D98DB-F3C8-4F2A-8EA5-9A9AF90EA2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104" y="4931746"/>
            <a:ext cx="6021559" cy="266618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12F9DD1-C35A-416A-8CA7-EF73395D45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72704" y="4255864"/>
            <a:ext cx="7106642" cy="463932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EE92F96-82C3-4110-886E-2FE43B3CD99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793428" y="5834130"/>
            <a:ext cx="2719319" cy="271931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/>
          <p:nvPr/>
        </p:nvSpPr>
        <p:spPr>
          <a:xfrm>
            <a:off x="18271666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13</a:t>
            </a:r>
          </a:p>
        </p:txBody>
      </p:sp>
      <p:sp>
        <p:nvSpPr>
          <p:cNvPr id="9" name="Google Shape;106;p3">
            <a:extLst>
              <a:ext uri="{FF2B5EF4-FFF2-40B4-BE49-F238E27FC236}">
                <a16:creationId xmlns:a16="http://schemas.microsoft.com/office/drawing/2014/main" id="{62A90203-A640-4FDC-A9CF-5FD214491DBF}"/>
              </a:ext>
            </a:extLst>
          </p:cNvPr>
          <p:cNvSpPr txBox="1"/>
          <p:nvPr/>
        </p:nvSpPr>
        <p:spPr>
          <a:xfrm>
            <a:off x="0" y="1416027"/>
            <a:ext cx="18972213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3. ОБРАЗОВАТЕЛЬНЫЕ РЕСУРСЫ И ДИДАКТИЧЕСКИЕ </a:t>
            </a:r>
          </a:p>
          <a:p>
            <a:pPr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РАЗДАТОЧНЫЕ МАТЕРИАЛЫ</a:t>
            </a:r>
          </a:p>
          <a:p>
            <a:pPr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(ВСПОМОГАТЕЛЬНЫЕ)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62198E4-5174-4F90-82C7-4FE8CB8653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0052377-0184-4B42-B5E7-37EB78D7E20B}"/>
              </a:ext>
            </a:extLst>
          </p:cNvPr>
          <p:cNvSpPr txBox="1"/>
          <p:nvPr/>
        </p:nvSpPr>
        <p:spPr>
          <a:xfrm>
            <a:off x="6179752" y="3228933"/>
            <a:ext cx="6612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Официальный сайт ФНС России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57E3B16-FD22-4F01-B86F-0EE6D71CFD68}"/>
              </a:ext>
            </a:extLst>
          </p:cNvPr>
          <p:cNvSpPr/>
          <p:nvPr/>
        </p:nvSpPr>
        <p:spPr>
          <a:xfrm>
            <a:off x="8720448" y="9275786"/>
            <a:ext cx="95230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270"/>
            <a:r>
              <a:rPr lang="ru-RU" sz="3600" dirty="0">
                <a:solidFill>
                  <a:srgbClr val="04324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Налогоплательщикам новых регионов России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B808C46-0ED0-4702-9C98-7848501136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9857" y="6002850"/>
            <a:ext cx="8411749" cy="293410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3238DAB-22F8-4B13-83AA-82B3375987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75061" y="5357293"/>
            <a:ext cx="8545118" cy="3696216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B6711E6E-D3E2-4576-B2BF-5B967C7CE49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39857" y="2826886"/>
            <a:ext cx="2672945" cy="2656028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2ACBB0E2-ED6E-415D-A151-1E3F4A57F3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563694" y="2949296"/>
            <a:ext cx="4190906" cy="1205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974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/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14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E2166AC0-12E4-4603-AB4A-79CA6C8FC2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19" name="Google Shape;106;p3">
            <a:extLst>
              <a:ext uri="{FF2B5EF4-FFF2-40B4-BE49-F238E27FC236}">
                <a16:creationId xmlns:a16="http://schemas.microsoft.com/office/drawing/2014/main" id="{0EB4F148-980D-4456-AEB3-EA79731694BE}"/>
              </a:ext>
            </a:extLst>
          </p:cNvPr>
          <p:cNvSpPr txBox="1"/>
          <p:nvPr/>
        </p:nvSpPr>
        <p:spPr>
          <a:xfrm>
            <a:off x="326424" y="1793494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4. МЕТОДИЧЕСКИЙ ИНСТРУМЕНТАРИЙ 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(образовательные технологии; методы обучения; педагогические приемы)</a:t>
            </a:r>
          </a:p>
        </p:txBody>
      </p:sp>
      <p:sp>
        <p:nvSpPr>
          <p:cNvPr id="21" name="Google Shape;108;p3">
            <a:extLst>
              <a:ext uri="{FF2B5EF4-FFF2-40B4-BE49-F238E27FC236}">
                <a16:creationId xmlns:a16="http://schemas.microsoft.com/office/drawing/2014/main" id="{BFEC712A-12A5-499D-A07F-C0E5B5CF2558}"/>
              </a:ext>
            </a:extLst>
          </p:cNvPr>
          <p:cNvSpPr txBox="1"/>
          <p:nvPr/>
        </p:nvSpPr>
        <p:spPr>
          <a:xfrm>
            <a:off x="1588423" y="3643574"/>
            <a:ext cx="6244970" cy="1005662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800" b="1" cap="all" dirty="0">
                <a:solidFill>
                  <a:schemeClr val="bg1"/>
                </a:solidFill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  <a:sym typeface="Tahoma"/>
              </a:rPr>
              <a:t>Мотивационно-целевой компонент: </a:t>
            </a:r>
            <a:endParaRPr sz="2800" b="1" cap="all" dirty="0">
              <a:solidFill>
                <a:schemeClr val="bg1"/>
              </a:solidFill>
              <a:latin typeface="Times New Roman" panose="02020603050405020304" pitchFamily="18" charset="0"/>
              <a:ea typeface="Tahoma"/>
              <a:cs typeface="Times New Roman" panose="02020603050405020304" pitchFamily="18" charset="0"/>
              <a:sym typeface="Tahoma"/>
            </a:endParaRPr>
          </a:p>
        </p:txBody>
      </p:sp>
      <p:sp>
        <p:nvSpPr>
          <p:cNvPr id="22" name="Google Shape;108;p3">
            <a:extLst>
              <a:ext uri="{FF2B5EF4-FFF2-40B4-BE49-F238E27FC236}">
                <a16:creationId xmlns:a16="http://schemas.microsoft.com/office/drawing/2014/main" id="{C60F6C0B-06A1-4040-A9B5-C22B7E338E62}"/>
              </a:ext>
            </a:extLst>
          </p:cNvPr>
          <p:cNvSpPr txBox="1"/>
          <p:nvPr/>
        </p:nvSpPr>
        <p:spPr>
          <a:xfrm>
            <a:off x="1588423" y="5408570"/>
            <a:ext cx="6244970" cy="1005662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800" b="1" cap="all" dirty="0">
                <a:solidFill>
                  <a:schemeClr val="bg1"/>
                </a:solidFill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  <a:sym typeface="Tahoma"/>
              </a:rPr>
              <a:t>Операционно-действенный компонент: </a:t>
            </a:r>
            <a:endParaRPr sz="2800" b="1" cap="all" dirty="0">
              <a:solidFill>
                <a:schemeClr val="bg1"/>
              </a:solidFill>
              <a:latin typeface="Times New Roman" panose="02020603050405020304" pitchFamily="18" charset="0"/>
              <a:ea typeface="Tahoma"/>
              <a:cs typeface="Times New Roman" panose="02020603050405020304" pitchFamily="18" charset="0"/>
              <a:sym typeface="Tahoma"/>
            </a:endParaRPr>
          </a:p>
        </p:txBody>
      </p:sp>
      <p:sp>
        <p:nvSpPr>
          <p:cNvPr id="23" name="Google Shape;108;p3">
            <a:extLst>
              <a:ext uri="{FF2B5EF4-FFF2-40B4-BE49-F238E27FC236}">
                <a16:creationId xmlns:a16="http://schemas.microsoft.com/office/drawing/2014/main" id="{EDDB39B2-F519-4026-8334-B5F34BC5D63B}"/>
              </a:ext>
            </a:extLst>
          </p:cNvPr>
          <p:cNvSpPr txBox="1"/>
          <p:nvPr/>
        </p:nvSpPr>
        <p:spPr>
          <a:xfrm>
            <a:off x="1588423" y="7143504"/>
            <a:ext cx="6244970" cy="1005662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800" b="1" cap="all" dirty="0">
                <a:solidFill>
                  <a:schemeClr val="bg1"/>
                </a:solidFill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  <a:sym typeface="Tahoma"/>
              </a:rPr>
              <a:t>Рефлексивно-оценочный компонент: </a:t>
            </a:r>
            <a:endParaRPr sz="2800" b="1" cap="all" dirty="0">
              <a:solidFill>
                <a:schemeClr val="bg1"/>
              </a:solidFill>
              <a:latin typeface="Times New Roman" panose="02020603050405020304" pitchFamily="18" charset="0"/>
              <a:ea typeface="Tahoma"/>
              <a:cs typeface="Times New Roman" panose="02020603050405020304" pitchFamily="18" charset="0"/>
              <a:sym typeface="Tahoma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F26E2E05-4038-430E-B3A8-D943336D2D40}"/>
              </a:ext>
            </a:extLst>
          </p:cNvPr>
          <p:cNvSpPr/>
          <p:nvPr/>
        </p:nvSpPr>
        <p:spPr>
          <a:xfrm>
            <a:off x="8827870" y="3573564"/>
            <a:ext cx="9434251" cy="1107996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–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лекция с использованием презентации.</a:t>
            </a:r>
          </a:p>
          <a:p>
            <a:pPr marL="342900" indent="-342900">
              <a:buFont typeface="Arial" panose="020B0604020202020204" pitchFamily="34" charset="0"/>
              <a:buChar char="–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видеоролика «Любовь. Дружба. Экономика».</a:t>
            </a:r>
          </a:p>
          <a:p>
            <a:pPr marL="342900" indent="-342900">
              <a:buFont typeface="Arial" panose="020B0604020202020204" pitchFamily="34" charset="0"/>
              <a:buChar char="–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на вопросы</a:t>
            </a:r>
          </a:p>
        </p:txBody>
      </p:sp>
      <p:sp>
        <p:nvSpPr>
          <p:cNvPr id="25" name="Стрелка вправо 2">
            <a:extLst>
              <a:ext uri="{FF2B5EF4-FFF2-40B4-BE49-F238E27FC236}">
                <a16:creationId xmlns:a16="http://schemas.microsoft.com/office/drawing/2014/main" id="{D70CB6BB-8F69-4013-80A6-BB945CCA12EA}"/>
              </a:ext>
            </a:extLst>
          </p:cNvPr>
          <p:cNvSpPr/>
          <p:nvPr/>
        </p:nvSpPr>
        <p:spPr>
          <a:xfrm>
            <a:off x="7783919" y="3940799"/>
            <a:ext cx="1043951" cy="4259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60EB5A0E-68EF-4A77-AAD7-4F56AD4290FD}"/>
              </a:ext>
            </a:extLst>
          </p:cNvPr>
          <p:cNvSpPr/>
          <p:nvPr/>
        </p:nvSpPr>
        <p:spPr>
          <a:xfrm>
            <a:off x="8827869" y="5333028"/>
            <a:ext cx="9434251" cy="1107996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Times New Roman" panose="02020603050405020304" pitchFamily="18" charset="0"/>
              <a:buChar char="–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группах с использованием задания для групп из презентации</a:t>
            </a:r>
          </a:p>
          <a:p>
            <a:pPr marL="342900" indent="-342900">
              <a:buFont typeface="Times New Roman" panose="02020603050405020304" pitchFamily="18" charset="0"/>
              <a:buChar char="–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используются материалами для учащихся, записи в тетрадях</a:t>
            </a:r>
          </a:p>
          <a:p>
            <a:pPr marL="342900" indent="-342900">
              <a:buFont typeface="Times New Roman" panose="02020603050405020304" pitchFamily="18" charset="0"/>
              <a:buChar char="–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заполнить кроссворд из презентации</a:t>
            </a:r>
          </a:p>
        </p:txBody>
      </p:sp>
      <p:sp>
        <p:nvSpPr>
          <p:cNvPr id="27" name="Стрелка вправо 12">
            <a:extLst>
              <a:ext uri="{FF2B5EF4-FFF2-40B4-BE49-F238E27FC236}">
                <a16:creationId xmlns:a16="http://schemas.microsoft.com/office/drawing/2014/main" id="{420EEB55-29A1-441F-9D97-422637B3CD78}"/>
              </a:ext>
            </a:extLst>
          </p:cNvPr>
          <p:cNvSpPr/>
          <p:nvPr/>
        </p:nvSpPr>
        <p:spPr>
          <a:xfrm>
            <a:off x="7793468" y="5679128"/>
            <a:ext cx="1043951" cy="4259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4CA705AC-9198-4243-AAD9-D739B89994D9}"/>
              </a:ext>
            </a:extLst>
          </p:cNvPr>
          <p:cNvSpPr/>
          <p:nvPr/>
        </p:nvSpPr>
        <p:spPr>
          <a:xfrm>
            <a:off x="8837419" y="7261614"/>
            <a:ext cx="9434251" cy="769441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Times New Roman" panose="02020603050405020304" pitchFamily="18" charset="0"/>
              <a:buChar char="–"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взаимооценка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самооценка выполнения действий при помощи приема «Интервью»</a:t>
            </a:r>
          </a:p>
        </p:txBody>
      </p:sp>
      <p:sp>
        <p:nvSpPr>
          <p:cNvPr id="29" name="Стрелка вправо 14">
            <a:extLst>
              <a:ext uri="{FF2B5EF4-FFF2-40B4-BE49-F238E27FC236}">
                <a16:creationId xmlns:a16="http://schemas.microsoft.com/office/drawing/2014/main" id="{95051A59-92E0-4581-AF98-3290BF9DA21A}"/>
              </a:ext>
            </a:extLst>
          </p:cNvPr>
          <p:cNvSpPr/>
          <p:nvPr/>
        </p:nvSpPr>
        <p:spPr>
          <a:xfrm>
            <a:off x="7793468" y="7371436"/>
            <a:ext cx="1043951" cy="4259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/>
          <p:nvPr/>
        </p:nvSpPr>
        <p:spPr>
          <a:xfrm>
            <a:off x="18271669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15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BC3829B6-1A7D-4F1A-9D72-290EA60808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23" name="Google Shape;106;p3">
            <a:extLst>
              <a:ext uri="{FF2B5EF4-FFF2-40B4-BE49-F238E27FC236}">
                <a16:creationId xmlns:a16="http://schemas.microsoft.com/office/drawing/2014/main" id="{C96D8F46-5CFE-4930-BB5D-88436002AD41}"/>
              </a:ext>
            </a:extLst>
          </p:cNvPr>
          <p:cNvSpPr txBox="1"/>
          <p:nvPr/>
        </p:nvSpPr>
        <p:spPr>
          <a:xfrm>
            <a:off x="163211" y="1185376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5. ИНТЕГРАЦИЯ С ДРУГИМИ ВИДАМИ ФУНКЦИОНАЛЬНОЙ ГРАМОТНОСТИ (интегративные задания)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0B56BC-E4CC-49F6-B5E6-CC4045B38C63}"/>
              </a:ext>
            </a:extLst>
          </p:cNvPr>
          <p:cNvSpPr txBox="1"/>
          <p:nvPr/>
        </p:nvSpPr>
        <p:spPr>
          <a:xfrm>
            <a:off x="354330" y="2724563"/>
            <a:ext cx="7843754" cy="1569660"/>
          </a:xfrm>
          <a:prstGeom prst="rect">
            <a:avLst/>
          </a:prstGeom>
          <a:solidFill>
            <a:srgbClr val="FF9933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Финансовая и математическая грамотность</a:t>
            </a:r>
            <a:endParaRPr lang="en-US" sz="3200" b="1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algn="ctr"/>
            <a:r>
              <a:rPr lang="en-US" sz="3200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(</a:t>
            </a:r>
            <a:r>
              <a:rPr lang="ru-RU" sz="3200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работа с числами, расчет налога</a:t>
            </a:r>
            <a:r>
              <a:rPr lang="en-US" sz="3200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)</a:t>
            </a:r>
            <a:endParaRPr lang="ru-RU" sz="3200" b="1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03DB478-59BB-45CE-B534-68AEED5F72FB}"/>
              </a:ext>
            </a:extLst>
          </p:cNvPr>
          <p:cNvSpPr txBox="1"/>
          <p:nvPr/>
        </p:nvSpPr>
        <p:spPr>
          <a:xfrm>
            <a:off x="10118854" y="2724563"/>
            <a:ext cx="7843754" cy="2554545"/>
          </a:xfrm>
          <a:prstGeom prst="rect">
            <a:avLst/>
          </a:prstGeom>
          <a:solidFill>
            <a:srgbClr val="EE0077"/>
          </a:solidFill>
          <a:ln>
            <a:solidFill>
              <a:srgbClr val="EE007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Финансовая грамотность и глобальные компетенции (ориентирование в различных источниках информации финансового характера)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F0E51FB-7E1A-45D6-A1E5-8B63DE9466FA}"/>
              </a:ext>
            </a:extLst>
          </p:cNvPr>
          <p:cNvSpPr txBox="1"/>
          <p:nvPr/>
        </p:nvSpPr>
        <p:spPr>
          <a:xfrm>
            <a:off x="10118854" y="5848763"/>
            <a:ext cx="7843754" cy="3046988"/>
          </a:xfrm>
          <a:prstGeom prst="rect">
            <a:avLst/>
          </a:prstGeom>
          <a:solidFill>
            <a:srgbClr val="FF9933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Финансовая и цифровая грамотность (Цифровые медиа ресурсы; поиск информации, содержащейся на специализированных интернет-сайтах)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3117FBB-64BF-44D3-A4F6-EC6C3EC165ED}"/>
              </a:ext>
            </a:extLst>
          </p:cNvPr>
          <p:cNvSpPr txBox="1"/>
          <p:nvPr/>
        </p:nvSpPr>
        <p:spPr>
          <a:xfrm>
            <a:off x="354330" y="5848763"/>
            <a:ext cx="7843754" cy="1569660"/>
          </a:xfrm>
          <a:prstGeom prst="rect">
            <a:avLst/>
          </a:prstGeom>
          <a:solidFill>
            <a:srgbClr val="EE0077"/>
          </a:solidFill>
          <a:ln>
            <a:solidFill>
              <a:srgbClr val="EE007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Межпредметные связи: Математика, История, Обществознание, Информатика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/>
          <p:nvPr/>
        </p:nvSpPr>
        <p:spPr>
          <a:xfrm>
            <a:off x="18271669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16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BC3829B6-1A7D-4F1A-9D72-290EA60808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23" name="Google Shape;106;p3">
            <a:extLst>
              <a:ext uri="{FF2B5EF4-FFF2-40B4-BE49-F238E27FC236}">
                <a16:creationId xmlns:a16="http://schemas.microsoft.com/office/drawing/2014/main" id="{C96D8F46-5CFE-4930-BB5D-88436002AD41}"/>
              </a:ext>
            </a:extLst>
          </p:cNvPr>
          <p:cNvSpPr txBox="1"/>
          <p:nvPr/>
        </p:nvSpPr>
        <p:spPr>
          <a:xfrm>
            <a:off x="163211" y="1185376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5. ИНТЕГРАЦИЯ С ДРУГИМИ ВИДАМИ ФУНКЦИОНАЛЬНОЙ ГРАМОТНОСТИ (интегративные задания)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79FD03E-B347-473F-BCE8-17CBDFE02299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3646" y="3521268"/>
            <a:ext cx="7843754" cy="598516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B514E06-E825-45B9-A33C-03CDC6A7D1EA}"/>
              </a:ext>
            </a:extLst>
          </p:cNvPr>
          <p:cNvSpPr txBox="1"/>
          <p:nvPr/>
        </p:nvSpPr>
        <p:spPr>
          <a:xfrm>
            <a:off x="9486106" y="2686876"/>
            <a:ext cx="7882829" cy="7024215"/>
          </a:xfrm>
          <a:prstGeom prst="rect">
            <a:avLst/>
          </a:prstGeom>
          <a:solidFill>
            <a:srgbClr val="FF9933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Что проверяет: определение содержания основных видов личных налогов (налог на доходы физических лиц (НДФЛ),</a:t>
            </a:r>
          </a:p>
          <a:p>
            <a:endParaRPr lang="ru-RU" sz="2800" b="1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r>
              <a:rPr lang="ru-RU" sz="2800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Знания: видов налогов, уплачиваемых физическими лицами в России</a:t>
            </a:r>
          </a:p>
          <a:p>
            <a:r>
              <a:rPr lang="ru-RU" sz="2800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2800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Умения: определение основных элементов личных налогов и формулы, по которым они могут быть рассчитаны.</a:t>
            </a:r>
          </a:p>
          <a:p>
            <a:r>
              <a:rPr lang="ru-RU" sz="2800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2800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Установки: понимание различий налогов;  осознание оснований уплаты личных налогов физическим лицом;  понимание механизма расчёта суммы налога к уплате.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4015AD1-0F0F-451F-BBAD-D028A4F64C98}"/>
              </a:ext>
            </a:extLst>
          </p:cNvPr>
          <p:cNvSpPr txBox="1"/>
          <p:nvPr/>
        </p:nvSpPr>
        <p:spPr>
          <a:xfrm>
            <a:off x="673646" y="2686876"/>
            <a:ext cx="7843754" cy="584775"/>
          </a:xfrm>
          <a:prstGeom prst="rect">
            <a:avLst/>
          </a:prstGeom>
          <a:solidFill>
            <a:srgbClr val="EE0077"/>
          </a:solidFill>
          <a:ln>
            <a:solidFill>
              <a:srgbClr val="EE007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Интегративное задание</a:t>
            </a:r>
          </a:p>
        </p:txBody>
      </p:sp>
    </p:spTree>
    <p:extLst>
      <p:ext uri="{BB962C8B-B14F-4D97-AF65-F5344CB8AC3E}">
        <p14:creationId xmlns:p14="http://schemas.microsoft.com/office/powerpoint/2010/main" val="24516562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2128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 panose="020B0604020202020204"/>
                <a:cs typeface="Times New Roman" panose="02020603050405020304" pitchFamily="18" charset="0"/>
                <a:sym typeface="Proxima Nova" panose="020B0604020202020204"/>
              </a:rPr>
              <a:t>ПЛАН ПРОВЕДЕНИЯ ОБРАЗОВАТЕЛЬНЫХ АКТИВНОСТЕЙ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 panose="020B0604020202020204"/>
                <a:cs typeface="Times New Roman" panose="02020603050405020304" pitchFamily="18" charset="0"/>
                <a:sym typeface="Proxima Nova" panose="020B0604020202020204"/>
              </a:rPr>
              <a:t>(Урочная деятельность /Внеурочная деятельность / Программа воспитания)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/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17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BF5C48F-FF9E-46AB-BB7D-C9A9954E9A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8" name="Google Shape;106;p3">
            <a:extLst>
              <a:ext uri="{FF2B5EF4-FFF2-40B4-BE49-F238E27FC236}">
                <a16:creationId xmlns:a16="http://schemas.microsoft.com/office/drawing/2014/main" id="{48D7CA84-6114-4468-BD02-6EE78A183328}"/>
              </a:ext>
            </a:extLst>
          </p:cNvPr>
          <p:cNvSpPr txBox="1"/>
          <p:nvPr/>
        </p:nvSpPr>
        <p:spPr>
          <a:xfrm>
            <a:off x="929871" y="5017166"/>
            <a:ext cx="17725570" cy="574775"/>
          </a:xfrm>
          <a:prstGeom prst="rect">
            <a:avLst/>
          </a:prstGeom>
          <a:solidFill>
            <a:srgbClr val="26B7BC"/>
          </a:solidFill>
          <a:ln>
            <a:noFill/>
          </a:ln>
        </p:spPr>
        <p:txBody>
          <a:bodyPr spcFirstLastPara="1" wrap="square" lIns="142534" tIns="71248" rIns="142534" bIns="71248" anchor="ctr" anchorCtr="0">
            <a:spAutoFit/>
          </a:bodyPr>
          <a:lstStyle/>
          <a:p>
            <a:pPr lvl="0"/>
            <a:r>
              <a:rPr lang="ru-RU" sz="2800" b="1" cap="all" dirty="0">
                <a:solidFill>
                  <a:schemeClr val="bg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Этап 1. Мотивационно-целевой (5 минут)</a:t>
            </a:r>
          </a:p>
        </p:txBody>
      </p:sp>
      <p:sp>
        <p:nvSpPr>
          <p:cNvPr id="9" name="Google Shape;108;p3">
            <a:extLst>
              <a:ext uri="{FF2B5EF4-FFF2-40B4-BE49-F238E27FC236}">
                <a16:creationId xmlns:a16="http://schemas.microsoft.com/office/drawing/2014/main" id="{AFBD4F70-2319-4645-A835-C8C52A00FEA0}"/>
              </a:ext>
            </a:extLst>
          </p:cNvPr>
          <p:cNvSpPr txBox="1"/>
          <p:nvPr/>
        </p:nvSpPr>
        <p:spPr>
          <a:xfrm>
            <a:off x="929871" y="5662247"/>
            <a:ext cx="4410121" cy="451664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  <a:sym typeface="Tahoma"/>
              </a:rPr>
              <a:t>Деятельность учителя</a:t>
            </a:r>
            <a:endParaRPr sz="2000" b="1" cap="all" dirty="0">
              <a:solidFill>
                <a:schemeClr val="bg1"/>
              </a:solidFill>
              <a:latin typeface="Times New Roman" panose="02020603050405020304" pitchFamily="18" charset="0"/>
              <a:ea typeface="Tahoma"/>
              <a:cs typeface="Times New Roman" panose="02020603050405020304" pitchFamily="18" charset="0"/>
              <a:sym typeface="Tahoma"/>
            </a:endParaRPr>
          </a:p>
        </p:txBody>
      </p:sp>
      <p:sp>
        <p:nvSpPr>
          <p:cNvPr id="10" name="Google Shape;108;p3">
            <a:extLst>
              <a:ext uri="{FF2B5EF4-FFF2-40B4-BE49-F238E27FC236}">
                <a16:creationId xmlns:a16="http://schemas.microsoft.com/office/drawing/2014/main" id="{9B887105-2C68-444D-ADD0-B6B48BF89D52}"/>
              </a:ext>
            </a:extLst>
          </p:cNvPr>
          <p:cNvSpPr txBox="1"/>
          <p:nvPr/>
        </p:nvSpPr>
        <p:spPr>
          <a:xfrm>
            <a:off x="10265888" y="5662247"/>
            <a:ext cx="8389553" cy="451664"/>
          </a:xfrm>
          <a:prstGeom prst="rect">
            <a:avLst/>
          </a:prstGeom>
          <a:solidFill>
            <a:srgbClr val="E61859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  <a:sym typeface="Tahoma"/>
              </a:rPr>
              <a:t>Образовательный эффект </a:t>
            </a:r>
            <a:endParaRPr sz="2000" b="1" cap="all" dirty="0">
              <a:solidFill>
                <a:schemeClr val="bg1"/>
              </a:solidFill>
              <a:latin typeface="Times New Roman" panose="02020603050405020304" pitchFamily="18" charset="0"/>
              <a:ea typeface="Tahoma"/>
              <a:cs typeface="Times New Roman" panose="02020603050405020304" pitchFamily="18" charset="0"/>
              <a:sym typeface="Tahoma"/>
            </a:endParaRPr>
          </a:p>
        </p:txBody>
      </p:sp>
      <p:sp>
        <p:nvSpPr>
          <p:cNvPr id="11" name="Google Shape;108;p3">
            <a:extLst>
              <a:ext uri="{FF2B5EF4-FFF2-40B4-BE49-F238E27FC236}">
                <a16:creationId xmlns:a16="http://schemas.microsoft.com/office/drawing/2014/main" id="{2A859448-9868-4753-9467-0385A6585D41}"/>
              </a:ext>
            </a:extLst>
          </p:cNvPr>
          <p:cNvSpPr txBox="1"/>
          <p:nvPr/>
        </p:nvSpPr>
        <p:spPr>
          <a:xfrm>
            <a:off x="5530824" y="5662247"/>
            <a:ext cx="4572000" cy="451664"/>
          </a:xfrm>
          <a:prstGeom prst="rect">
            <a:avLst/>
          </a:prstGeom>
          <a:solidFill>
            <a:srgbClr val="F07D00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  <a:sym typeface="Tahoma"/>
              </a:rPr>
              <a:t>Деятельность учеников</a:t>
            </a:r>
            <a:endParaRPr sz="2000" b="1" cap="all" dirty="0">
              <a:solidFill>
                <a:schemeClr val="bg1"/>
              </a:solidFill>
              <a:latin typeface="Times New Roman" panose="02020603050405020304" pitchFamily="18" charset="0"/>
              <a:ea typeface="Tahoma"/>
              <a:cs typeface="Times New Roman" panose="02020603050405020304" pitchFamily="18" charset="0"/>
              <a:sym typeface="Tahoma"/>
            </a:endParaRPr>
          </a:p>
        </p:txBody>
      </p:sp>
      <p:sp>
        <p:nvSpPr>
          <p:cNvPr id="18" name="Google Shape;108;p3">
            <a:extLst>
              <a:ext uri="{FF2B5EF4-FFF2-40B4-BE49-F238E27FC236}">
                <a16:creationId xmlns:a16="http://schemas.microsoft.com/office/drawing/2014/main" id="{86787E43-B62A-4D8D-8B58-9F010E8502E3}"/>
              </a:ext>
            </a:extLst>
          </p:cNvPr>
          <p:cNvSpPr txBox="1"/>
          <p:nvPr/>
        </p:nvSpPr>
        <p:spPr>
          <a:xfrm>
            <a:off x="10129411" y="6166982"/>
            <a:ext cx="8470492" cy="3901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  <a:sym typeface="Tahoma"/>
              </a:rPr>
              <a:t>(чему научились, что узнали, поняли)</a:t>
            </a:r>
          </a:p>
        </p:txBody>
      </p:sp>
      <p:sp>
        <p:nvSpPr>
          <p:cNvPr id="19" name="Google Shape;106;p3">
            <a:extLst>
              <a:ext uri="{FF2B5EF4-FFF2-40B4-BE49-F238E27FC236}">
                <a16:creationId xmlns:a16="http://schemas.microsoft.com/office/drawing/2014/main" id="{C75D1A8D-F06A-4993-924F-6D554E232DF2}"/>
              </a:ext>
            </a:extLst>
          </p:cNvPr>
          <p:cNvSpPr txBox="1"/>
          <p:nvPr/>
        </p:nvSpPr>
        <p:spPr>
          <a:xfrm>
            <a:off x="929871" y="2953470"/>
            <a:ext cx="17725570" cy="574775"/>
          </a:xfrm>
          <a:prstGeom prst="rect">
            <a:avLst/>
          </a:prstGeom>
          <a:solidFill>
            <a:srgbClr val="26B7BC"/>
          </a:solidFill>
          <a:ln>
            <a:noFill/>
          </a:ln>
        </p:spPr>
        <p:txBody>
          <a:bodyPr spcFirstLastPara="1" wrap="square" lIns="142534" tIns="71248" rIns="142534" bIns="71248" anchor="ctr" anchorCtr="0">
            <a:spAutoFit/>
          </a:bodyPr>
          <a:lstStyle/>
          <a:p>
            <a:pPr lvl="0"/>
            <a:r>
              <a:rPr lang="ru-RU" sz="2800" b="1" cap="all" dirty="0">
                <a:solidFill>
                  <a:schemeClr val="bg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Этап 0. Подготовительный</a:t>
            </a:r>
          </a:p>
        </p:txBody>
      </p:sp>
      <p:sp>
        <p:nvSpPr>
          <p:cNvPr id="22" name="Google Shape;108;p3">
            <a:extLst>
              <a:ext uri="{FF2B5EF4-FFF2-40B4-BE49-F238E27FC236}">
                <a16:creationId xmlns:a16="http://schemas.microsoft.com/office/drawing/2014/main" id="{8F0D6F24-111C-4F12-ADEF-DFE6C12A23F4}"/>
              </a:ext>
            </a:extLst>
          </p:cNvPr>
          <p:cNvSpPr txBox="1"/>
          <p:nvPr/>
        </p:nvSpPr>
        <p:spPr>
          <a:xfrm>
            <a:off x="929871" y="3594526"/>
            <a:ext cx="4410121" cy="451664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  <a:sym typeface="Tahoma"/>
              </a:rPr>
              <a:t>Деятельность учителя</a:t>
            </a:r>
            <a:endParaRPr sz="2000" b="1" cap="all" dirty="0">
              <a:solidFill>
                <a:schemeClr val="bg1"/>
              </a:solidFill>
              <a:latin typeface="Times New Roman" panose="02020603050405020304" pitchFamily="18" charset="0"/>
              <a:ea typeface="Tahoma"/>
              <a:cs typeface="Times New Roman" panose="02020603050405020304" pitchFamily="18" charset="0"/>
              <a:sym typeface="Tahoma"/>
            </a:endParaRPr>
          </a:p>
        </p:txBody>
      </p:sp>
      <p:sp>
        <p:nvSpPr>
          <p:cNvPr id="23" name="Google Shape;108;p3">
            <a:extLst>
              <a:ext uri="{FF2B5EF4-FFF2-40B4-BE49-F238E27FC236}">
                <a16:creationId xmlns:a16="http://schemas.microsoft.com/office/drawing/2014/main" id="{972890B4-A2DA-42BA-812C-9654A7B38F51}"/>
              </a:ext>
            </a:extLst>
          </p:cNvPr>
          <p:cNvSpPr txBox="1"/>
          <p:nvPr/>
        </p:nvSpPr>
        <p:spPr>
          <a:xfrm>
            <a:off x="10265888" y="3594526"/>
            <a:ext cx="8389553" cy="451664"/>
          </a:xfrm>
          <a:prstGeom prst="rect">
            <a:avLst/>
          </a:prstGeom>
          <a:solidFill>
            <a:srgbClr val="E61859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  <a:sym typeface="Tahoma"/>
              </a:rPr>
              <a:t>Образовательный эффект </a:t>
            </a:r>
            <a:endParaRPr sz="2000" b="1" cap="all" dirty="0">
              <a:solidFill>
                <a:schemeClr val="bg1"/>
              </a:solidFill>
              <a:latin typeface="Times New Roman" panose="02020603050405020304" pitchFamily="18" charset="0"/>
              <a:ea typeface="Tahoma"/>
              <a:cs typeface="Times New Roman" panose="02020603050405020304" pitchFamily="18" charset="0"/>
              <a:sym typeface="Tahoma"/>
            </a:endParaRPr>
          </a:p>
        </p:txBody>
      </p:sp>
      <p:sp>
        <p:nvSpPr>
          <p:cNvPr id="24" name="Google Shape;108;p3">
            <a:extLst>
              <a:ext uri="{FF2B5EF4-FFF2-40B4-BE49-F238E27FC236}">
                <a16:creationId xmlns:a16="http://schemas.microsoft.com/office/drawing/2014/main" id="{484790C0-0F86-45B1-B28F-BCE346C0C762}"/>
              </a:ext>
            </a:extLst>
          </p:cNvPr>
          <p:cNvSpPr txBox="1"/>
          <p:nvPr/>
        </p:nvSpPr>
        <p:spPr>
          <a:xfrm>
            <a:off x="5530824" y="3594526"/>
            <a:ext cx="4572000" cy="451664"/>
          </a:xfrm>
          <a:prstGeom prst="rect">
            <a:avLst/>
          </a:prstGeom>
          <a:solidFill>
            <a:srgbClr val="F07D00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  <a:sym typeface="Tahoma"/>
              </a:rPr>
              <a:t>Деятельность учеников</a:t>
            </a:r>
            <a:endParaRPr sz="2000" b="1" cap="all" dirty="0">
              <a:solidFill>
                <a:schemeClr val="bg1"/>
              </a:solidFill>
              <a:latin typeface="Times New Roman" panose="02020603050405020304" pitchFamily="18" charset="0"/>
              <a:ea typeface="Tahoma"/>
              <a:cs typeface="Times New Roman" panose="02020603050405020304" pitchFamily="18" charset="0"/>
              <a:sym typeface="Tahom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510870-14BB-4937-910E-A62B7A0110C5}"/>
              </a:ext>
            </a:extLst>
          </p:cNvPr>
          <p:cNvSpPr txBox="1"/>
          <p:nvPr/>
        </p:nvSpPr>
        <p:spPr>
          <a:xfrm>
            <a:off x="924497" y="4292225"/>
            <a:ext cx="4443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организационный момент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приветствие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372B64-3CE1-43EA-92E8-7108BDC5BB46}"/>
              </a:ext>
            </a:extLst>
          </p:cNvPr>
          <p:cNvSpPr txBox="1"/>
          <p:nvPr/>
        </p:nvSpPr>
        <p:spPr>
          <a:xfrm>
            <a:off x="5530824" y="4331764"/>
            <a:ext cx="4443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приветствуют учителя</a:t>
            </a:r>
          </a:p>
        </p:txBody>
      </p:sp>
      <p:sp>
        <p:nvSpPr>
          <p:cNvPr id="26" name="Google Shape;108;p3">
            <a:extLst>
              <a:ext uri="{FF2B5EF4-FFF2-40B4-BE49-F238E27FC236}">
                <a16:creationId xmlns:a16="http://schemas.microsoft.com/office/drawing/2014/main" id="{F12EC1DA-F853-4273-A73E-877F9D9C6EEA}"/>
              </a:ext>
            </a:extLst>
          </p:cNvPr>
          <p:cNvSpPr txBox="1"/>
          <p:nvPr/>
        </p:nvSpPr>
        <p:spPr>
          <a:xfrm>
            <a:off x="10265888" y="3982863"/>
            <a:ext cx="8470492" cy="3901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  <a:sym typeface="Tahoma"/>
              </a:rPr>
              <a:t>(чему научились, что узнали, поняли)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F114637-4E36-4F46-8B87-2171753C1D4F}"/>
              </a:ext>
            </a:extLst>
          </p:cNvPr>
          <p:cNvSpPr txBox="1"/>
          <p:nvPr/>
        </p:nvSpPr>
        <p:spPr>
          <a:xfrm>
            <a:off x="924497" y="6557091"/>
            <a:ext cx="44432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1.1. Называет тему урока с использованием  слайдов из презентации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1.2. Ставит задачи урока, задает наводящие вопросы используя презентацию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16453AA-E882-4D90-AC0A-2A7FC4D665A1}"/>
              </a:ext>
            </a:extLst>
          </p:cNvPr>
          <p:cNvSpPr txBox="1"/>
          <p:nvPr/>
        </p:nvSpPr>
        <p:spPr>
          <a:xfrm>
            <a:off x="5530824" y="6557091"/>
            <a:ext cx="457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1.1. Записывают тему урока, рассматривают слайды из презентации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1.2. Отвечают на вопросы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0A48DF6-1A7F-45CC-B484-BA7DFE38D89B}"/>
              </a:ext>
            </a:extLst>
          </p:cNvPr>
          <p:cNvSpPr txBox="1"/>
          <p:nvPr/>
        </p:nvSpPr>
        <p:spPr>
          <a:xfrm>
            <a:off x="10265887" y="6557091"/>
            <a:ext cx="83340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1.1. Формирование интереса к теме занятия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1.2. Включение в диалог, анализ представленной информации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2128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 panose="020B0604020202020204"/>
                <a:cs typeface="Times New Roman" panose="02020603050405020304" pitchFamily="18" charset="0"/>
                <a:sym typeface="Proxima Nova" panose="020B0604020202020204"/>
              </a:rPr>
              <a:t>ПЛАН ПРОВЕДЕНИЯ ОБРАЗОВАТЕЛЬНЫХ АКТИВНОСТЕЙ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 panose="020B0604020202020204"/>
                <a:cs typeface="Times New Roman" panose="02020603050405020304" pitchFamily="18" charset="0"/>
                <a:sym typeface="Proxima Nova" panose="020B0604020202020204"/>
              </a:rPr>
              <a:t>(Урочная деятельность /Внеурочная деятельность / Программа воспитания)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/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18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BF5C48F-FF9E-46AB-BB7D-C9A9954E9A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8" name="Google Shape;106;p3">
            <a:extLst>
              <a:ext uri="{FF2B5EF4-FFF2-40B4-BE49-F238E27FC236}">
                <a16:creationId xmlns:a16="http://schemas.microsoft.com/office/drawing/2014/main" id="{48D7CA84-6114-4468-BD02-6EE78A183328}"/>
              </a:ext>
            </a:extLst>
          </p:cNvPr>
          <p:cNvSpPr txBox="1"/>
          <p:nvPr/>
        </p:nvSpPr>
        <p:spPr>
          <a:xfrm>
            <a:off x="929871" y="2662672"/>
            <a:ext cx="17725570" cy="574775"/>
          </a:xfrm>
          <a:prstGeom prst="rect">
            <a:avLst/>
          </a:prstGeom>
          <a:solidFill>
            <a:srgbClr val="26B7BC"/>
          </a:solidFill>
          <a:ln>
            <a:noFill/>
          </a:ln>
        </p:spPr>
        <p:txBody>
          <a:bodyPr spcFirstLastPara="1" wrap="square" lIns="142534" tIns="71248" rIns="142534" bIns="71248" anchor="ctr" anchorCtr="0">
            <a:spAutoFit/>
          </a:bodyPr>
          <a:lstStyle/>
          <a:p>
            <a:pPr lvl="0"/>
            <a:r>
              <a:rPr lang="ru-RU" sz="2800" b="1" cap="all" dirty="0">
                <a:solidFill>
                  <a:schemeClr val="bg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Этап 2. Организационно-действенный (35 минут)</a:t>
            </a:r>
          </a:p>
        </p:txBody>
      </p:sp>
      <p:sp>
        <p:nvSpPr>
          <p:cNvPr id="9" name="Google Shape;108;p3">
            <a:extLst>
              <a:ext uri="{FF2B5EF4-FFF2-40B4-BE49-F238E27FC236}">
                <a16:creationId xmlns:a16="http://schemas.microsoft.com/office/drawing/2014/main" id="{AFBD4F70-2319-4645-A835-C8C52A00FEA0}"/>
              </a:ext>
            </a:extLst>
          </p:cNvPr>
          <p:cNvSpPr txBox="1"/>
          <p:nvPr/>
        </p:nvSpPr>
        <p:spPr>
          <a:xfrm>
            <a:off x="929871" y="3307753"/>
            <a:ext cx="4410121" cy="451664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  <a:sym typeface="Tahoma"/>
              </a:rPr>
              <a:t>Деятельность учителя</a:t>
            </a:r>
            <a:endParaRPr sz="2000" b="1" cap="all" dirty="0">
              <a:solidFill>
                <a:schemeClr val="bg1"/>
              </a:solidFill>
              <a:latin typeface="Times New Roman" panose="02020603050405020304" pitchFamily="18" charset="0"/>
              <a:ea typeface="Tahoma"/>
              <a:cs typeface="Times New Roman" panose="02020603050405020304" pitchFamily="18" charset="0"/>
              <a:sym typeface="Tahoma"/>
            </a:endParaRPr>
          </a:p>
        </p:txBody>
      </p:sp>
      <p:sp>
        <p:nvSpPr>
          <p:cNvPr id="10" name="Google Shape;108;p3">
            <a:extLst>
              <a:ext uri="{FF2B5EF4-FFF2-40B4-BE49-F238E27FC236}">
                <a16:creationId xmlns:a16="http://schemas.microsoft.com/office/drawing/2014/main" id="{9B887105-2C68-444D-ADD0-B6B48BF89D52}"/>
              </a:ext>
            </a:extLst>
          </p:cNvPr>
          <p:cNvSpPr txBox="1"/>
          <p:nvPr/>
        </p:nvSpPr>
        <p:spPr>
          <a:xfrm>
            <a:off x="10265888" y="3307753"/>
            <a:ext cx="8389553" cy="451664"/>
          </a:xfrm>
          <a:prstGeom prst="rect">
            <a:avLst/>
          </a:prstGeom>
          <a:solidFill>
            <a:srgbClr val="E61859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  <a:sym typeface="Tahoma"/>
              </a:rPr>
              <a:t>Образовательный эффект </a:t>
            </a:r>
            <a:endParaRPr sz="2000" b="1" cap="all" dirty="0">
              <a:solidFill>
                <a:schemeClr val="bg1"/>
              </a:solidFill>
              <a:latin typeface="Times New Roman" panose="02020603050405020304" pitchFamily="18" charset="0"/>
              <a:ea typeface="Tahoma"/>
              <a:cs typeface="Times New Roman" panose="02020603050405020304" pitchFamily="18" charset="0"/>
              <a:sym typeface="Tahoma"/>
            </a:endParaRPr>
          </a:p>
        </p:txBody>
      </p:sp>
      <p:sp>
        <p:nvSpPr>
          <p:cNvPr id="11" name="Google Shape;108;p3">
            <a:extLst>
              <a:ext uri="{FF2B5EF4-FFF2-40B4-BE49-F238E27FC236}">
                <a16:creationId xmlns:a16="http://schemas.microsoft.com/office/drawing/2014/main" id="{2A859448-9868-4753-9467-0385A6585D41}"/>
              </a:ext>
            </a:extLst>
          </p:cNvPr>
          <p:cNvSpPr txBox="1"/>
          <p:nvPr/>
        </p:nvSpPr>
        <p:spPr>
          <a:xfrm>
            <a:off x="5530824" y="3307753"/>
            <a:ext cx="4572000" cy="451664"/>
          </a:xfrm>
          <a:prstGeom prst="rect">
            <a:avLst/>
          </a:prstGeom>
          <a:solidFill>
            <a:srgbClr val="F07D00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  <a:sym typeface="Tahoma"/>
              </a:rPr>
              <a:t>Деятельность учеников</a:t>
            </a:r>
            <a:endParaRPr sz="2000" b="1" cap="all" dirty="0">
              <a:solidFill>
                <a:schemeClr val="bg1"/>
              </a:solidFill>
              <a:latin typeface="Times New Roman" panose="02020603050405020304" pitchFamily="18" charset="0"/>
              <a:ea typeface="Tahoma"/>
              <a:cs typeface="Times New Roman" panose="02020603050405020304" pitchFamily="18" charset="0"/>
              <a:sym typeface="Tahoma"/>
            </a:endParaRPr>
          </a:p>
        </p:txBody>
      </p:sp>
      <p:sp>
        <p:nvSpPr>
          <p:cNvPr id="18" name="Google Shape;108;p3">
            <a:extLst>
              <a:ext uri="{FF2B5EF4-FFF2-40B4-BE49-F238E27FC236}">
                <a16:creationId xmlns:a16="http://schemas.microsoft.com/office/drawing/2014/main" id="{86787E43-B62A-4D8D-8B58-9F010E8502E3}"/>
              </a:ext>
            </a:extLst>
          </p:cNvPr>
          <p:cNvSpPr txBox="1"/>
          <p:nvPr/>
        </p:nvSpPr>
        <p:spPr>
          <a:xfrm>
            <a:off x="10129411" y="3812488"/>
            <a:ext cx="8470492" cy="3901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  <a:sym typeface="Tahoma"/>
              </a:rPr>
              <a:t>(чему научились, что узнали, поняли)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F114637-4E36-4F46-8B87-2171753C1D4F}"/>
              </a:ext>
            </a:extLst>
          </p:cNvPr>
          <p:cNvSpPr txBox="1"/>
          <p:nvPr/>
        </p:nvSpPr>
        <p:spPr>
          <a:xfrm>
            <a:off x="924497" y="4202597"/>
            <a:ext cx="44432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2.1. Читает лекцию с использованием презентации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2.2.Учитель предлагает учащимся решить практическую задачу из материалов для учащихся (стр. 145)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2.3. В рамках обсуждения практической задачи учитель акцентирует внимание учащихся на том, что, в зависимости от объекта налогообложения, выделяют различные виды налогов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2.4. Делит класс на группы,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 задание, ставит задачу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2.5. Предлагает просмотр видеоролика, объясняет, мотивирует к дискуссии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2.6. Подводит итоги, дает задание для проверки усвоения материала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16453AA-E882-4D90-AC0A-2A7FC4D665A1}"/>
              </a:ext>
            </a:extLst>
          </p:cNvPr>
          <p:cNvSpPr txBox="1"/>
          <p:nvPr/>
        </p:nvSpPr>
        <p:spPr>
          <a:xfrm>
            <a:off x="5530824" y="4202597"/>
            <a:ext cx="4572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2.1. Записывают в тетради основные понятия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2.2. Обучающиеся производят вычисления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2.3. Слушают, отвечают, задают вопросы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2.4. Выполняют задание работая в группах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2.5. Смотрят видеоролик, отвечают на вопросы учителя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2.6. Анализируют информацию, дают ответы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0A48DF6-1A7F-45CC-B484-BA7DFE38D89B}"/>
              </a:ext>
            </a:extLst>
          </p:cNvPr>
          <p:cNvSpPr txBox="1"/>
          <p:nvPr/>
        </p:nvSpPr>
        <p:spPr>
          <a:xfrm>
            <a:off x="10265887" y="4818150"/>
            <a:ext cx="833401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2.2. Проявление познавательной и творческой инициативы в применении полученных знаний и умений для решения элементарных вопросов в области экономики семьи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2.3. Умение общаться и взаимодействовать с учащимися и педагогом в рамках занятия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2.4. умение выявлять альтернативные пути достижения поставленных финансовых целей; умение производить расчёты на условных примерах; работая индивидуально и в группе, договариваться о распределении функций и позиций в совместной деятельности; находить общее решение и разрешать конфликты на основе согласования позиций и учёта интересов сторон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2.5. Умение ориентироваться в различных источниках информации финансового характера, критически оценивать и интерпретировать информацию, получаемую из различных источников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2.6. Умение критически оценивать и интерпретировать информацию;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познавательной и творческой инициативы</a:t>
            </a:r>
          </a:p>
        </p:txBody>
      </p:sp>
    </p:spTree>
    <p:extLst>
      <p:ext uri="{BB962C8B-B14F-4D97-AF65-F5344CB8AC3E}">
        <p14:creationId xmlns:p14="http://schemas.microsoft.com/office/powerpoint/2010/main" val="33204457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2128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 panose="020B0604020202020204"/>
                <a:cs typeface="Times New Roman" panose="02020603050405020304" pitchFamily="18" charset="0"/>
                <a:sym typeface="Proxima Nova" panose="020B0604020202020204"/>
              </a:rPr>
              <a:t>ПЛАН ПРОВЕДЕНИЯ ОБРАЗОВАТЕЛЬНЫХ АКТИВНОСТЕЙ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 panose="020B0604020202020204"/>
                <a:cs typeface="Times New Roman" panose="02020603050405020304" pitchFamily="18" charset="0"/>
                <a:sym typeface="Proxima Nova" panose="020B0604020202020204"/>
              </a:rPr>
              <a:t>(Урочная деятельность /Внеурочная деятельность / Программа воспитания)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/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19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BF5C48F-FF9E-46AB-BB7D-C9A9954E9A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8" name="Google Shape;106;p3">
            <a:extLst>
              <a:ext uri="{FF2B5EF4-FFF2-40B4-BE49-F238E27FC236}">
                <a16:creationId xmlns:a16="http://schemas.microsoft.com/office/drawing/2014/main" id="{48D7CA84-6114-4468-BD02-6EE78A183328}"/>
              </a:ext>
            </a:extLst>
          </p:cNvPr>
          <p:cNvSpPr txBox="1"/>
          <p:nvPr/>
        </p:nvSpPr>
        <p:spPr>
          <a:xfrm>
            <a:off x="929871" y="2662672"/>
            <a:ext cx="17725570" cy="574775"/>
          </a:xfrm>
          <a:prstGeom prst="rect">
            <a:avLst/>
          </a:prstGeom>
          <a:solidFill>
            <a:srgbClr val="26B7BC"/>
          </a:solidFill>
          <a:ln>
            <a:noFill/>
          </a:ln>
        </p:spPr>
        <p:txBody>
          <a:bodyPr spcFirstLastPara="1" wrap="square" lIns="142534" tIns="71248" rIns="142534" bIns="71248" anchor="ctr" anchorCtr="0">
            <a:spAutoFit/>
          </a:bodyPr>
          <a:lstStyle/>
          <a:p>
            <a:pPr lvl="0"/>
            <a:r>
              <a:rPr lang="ru-RU" sz="2800" b="1" cap="all" dirty="0">
                <a:solidFill>
                  <a:schemeClr val="bg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Этап 2. Рефлексивно-оценочный (3 минут)</a:t>
            </a:r>
          </a:p>
        </p:txBody>
      </p:sp>
      <p:sp>
        <p:nvSpPr>
          <p:cNvPr id="9" name="Google Shape;108;p3">
            <a:extLst>
              <a:ext uri="{FF2B5EF4-FFF2-40B4-BE49-F238E27FC236}">
                <a16:creationId xmlns:a16="http://schemas.microsoft.com/office/drawing/2014/main" id="{AFBD4F70-2319-4645-A835-C8C52A00FEA0}"/>
              </a:ext>
            </a:extLst>
          </p:cNvPr>
          <p:cNvSpPr txBox="1"/>
          <p:nvPr/>
        </p:nvSpPr>
        <p:spPr>
          <a:xfrm>
            <a:off x="929871" y="3307753"/>
            <a:ext cx="4410121" cy="451664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  <a:sym typeface="Tahoma"/>
              </a:rPr>
              <a:t>Деятельность учителя</a:t>
            </a:r>
            <a:endParaRPr sz="2000" b="1" cap="all" dirty="0">
              <a:solidFill>
                <a:schemeClr val="bg1"/>
              </a:solidFill>
              <a:latin typeface="Times New Roman" panose="02020603050405020304" pitchFamily="18" charset="0"/>
              <a:ea typeface="Tahoma"/>
              <a:cs typeface="Times New Roman" panose="02020603050405020304" pitchFamily="18" charset="0"/>
              <a:sym typeface="Tahoma"/>
            </a:endParaRPr>
          </a:p>
        </p:txBody>
      </p:sp>
      <p:sp>
        <p:nvSpPr>
          <p:cNvPr id="10" name="Google Shape;108;p3">
            <a:extLst>
              <a:ext uri="{FF2B5EF4-FFF2-40B4-BE49-F238E27FC236}">
                <a16:creationId xmlns:a16="http://schemas.microsoft.com/office/drawing/2014/main" id="{9B887105-2C68-444D-ADD0-B6B48BF89D52}"/>
              </a:ext>
            </a:extLst>
          </p:cNvPr>
          <p:cNvSpPr txBox="1"/>
          <p:nvPr/>
        </p:nvSpPr>
        <p:spPr>
          <a:xfrm>
            <a:off x="10265888" y="3307753"/>
            <a:ext cx="8389553" cy="451664"/>
          </a:xfrm>
          <a:prstGeom prst="rect">
            <a:avLst/>
          </a:prstGeom>
          <a:solidFill>
            <a:srgbClr val="E61859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  <a:sym typeface="Tahoma"/>
              </a:rPr>
              <a:t>Образовательный эффект </a:t>
            </a:r>
            <a:endParaRPr sz="2000" b="1" cap="all" dirty="0">
              <a:solidFill>
                <a:schemeClr val="bg1"/>
              </a:solidFill>
              <a:latin typeface="Times New Roman" panose="02020603050405020304" pitchFamily="18" charset="0"/>
              <a:ea typeface="Tahoma"/>
              <a:cs typeface="Times New Roman" panose="02020603050405020304" pitchFamily="18" charset="0"/>
              <a:sym typeface="Tahoma"/>
            </a:endParaRPr>
          </a:p>
        </p:txBody>
      </p:sp>
      <p:sp>
        <p:nvSpPr>
          <p:cNvPr id="11" name="Google Shape;108;p3">
            <a:extLst>
              <a:ext uri="{FF2B5EF4-FFF2-40B4-BE49-F238E27FC236}">
                <a16:creationId xmlns:a16="http://schemas.microsoft.com/office/drawing/2014/main" id="{2A859448-9868-4753-9467-0385A6585D41}"/>
              </a:ext>
            </a:extLst>
          </p:cNvPr>
          <p:cNvSpPr txBox="1"/>
          <p:nvPr/>
        </p:nvSpPr>
        <p:spPr>
          <a:xfrm>
            <a:off x="5530824" y="3307753"/>
            <a:ext cx="4572000" cy="451664"/>
          </a:xfrm>
          <a:prstGeom prst="rect">
            <a:avLst/>
          </a:prstGeom>
          <a:solidFill>
            <a:srgbClr val="F07D00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  <a:sym typeface="Tahoma"/>
              </a:rPr>
              <a:t>Деятельность учеников</a:t>
            </a:r>
            <a:endParaRPr sz="2000" b="1" cap="all" dirty="0">
              <a:solidFill>
                <a:schemeClr val="bg1"/>
              </a:solidFill>
              <a:latin typeface="Times New Roman" panose="02020603050405020304" pitchFamily="18" charset="0"/>
              <a:ea typeface="Tahoma"/>
              <a:cs typeface="Times New Roman" panose="02020603050405020304" pitchFamily="18" charset="0"/>
              <a:sym typeface="Tahoma"/>
            </a:endParaRPr>
          </a:p>
        </p:txBody>
      </p:sp>
      <p:sp>
        <p:nvSpPr>
          <p:cNvPr id="18" name="Google Shape;108;p3">
            <a:extLst>
              <a:ext uri="{FF2B5EF4-FFF2-40B4-BE49-F238E27FC236}">
                <a16:creationId xmlns:a16="http://schemas.microsoft.com/office/drawing/2014/main" id="{86787E43-B62A-4D8D-8B58-9F010E8502E3}"/>
              </a:ext>
            </a:extLst>
          </p:cNvPr>
          <p:cNvSpPr txBox="1"/>
          <p:nvPr/>
        </p:nvSpPr>
        <p:spPr>
          <a:xfrm>
            <a:off x="10129411" y="3812488"/>
            <a:ext cx="8470492" cy="3901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  <a:sym typeface="Tahoma"/>
              </a:rPr>
              <a:t>(чему научились, что узнали, поняли)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F114637-4E36-4F46-8B87-2171753C1D4F}"/>
              </a:ext>
            </a:extLst>
          </p:cNvPr>
          <p:cNvSpPr txBox="1"/>
          <p:nvPr/>
        </p:nvSpPr>
        <p:spPr>
          <a:xfrm>
            <a:off x="924497" y="4202597"/>
            <a:ext cx="4443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3.1. Учитель предлагает учащимся ответить на вопросы, направленные на организацию рефлексии по поводу учебных результатов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16453AA-E882-4D90-AC0A-2A7FC4D665A1}"/>
              </a:ext>
            </a:extLst>
          </p:cNvPr>
          <p:cNvSpPr txBox="1"/>
          <p:nvPr/>
        </p:nvSpPr>
        <p:spPr>
          <a:xfrm>
            <a:off x="5530824" y="4202597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3.1. Дети задают вопросы и дают ответы, работая парами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0A48DF6-1A7F-45CC-B484-BA7DFE38D89B}"/>
              </a:ext>
            </a:extLst>
          </p:cNvPr>
          <p:cNvSpPr txBox="1"/>
          <p:nvPr/>
        </p:nvSpPr>
        <p:spPr>
          <a:xfrm>
            <a:off x="10265887" y="4202597"/>
            <a:ext cx="83340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3.1. умение общаться; договариваться о распределении функций и позиций в совместной деятельности; умение осознанно использовать речевые средства в соответствии с задачей коммуникации (обоснование, объяснение, сравнение, описание)</a:t>
            </a:r>
          </a:p>
        </p:txBody>
      </p:sp>
    </p:spTree>
    <p:extLst>
      <p:ext uri="{BB962C8B-B14F-4D97-AF65-F5344CB8AC3E}">
        <p14:creationId xmlns:p14="http://schemas.microsoft.com/office/powerpoint/2010/main" val="2472719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tile tx="0" ty="0" sx="100000" sy="100000" flip="none" algn="tr"/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1207135" y="1273175"/>
            <a:ext cx="16557625" cy="630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pPr algn="ctr"/>
            <a:r>
              <a:rPr lang="ru-RU" sz="4000" b="1" dirty="0"/>
              <a:t>«Виды налогов, уплачиваемых физическими лицами в России»</a:t>
            </a:r>
            <a:endParaRPr lang="ru-RU" sz="4000" dirty="0"/>
          </a:p>
          <a:p>
            <a:pPr lvl="0" algn="ctr"/>
            <a:r>
              <a:rPr lang="ru-RU" sz="4000" b="1" dirty="0">
                <a:solidFill>
                  <a:schemeClr val="dk1"/>
                </a:solidFill>
                <a:latin typeface="+mj-lt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 </a:t>
            </a:r>
          </a:p>
          <a:p>
            <a:pPr lvl="0"/>
            <a:r>
              <a:rPr lang="ru-RU" sz="4000" b="1" dirty="0">
                <a:solidFill>
                  <a:schemeClr val="dk1"/>
                </a:solidFill>
                <a:latin typeface="+mj-lt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Слушатели:</a:t>
            </a:r>
          </a:p>
          <a:p>
            <a:pPr lvl="0"/>
            <a:r>
              <a:rPr lang="ru-RU" sz="4000" b="1" dirty="0">
                <a:solidFill>
                  <a:schemeClr val="dk1"/>
                </a:solidFill>
                <a:latin typeface="+mj-lt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1. Минина Елена Леонидовна</a:t>
            </a:r>
          </a:p>
          <a:p>
            <a:pPr lvl="0"/>
            <a:r>
              <a:rPr lang="ru-RU" sz="4000" b="1" dirty="0">
                <a:solidFill>
                  <a:schemeClr val="dk1"/>
                </a:solidFill>
                <a:latin typeface="+mj-lt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2. Бугаева Оксана Анатольевна</a:t>
            </a:r>
          </a:p>
          <a:p>
            <a:pPr lvl="0" algn="l"/>
            <a:r>
              <a:rPr lang="ru-RU" sz="4000" b="1" dirty="0">
                <a:solidFill>
                  <a:schemeClr val="dk1"/>
                </a:solidFill>
                <a:latin typeface="+mj-lt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3. Скляров Иван Николаевич</a:t>
            </a:r>
          </a:p>
          <a:p>
            <a:pPr lvl="0" algn="l"/>
            <a:r>
              <a:rPr lang="ru-RU" sz="4000" b="1" dirty="0">
                <a:solidFill>
                  <a:schemeClr val="dk1"/>
                </a:solidFill>
                <a:latin typeface="+mj-lt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4. Федоров Кирилл Николаевич</a:t>
            </a:r>
          </a:p>
          <a:p>
            <a:pPr lvl="0" algn="l"/>
            <a:r>
              <a:rPr lang="ru-RU" sz="4000" b="1" dirty="0">
                <a:solidFill>
                  <a:schemeClr val="dk1"/>
                </a:solidFill>
                <a:latin typeface="+mj-lt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5. Башарова Галина Наиловна</a:t>
            </a:r>
          </a:p>
          <a:p>
            <a:pPr lvl="0" algn="l"/>
            <a:r>
              <a:rPr lang="ru-RU" sz="4000" b="1" dirty="0">
                <a:solidFill>
                  <a:schemeClr val="dk1"/>
                </a:solidFill>
                <a:latin typeface="+mj-lt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6. Киселев Константин Владимирович</a:t>
            </a: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4FA930A-65E2-48D2-9DCD-FB1754CE08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39697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 panose="020B0604020202020204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ЗАКЛЮЧЕНИЕ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/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20</a:t>
            </a:r>
          </a:p>
        </p:txBody>
      </p:sp>
      <p:sp>
        <p:nvSpPr>
          <p:cNvPr id="7" name="Google Shape;240;g2caef66eca8_0_158">
            <a:extLst>
              <a:ext uri="{FF2B5EF4-FFF2-40B4-BE49-F238E27FC236}">
                <a16:creationId xmlns:a16="http://schemas.microsoft.com/office/drawing/2014/main" id="{5FD92965-0FCA-4FFB-9C1A-5CF990479E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6321" y="7941018"/>
            <a:ext cx="11769725" cy="923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>
            <a:spAutoFit/>
          </a:bodyPr>
          <a:lstStyle>
            <a:lvl1pPr marL="457200" indent="-4064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393700" indent="-342900" algn="just">
              <a:buSzPts val="2800"/>
              <a:buFont typeface="Wingdings" panose="05000000000000000000" pitchFamily="2" charset="2"/>
              <a:buChar char="Ø"/>
            </a:pPr>
            <a:r>
              <a:rPr lang="ru-RU" dirty="0"/>
              <a:t>определять основные элементы личных налогов и формулы, по которым они могут быть рассчитаны.</a:t>
            </a:r>
            <a:endParaRPr lang="ru-RU" altLang="ru-RU" dirty="0">
              <a:latin typeface="+mn-lt"/>
              <a:sym typeface="Proxima Nova" panose="020B0604020202020204" charset="0"/>
            </a:endParaRPr>
          </a:p>
        </p:txBody>
      </p:sp>
      <p:sp>
        <p:nvSpPr>
          <p:cNvPr id="8" name="Google Shape;237;g2caef66eca8_0_158">
            <a:extLst>
              <a:ext uri="{FF2B5EF4-FFF2-40B4-BE49-F238E27FC236}">
                <a16:creationId xmlns:a16="http://schemas.microsoft.com/office/drawing/2014/main" id="{DFF37C05-FD2E-461A-822F-FD6A64579E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9871" y="7110387"/>
            <a:ext cx="13363575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r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ru-RU" altLang="ru-RU" sz="4300" b="1" dirty="0">
                <a:solidFill>
                  <a:srgbClr val="01509F"/>
                </a:solidFill>
                <a:latin typeface="+mn-lt"/>
                <a:sym typeface="Proxima Nova" panose="020B0604020202020204" charset="0"/>
              </a:rPr>
              <a:t>УМЕЮТ (ПРЕДМЕТНЫЕ ЖИЗНЕННЫЕ УМЕНИЯ)</a:t>
            </a:r>
          </a:p>
        </p:txBody>
      </p:sp>
      <p:sp>
        <p:nvSpPr>
          <p:cNvPr id="9" name="Google Shape;225;p4">
            <a:extLst>
              <a:ext uri="{FF2B5EF4-FFF2-40B4-BE49-F238E27FC236}">
                <a16:creationId xmlns:a16="http://schemas.microsoft.com/office/drawing/2014/main" id="{1E5BC7C7-6983-465E-8A65-FC264A0BE1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4984" y="2094862"/>
            <a:ext cx="11899900" cy="83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ru-RU" altLang="ru-RU" sz="4300" b="1" dirty="0">
                <a:solidFill>
                  <a:srgbClr val="00B050"/>
                </a:solidFill>
                <a:latin typeface="+mn-lt"/>
                <a:sym typeface="Proxima Nova" panose="020B0604020202020204" charset="0"/>
              </a:rPr>
              <a:t>УЧАЩИЕСЯ ЗНАЮТ/ПОНИМАЮТ</a:t>
            </a:r>
          </a:p>
        </p:txBody>
      </p:sp>
      <p:sp>
        <p:nvSpPr>
          <p:cNvPr id="10" name="Google Shape;228;p4">
            <a:extLst>
              <a:ext uri="{FF2B5EF4-FFF2-40B4-BE49-F238E27FC236}">
                <a16:creationId xmlns:a16="http://schemas.microsoft.com/office/drawing/2014/main" id="{530D31F0-51CF-41AF-AAAE-D232850AB170}"/>
              </a:ext>
            </a:extLst>
          </p:cNvPr>
          <p:cNvSpPr txBox="1"/>
          <p:nvPr/>
        </p:nvSpPr>
        <p:spPr>
          <a:xfrm>
            <a:off x="1727589" y="2777147"/>
            <a:ext cx="11768137" cy="55396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/>
              <a:t>виды налогов, уплачиваемых физическими лицами в России</a:t>
            </a:r>
            <a:endParaRPr lang="ru-RU" altLang="ru-RU" dirty="0">
              <a:latin typeface="+mn-lt"/>
            </a:endParaRPr>
          </a:p>
        </p:txBody>
      </p:sp>
      <p:sp>
        <p:nvSpPr>
          <p:cNvPr id="11" name="Google Shape;229;p4">
            <a:extLst>
              <a:ext uri="{FF2B5EF4-FFF2-40B4-BE49-F238E27FC236}">
                <a16:creationId xmlns:a16="http://schemas.microsoft.com/office/drawing/2014/main" id="{F15F424A-E3BC-41B2-8E13-80EF8D1E00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4984" y="4535214"/>
            <a:ext cx="12541250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ru-RU" altLang="ru-RU" sz="4300" b="1" dirty="0">
                <a:solidFill>
                  <a:srgbClr val="EE0077"/>
                </a:solidFill>
                <a:latin typeface="+mn-lt"/>
                <a:sym typeface="Proxima Nova" panose="020B0604020202020204" charset="0"/>
              </a:rPr>
              <a:t>ИМЕЮТ УСТАНОВКУ</a:t>
            </a:r>
          </a:p>
        </p:txBody>
      </p:sp>
      <p:sp>
        <p:nvSpPr>
          <p:cNvPr id="12" name="Google Shape;230;p4">
            <a:extLst>
              <a:ext uri="{FF2B5EF4-FFF2-40B4-BE49-F238E27FC236}">
                <a16:creationId xmlns:a16="http://schemas.microsoft.com/office/drawing/2014/main" id="{BD81D060-63E4-42D2-BDBC-B311C7C096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6321" y="5211949"/>
            <a:ext cx="11458575" cy="1292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>
            <a:spAutoFit/>
          </a:bodyPr>
          <a:lstStyle>
            <a:lvl1pPr marL="179388" indent="-2667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457200" indent="-457200" algn="just">
              <a:buSzPts val="2800"/>
              <a:buFont typeface="Wingdings" panose="05000000000000000000" pitchFamily="2" charset="2"/>
              <a:buChar char="Ø"/>
            </a:pPr>
            <a:r>
              <a:rPr lang="ru-RU" dirty="0"/>
              <a:t>понимать различия налогов;</a:t>
            </a:r>
          </a:p>
          <a:p>
            <a:pPr marL="457200" indent="-457200" algn="just">
              <a:buSzPts val="2800"/>
              <a:buFont typeface="Wingdings" panose="05000000000000000000" pitchFamily="2" charset="2"/>
              <a:buChar char="Ø"/>
            </a:pPr>
            <a:r>
              <a:rPr lang="ru-RU" dirty="0"/>
              <a:t>осознавать основания уплаты личных налогов физическим лицом;</a:t>
            </a:r>
          </a:p>
          <a:p>
            <a:pPr marL="457200" indent="-457200" algn="just">
              <a:buSzPts val="2800"/>
              <a:buFont typeface="Wingdings" panose="05000000000000000000" pitchFamily="2" charset="2"/>
              <a:buChar char="Ø"/>
            </a:pPr>
            <a:r>
              <a:rPr lang="ru-RU" dirty="0"/>
              <a:t>понимать механизм расчёта суммы налога к уплате.</a:t>
            </a:r>
            <a:endParaRPr lang="ru-RU" altLang="ru-RU" dirty="0">
              <a:latin typeface="+mn-lt"/>
              <a:sym typeface="Proxima Nova" panose="020B060402020202020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91" y="4196444"/>
            <a:ext cx="8827691" cy="75111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/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CDC164C-9788-49AD-B31A-01C1FC39A4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5" name="object 7">
            <a:extLst>
              <a:ext uri="{FF2B5EF4-FFF2-40B4-BE49-F238E27FC236}">
                <a16:creationId xmlns:a16="http://schemas.microsoft.com/office/drawing/2014/main" id="{6252A102-2668-4CD0-B6CE-C2B088121DA7}"/>
              </a:ext>
            </a:extLst>
          </p:cNvPr>
          <p:cNvSpPr/>
          <p:nvPr/>
        </p:nvSpPr>
        <p:spPr>
          <a:xfrm>
            <a:off x="4621291" y="1417983"/>
            <a:ext cx="9729630" cy="877731"/>
          </a:xfrm>
          <a:custGeom>
            <a:avLst/>
            <a:gdLst/>
            <a:ahLst/>
            <a:cxnLst/>
            <a:rect l="l" t="t" r="r" b="b"/>
            <a:pathLst>
              <a:path w="5970270" h="463550">
                <a:moveTo>
                  <a:pt x="299631" y="82024"/>
                </a:moveTo>
                <a:lnTo>
                  <a:pt x="0" y="82024"/>
                </a:lnTo>
                <a:lnTo>
                  <a:pt x="0" y="403851"/>
                </a:lnTo>
                <a:lnTo>
                  <a:pt x="82989" y="403851"/>
                </a:lnTo>
                <a:lnTo>
                  <a:pt x="82989" y="154399"/>
                </a:lnTo>
                <a:lnTo>
                  <a:pt x="299631" y="154399"/>
                </a:lnTo>
                <a:lnTo>
                  <a:pt x="299631" y="82024"/>
                </a:lnTo>
                <a:close/>
              </a:path>
              <a:path w="5970270" h="463550">
                <a:moveTo>
                  <a:pt x="299631" y="154399"/>
                </a:moveTo>
                <a:lnTo>
                  <a:pt x="216641" y="154399"/>
                </a:lnTo>
                <a:lnTo>
                  <a:pt x="216641" y="403851"/>
                </a:lnTo>
                <a:lnTo>
                  <a:pt x="299631" y="403851"/>
                </a:lnTo>
                <a:lnTo>
                  <a:pt x="299631" y="154399"/>
                </a:lnTo>
                <a:close/>
              </a:path>
              <a:path w="5970270" h="463550">
                <a:moveTo>
                  <a:pt x="593574" y="82024"/>
                </a:moveTo>
                <a:lnTo>
                  <a:pt x="357633" y="82024"/>
                </a:lnTo>
                <a:lnTo>
                  <a:pt x="357633" y="403851"/>
                </a:lnTo>
                <a:lnTo>
                  <a:pt x="593574" y="403851"/>
                </a:lnTo>
                <a:lnTo>
                  <a:pt x="593574" y="331476"/>
                </a:lnTo>
                <a:lnTo>
                  <a:pt x="440622" y="331476"/>
                </a:lnTo>
                <a:lnTo>
                  <a:pt x="440622" y="276954"/>
                </a:lnTo>
                <a:lnTo>
                  <a:pt x="590197" y="276954"/>
                </a:lnTo>
                <a:lnTo>
                  <a:pt x="590197" y="204579"/>
                </a:lnTo>
                <a:lnTo>
                  <a:pt x="440622" y="204579"/>
                </a:lnTo>
                <a:lnTo>
                  <a:pt x="440622" y="154399"/>
                </a:lnTo>
                <a:lnTo>
                  <a:pt x="593574" y="154399"/>
                </a:lnTo>
                <a:lnTo>
                  <a:pt x="593574" y="82024"/>
                </a:lnTo>
                <a:close/>
              </a:path>
              <a:path w="5970270" h="463550">
                <a:moveTo>
                  <a:pt x="941392" y="82024"/>
                </a:moveTo>
                <a:lnTo>
                  <a:pt x="701590" y="82024"/>
                </a:lnTo>
                <a:lnTo>
                  <a:pt x="682290" y="245109"/>
                </a:lnTo>
                <a:lnTo>
                  <a:pt x="673643" y="289619"/>
                </a:lnTo>
                <a:lnTo>
                  <a:pt x="661241" y="316398"/>
                </a:lnTo>
                <a:lnTo>
                  <a:pt x="644768" y="330330"/>
                </a:lnTo>
                <a:lnTo>
                  <a:pt x="623908" y="336301"/>
                </a:lnTo>
                <a:lnTo>
                  <a:pt x="623908" y="463198"/>
                </a:lnTo>
                <a:lnTo>
                  <a:pt x="706897" y="463198"/>
                </a:lnTo>
                <a:lnTo>
                  <a:pt x="706897" y="403851"/>
                </a:lnTo>
                <a:lnTo>
                  <a:pt x="970341" y="403851"/>
                </a:lnTo>
                <a:lnTo>
                  <a:pt x="970341" y="331476"/>
                </a:lnTo>
                <a:lnTo>
                  <a:pt x="729575" y="331476"/>
                </a:lnTo>
                <a:lnTo>
                  <a:pt x="742203" y="316315"/>
                </a:lnTo>
                <a:lnTo>
                  <a:pt x="752433" y="298123"/>
                </a:lnTo>
                <a:lnTo>
                  <a:pt x="760040" y="276584"/>
                </a:lnTo>
                <a:lnTo>
                  <a:pt x="764797" y="251381"/>
                </a:lnTo>
                <a:lnTo>
                  <a:pt x="776377" y="154399"/>
                </a:lnTo>
                <a:lnTo>
                  <a:pt x="941392" y="154399"/>
                </a:lnTo>
                <a:lnTo>
                  <a:pt x="941392" y="82024"/>
                </a:lnTo>
                <a:close/>
              </a:path>
              <a:path w="5970270" h="463550">
                <a:moveTo>
                  <a:pt x="970341" y="403851"/>
                </a:moveTo>
                <a:lnTo>
                  <a:pt x="886869" y="403851"/>
                </a:lnTo>
                <a:lnTo>
                  <a:pt x="886869" y="463198"/>
                </a:lnTo>
                <a:lnTo>
                  <a:pt x="970341" y="463198"/>
                </a:lnTo>
                <a:lnTo>
                  <a:pt x="970341" y="403851"/>
                </a:lnTo>
                <a:close/>
              </a:path>
              <a:path w="5970270" h="463550">
                <a:moveTo>
                  <a:pt x="941392" y="154399"/>
                </a:moveTo>
                <a:lnTo>
                  <a:pt x="858402" y="154399"/>
                </a:lnTo>
                <a:lnTo>
                  <a:pt x="858402" y="331476"/>
                </a:lnTo>
                <a:lnTo>
                  <a:pt x="941392" y="331476"/>
                </a:lnTo>
                <a:lnTo>
                  <a:pt x="941392" y="154399"/>
                </a:lnTo>
                <a:close/>
              </a:path>
              <a:path w="5970270" h="463550">
                <a:moveTo>
                  <a:pt x="1197059" y="82024"/>
                </a:moveTo>
                <a:lnTo>
                  <a:pt x="1092840" y="82024"/>
                </a:lnTo>
                <a:lnTo>
                  <a:pt x="971732" y="403851"/>
                </a:lnTo>
                <a:lnTo>
                  <a:pt x="1065820" y="403851"/>
                </a:lnTo>
                <a:lnTo>
                  <a:pt x="1081742" y="357531"/>
                </a:lnTo>
                <a:lnTo>
                  <a:pt x="1301149" y="357531"/>
                </a:lnTo>
                <a:lnTo>
                  <a:pt x="1273805" y="285156"/>
                </a:lnTo>
                <a:lnTo>
                  <a:pt x="1103937" y="285156"/>
                </a:lnTo>
                <a:lnTo>
                  <a:pt x="1144949" y="164049"/>
                </a:lnTo>
                <a:lnTo>
                  <a:pt x="1228049" y="164049"/>
                </a:lnTo>
                <a:lnTo>
                  <a:pt x="1197059" y="82024"/>
                </a:lnTo>
                <a:close/>
              </a:path>
              <a:path w="5970270" h="463550">
                <a:moveTo>
                  <a:pt x="1301149" y="357531"/>
                </a:moveTo>
                <a:lnTo>
                  <a:pt x="1208639" y="357531"/>
                </a:lnTo>
                <a:lnTo>
                  <a:pt x="1224562" y="403851"/>
                </a:lnTo>
                <a:lnTo>
                  <a:pt x="1318649" y="403851"/>
                </a:lnTo>
                <a:lnTo>
                  <a:pt x="1301149" y="357531"/>
                </a:lnTo>
                <a:close/>
              </a:path>
              <a:path w="5970270" h="463550">
                <a:moveTo>
                  <a:pt x="1228049" y="164049"/>
                </a:moveTo>
                <a:lnTo>
                  <a:pt x="1144949" y="164049"/>
                </a:lnTo>
                <a:lnTo>
                  <a:pt x="1185962" y="285156"/>
                </a:lnTo>
                <a:lnTo>
                  <a:pt x="1273805" y="285156"/>
                </a:lnTo>
                <a:lnTo>
                  <a:pt x="1228049" y="164049"/>
                </a:lnTo>
                <a:close/>
              </a:path>
              <a:path w="5970270" h="463550">
                <a:moveTo>
                  <a:pt x="1578361" y="82024"/>
                </a:moveTo>
                <a:lnTo>
                  <a:pt x="1342419" y="82024"/>
                </a:lnTo>
                <a:lnTo>
                  <a:pt x="1342419" y="403851"/>
                </a:lnTo>
                <a:lnTo>
                  <a:pt x="1425409" y="403851"/>
                </a:lnTo>
                <a:lnTo>
                  <a:pt x="1425409" y="154399"/>
                </a:lnTo>
                <a:lnTo>
                  <a:pt x="1578361" y="154399"/>
                </a:lnTo>
                <a:lnTo>
                  <a:pt x="1578361" y="82024"/>
                </a:lnTo>
                <a:close/>
              </a:path>
              <a:path w="5970270" h="463550">
                <a:moveTo>
                  <a:pt x="1768258" y="76717"/>
                </a:moveTo>
                <a:lnTo>
                  <a:pt x="1721322" y="82245"/>
                </a:lnTo>
                <a:lnTo>
                  <a:pt x="1679854" y="98108"/>
                </a:lnTo>
                <a:lnTo>
                  <a:pt x="1645221" y="123218"/>
                </a:lnTo>
                <a:lnTo>
                  <a:pt x="1618791" y="156490"/>
                </a:lnTo>
                <a:lnTo>
                  <a:pt x="1601930" y="196839"/>
                </a:lnTo>
                <a:lnTo>
                  <a:pt x="1596006" y="243179"/>
                </a:lnTo>
                <a:lnTo>
                  <a:pt x="1601930" y="289519"/>
                </a:lnTo>
                <a:lnTo>
                  <a:pt x="1618791" y="329868"/>
                </a:lnTo>
                <a:lnTo>
                  <a:pt x="1645221" y="363140"/>
                </a:lnTo>
                <a:lnTo>
                  <a:pt x="1679854" y="388250"/>
                </a:lnTo>
                <a:lnTo>
                  <a:pt x="1721322" y="404112"/>
                </a:lnTo>
                <a:lnTo>
                  <a:pt x="1768258" y="409641"/>
                </a:lnTo>
                <a:lnTo>
                  <a:pt x="1815159" y="404112"/>
                </a:lnTo>
                <a:lnTo>
                  <a:pt x="1856537" y="388250"/>
                </a:lnTo>
                <a:lnTo>
                  <a:pt x="1891054" y="363140"/>
                </a:lnTo>
                <a:lnTo>
                  <a:pt x="1912280" y="336301"/>
                </a:lnTo>
                <a:lnTo>
                  <a:pt x="1768258" y="336301"/>
                </a:lnTo>
                <a:lnTo>
                  <a:pt x="1731943" y="329079"/>
                </a:lnTo>
                <a:lnTo>
                  <a:pt x="1704267" y="309281"/>
                </a:lnTo>
                <a:lnTo>
                  <a:pt x="1686633" y="279713"/>
                </a:lnTo>
                <a:lnTo>
                  <a:pt x="1680443" y="243179"/>
                </a:lnTo>
                <a:lnTo>
                  <a:pt x="1686633" y="206441"/>
                </a:lnTo>
                <a:lnTo>
                  <a:pt x="1704267" y="176895"/>
                </a:lnTo>
                <a:lnTo>
                  <a:pt x="1731943" y="157211"/>
                </a:lnTo>
                <a:lnTo>
                  <a:pt x="1768258" y="150057"/>
                </a:lnTo>
                <a:lnTo>
                  <a:pt x="1912280" y="150057"/>
                </a:lnTo>
                <a:lnTo>
                  <a:pt x="1891054" y="123218"/>
                </a:lnTo>
                <a:lnTo>
                  <a:pt x="1856537" y="98108"/>
                </a:lnTo>
                <a:lnTo>
                  <a:pt x="1815159" y="82245"/>
                </a:lnTo>
                <a:lnTo>
                  <a:pt x="1768258" y="76717"/>
                </a:lnTo>
                <a:close/>
              </a:path>
              <a:path w="5970270" h="463550">
                <a:moveTo>
                  <a:pt x="1912280" y="150057"/>
                </a:moveTo>
                <a:lnTo>
                  <a:pt x="1768258" y="150057"/>
                </a:lnTo>
                <a:lnTo>
                  <a:pt x="1804295" y="157211"/>
                </a:lnTo>
                <a:lnTo>
                  <a:pt x="1831827" y="176895"/>
                </a:lnTo>
                <a:lnTo>
                  <a:pt x="1849408" y="206441"/>
                </a:lnTo>
                <a:lnTo>
                  <a:pt x="1855590" y="243179"/>
                </a:lnTo>
                <a:lnTo>
                  <a:pt x="1849408" y="279713"/>
                </a:lnTo>
                <a:lnTo>
                  <a:pt x="1831827" y="309281"/>
                </a:lnTo>
                <a:lnTo>
                  <a:pt x="1804295" y="329079"/>
                </a:lnTo>
                <a:lnTo>
                  <a:pt x="1768258" y="336301"/>
                </a:lnTo>
                <a:lnTo>
                  <a:pt x="1912280" y="336301"/>
                </a:lnTo>
                <a:lnTo>
                  <a:pt x="1917368" y="329868"/>
                </a:lnTo>
                <a:lnTo>
                  <a:pt x="1934139" y="289519"/>
                </a:lnTo>
                <a:lnTo>
                  <a:pt x="1940027" y="243179"/>
                </a:lnTo>
                <a:lnTo>
                  <a:pt x="1934139" y="196839"/>
                </a:lnTo>
                <a:lnTo>
                  <a:pt x="1917368" y="156490"/>
                </a:lnTo>
                <a:lnTo>
                  <a:pt x="1912280" y="150057"/>
                </a:lnTo>
                <a:close/>
              </a:path>
              <a:path w="5970270" h="463550">
                <a:moveTo>
                  <a:pt x="2217766" y="82024"/>
                </a:moveTo>
                <a:lnTo>
                  <a:pt x="1981824" y="82024"/>
                </a:lnTo>
                <a:lnTo>
                  <a:pt x="1981824" y="403851"/>
                </a:lnTo>
                <a:lnTo>
                  <a:pt x="2064814" y="403851"/>
                </a:lnTo>
                <a:lnTo>
                  <a:pt x="2064814" y="154399"/>
                </a:lnTo>
                <a:lnTo>
                  <a:pt x="2217766" y="154399"/>
                </a:lnTo>
                <a:lnTo>
                  <a:pt x="2217766" y="82024"/>
                </a:lnTo>
                <a:close/>
              </a:path>
              <a:path w="5970270" h="463550">
                <a:moveTo>
                  <a:pt x="2345643" y="82024"/>
                </a:moveTo>
                <a:lnTo>
                  <a:pt x="2262653" y="82024"/>
                </a:lnTo>
                <a:lnTo>
                  <a:pt x="2262653" y="403851"/>
                </a:lnTo>
                <a:lnTo>
                  <a:pt x="2342748" y="403851"/>
                </a:lnTo>
                <a:lnTo>
                  <a:pt x="2432916" y="271646"/>
                </a:lnTo>
                <a:lnTo>
                  <a:pt x="2345643" y="271646"/>
                </a:lnTo>
                <a:lnTo>
                  <a:pt x="2345643" y="82024"/>
                </a:lnTo>
                <a:close/>
              </a:path>
              <a:path w="5970270" h="463550">
                <a:moveTo>
                  <a:pt x="2561802" y="205061"/>
                </a:moveTo>
                <a:lnTo>
                  <a:pt x="2478330" y="205061"/>
                </a:lnTo>
                <a:lnTo>
                  <a:pt x="2478330" y="403851"/>
                </a:lnTo>
                <a:lnTo>
                  <a:pt x="2561802" y="403851"/>
                </a:lnTo>
                <a:lnTo>
                  <a:pt x="2561802" y="205061"/>
                </a:lnTo>
                <a:close/>
              </a:path>
              <a:path w="5970270" h="463550">
                <a:moveTo>
                  <a:pt x="2561802" y="82024"/>
                </a:moveTo>
                <a:lnTo>
                  <a:pt x="2475917" y="82024"/>
                </a:lnTo>
                <a:lnTo>
                  <a:pt x="2345643" y="271646"/>
                </a:lnTo>
                <a:lnTo>
                  <a:pt x="2432916" y="271646"/>
                </a:lnTo>
                <a:lnTo>
                  <a:pt x="2478330" y="205061"/>
                </a:lnTo>
                <a:lnTo>
                  <a:pt x="2561802" y="205061"/>
                </a:lnTo>
                <a:lnTo>
                  <a:pt x="2561802" y="82024"/>
                </a:lnTo>
                <a:close/>
              </a:path>
              <a:path w="5970270" h="463550">
                <a:moveTo>
                  <a:pt x="2885189" y="290946"/>
                </a:moveTo>
                <a:lnTo>
                  <a:pt x="2802199" y="290946"/>
                </a:lnTo>
                <a:lnTo>
                  <a:pt x="2802199" y="403851"/>
                </a:lnTo>
                <a:lnTo>
                  <a:pt x="2885189" y="403851"/>
                </a:lnTo>
                <a:lnTo>
                  <a:pt x="2885189" y="290946"/>
                </a:lnTo>
                <a:close/>
              </a:path>
              <a:path w="5970270" h="463550">
                <a:moveTo>
                  <a:pt x="2696532" y="82024"/>
                </a:moveTo>
                <a:lnTo>
                  <a:pt x="2612577" y="82024"/>
                </a:lnTo>
                <a:lnTo>
                  <a:pt x="2612577" y="178041"/>
                </a:lnTo>
                <a:lnTo>
                  <a:pt x="2620011" y="227776"/>
                </a:lnTo>
                <a:lnTo>
                  <a:pt x="2642734" y="266158"/>
                </a:lnTo>
                <a:lnTo>
                  <a:pt x="2681379" y="290878"/>
                </a:lnTo>
                <a:lnTo>
                  <a:pt x="2736580" y="299631"/>
                </a:lnTo>
                <a:lnTo>
                  <a:pt x="2753211" y="299020"/>
                </a:lnTo>
                <a:lnTo>
                  <a:pt x="2769389" y="297279"/>
                </a:lnTo>
                <a:lnTo>
                  <a:pt x="2785568" y="294542"/>
                </a:lnTo>
                <a:lnTo>
                  <a:pt x="2802199" y="290946"/>
                </a:lnTo>
                <a:lnTo>
                  <a:pt x="2885189" y="290946"/>
                </a:lnTo>
                <a:lnTo>
                  <a:pt x="2885189" y="227256"/>
                </a:lnTo>
                <a:lnTo>
                  <a:pt x="2748160" y="227256"/>
                </a:lnTo>
                <a:lnTo>
                  <a:pt x="2726862" y="224723"/>
                </a:lnTo>
                <a:lnTo>
                  <a:pt x="2710585" y="216400"/>
                </a:lnTo>
                <a:lnTo>
                  <a:pt x="2700189" y="201201"/>
                </a:lnTo>
                <a:lnTo>
                  <a:pt x="2696532" y="178041"/>
                </a:lnTo>
                <a:lnTo>
                  <a:pt x="2696532" y="82024"/>
                </a:lnTo>
                <a:close/>
              </a:path>
              <a:path w="5970270" h="463550">
                <a:moveTo>
                  <a:pt x="2885189" y="82024"/>
                </a:moveTo>
                <a:lnTo>
                  <a:pt x="2802199" y="82024"/>
                </a:lnTo>
                <a:lnTo>
                  <a:pt x="2802199" y="218089"/>
                </a:lnTo>
                <a:lnTo>
                  <a:pt x="2790363" y="221964"/>
                </a:lnTo>
                <a:lnTo>
                  <a:pt x="2777351" y="224844"/>
                </a:lnTo>
                <a:lnTo>
                  <a:pt x="2763253" y="226638"/>
                </a:lnTo>
                <a:lnTo>
                  <a:pt x="2748160" y="227256"/>
                </a:lnTo>
                <a:lnTo>
                  <a:pt x="2885189" y="227256"/>
                </a:lnTo>
                <a:lnTo>
                  <a:pt x="2885189" y="82024"/>
                </a:lnTo>
                <a:close/>
              </a:path>
              <a:path w="5970270" h="463550">
                <a:moveTo>
                  <a:pt x="3178993" y="82024"/>
                </a:moveTo>
                <a:lnTo>
                  <a:pt x="2943051" y="82024"/>
                </a:lnTo>
                <a:lnTo>
                  <a:pt x="2943051" y="403851"/>
                </a:lnTo>
                <a:lnTo>
                  <a:pt x="3178993" y="403851"/>
                </a:lnTo>
                <a:lnTo>
                  <a:pt x="3178993" y="331476"/>
                </a:lnTo>
                <a:lnTo>
                  <a:pt x="3026041" y="331476"/>
                </a:lnTo>
                <a:lnTo>
                  <a:pt x="3026041" y="276954"/>
                </a:lnTo>
                <a:lnTo>
                  <a:pt x="3175615" y="276954"/>
                </a:lnTo>
                <a:lnTo>
                  <a:pt x="3175615" y="204579"/>
                </a:lnTo>
                <a:lnTo>
                  <a:pt x="3026041" y="204579"/>
                </a:lnTo>
                <a:lnTo>
                  <a:pt x="3026041" y="154399"/>
                </a:lnTo>
                <a:lnTo>
                  <a:pt x="3178993" y="154399"/>
                </a:lnTo>
                <a:lnTo>
                  <a:pt x="3178993" y="82024"/>
                </a:lnTo>
                <a:close/>
              </a:path>
              <a:path w="5970270" h="463550">
                <a:moveTo>
                  <a:pt x="3384955" y="76717"/>
                </a:moveTo>
                <a:lnTo>
                  <a:pt x="3337709" y="82145"/>
                </a:lnTo>
                <a:lnTo>
                  <a:pt x="3295836" y="97786"/>
                </a:lnTo>
                <a:lnTo>
                  <a:pt x="3260772" y="122675"/>
                </a:lnTo>
                <a:lnTo>
                  <a:pt x="3233951" y="155846"/>
                </a:lnTo>
                <a:lnTo>
                  <a:pt x="3216807" y="196336"/>
                </a:lnTo>
                <a:lnTo>
                  <a:pt x="3210774" y="243179"/>
                </a:lnTo>
                <a:lnTo>
                  <a:pt x="3216807" y="289854"/>
                </a:lnTo>
                <a:lnTo>
                  <a:pt x="3233951" y="330296"/>
                </a:lnTo>
                <a:lnTo>
                  <a:pt x="3260772" y="363502"/>
                </a:lnTo>
                <a:lnTo>
                  <a:pt x="3295836" y="388464"/>
                </a:lnTo>
                <a:lnTo>
                  <a:pt x="3337709" y="404179"/>
                </a:lnTo>
                <a:lnTo>
                  <a:pt x="3384955" y="409641"/>
                </a:lnTo>
                <a:lnTo>
                  <a:pt x="3436749" y="401981"/>
                </a:lnTo>
                <a:lnTo>
                  <a:pt x="3476510" y="382018"/>
                </a:lnTo>
                <a:lnTo>
                  <a:pt x="3505595" y="354274"/>
                </a:lnTo>
                <a:lnTo>
                  <a:pt x="3517056" y="336301"/>
                </a:lnTo>
                <a:lnTo>
                  <a:pt x="3384955" y="336301"/>
                </a:lnTo>
                <a:lnTo>
                  <a:pt x="3348746" y="329146"/>
                </a:lnTo>
                <a:lnTo>
                  <a:pt x="3320361" y="309462"/>
                </a:lnTo>
                <a:lnTo>
                  <a:pt x="3301838" y="279916"/>
                </a:lnTo>
                <a:lnTo>
                  <a:pt x="3295211" y="243179"/>
                </a:lnTo>
                <a:lnTo>
                  <a:pt x="3301838" y="206441"/>
                </a:lnTo>
                <a:lnTo>
                  <a:pt x="3320361" y="176895"/>
                </a:lnTo>
                <a:lnTo>
                  <a:pt x="3348746" y="157211"/>
                </a:lnTo>
                <a:lnTo>
                  <a:pt x="3384955" y="150057"/>
                </a:lnTo>
                <a:lnTo>
                  <a:pt x="3517079" y="150057"/>
                </a:lnTo>
                <a:lnTo>
                  <a:pt x="3505392" y="131676"/>
                </a:lnTo>
                <a:lnTo>
                  <a:pt x="3476329" y="103978"/>
                </a:lnTo>
                <a:lnTo>
                  <a:pt x="3436681" y="84241"/>
                </a:lnTo>
                <a:lnTo>
                  <a:pt x="3384955" y="76717"/>
                </a:lnTo>
                <a:close/>
              </a:path>
              <a:path w="5970270" h="463550">
                <a:moveTo>
                  <a:pt x="3453953" y="289499"/>
                </a:moveTo>
                <a:lnTo>
                  <a:pt x="3443036" y="307600"/>
                </a:lnTo>
                <a:lnTo>
                  <a:pt x="3427054" y="322489"/>
                </a:lnTo>
                <a:lnTo>
                  <a:pt x="3407271" y="332584"/>
                </a:lnTo>
                <a:lnTo>
                  <a:pt x="3384955" y="336301"/>
                </a:lnTo>
                <a:lnTo>
                  <a:pt x="3517056" y="336301"/>
                </a:lnTo>
                <a:lnTo>
                  <a:pt x="3525363" y="323273"/>
                </a:lnTo>
                <a:lnTo>
                  <a:pt x="3453953" y="289499"/>
                </a:lnTo>
                <a:close/>
              </a:path>
              <a:path w="5970270" h="463550">
                <a:moveTo>
                  <a:pt x="3517079" y="150057"/>
                </a:moveTo>
                <a:lnTo>
                  <a:pt x="3384955" y="150057"/>
                </a:lnTo>
                <a:lnTo>
                  <a:pt x="3407271" y="153773"/>
                </a:lnTo>
                <a:lnTo>
                  <a:pt x="3427054" y="163868"/>
                </a:lnTo>
                <a:lnTo>
                  <a:pt x="3443036" y="178758"/>
                </a:lnTo>
                <a:lnTo>
                  <a:pt x="3453953" y="196859"/>
                </a:lnTo>
                <a:lnTo>
                  <a:pt x="3525363" y="163084"/>
                </a:lnTo>
                <a:lnTo>
                  <a:pt x="3517079" y="150057"/>
                </a:lnTo>
                <a:close/>
              </a:path>
              <a:path w="5970270" h="463550">
                <a:moveTo>
                  <a:pt x="3644242" y="82024"/>
                </a:moveTo>
                <a:lnTo>
                  <a:pt x="3561252" y="82024"/>
                </a:lnTo>
                <a:lnTo>
                  <a:pt x="3561252" y="403851"/>
                </a:lnTo>
                <a:lnTo>
                  <a:pt x="3644242" y="403851"/>
                </a:lnTo>
                <a:lnTo>
                  <a:pt x="3644242" y="309763"/>
                </a:lnTo>
                <a:lnTo>
                  <a:pt x="3665954" y="282744"/>
                </a:lnTo>
                <a:lnTo>
                  <a:pt x="3759066" y="282744"/>
                </a:lnTo>
                <a:lnTo>
                  <a:pt x="3720477" y="232564"/>
                </a:lnTo>
                <a:lnTo>
                  <a:pt x="3735697" y="214229"/>
                </a:lnTo>
                <a:lnTo>
                  <a:pt x="3644242" y="214229"/>
                </a:lnTo>
                <a:lnTo>
                  <a:pt x="3644242" y="82024"/>
                </a:lnTo>
                <a:close/>
              </a:path>
              <a:path w="5970270" h="463550">
                <a:moveTo>
                  <a:pt x="3759066" y="282744"/>
                </a:moveTo>
                <a:lnTo>
                  <a:pt x="3665954" y="282744"/>
                </a:lnTo>
                <a:lnTo>
                  <a:pt x="3750392" y="403851"/>
                </a:lnTo>
                <a:lnTo>
                  <a:pt x="3852199" y="403851"/>
                </a:lnTo>
                <a:lnTo>
                  <a:pt x="3759066" y="282744"/>
                </a:lnTo>
                <a:close/>
              </a:path>
              <a:path w="5970270" h="463550">
                <a:moveTo>
                  <a:pt x="3845444" y="82024"/>
                </a:moveTo>
                <a:lnTo>
                  <a:pt x="3743154" y="82024"/>
                </a:lnTo>
                <a:lnTo>
                  <a:pt x="3644242" y="214229"/>
                </a:lnTo>
                <a:lnTo>
                  <a:pt x="3735697" y="214229"/>
                </a:lnTo>
                <a:lnTo>
                  <a:pt x="3845444" y="82024"/>
                </a:lnTo>
                <a:close/>
              </a:path>
              <a:path w="5970270" h="463550">
                <a:moveTo>
                  <a:pt x="3959939" y="82024"/>
                </a:moveTo>
                <a:lnTo>
                  <a:pt x="3876949" y="82024"/>
                </a:lnTo>
                <a:lnTo>
                  <a:pt x="3876949" y="403851"/>
                </a:lnTo>
                <a:lnTo>
                  <a:pt x="3957044" y="403851"/>
                </a:lnTo>
                <a:lnTo>
                  <a:pt x="4047213" y="271646"/>
                </a:lnTo>
                <a:lnTo>
                  <a:pt x="3959939" y="271646"/>
                </a:lnTo>
                <a:lnTo>
                  <a:pt x="3959939" y="82024"/>
                </a:lnTo>
                <a:close/>
              </a:path>
              <a:path w="5970270" h="463550">
                <a:moveTo>
                  <a:pt x="4176099" y="205061"/>
                </a:moveTo>
                <a:lnTo>
                  <a:pt x="4092626" y="205061"/>
                </a:lnTo>
                <a:lnTo>
                  <a:pt x="4092626" y="403851"/>
                </a:lnTo>
                <a:lnTo>
                  <a:pt x="4176099" y="403851"/>
                </a:lnTo>
                <a:lnTo>
                  <a:pt x="4176099" y="205061"/>
                </a:lnTo>
                <a:close/>
              </a:path>
              <a:path w="5970270" h="463550">
                <a:moveTo>
                  <a:pt x="4176099" y="82024"/>
                </a:moveTo>
                <a:lnTo>
                  <a:pt x="4090214" y="82024"/>
                </a:lnTo>
                <a:lnTo>
                  <a:pt x="3959939" y="271646"/>
                </a:lnTo>
                <a:lnTo>
                  <a:pt x="4047213" y="271646"/>
                </a:lnTo>
                <a:lnTo>
                  <a:pt x="4092626" y="205061"/>
                </a:lnTo>
                <a:lnTo>
                  <a:pt x="4176099" y="205061"/>
                </a:lnTo>
                <a:lnTo>
                  <a:pt x="4176099" y="82024"/>
                </a:lnTo>
                <a:close/>
              </a:path>
              <a:path w="5970270" h="463550">
                <a:moveTo>
                  <a:pt x="4317101" y="82024"/>
                </a:moveTo>
                <a:lnTo>
                  <a:pt x="4234111" y="82024"/>
                </a:lnTo>
                <a:lnTo>
                  <a:pt x="4234111" y="403851"/>
                </a:lnTo>
                <a:lnTo>
                  <a:pt x="4314206" y="403851"/>
                </a:lnTo>
                <a:lnTo>
                  <a:pt x="4404375" y="271646"/>
                </a:lnTo>
                <a:lnTo>
                  <a:pt x="4317101" y="271646"/>
                </a:lnTo>
                <a:lnTo>
                  <a:pt x="4317101" y="82024"/>
                </a:lnTo>
                <a:close/>
              </a:path>
              <a:path w="5970270" h="463550">
                <a:moveTo>
                  <a:pt x="4533260" y="205061"/>
                </a:moveTo>
                <a:lnTo>
                  <a:pt x="4449788" y="205061"/>
                </a:lnTo>
                <a:lnTo>
                  <a:pt x="4449788" y="403851"/>
                </a:lnTo>
                <a:lnTo>
                  <a:pt x="4533260" y="403851"/>
                </a:lnTo>
                <a:lnTo>
                  <a:pt x="4533260" y="205061"/>
                </a:lnTo>
                <a:close/>
              </a:path>
              <a:path w="5970270" h="463550">
                <a:moveTo>
                  <a:pt x="4533260" y="82024"/>
                </a:moveTo>
                <a:lnTo>
                  <a:pt x="4447376" y="82024"/>
                </a:lnTo>
                <a:lnTo>
                  <a:pt x="4317101" y="271646"/>
                </a:lnTo>
                <a:lnTo>
                  <a:pt x="4404375" y="271646"/>
                </a:lnTo>
                <a:lnTo>
                  <a:pt x="4449788" y="205061"/>
                </a:lnTo>
                <a:lnTo>
                  <a:pt x="4533260" y="205061"/>
                </a:lnTo>
                <a:lnTo>
                  <a:pt x="4533260" y="82024"/>
                </a:lnTo>
                <a:close/>
              </a:path>
              <a:path w="5970270" h="463550">
                <a:moveTo>
                  <a:pt x="4330611" y="0"/>
                </a:moveTo>
                <a:lnTo>
                  <a:pt x="4298932" y="25919"/>
                </a:lnTo>
                <a:lnTo>
                  <a:pt x="4298831" y="26122"/>
                </a:lnTo>
                <a:lnTo>
                  <a:pt x="4315563" y="43681"/>
                </a:lnTo>
                <a:lnTo>
                  <a:pt x="4335798" y="57055"/>
                </a:lnTo>
                <a:lnTo>
                  <a:pt x="4358747" y="65544"/>
                </a:lnTo>
                <a:lnTo>
                  <a:pt x="4383686" y="68514"/>
                </a:lnTo>
                <a:lnTo>
                  <a:pt x="4408821" y="65544"/>
                </a:lnTo>
                <a:lnTo>
                  <a:pt x="4431694" y="57055"/>
                </a:lnTo>
                <a:lnTo>
                  <a:pt x="4451673" y="43681"/>
                </a:lnTo>
                <a:lnTo>
                  <a:pt x="4466322" y="27984"/>
                </a:lnTo>
                <a:lnTo>
                  <a:pt x="4383686" y="27984"/>
                </a:lnTo>
                <a:lnTo>
                  <a:pt x="4367319" y="25919"/>
                </a:lnTo>
                <a:lnTo>
                  <a:pt x="4352987" y="20144"/>
                </a:lnTo>
                <a:lnTo>
                  <a:pt x="4340736" y="11293"/>
                </a:lnTo>
                <a:lnTo>
                  <a:pt x="4330611" y="0"/>
                </a:lnTo>
                <a:close/>
              </a:path>
              <a:path w="5970270" h="463550">
                <a:moveTo>
                  <a:pt x="4436278" y="0"/>
                </a:moveTo>
                <a:lnTo>
                  <a:pt x="4426093" y="11904"/>
                </a:lnTo>
                <a:lnTo>
                  <a:pt x="4413782" y="20687"/>
                </a:lnTo>
                <a:lnTo>
                  <a:pt x="4399571" y="26122"/>
                </a:lnTo>
                <a:lnTo>
                  <a:pt x="4383686" y="27984"/>
                </a:lnTo>
                <a:lnTo>
                  <a:pt x="4466322" y="27984"/>
                </a:lnTo>
                <a:lnTo>
                  <a:pt x="4468123" y="26054"/>
                </a:lnTo>
                <a:lnTo>
                  <a:pt x="4436278" y="0"/>
                </a:lnTo>
                <a:close/>
              </a:path>
              <a:path w="5970270" h="463550">
                <a:moveTo>
                  <a:pt x="4797714" y="82024"/>
                </a:moveTo>
                <a:lnTo>
                  <a:pt x="4714725" y="82024"/>
                </a:lnTo>
                <a:lnTo>
                  <a:pt x="4714725" y="403851"/>
                </a:lnTo>
                <a:lnTo>
                  <a:pt x="4797714" y="403851"/>
                </a:lnTo>
                <a:lnTo>
                  <a:pt x="4797714" y="309763"/>
                </a:lnTo>
                <a:lnTo>
                  <a:pt x="4819427" y="282744"/>
                </a:lnTo>
                <a:lnTo>
                  <a:pt x="4912538" y="282744"/>
                </a:lnTo>
                <a:lnTo>
                  <a:pt x="4873949" y="232564"/>
                </a:lnTo>
                <a:lnTo>
                  <a:pt x="4889170" y="214229"/>
                </a:lnTo>
                <a:lnTo>
                  <a:pt x="4797714" y="214229"/>
                </a:lnTo>
                <a:lnTo>
                  <a:pt x="4797714" y="82024"/>
                </a:lnTo>
                <a:close/>
              </a:path>
              <a:path w="5970270" h="463550">
                <a:moveTo>
                  <a:pt x="4912538" y="282744"/>
                </a:moveTo>
                <a:lnTo>
                  <a:pt x="4819427" y="282744"/>
                </a:lnTo>
                <a:lnTo>
                  <a:pt x="4903864" y="403851"/>
                </a:lnTo>
                <a:lnTo>
                  <a:pt x="5005671" y="403851"/>
                </a:lnTo>
                <a:lnTo>
                  <a:pt x="4912538" y="282744"/>
                </a:lnTo>
                <a:close/>
              </a:path>
              <a:path w="5970270" h="463550">
                <a:moveTo>
                  <a:pt x="4998917" y="82024"/>
                </a:moveTo>
                <a:lnTo>
                  <a:pt x="4896627" y="82024"/>
                </a:lnTo>
                <a:lnTo>
                  <a:pt x="4797714" y="214229"/>
                </a:lnTo>
                <a:lnTo>
                  <a:pt x="4889170" y="214229"/>
                </a:lnTo>
                <a:lnTo>
                  <a:pt x="4998917" y="82024"/>
                </a:lnTo>
                <a:close/>
              </a:path>
              <a:path w="5970270" h="463550">
                <a:moveTo>
                  <a:pt x="5266364" y="82024"/>
                </a:moveTo>
                <a:lnTo>
                  <a:pt x="5030422" y="82024"/>
                </a:lnTo>
                <a:lnTo>
                  <a:pt x="5030422" y="403851"/>
                </a:lnTo>
                <a:lnTo>
                  <a:pt x="5266364" y="403851"/>
                </a:lnTo>
                <a:lnTo>
                  <a:pt x="5266364" y="331476"/>
                </a:lnTo>
                <a:lnTo>
                  <a:pt x="5113412" y="331476"/>
                </a:lnTo>
                <a:lnTo>
                  <a:pt x="5113412" y="276954"/>
                </a:lnTo>
                <a:lnTo>
                  <a:pt x="5262986" y="276954"/>
                </a:lnTo>
                <a:lnTo>
                  <a:pt x="5262986" y="204579"/>
                </a:lnTo>
                <a:lnTo>
                  <a:pt x="5113412" y="204579"/>
                </a:lnTo>
                <a:lnTo>
                  <a:pt x="5113412" y="154399"/>
                </a:lnTo>
                <a:lnTo>
                  <a:pt x="5266364" y="154399"/>
                </a:lnTo>
                <a:lnTo>
                  <a:pt x="5266364" y="82024"/>
                </a:lnTo>
                <a:close/>
              </a:path>
              <a:path w="5970270" h="463550">
                <a:moveTo>
                  <a:pt x="5397539" y="82024"/>
                </a:moveTo>
                <a:lnTo>
                  <a:pt x="5314550" y="82024"/>
                </a:lnTo>
                <a:lnTo>
                  <a:pt x="5314550" y="403851"/>
                </a:lnTo>
                <a:lnTo>
                  <a:pt x="5394645" y="403851"/>
                </a:lnTo>
                <a:lnTo>
                  <a:pt x="5484813" y="271646"/>
                </a:lnTo>
                <a:lnTo>
                  <a:pt x="5397539" y="271646"/>
                </a:lnTo>
                <a:lnTo>
                  <a:pt x="5397539" y="82024"/>
                </a:lnTo>
                <a:close/>
              </a:path>
              <a:path w="5970270" h="463550">
                <a:moveTo>
                  <a:pt x="5613699" y="205061"/>
                </a:moveTo>
                <a:lnTo>
                  <a:pt x="5530226" y="205061"/>
                </a:lnTo>
                <a:lnTo>
                  <a:pt x="5530226" y="403851"/>
                </a:lnTo>
                <a:lnTo>
                  <a:pt x="5613699" y="403851"/>
                </a:lnTo>
                <a:lnTo>
                  <a:pt x="5613699" y="205061"/>
                </a:lnTo>
                <a:close/>
              </a:path>
              <a:path w="5970270" h="463550">
                <a:moveTo>
                  <a:pt x="5613699" y="82024"/>
                </a:moveTo>
                <a:lnTo>
                  <a:pt x="5527814" y="82024"/>
                </a:lnTo>
                <a:lnTo>
                  <a:pt x="5397539" y="271646"/>
                </a:lnTo>
                <a:lnTo>
                  <a:pt x="5484813" y="271646"/>
                </a:lnTo>
                <a:lnTo>
                  <a:pt x="5530226" y="205061"/>
                </a:lnTo>
                <a:lnTo>
                  <a:pt x="5613699" y="205061"/>
                </a:lnTo>
                <a:lnTo>
                  <a:pt x="5613699" y="82024"/>
                </a:lnTo>
                <a:close/>
              </a:path>
              <a:path w="5970270" h="463550">
                <a:moveTo>
                  <a:pt x="5411049" y="0"/>
                </a:moveTo>
                <a:lnTo>
                  <a:pt x="5379370" y="25919"/>
                </a:lnTo>
                <a:lnTo>
                  <a:pt x="5379269" y="26122"/>
                </a:lnTo>
                <a:lnTo>
                  <a:pt x="5396001" y="43681"/>
                </a:lnTo>
                <a:lnTo>
                  <a:pt x="5416236" y="57055"/>
                </a:lnTo>
                <a:lnTo>
                  <a:pt x="5439185" y="65544"/>
                </a:lnTo>
                <a:lnTo>
                  <a:pt x="5464124" y="68514"/>
                </a:lnTo>
                <a:lnTo>
                  <a:pt x="5489259" y="65544"/>
                </a:lnTo>
                <a:lnTo>
                  <a:pt x="5512133" y="57055"/>
                </a:lnTo>
                <a:lnTo>
                  <a:pt x="5532111" y="43681"/>
                </a:lnTo>
                <a:lnTo>
                  <a:pt x="5546760" y="27984"/>
                </a:lnTo>
                <a:lnTo>
                  <a:pt x="5464124" y="27984"/>
                </a:lnTo>
                <a:lnTo>
                  <a:pt x="5447757" y="25919"/>
                </a:lnTo>
                <a:lnTo>
                  <a:pt x="5433425" y="20144"/>
                </a:lnTo>
                <a:lnTo>
                  <a:pt x="5421174" y="11293"/>
                </a:lnTo>
                <a:lnTo>
                  <a:pt x="5411049" y="0"/>
                </a:lnTo>
                <a:close/>
              </a:path>
              <a:path w="5970270" h="463550">
                <a:moveTo>
                  <a:pt x="5516716" y="0"/>
                </a:moveTo>
                <a:lnTo>
                  <a:pt x="5506531" y="11904"/>
                </a:lnTo>
                <a:lnTo>
                  <a:pt x="5494220" y="20687"/>
                </a:lnTo>
                <a:lnTo>
                  <a:pt x="5480009" y="26122"/>
                </a:lnTo>
                <a:lnTo>
                  <a:pt x="5464124" y="27984"/>
                </a:lnTo>
                <a:lnTo>
                  <a:pt x="5546760" y="27984"/>
                </a:lnTo>
                <a:lnTo>
                  <a:pt x="5548561" y="26054"/>
                </a:lnTo>
                <a:lnTo>
                  <a:pt x="5516716" y="0"/>
                </a:lnTo>
                <a:close/>
              </a:path>
              <a:path w="5970270" h="463550">
                <a:moveTo>
                  <a:pt x="5829488" y="76717"/>
                </a:moveTo>
                <a:lnTo>
                  <a:pt x="5782242" y="82145"/>
                </a:lnTo>
                <a:lnTo>
                  <a:pt x="5740369" y="97786"/>
                </a:lnTo>
                <a:lnTo>
                  <a:pt x="5705305" y="122675"/>
                </a:lnTo>
                <a:lnTo>
                  <a:pt x="5678484" y="155846"/>
                </a:lnTo>
                <a:lnTo>
                  <a:pt x="5661340" y="196336"/>
                </a:lnTo>
                <a:lnTo>
                  <a:pt x="5655306" y="243179"/>
                </a:lnTo>
                <a:lnTo>
                  <a:pt x="5661340" y="289854"/>
                </a:lnTo>
                <a:lnTo>
                  <a:pt x="5678484" y="330296"/>
                </a:lnTo>
                <a:lnTo>
                  <a:pt x="5705305" y="363502"/>
                </a:lnTo>
                <a:lnTo>
                  <a:pt x="5740369" y="388464"/>
                </a:lnTo>
                <a:lnTo>
                  <a:pt x="5782242" y="404179"/>
                </a:lnTo>
                <a:lnTo>
                  <a:pt x="5829488" y="409641"/>
                </a:lnTo>
                <a:lnTo>
                  <a:pt x="5881282" y="401981"/>
                </a:lnTo>
                <a:lnTo>
                  <a:pt x="5921042" y="382018"/>
                </a:lnTo>
                <a:lnTo>
                  <a:pt x="5950128" y="354274"/>
                </a:lnTo>
                <a:lnTo>
                  <a:pt x="5961589" y="336301"/>
                </a:lnTo>
                <a:lnTo>
                  <a:pt x="5829488" y="336301"/>
                </a:lnTo>
                <a:lnTo>
                  <a:pt x="5793278" y="329146"/>
                </a:lnTo>
                <a:lnTo>
                  <a:pt x="5764894" y="309462"/>
                </a:lnTo>
                <a:lnTo>
                  <a:pt x="5746371" y="279916"/>
                </a:lnTo>
                <a:lnTo>
                  <a:pt x="5739744" y="243179"/>
                </a:lnTo>
                <a:lnTo>
                  <a:pt x="5746371" y="206441"/>
                </a:lnTo>
                <a:lnTo>
                  <a:pt x="5764894" y="176895"/>
                </a:lnTo>
                <a:lnTo>
                  <a:pt x="5793278" y="157211"/>
                </a:lnTo>
                <a:lnTo>
                  <a:pt x="5829488" y="150057"/>
                </a:lnTo>
                <a:lnTo>
                  <a:pt x="5961612" y="150057"/>
                </a:lnTo>
                <a:lnTo>
                  <a:pt x="5949925" y="131676"/>
                </a:lnTo>
                <a:lnTo>
                  <a:pt x="5920862" y="103978"/>
                </a:lnTo>
                <a:lnTo>
                  <a:pt x="5881214" y="84241"/>
                </a:lnTo>
                <a:lnTo>
                  <a:pt x="5829488" y="76717"/>
                </a:lnTo>
                <a:close/>
              </a:path>
              <a:path w="5970270" h="463550">
                <a:moveTo>
                  <a:pt x="5898486" y="289499"/>
                </a:moveTo>
                <a:lnTo>
                  <a:pt x="5887569" y="307600"/>
                </a:lnTo>
                <a:lnTo>
                  <a:pt x="5871586" y="322489"/>
                </a:lnTo>
                <a:lnTo>
                  <a:pt x="5851804" y="332584"/>
                </a:lnTo>
                <a:lnTo>
                  <a:pt x="5829488" y="336301"/>
                </a:lnTo>
                <a:lnTo>
                  <a:pt x="5961589" y="336301"/>
                </a:lnTo>
                <a:lnTo>
                  <a:pt x="5969895" y="323273"/>
                </a:lnTo>
                <a:lnTo>
                  <a:pt x="5898486" y="289499"/>
                </a:lnTo>
                <a:close/>
              </a:path>
              <a:path w="5970270" h="463550">
                <a:moveTo>
                  <a:pt x="5961612" y="150057"/>
                </a:moveTo>
                <a:lnTo>
                  <a:pt x="5829488" y="150057"/>
                </a:lnTo>
                <a:lnTo>
                  <a:pt x="5851804" y="153773"/>
                </a:lnTo>
                <a:lnTo>
                  <a:pt x="5871586" y="163868"/>
                </a:lnTo>
                <a:lnTo>
                  <a:pt x="5887569" y="178758"/>
                </a:lnTo>
                <a:lnTo>
                  <a:pt x="5898486" y="196859"/>
                </a:lnTo>
                <a:lnTo>
                  <a:pt x="5969895" y="163084"/>
                </a:lnTo>
                <a:lnTo>
                  <a:pt x="5961612" y="1500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DB462A-8F9E-476F-929C-67E6FD61C1FC}"/>
              </a:ext>
            </a:extLst>
          </p:cNvPr>
          <p:cNvSpPr txBox="1"/>
          <p:nvPr/>
        </p:nvSpPr>
        <p:spPr>
          <a:xfrm>
            <a:off x="424430" y="2295714"/>
            <a:ext cx="1812335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Проектной группе из 6 человек необходимо разработать комплекс образовательной активности по финансовой грамотности для СОШ №1 находящейся в крупном городе Луганске по тематике «Виды налогов, уплачиваемых физическими лицами в России» для учащихся 10 класса, в котором учатся 27 детей. Особенностями класса являются то, что дети пассивные, зависимы от гаджетов, малоподвижны; дети из семей со средними доходами, родители имеют высшее образование, постоянную работу, мобильны.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/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4</a:t>
            </a:r>
          </a:p>
        </p:txBody>
      </p:sp>
      <p:sp>
        <p:nvSpPr>
          <p:cNvPr id="7" name="Google Shape;106;p3">
            <a:extLst>
              <a:ext uri="{FF2B5EF4-FFF2-40B4-BE49-F238E27FC236}">
                <a16:creationId xmlns:a16="http://schemas.microsoft.com/office/drawing/2014/main" id="{CF4A01A9-4DBD-44F8-A388-282A2D37D0BC}"/>
              </a:ext>
            </a:extLst>
          </p:cNvPr>
          <p:cNvSpPr txBox="1"/>
          <p:nvPr/>
        </p:nvSpPr>
        <p:spPr>
          <a:xfrm>
            <a:off x="576185" y="1042789"/>
            <a:ext cx="17819841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742950" lvl="0" indent="-742950" algn="ctr">
              <a:buAutoNum type="arabicPeriod"/>
            </a:pPr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 panose="020B0604020202020204"/>
                <a:cs typeface="Times New Roman" panose="02020603050405020304" pitchFamily="18" charset="0"/>
                <a:sym typeface="Proxima Nova" panose="020B0604020202020204"/>
              </a:rPr>
              <a:t>АНАЛИЗ УСЛОВИЙ ПЕДАГОГИЧЕСКОГО КЕЙСА (по 6 позициям)</a:t>
            </a:r>
          </a:p>
        </p:txBody>
      </p:sp>
      <p:sp>
        <p:nvSpPr>
          <p:cNvPr id="8" name="Google Shape;108;p3">
            <a:extLst>
              <a:ext uri="{FF2B5EF4-FFF2-40B4-BE49-F238E27FC236}">
                <a16:creationId xmlns:a16="http://schemas.microsoft.com/office/drawing/2014/main" id="{63592BF3-4708-462E-9FCC-281E199413E0}"/>
              </a:ext>
            </a:extLst>
          </p:cNvPr>
          <p:cNvSpPr txBox="1"/>
          <p:nvPr/>
        </p:nvSpPr>
        <p:spPr>
          <a:xfrm>
            <a:off x="1282826" y="2241623"/>
            <a:ext cx="3819548" cy="451664"/>
          </a:xfrm>
          <a:prstGeom prst="rect">
            <a:avLst/>
          </a:prstGeom>
          <a:gradFill>
            <a:gsLst>
              <a:gs pos="0">
                <a:srgbClr val="14CD68"/>
              </a:gs>
              <a:gs pos="100000">
                <a:srgbClr val="035C7D"/>
              </a:gs>
            </a:gsLst>
            <a:lin scaled="0"/>
          </a:gra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 panose="020B0604030504040204"/>
                <a:cs typeface="Tahoma" panose="020B0604030504040204"/>
                <a:sym typeface="Tahoma" panose="020B0604030504040204"/>
              </a:rPr>
              <a:t>Характеристики</a:t>
            </a:r>
            <a:endParaRPr sz="2000" b="1" cap="all" dirty="0">
              <a:solidFill>
                <a:schemeClr val="bg1"/>
              </a:solidFill>
              <a:latin typeface="+mn-lt"/>
              <a:ea typeface="Tahoma" panose="020B0604030504040204"/>
              <a:cs typeface="Tahoma" panose="020B0604030504040204"/>
              <a:sym typeface="Tahoma" panose="020B0604030504040204"/>
            </a:endParaRPr>
          </a:p>
        </p:txBody>
      </p:sp>
      <p:sp>
        <p:nvSpPr>
          <p:cNvPr id="9" name="Google Shape;108;p3">
            <a:extLst>
              <a:ext uri="{FF2B5EF4-FFF2-40B4-BE49-F238E27FC236}">
                <a16:creationId xmlns:a16="http://schemas.microsoft.com/office/drawing/2014/main" id="{171A94AF-D3EC-43D1-943A-E6F1DDE05C38}"/>
              </a:ext>
            </a:extLst>
          </p:cNvPr>
          <p:cNvSpPr txBox="1"/>
          <p:nvPr/>
        </p:nvSpPr>
        <p:spPr>
          <a:xfrm>
            <a:off x="5672518" y="2241623"/>
            <a:ext cx="3819548" cy="451664"/>
          </a:xfrm>
          <a:prstGeom prst="rect">
            <a:avLst/>
          </a:prstGeom>
          <a:gradFill>
            <a:gsLst>
              <a:gs pos="0">
                <a:srgbClr val="FECF40"/>
              </a:gs>
              <a:gs pos="100000">
                <a:srgbClr val="846C21"/>
              </a:gs>
            </a:gsLst>
            <a:lin scaled="0"/>
          </a:gra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 panose="020B0604030504040204"/>
                <a:cs typeface="Tahoma" panose="020B0604030504040204"/>
                <a:sym typeface="Tahoma" panose="020B0604030504040204"/>
              </a:rPr>
              <a:t>ВОЗМОЖНОСТИ</a:t>
            </a:r>
            <a:endParaRPr sz="2000" b="1" cap="all" dirty="0">
              <a:solidFill>
                <a:schemeClr val="bg1"/>
              </a:solidFill>
              <a:latin typeface="+mn-lt"/>
              <a:ea typeface="Tahoma" panose="020B0604030504040204"/>
              <a:cs typeface="Tahoma" panose="020B0604030504040204"/>
              <a:sym typeface="Tahoma" panose="020B0604030504040204"/>
            </a:endParaRPr>
          </a:p>
        </p:txBody>
      </p:sp>
      <p:sp>
        <p:nvSpPr>
          <p:cNvPr id="10" name="Google Shape;108;p3">
            <a:extLst>
              <a:ext uri="{FF2B5EF4-FFF2-40B4-BE49-F238E27FC236}">
                <a16:creationId xmlns:a16="http://schemas.microsoft.com/office/drawing/2014/main" id="{B40E6945-5501-463E-8E08-31D01C7A4399}"/>
              </a:ext>
            </a:extLst>
          </p:cNvPr>
          <p:cNvSpPr txBox="1"/>
          <p:nvPr/>
        </p:nvSpPr>
        <p:spPr>
          <a:xfrm>
            <a:off x="9734550" y="2241623"/>
            <a:ext cx="4038600" cy="451664"/>
          </a:xfrm>
          <a:prstGeom prst="rect">
            <a:avLst/>
          </a:prstGeom>
          <a:solidFill>
            <a:srgbClr val="2256AA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 panose="020B0604030504040204"/>
                <a:cs typeface="Tahoma" panose="020B0604030504040204"/>
                <a:sym typeface="Tahoma" panose="020B0604030504040204"/>
              </a:rPr>
              <a:t>Ограничения и риски</a:t>
            </a:r>
            <a:endParaRPr sz="2000" b="1" cap="all" dirty="0">
              <a:solidFill>
                <a:schemeClr val="bg1"/>
              </a:solidFill>
              <a:latin typeface="+mn-lt"/>
              <a:ea typeface="Tahoma" panose="020B0604030504040204"/>
              <a:cs typeface="Tahoma" panose="020B0604030504040204"/>
              <a:sym typeface="Tahoma" panose="020B0604030504040204"/>
            </a:endParaRPr>
          </a:p>
        </p:txBody>
      </p:sp>
      <p:sp>
        <p:nvSpPr>
          <p:cNvPr id="11" name="Google Shape;108;p3">
            <a:extLst>
              <a:ext uri="{FF2B5EF4-FFF2-40B4-BE49-F238E27FC236}">
                <a16:creationId xmlns:a16="http://schemas.microsoft.com/office/drawing/2014/main" id="{AF952010-573A-4CB4-B6CF-0012FE43F15E}"/>
              </a:ext>
            </a:extLst>
          </p:cNvPr>
          <p:cNvSpPr txBox="1"/>
          <p:nvPr/>
        </p:nvSpPr>
        <p:spPr>
          <a:xfrm>
            <a:off x="14015719" y="2241623"/>
            <a:ext cx="4521201" cy="451664"/>
          </a:xfrm>
          <a:prstGeom prst="rect">
            <a:avLst/>
          </a:prstGeom>
          <a:gradFill>
            <a:gsLst>
              <a:gs pos="0">
                <a:srgbClr val="FE4444"/>
              </a:gs>
              <a:gs pos="100000">
                <a:srgbClr val="832B2B"/>
              </a:gs>
            </a:gsLst>
            <a:lin scaled="0"/>
          </a:gra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 panose="020B0604030504040204"/>
                <a:cs typeface="Tahoma" panose="020B0604030504040204"/>
                <a:sym typeface="Tahoma" panose="020B0604030504040204"/>
              </a:rPr>
              <a:t>Решение/ Рекомендации</a:t>
            </a:r>
          </a:p>
        </p:txBody>
      </p:sp>
      <p:sp>
        <p:nvSpPr>
          <p:cNvPr id="12" name="Google Shape;108;p3">
            <a:extLst>
              <a:ext uri="{FF2B5EF4-FFF2-40B4-BE49-F238E27FC236}">
                <a16:creationId xmlns:a16="http://schemas.microsoft.com/office/drawing/2014/main" id="{F61D2EF2-1213-4049-8A04-926B0033AB0F}"/>
              </a:ext>
            </a:extLst>
          </p:cNvPr>
          <p:cNvSpPr txBox="1"/>
          <p:nvPr/>
        </p:nvSpPr>
        <p:spPr>
          <a:xfrm>
            <a:off x="1101680" y="3224810"/>
            <a:ext cx="3168460" cy="572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>
              <a:buSzPts val="1400"/>
            </a:pPr>
            <a:r>
              <a:rPr sz="2800" dirty="0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/>
                <a:cs typeface="Times New Roman" panose="02020603050405020304" pitchFamily="18" charset="0"/>
                <a:sym typeface="Tahoma" panose="020B0604030504040204"/>
              </a:rPr>
              <a:t> Город Луганск</a:t>
            </a:r>
          </a:p>
        </p:txBody>
      </p:sp>
      <p:sp>
        <p:nvSpPr>
          <p:cNvPr id="13" name="Текстовое поле 2">
            <a:extLst>
              <a:ext uri="{FF2B5EF4-FFF2-40B4-BE49-F238E27FC236}">
                <a16:creationId xmlns:a16="http://schemas.microsoft.com/office/drawing/2014/main" id="{187AB726-593D-4B13-9D00-A9C8F646E50B}"/>
              </a:ext>
            </a:extLst>
          </p:cNvPr>
          <p:cNvSpPr txBox="1"/>
          <p:nvPr/>
        </p:nvSpPr>
        <p:spPr>
          <a:xfrm>
            <a:off x="5672455" y="3104862"/>
            <a:ext cx="401510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разнообразная финансовая инфраструктура;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возможность работы в рамках интеграции с крупными учебными заведениями ВО;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стабильное высокоскоростное интернет соединение;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метериально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-техническая база школы</a:t>
            </a:r>
            <a:endParaRPr lang="en-US" altLang="zh-CN" sz="2200" dirty="0">
              <a:latin typeface="Times New Roman" panose="02020603050405020304" pitchFamily="18" charset="0"/>
              <a:ea typeface="Times New Roman" panose="02020603050405020304"/>
              <a:cs typeface="Times New Roman" panose="02020603050405020304" pitchFamily="18" charset="0"/>
            </a:endParaRPr>
          </a:p>
        </p:txBody>
      </p:sp>
      <p:sp>
        <p:nvSpPr>
          <p:cNvPr id="14" name="Текстовое поле 4">
            <a:extLst>
              <a:ext uri="{FF2B5EF4-FFF2-40B4-BE49-F238E27FC236}">
                <a16:creationId xmlns:a16="http://schemas.microsoft.com/office/drawing/2014/main" id="{05745B5F-A073-41CD-A3E4-6413E201D2EC}"/>
              </a:ext>
            </a:extLst>
          </p:cNvPr>
          <p:cNvSpPr txBox="1"/>
          <p:nvPr/>
        </p:nvSpPr>
        <p:spPr>
          <a:xfrm>
            <a:off x="9734550" y="3104862"/>
            <a:ext cx="4037965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66700"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риск разглашения информации о персональных данных родителей через детей</a:t>
            </a:r>
            <a:endParaRPr lang="en-US" altLang="zh-CN" sz="2800" dirty="0">
              <a:latin typeface="Times New Roman" panose="02020603050405020304" pitchFamily="18" charset="0"/>
              <a:ea typeface="Times New Roman" panose="02020603050405020304"/>
              <a:cs typeface="Times New Roman" panose="02020603050405020304" pitchFamily="18" charset="0"/>
            </a:endParaRPr>
          </a:p>
        </p:txBody>
      </p:sp>
      <p:sp>
        <p:nvSpPr>
          <p:cNvPr id="15" name="Текстовое поле 5">
            <a:extLst>
              <a:ext uri="{FF2B5EF4-FFF2-40B4-BE49-F238E27FC236}">
                <a16:creationId xmlns:a16="http://schemas.microsoft.com/office/drawing/2014/main" id="{0A182A0D-AE6A-4EC9-A9B2-A9F436862B42}"/>
              </a:ext>
            </a:extLst>
          </p:cNvPr>
          <p:cNvSpPr txBox="1"/>
          <p:nvPr/>
        </p:nvSpPr>
        <p:spPr>
          <a:xfrm>
            <a:off x="14015719" y="3224810"/>
            <a:ext cx="4521835" cy="27584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приглашение профессиональных специалистов из УФНС России по Луганской Народной Республике;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экскурсии в финансовые и налоговые организации</a:t>
            </a:r>
            <a:endParaRPr lang="en-US" altLang="zh-CN" sz="2400" dirty="0">
              <a:latin typeface="Times New Roman" panose="02020603050405020304" pitchFamily="18" charset="0"/>
              <a:ea typeface="Times New Roman" panose="02020603050405020304"/>
              <a:cs typeface="Times New Roman" panose="02020603050405020304" pitchFamily="18" charset="0"/>
            </a:endParaRPr>
          </a:p>
        </p:txBody>
      </p:sp>
      <p:sp>
        <p:nvSpPr>
          <p:cNvPr id="16" name="Google Shape;108;p3">
            <a:extLst>
              <a:ext uri="{FF2B5EF4-FFF2-40B4-BE49-F238E27FC236}">
                <a16:creationId xmlns:a16="http://schemas.microsoft.com/office/drawing/2014/main" id="{1C41C34B-758F-4833-8F62-A22F6EB45A14}"/>
              </a:ext>
            </a:extLst>
          </p:cNvPr>
          <p:cNvSpPr txBox="1"/>
          <p:nvPr/>
        </p:nvSpPr>
        <p:spPr>
          <a:xfrm>
            <a:off x="768258" y="7410756"/>
            <a:ext cx="514610" cy="5111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36000" tIns="71248" rIns="36000" bIns="71248" anchor="t" anchorCtr="0">
            <a:spAutoFit/>
          </a:bodyPr>
          <a:lstStyle/>
          <a:p>
            <a:pPr algn="ctr">
              <a:buSzPts val="1400"/>
            </a:pPr>
            <a:r>
              <a:rPr lang="en-US" sz="2400" b="1" cap="all" dirty="0">
                <a:solidFill>
                  <a:schemeClr val="bg1"/>
                </a:solidFill>
                <a:latin typeface="Proxima Nova Rg" panose="02000506030000020004" pitchFamily="2" charset="0"/>
                <a:ea typeface="Tahoma" panose="020B0604030504040204"/>
                <a:cs typeface="Tahoma" panose="020B0604030504040204"/>
                <a:sym typeface="Tahoma" panose="020B0604030504040204"/>
              </a:rPr>
              <a:t>0</a:t>
            </a:r>
            <a:r>
              <a:rPr lang="ru-RU" altLang="en-US" sz="2400" b="1" cap="all" dirty="0">
                <a:solidFill>
                  <a:schemeClr val="bg1"/>
                </a:solidFill>
                <a:latin typeface="Proxima Nova Rg" panose="02000506030000020004" pitchFamily="2" charset="0"/>
                <a:ea typeface="Tahoma" panose="020B0604030504040204"/>
                <a:cs typeface="Tahoma" panose="020B0604030504040204"/>
                <a:sym typeface="Tahoma" panose="020B0604030504040204"/>
              </a:rPr>
              <a:t>2</a:t>
            </a:r>
          </a:p>
        </p:txBody>
      </p:sp>
      <p:sp>
        <p:nvSpPr>
          <p:cNvPr id="17" name="Google Shape;108;p3">
            <a:extLst>
              <a:ext uri="{FF2B5EF4-FFF2-40B4-BE49-F238E27FC236}">
                <a16:creationId xmlns:a16="http://schemas.microsoft.com/office/drawing/2014/main" id="{227CD260-4F64-4CDF-A4DD-C9B7C5C522A2}"/>
              </a:ext>
            </a:extLst>
          </p:cNvPr>
          <p:cNvSpPr txBox="1"/>
          <p:nvPr/>
        </p:nvSpPr>
        <p:spPr>
          <a:xfrm>
            <a:off x="688248" y="3342946"/>
            <a:ext cx="514610" cy="51321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36000" tIns="71248" rIns="36000" bIns="71248" anchor="t" anchorCtr="0">
            <a:spAutoFit/>
          </a:bodyPr>
          <a:lstStyle/>
          <a:p>
            <a:pPr algn="ctr">
              <a:buSzPts val="1400"/>
            </a:pPr>
            <a:r>
              <a:rPr lang="en-US" sz="2400" b="1" cap="all" dirty="0">
                <a:solidFill>
                  <a:schemeClr val="bg1"/>
                </a:solidFill>
                <a:latin typeface="Proxima Nova Rg" panose="02000506030000020004" pitchFamily="2" charset="0"/>
                <a:ea typeface="Tahoma" panose="020B0604030504040204"/>
                <a:cs typeface="Tahoma" panose="020B0604030504040204"/>
                <a:sym typeface="Tahoma" panose="020B0604030504040204"/>
              </a:rPr>
              <a:t>01</a:t>
            </a:r>
            <a:endParaRPr sz="2400" b="1" cap="all" dirty="0">
              <a:solidFill>
                <a:schemeClr val="bg1"/>
              </a:solidFill>
              <a:latin typeface="Proxima Nova Rg" panose="02000506030000020004" pitchFamily="2" charset="0"/>
              <a:ea typeface="Tahoma" panose="020B0604030504040204"/>
              <a:cs typeface="Tahoma" panose="020B0604030504040204"/>
              <a:sym typeface="Tahoma" panose="020B0604030504040204"/>
            </a:endParaRPr>
          </a:p>
        </p:txBody>
      </p:sp>
      <p:sp>
        <p:nvSpPr>
          <p:cNvPr id="18" name="Текстовое поле 9">
            <a:extLst>
              <a:ext uri="{FF2B5EF4-FFF2-40B4-BE49-F238E27FC236}">
                <a16:creationId xmlns:a16="http://schemas.microsoft.com/office/drawing/2014/main" id="{CE2B573A-9D27-45D2-9108-35797DF730B1}"/>
              </a:ext>
            </a:extLst>
          </p:cNvPr>
          <p:cNvSpPr txBox="1"/>
          <p:nvPr/>
        </p:nvSpPr>
        <p:spPr>
          <a:xfrm>
            <a:off x="1526070" y="7309098"/>
            <a:ext cx="373253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66700"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Тематика: «Виды налогов, уплачиваемых физическими лицами в России»</a:t>
            </a:r>
            <a:endParaRPr lang="en-US" altLang="zh-CN" sz="2800" dirty="0">
              <a:latin typeface="Times New Roman" panose="02020603050405020304" pitchFamily="18" charset="0"/>
              <a:ea typeface="Times New Roman" panose="02020603050405020304"/>
              <a:cs typeface="Times New Roman" panose="02020603050405020304" pitchFamily="18" charset="0"/>
            </a:endParaRPr>
          </a:p>
        </p:txBody>
      </p:sp>
      <p:sp>
        <p:nvSpPr>
          <p:cNvPr id="19" name="Текстовое поле 12">
            <a:extLst>
              <a:ext uri="{FF2B5EF4-FFF2-40B4-BE49-F238E27FC236}">
                <a16:creationId xmlns:a16="http://schemas.microsoft.com/office/drawing/2014/main" id="{98BF327C-3AE7-4D1F-A05C-6C6298B07163}"/>
              </a:ext>
            </a:extLst>
          </p:cNvPr>
          <p:cNvSpPr txBox="1"/>
          <p:nvPr/>
        </p:nvSpPr>
        <p:spPr>
          <a:xfrm>
            <a:off x="5672454" y="7309098"/>
            <a:ext cx="401510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получение знаний о видах налогов, уплачиваемых физическими лицами в России;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ознакомление с основаниями для взимания налогов с граждан России.</a:t>
            </a:r>
            <a:endParaRPr lang="en-US" altLang="zh-CN" sz="2200" dirty="0">
              <a:latin typeface="Times New Roman" panose="02020603050405020304" pitchFamily="18" charset="0"/>
              <a:ea typeface="Times New Roman" panose="02020603050405020304"/>
              <a:cs typeface="Times New Roman" panose="02020603050405020304" pitchFamily="18" charset="0"/>
            </a:endParaRPr>
          </a:p>
        </p:txBody>
      </p:sp>
      <p:sp>
        <p:nvSpPr>
          <p:cNvPr id="20" name="Текстовое поле 13">
            <a:extLst>
              <a:ext uri="{FF2B5EF4-FFF2-40B4-BE49-F238E27FC236}">
                <a16:creationId xmlns:a16="http://schemas.microsoft.com/office/drawing/2014/main" id="{A815C88C-3E18-4482-8E3E-DAC22A77CDFE}"/>
              </a:ext>
            </a:extLst>
          </p:cNvPr>
          <p:cNvSpPr txBox="1"/>
          <p:nvPr/>
        </p:nvSpPr>
        <p:spPr>
          <a:xfrm>
            <a:off x="9734550" y="7309098"/>
            <a:ext cx="4037966" cy="142748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defTabSz="266700"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разглашение конфиденциальных данных родителей</a:t>
            </a:r>
            <a:endParaRPr lang="en-US" altLang="zh-CN" sz="2800" dirty="0">
              <a:latin typeface="Times New Roman" panose="02020603050405020304" pitchFamily="18" charset="0"/>
              <a:ea typeface="Times New Roman" panose="02020603050405020304"/>
              <a:cs typeface="Times New Roman" panose="02020603050405020304" pitchFamily="18" charset="0"/>
            </a:endParaRPr>
          </a:p>
        </p:txBody>
      </p:sp>
      <p:sp>
        <p:nvSpPr>
          <p:cNvPr id="21" name="Текстовое поле 15">
            <a:extLst>
              <a:ext uri="{FF2B5EF4-FFF2-40B4-BE49-F238E27FC236}">
                <a16:creationId xmlns:a16="http://schemas.microsoft.com/office/drawing/2014/main" id="{6FA02E18-81FC-4F76-BA81-569940EBA037}"/>
              </a:ext>
            </a:extLst>
          </p:cNvPr>
          <p:cNvSpPr txBox="1"/>
          <p:nvPr/>
        </p:nvSpPr>
        <p:spPr>
          <a:xfrm>
            <a:off x="14015718" y="7322079"/>
            <a:ext cx="4521201" cy="1427480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266700"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ознакомить детей с понятием «конфиденциальные данные» и законами, регламентирующими данные вопросы</a:t>
            </a:r>
            <a:endParaRPr lang="ru-RU" altLang="en-US" sz="2400" dirty="0">
              <a:latin typeface="Times New Roman" panose="02020603050405020304" pitchFamily="18" charset="0"/>
              <a:ea typeface="Times New Roman" panose="02020603050405020304"/>
              <a:cs typeface="Times New Roman" panose="02020603050405020304" pitchFamily="18" charset="0"/>
            </a:endParaRP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F037C151-049C-4820-8545-129090800F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220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/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5</a:t>
            </a:r>
          </a:p>
        </p:txBody>
      </p:sp>
      <p:sp>
        <p:nvSpPr>
          <p:cNvPr id="7" name="Google Shape;108;p3">
            <a:extLst>
              <a:ext uri="{FF2B5EF4-FFF2-40B4-BE49-F238E27FC236}">
                <a16:creationId xmlns:a16="http://schemas.microsoft.com/office/drawing/2014/main" id="{2115D775-4EC7-4AC0-B100-F2DD31EDF099}"/>
              </a:ext>
            </a:extLst>
          </p:cNvPr>
          <p:cNvSpPr txBox="1"/>
          <p:nvPr/>
        </p:nvSpPr>
        <p:spPr>
          <a:xfrm>
            <a:off x="1282826" y="2241623"/>
            <a:ext cx="3819548" cy="449580"/>
          </a:xfrm>
          <a:prstGeom prst="rect">
            <a:avLst/>
          </a:prstGeom>
          <a:gradFill>
            <a:gsLst>
              <a:gs pos="0">
                <a:srgbClr val="14CD68"/>
              </a:gs>
              <a:gs pos="100000">
                <a:srgbClr val="035C7D"/>
              </a:gs>
            </a:gsLst>
            <a:lin scaled="0"/>
          </a:gra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 panose="020B0604030504040204"/>
                <a:cs typeface="Tahoma" panose="020B0604030504040204"/>
                <a:sym typeface="Tahoma" panose="020B0604030504040204"/>
              </a:rPr>
              <a:t>Характеристики</a:t>
            </a:r>
            <a:endParaRPr sz="2000" b="1" cap="all" dirty="0">
              <a:solidFill>
                <a:schemeClr val="bg1"/>
              </a:solidFill>
              <a:latin typeface="+mn-lt"/>
              <a:ea typeface="Tahoma" panose="020B0604030504040204"/>
              <a:cs typeface="Tahoma" panose="020B0604030504040204"/>
              <a:sym typeface="Tahoma" panose="020B0604030504040204"/>
            </a:endParaRPr>
          </a:p>
        </p:txBody>
      </p:sp>
      <p:sp>
        <p:nvSpPr>
          <p:cNvPr id="8" name="Google Shape;108;p3">
            <a:extLst>
              <a:ext uri="{FF2B5EF4-FFF2-40B4-BE49-F238E27FC236}">
                <a16:creationId xmlns:a16="http://schemas.microsoft.com/office/drawing/2014/main" id="{423B85BA-9B09-4CCC-81A0-36C08770BE04}"/>
              </a:ext>
            </a:extLst>
          </p:cNvPr>
          <p:cNvSpPr txBox="1"/>
          <p:nvPr/>
        </p:nvSpPr>
        <p:spPr>
          <a:xfrm>
            <a:off x="5672518" y="2241623"/>
            <a:ext cx="3819548" cy="449580"/>
          </a:xfrm>
          <a:prstGeom prst="rect">
            <a:avLst/>
          </a:prstGeom>
          <a:gradFill>
            <a:gsLst>
              <a:gs pos="0">
                <a:srgbClr val="FECF40"/>
              </a:gs>
              <a:gs pos="100000">
                <a:srgbClr val="846C21"/>
              </a:gs>
            </a:gsLst>
            <a:lin scaled="0"/>
          </a:gra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 panose="020B0604030504040204"/>
                <a:cs typeface="Tahoma" panose="020B0604030504040204"/>
                <a:sym typeface="Tahoma" panose="020B0604030504040204"/>
              </a:rPr>
              <a:t>ВОЗМОЖНОСТИ</a:t>
            </a:r>
            <a:endParaRPr sz="2000" b="1" cap="all" dirty="0">
              <a:solidFill>
                <a:schemeClr val="bg1"/>
              </a:solidFill>
              <a:latin typeface="+mn-lt"/>
              <a:ea typeface="Tahoma" panose="020B0604030504040204"/>
              <a:cs typeface="Tahoma" panose="020B0604030504040204"/>
              <a:sym typeface="Tahoma" panose="020B0604030504040204"/>
            </a:endParaRPr>
          </a:p>
        </p:txBody>
      </p:sp>
      <p:sp>
        <p:nvSpPr>
          <p:cNvPr id="9" name="Google Shape;108;p3">
            <a:extLst>
              <a:ext uri="{FF2B5EF4-FFF2-40B4-BE49-F238E27FC236}">
                <a16:creationId xmlns:a16="http://schemas.microsoft.com/office/drawing/2014/main" id="{8B189848-0A12-4E2D-9E84-58F6B5F8E982}"/>
              </a:ext>
            </a:extLst>
          </p:cNvPr>
          <p:cNvSpPr txBox="1"/>
          <p:nvPr/>
        </p:nvSpPr>
        <p:spPr>
          <a:xfrm>
            <a:off x="9734549" y="2241623"/>
            <a:ext cx="4038600" cy="449580"/>
          </a:xfrm>
          <a:prstGeom prst="rect">
            <a:avLst/>
          </a:prstGeom>
          <a:solidFill>
            <a:srgbClr val="2256AA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 panose="020B0604030504040204"/>
                <a:cs typeface="Tahoma" panose="020B0604030504040204"/>
                <a:sym typeface="Tahoma" panose="020B0604030504040204"/>
              </a:rPr>
              <a:t>Ограничения и риски</a:t>
            </a:r>
            <a:endParaRPr sz="2000" b="1" cap="all" dirty="0">
              <a:solidFill>
                <a:schemeClr val="bg1"/>
              </a:solidFill>
              <a:latin typeface="+mn-lt"/>
              <a:ea typeface="Tahoma" panose="020B0604030504040204"/>
              <a:cs typeface="Tahoma" panose="020B0604030504040204"/>
              <a:sym typeface="Tahoma" panose="020B0604030504040204"/>
            </a:endParaRPr>
          </a:p>
        </p:txBody>
      </p:sp>
      <p:sp>
        <p:nvSpPr>
          <p:cNvPr id="10" name="Google Shape;108;p3">
            <a:extLst>
              <a:ext uri="{FF2B5EF4-FFF2-40B4-BE49-F238E27FC236}">
                <a16:creationId xmlns:a16="http://schemas.microsoft.com/office/drawing/2014/main" id="{EB251DAE-F95E-4F7E-9A7E-C161BA6853DD}"/>
              </a:ext>
            </a:extLst>
          </p:cNvPr>
          <p:cNvSpPr txBox="1"/>
          <p:nvPr/>
        </p:nvSpPr>
        <p:spPr>
          <a:xfrm>
            <a:off x="14015718" y="2241623"/>
            <a:ext cx="4521201" cy="449580"/>
          </a:xfrm>
          <a:prstGeom prst="rect">
            <a:avLst/>
          </a:prstGeom>
          <a:gradFill>
            <a:gsLst>
              <a:gs pos="0">
                <a:srgbClr val="FE4444"/>
              </a:gs>
              <a:gs pos="100000">
                <a:srgbClr val="832B2B"/>
              </a:gs>
            </a:gsLst>
            <a:lin scaled="0"/>
          </a:gra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 panose="020B0604030504040204"/>
                <a:cs typeface="Tahoma" panose="020B0604030504040204"/>
                <a:sym typeface="Tahoma" panose="020B0604030504040204"/>
              </a:rPr>
              <a:t>Решение/ Рекомендации</a:t>
            </a:r>
          </a:p>
        </p:txBody>
      </p:sp>
      <p:sp>
        <p:nvSpPr>
          <p:cNvPr id="11" name="Google Shape;108;p3">
            <a:extLst>
              <a:ext uri="{FF2B5EF4-FFF2-40B4-BE49-F238E27FC236}">
                <a16:creationId xmlns:a16="http://schemas.microsoft.com/office/drawing/2014/main" id="{8E63F608-CF74-4556-AFB6-2C81FBC6A4A2}"/>
              </a:ext>
            </a:extLst>
          </p:cNvPr>
          <p:cNvSpPr txBox="1"/>
          <p:nvPr/>
        </p:nvSpPr>
        <p:spPr>
          <a:xfrm>
            <a:off x="1282826" y="3096565"/>
            <a:ext cx="3168460" cy="10039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>
              <a:buSzPts val="1400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/>
                <a:cs typeface="Times New Roman" panose="02020603050405020304" pitchFamily="18" charset="0"/>
                <a:sym typeface="Tahoma" panose="020B0604030504040204"/>
              </a:rPr>
              <a:t>Учащиеся 10 класса</a:t>
            </a:r>
            <a:endParaRPr sz="2800" dirty="0">
              <a:solidFill>
                <a:schemeClr val="tx1"/>
              </a:solidFill>
              <a:latin typeface="Times New Roman" panose="02020603050405020304" pitchFamily="18" charset="0"/>
              <a:ea typeface="Tahoma" panose="020B0604030504040204"/>
              <a:cs typeface="Times New Roman" panose="02020603050405020304" pitchFamily="18" charset="0"/>
              <a:sym typeface="Tahoma" panose="020B0604030504040204"/>
            </a:endParaRPr>
          </a:p>
        </p:txBody>
      </p:sp>
      <p:sp>
        <p:nvSpPr>
          <p:cNvPr id="12" name="Текстовое поле 2">
            <a:extLst>
              <a:ext uri="{FF2B5EF4-FFF2-40B4-BE49-F238E27FC236}">
                <a16:creationId xmlns:a16="http://schemas.microsoft.com/office/drawing/2014/main" id="{C3200264-38D2-422E-9665-5F803BD52C71}"/>
              </a:ext>
            </a:extLst>
          </p:cNvPr>
          <p:cNvSpPr txBox="1"/>
          <p:nvPr/>
        </p:nvSpPr>
        <p:spPr>
          <a:xfrm>
            <a:off x="5666581" y="3096565"/>
            <a:ext cx="381952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участвуют в управлении семейным бюджетом;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обладают навыками использования различных способов поиска, сбора, обработки, анализа и интерпретации простой финансовой информации</a:t>
            </a:r>
            <a:endParaRPr lang="en-US" altLang="zh-CN" sz="2400" dirty="0">
              <a:latin typeface="Times New Roman" panose="02020603050405020304" pitchFamily="18" charset="0"/>
              <a:ea typeface="Times New Roman" panose="02020603050405020304"/>
              <a:cs typeface="Times New Roman" panose="02020603050405020304" pitchFamily="18" charset="0"/>
            </a:endParaRPr>
          </a:p>
        </p:txBody>
      </p:sp>
      <p:sp>
        <p:nvSpPr>
          <p:cNvPr id="13" name="Текстовое поле 4">
            <a:extLst>
              <a:ext uri="{FF2B5EF4-FFF2-40B4-BE49-F238E27FC236}">
                <a16:creationId xmlns:a16="http://schemas.microsoft.com/office/drawing/2014/main" id="{9CDC7516-2C8F-4FDD-9946-FA536CF454FB}"/>
              </a:ext>
            </a:extLst>
          </p:cNvPr>
          <p:cNvSpPr txBox="1"/>
          <p:nvPr/>
        </p:nvSpPr>
        <p:spPr>
          <a:xfrm>
            <a:off x="9687560" y="3125326"/>
            <a:ext cx="4037965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66700"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отсутствуют</a:t>
            </a:r>
            <a:endParaRPr lang="en-US" altLang="zh-CN" sz="2800" dirty="0">
              <a:latin typeface="Times New Roman" panose="02020603050405020304" pitchFamily="18" charset="0"/>
              <a:ea typeface="Times New Roman" panose="02020603050405020304"/>
              <a:cs typeface="Times New Roman" panose="02020603050405020304" pitchFamily="18" charset="0"/>
            </a:endParaRPr>
          </a:p>
        </p:txBody>
      </p:sp>
      <p:sp>
        <p:nvSpPr>
          <p:cNvPr id="14" name="Текстовое поле 5">
            <a:extLst>
              <a:ext uri="{FF2B5EF4-FFF2-40B4-BE49-F238E27FC236}">
                <a16:creationId xmlns:a16="http://schemas.microsoft.com/office/drawing/2014/main" id="{4F130A0A-461D-431F-B918-A814E66FFB6C}"/>
              </a:ext>
            </a:extLst>
          </p:cNvPr>
          <p:cNvSpPr txBox="1"/>
          <p:nvPr/>
        </p:nvSpPr>
        <p:spPr>
          <a:xfrm>
            <a:off x="14015084" y="3125326"/>
            <a:ext cx="452183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66700"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обратить внимание обучающихся и родителей на реальное оценивание влияния налоговой нагрузки на семейный бюджет, своевременное реагирование на изменения в налоговом законодательстве.</a:t>
            </a:r>
            <a:endParaRPr lang="en-US" altLang="zh-CN" sz="2400" dirty="0">
              <a:latin typeface="Times New Roman" panose="02020603050405020304" pitchFamily="18" charset="0"/>
              <a:ea typeface="Times New Roman" panose="02020603050405020304"/>
              <a:cs typeface="Times New Roman" panose="02020603050405020304" pitchFamily="18" charset="0"/>
            </a:endParaRPr>
          </a:p>
        </p:txBody>
      </p:sp>
      <p:sp>
        <p:nvSpPr>
          <p:cNvPr id="15" name="Google Shape;108;p3">
            <a:extLst>
              <a:ext uri="{FF2B5EF4-FFF2-40B4-BE49-F238E27FC236}">
                <a16:creationId xmlns:a16="http://schemas.microsoft.com/office/drawing/2014/main" id="{E24FD9AA-D69C-43DA-8902-3E5439864CC0}"/>
              </a:ext>
            </a:extLst>
          </p:cNvPr>
          <p:cNvSpPr txBox="1"/>
          <p:nvPr/>
        </p:nvSpPr>
        <p:spPr>
          <a:xfrm>
            <a:off x="768258" y="7604431"/>
            <a:ext cx="514610" cy="5111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36000" tIns="71248" rIns="36000" bIns="71248" anchor="t" anchorCtr="0">
            <a:spAutoFit/>
          </a:bodyPr>
          <a:lstStyle/>
          <a:p>
            <a:pPr algn="ctr">
              <a:buSzPts val="1400"/>
            </a:pPr>
            <a:r>
              <a:rPr lang="en-US" sz="2400" b="1" cap="all" dirty="0">
                <a:solidFill>
                  <a:schemeClr val="bg1"/>
                </a:solidFill>
                <a:latin typeface="Proxima Nova Rg" panose="02000506030000020004" pitchFamily="2" charset="0"/>
                <a:ea typeface="Tahoma" panose="020B0604030504040204"/>
                <a:cs typeface="Tahoma" panose="020B0604030504040204"/>
                <a:sym typeface="Tahoma" panose="020B0604030504040204"/>
              </a:rPr>
              <a:t>0</a:t>
            </a:r>
            <a:r>
              <a:rPr lang="ru-RU" altLang="en-US" sz="2400" b="1" cap="all" dirty="0">
                <a:solidFill>
                  <a:schemeClr val="bg1"/>
                </a:solidFill>
                <a:latin typeface="Proxima Nova Rg" panose="02000506030000020004" pitchFamily="2" charset="0"/>
                <a:ea typeface="Tahoma" panose="020B0604030504040204"/>
                <a:cs typeface="Tahoma" panose="020B0604030504040204"/>
                <a:sym typeface="Tahoma" panose="020B0604030504040204"/>
              </a:rPr>
              <a:t>4</a:t>
            </a:r>
          </a:p>
        </p:txBody>
      </p:sp>
      <p:sp>
        <p:nvSpPr>
          <p:cNvPr id="16" name="Google Shape;108;p3">
            <a:extLst>
              <a:ext uri="{FF2B5EF4-FFF2-40B4-BE49-F238E27FC236}">
                <a16:creationId xmlns:a16="http://schemas.microsoft.com/office/drawing/2014/main" id="{AFD5AB57-BEE1-4134-9B87-947A8B3F18B5}"/>
              </a:ext>
            </a:extLst>
          </p:cNvPr>
          <p:cNvSpPr txBox="1"/>
          <p:nvPr/>
        </p:nvSpPr>
        <p:spPr>
          <a:xfrm>
            <a:off x="688248" y="3342946"/>
            <a:ext cx="514610" cy="5111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36000" tIns="71248" rIns="36000" bIns="71248" anchor="t" anchorCtr="0">
            <a:spAutoFit/>
          </a:bodyPr>
          <a:lstStyle/>
          <a:p>
            <a:pPr algn="ctr">
              <a:buSzPts val="1400"/>
            </a:pPr>
            <a:r>
              <a:rPr lang="en-US" sz="2400" b="1" cap="all" dirty="0">
                <a:solidFill>
                  <a:schemeClr val="bg1"/>
                </a:solidFill>
                <a:latin typeface="Proxima Nova Rg" panose="02000506030000020004" pitchFamily="2" charset="0"/>
                <a:ea typeface="Tahoma" panose="020B0604030504040204"/>
                <a:cs typeface="Tahoma" panose="020B0604030504040204"/>
                <a:sym typeface="Tahoma" panose="020B0604030504040204"/>
              </a:rPr>
              <a:t>0</a:t>
            </a:r>
            <a:r>
              <a:rPr lang="ru-RU" altLang="en-US" sz="2400" b="1" cap="all" dirty="0">
                <a:solidFill>
                  <a:schemeClr val="bg1"/>
                </a:solidFill>
                <a:latin typeface="Proxima Nova Rg" panose="02000506030000020004" pitchFamily="2" charset="0"/>
                <a:ea typeface="Tahoma" panose="020B0604030504040204"/>
                <a:cs typeface="Tahoma" panose="020B0604030504040204"/>
                <a:sym typeface="Tahoma" panose="020B0604030504040204"/>
              </a:rPr>
              <a:t>3</a:t>
            </a:r>
          </a:p>
        </p:txBody>
      </p:sp>
      <p:sp>
        <p:nvSpPr>
          <p:cNvPr id="17" name="Текстовое поле 9">
            <a:extLst>
              <a:ext uri="{FF2B5EF4-FFF2-40B4-BE49-F238E27FC236}">
                <a16:creationId xmlns:a16="http://schemas.microsoft.com/office/drawing/2014/main" id="{43EC7A78-00A9-45EE-AB72-F30A6B1190CA}"/>
              </a:ext>
            </a:extLst>
          </p:cNvPr>
          <p:cNvSpPr txBox="1"/>
          <p:nvPr/>
        </p:nvSpPr>
        <p:spPr>
          <a:xfrm>
            <a:off x="1285408" y="7511274"/>
            <a:ext cx="373253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66700" fontAlgn="t"/>
            <a:r>
              <a:rPr lang="en-US" altLang="zh-CN" sz="2800" dirty="0">
                <a:latin typeface="Times New Roman" panose="02020603050405020304" pitchFamily="18" charset="0"/>
                <a:ea typeface="Times New Roman" panose="02020603050405020304"/>
                <a:cs typeface="Times New Roman" panose="02020603050405020304" pitchFamily="18" charset="0"/>
              </a:rPr>
              <a:t>2</a:t>
            </a:r>
            <a:r>
              <a:rPr lang="ru-RU" altLang="zh-CN" sz="2800" dirty="0">
                <a:latin typeface="Times New Roman" panose="02020603050405020304" pitchFamily="18" charset="0"/>
                <a:ea typeface="Times New Roman" panose="02020603050405020304"/>
                <a:cs typeface="Times New Roman" panose="02020603050405020304" pitchFamily="18" charset="0"/>
              </a:rPr>
              <a:t>7</a:t>
            </a:r>
            <a:r>
              <a:rPr lang="en-US" altLang="zh-CN" sz="2800" dirty="0">
                <a:latin typeface="Times New Roman" panose="02020603050405020304" pitchFamily="18" charset="0"/>
                <a:ea typeface="Times New Roman" panose="02020603050405020304"/>
                <a:cs typeface="Times New Roman" panose="02020603050405020304" pitchFamily="18" charset="0"/>
              </a:rPr>
              <a:t> </a:t>
            </a:r>
            <a:r>
              <a:rPr lang="en-US" altLang="zh-CN" sz="2800" dirty="0" err="1">
                <a:latin typeface="Times New Roman" panose="02020603050405020304" pitchFamily="18" charset="0"/>
                <a:ea typeface="Times New Roman" panose="02020603050405020304"/>
                <a:cs typeface="Times New Roman" panose="02020603050405020304" pitchFamily="18" charset="0"/>
              </a:rPr>
              <a:t>учеников</a:t>
            </a:r>
            <a:endParaRPr lang="en-US" altLang="zh-CN" sz="2800" dirty="0">
              <a:latin typeface="Times New Roman" panose="02020603050405020304" pitchFamily="18" charset="0"/>
              <a:ea typeface="Times New Roman" panose="02020603050405020304"/>
              <a:cs typeface="Times New Roman" panose="02020603050405020304" pitchFamily="18" charset="0"/>
            </a:endParaRPr>
          </a:p>
        </p:txBody>
      </p:sp>
      <p:sp>
        <p:nvSpPr>
          <p:cNvPr id="18" name="Текстовое поле 12">
            <a:extLst>
              <a:ext uri="{FF2B5EF4-FFF2-40B4-BE49-F238E27FC236}">
                <a16:creationId xmlns:a16="http://schemas.microsoft.com/office/drawing/2014/main" id="{3F81BCA6-23B3-4CF7-B7FA-866F85B96168}"/>
              </a:ext>
            </a:extLst>
          </p:cNvPr>
          <p:cNvSpPr txBox="1"/>
          <p:nvPr/>
        </p:nvSpPr>
        <p:spPr>
          <a:xfrm>
            <a:off x="5666581" y="7511274"/>
            <a:ext cx="438912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66700"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индивидуальная работа, работа в группах</a:t>
            </a:r>
            <a:endParaRPr lang="en-US" altLang="zh-CN" sz="2400" dirty="0">
              <a:latin typeface="Times New Roman" panose="02020603050405020304" pitchFamily="18" charset="0"/>
              <a:ea typeface="Times New Roman" panose="02020603050405020304"/>
              <a:cs typeface="Times New Roman" panose="02020603050405020304" pitchFamily="18" charset="0"/>
            </a:endParaRPr>
          </a:p>
        </p:txBody>
      </p:sp>
      <p:sp>
        <p:nvSpPr>
          <p:cNvPr id="19" name="Текстовое поле 13">
            <a:extLst>
              <a:ext uri="{FF2B5EF4-FFF2-40B4-BE49-F238E27FC236}">
                <a16:creationId xmlns:a16="http://schemas.microsoft.com/office/drawing/2014/main" id="{15F01757-DBE0-43DD-B9C0-5CA39A55165F}"/>
              </a:ext>
            </a:extLst>
          </p:cNvPr>
          <p:cNvSpPr txBox="1"/>
          <p:nvPr/>
        </p:nvSpPr>
        <p:spPr>
          <a:xfrm>
            <a:off x="9687560" y="7511274"/>
            <a:ext cx="4280535" cy="171386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defTabSz="266700"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пассивность, нежелание работать в группах</a:t>
            </a:r>
            <a:endParaRPr lang="en-US" altLang="zh-CN" sz="2800" dirty="0">
              <a:latin typeface="Times New Roman" panose="02020603050405020304" pitchFamily="18" charset="0"/>
              <a:ea typeface="Times New Roman" panose="02020603050405020304"/>
              <a:cs typeface="Times New Roman" panose="02020603050405020304" pitchFamily="18" charset="0"/>
            </a:endParaRPr>
          </a:p>
        </p:txBody>
      </p:sp>
      <p:sp>
        <p:nvSpPr>
          <p:cNvPr id="20" name="Текстовое поле 15">
            <a:extLst>
              <a:ext uri="{FF2B5EF4-FFF2-40B4-BE49-F238E27FC236}">
                <a16:creationId xmlns:a16="http://schemas.microsoft.com/office/drawing/2014/main" id="{95888D04-91B9-45A5-B9BA-6F01E14B517B}"/>
              </a:ext>
            </a:extLst>
          </p:cNvPr>
          <p:cNvSpPr txBox="1"/>
          <p:nvPr/>
        </p:nvSpPr>
        <p:spPr>
          <a:xfrm>
            <a:off x="14015084" y="7511274"/>
            <a:ext cx="4455713" cy="1427480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266700"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продумывать организацию работы в группах, состав групп</a:t>
            </a:r>
            <a:endParaRPr sz="2400" dirty="0">
              <a:latin typeface="Times New Roman" panose="02020603050405020304" pitchFamily="18" charset="0"/>
              <a:ea typeface="Times New Roman" panose="02020603050405020304"/>
              <a:cs typeface="Times New Roman" panose="02020603050405020304" pitchFamily="18" charset="0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F8FC466E-E182-48E7-AA7D-284EFD2B4D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22" name="Google Shape;106;p3">
            <a:extLst>
              <a:ext uri="{FF2B5EF4-FFF2-40B4-BE49-F238E27FC236}">
                <a16:creationId xmlns:a16="http://schemas.microsoft.com/office/drawing/2014/main" id="{7ACC7A1D-0F58-4D25-B172-FC4178B37106}"/>
              </a:ext>
            </a:extLst>
          </p:cNvPr>
          <p:cNvSpPr txBox="1"/>
          <p:nvPr/>
        </p:nvSpPr>
        <p:spPr>
          <a:xfrm>
            <a:off x="576185" y="1042789"/>
            <a:ext cx="17819841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742950" lvl="0" indent="-742950" algn="ctr">
              <a:buAutoNum type="arabicPeriod"/>
            </a:pPr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 panose="020B0604020202020204"/>
                <a:cs typeface="Times New Roman" panose="02020603050405020304" pitchFamily="18" charset="0"/>
                <a:sym typeface="Proxima Nova" panose="020B0604020202020204"/>
              </a:rPr>
              <a:t>АНАЛИЗ УСЛОВИЙ ПЕДАГОГИЧЕСКОГО КЕЙСА (по 6 позициям)</a:t>
            </a:r>
          </a:p>
        </p:txBody>
      </p:sp>
    </p:spTree>
    <p:extLst>
      <p:ext uri="{BB962C8B-B14F-4D97-AF65-F5344CB8AC3E}">
        <p14:creationId xmlns:p14="http://schemas.microsoft.com/office/powerpoint/2010/main" val="3959512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/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6</a:t>
            </a:r>
          </a:p>
        </p:txBody>
      </p:sp>
      <p:sp>
        <p:nvSpPr>
          <p:cNvPr id="7" name="Google Shape;108;p3">
            <a:extLst>
              <a:ext uri="{FF2B5EF4-FFF2-40B4-BE49-F238E27FC236}">
                <a16:creationId xmlns:a16="http://schemas.microsoft.com/office/drawing/2014/main" id="{0D82F34B-93DC-42E9-AD74-910879575396}"/>
              </a:ext>
            </a:extLst>
          </p:cNvPr>
          <p:cNvSpPr txBox="1"/>
          <p:nvPr/>
        </p:nvSpPr>
        <p:spPr>
          <a:xfrm>
            <a:off x="1282826" y="2241623"/>
            <a:ext cx="3819548" cy="449580"/>
          </a:xfrm>
          <a:prstGeom prst="rect">
            <a:avLst/>
          </a:prstGeom>
          <a:gradFill>
            <a:gsLst>
              <a:gs pos="0">
                <a:srgbClr val="14CD68"/>
              </a:gs>
              <a:gs pos="100000">
                <a:srgbClr val="035C7D"/>
              </a:gs>
            </a:gsLst>
            <a:lin scaled="0"/>
          </a:gra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 panose="020B0604030504040204"/>
                <a:cs typeface="Tahoma" panose="020B0604030504040204"/>
                <a:sym typeface="Tahoma" panose="020B0604030504040204"/>
              </a:rPr>
              <a:t>Характеристики</a:t>
            </a:r>
            <a:endParaRPr sz="2000" b="1" cap="all" dirty="0">
              <a:solidFill>
                <a:schemeClr val="bg1"/>
              </a:solidFill>
              <a:latin typeface="+mn-lt"/>
              <a:ea typeface="Tahoma" panose="020B0604030504040204"/>
              <a:cs typeface="Tahoma" panose="020B0604030504040204"/>
              <a:sym typeface="Tahoma" panose="020B0604030504040204"/>
            </a:endParaRPr>
          </a:p>
        </p:txBody>
      </p:sp>
      <p:sp>
        <p:nvSpPr>
          <p:cNvPr id="8" name="Google Shape;108;p3">
            <a:extLst>
              <a:ext uri="{FF2B5EF4-FFF2-40B4-BE49-F238E27FC236}">
                <a16:creationId xmlns:a16="http://schemas.microsoft.com/office/drawing/2014/main" id="{68B12C52-2D92-4EE6-97F1-40D9EC390649}"/>
              </a:ext>
            </a:extLst>
          </p:cNvPr>
          <p:cNvSpPr txBox="1"/>
          <p:nvPr/>
        </p:nvSpPr>
        <p:spPr>
          <a:xfrm>
            <a:off x="5672518" y="2241623"/>
            <a:ext cx="3819548" cy="449580"/>
          </a:xfrm>
          <a:prstGeom prst="rect">
            <a:avLst/>
          </a:prstGeom>
          <a:gradFill>
            <a:gsLst>
              <a:gs pos="0">
                <a:srgbClr val="FECF40"/>
              </a:gs>
              <a:gs pos="100000">
                <a:srgbClr val="846C21"/>
              </a:gs>
            </a:gsLst>
            <a:lin scaled="0"/>
          </a:gra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 panose="020B0604030504040204"/>
                <a:cs typeface="Tahoma" panose="020B0604030504040204"/>
                <a:sym typeface="Tahoma" panose="020B0604030504040204"/>
              </a:rPr>
              <a:t>ВОЗМОЖНОСТИ</a:t>
            </a:r>
            <a:endParaRPr sz="2000" b="1" cap="all" dirty="0">
              <a:solidFill>
                <a:schemeClr val="bg1"/>
              </a:solidFill>
              <a:latin typeface="+mn-lt"/>
              <a:ea typeface="Tahoma" panose="020B0604030504040204"/>
              <a:cs typeface="Tahoma" panose="020B0604030504040204"/>
              <a:sym typeface="Tahoma" panose="020B0604030504040204"/>
            </a:endParaRPr>
          </a:p>
        </p:txBody>
      </p:sp>
      <p:sp>
        <p:nvSpPr>
          <p:cNvPr id="9" name="Google Shape;108;p3">
            <a:extLst>
              <a:ext uri="{FF2B5EF4-FFF2-40B4-BE49-F238E27FC236}">
                <a16:creationId xmlns:a16="http://schemas.microsoft.com/office/drawing/2014/main" id="{BFA0C0C2-DA4A-4D4F-8F94-130BF73D4512}"/>
              </a:ext>
            </a:extLst>
          </p:cNvPr>
          <p:cNvSpPr txBox="1"/>
          <p:nvPr/>
        </p:nvSpPr>
        <p:spPr>
          <a:xfrm>
            <a:off x="9734548" y="2241623"/>
            <a:ext cx="4038600" cy="449580"/>
          </a:xfrm>
          <a:prstGeom prst="rect">
            <a:avLst/>
          </a:prstGeom>
          <a:solidFill>
            <a:srgbClr val="2256AA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 panose="020B0604030504040204"/>
                <a:cs typeface="Tahoma" panose="020B0604030504040204"/>
                <a:sym typeface="Tahoma" panose="020B0604030504040204"/>
              </a:rPr>
              <a:t>Ограничения и риски</a:t>
            </a:r>
            <a:endParaRPr sz="2000" b="1" cap="all" dirty="0">
              <a:solidFill>
                <a:schemeClr val="bg1"/>
              </a:solidFill>
              <a:latin typeface="+mn-lt"/>
              <a:ea typeface="Tahoma" panose="020B0604030504040204"/>
              <a:cs typeface="Tahoma" panose="020B0604030504040204"/>
              <a:sym typeface="Tahoma" panose="020B0604030504040204"/>
            </a:endParaRPr>
          </a:p>
        </p:txBody>
      </p:sp>
      <p:sp>
        <p:nvSpPr>
          <p:cNvPr id="10" name="Google Shape;108;p3">
            <a:extLst>
              <a:ext uri="{FF2B5EF4-FFF2-40B4-BE49-F238E27FC236}">
                <a16:creationId xmlns:a16="http://schemas.microsoft.com/office/drawing/2014/main" id="{8FDDEAA7-6A3A-4965-8C57-600DEBFD9C35}"/>
              </a:ext>
            </a:extLst>
          </p:cNvPr>
          <p:cNvSpPr txBox="1"/>
          <p:nvPr/>
        </p:nvSpPr>
        <p:spPr>
          <a:xfrm>
            <a:off x="14015717" y="2241623"/>
            <a:ext cx="4521201" cy="449580"/>
          </a:xfrm>
          <a:prstGeom prst="rect">
            <a:avLst/>
          </a:prstGeom>
          <a:gradFill>
            <a:gsLst>
              <a:gs pos="0">
                <a:srgbClr val="FE4444"/>
              </a:gs>
              <a:gs pos="100000">
                <a:srgbClr val="832B2B"/>
              </a:gs>
            </a:gsLst>
            <a:lin scaled="0"/>
          </a:gra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 panose="020B0604030504040204"/>
                <a:cs typeface="Tahoma" panose="020B0604030504040204"/>
                <a:sym typeface="Tahoma" panose="020B0604030504040204"/>
              </a:rPr>
              <a:t>Решение/ Рекомендации</a:t>
            </a:r>
          </a:p>
        </p:txBody>
      </p:sp>
      <p:sp>
        <p:nvSpPr>
          <p:cNvPr id="11" name="Google Shape;108;p3">
            <a:extLst>
              <a:ext uri="{FF2B5EF4-FFF2-40B4-BE49-F238E27FC236}">
                <a16:creationId xmlns:a16="http://schemas.microsoft.com/office/drawing/2014/main" id="{825619A4-381E-4069-B8B5-4CC8A256209F}"/>
              </a:ext>
            </a:extLst>
          </p:cNvPr>
          <p:cNvSpPr txBox="1"/>
          <p:nvPr/>
        </p:nvSpPr>
        <p:spPr>
          <a:xfrm>
            <a:off x="1282826" y="3012487"/>
            <a:ext cx="3168460" cy="1865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>
              <a:buSzPts val="1400"/>
            </a:pPr>
            <a:r>
              <a:rPr sz="2800" dirty="0" err="1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/>
                <a:cs typeface="Times New Roman" panose="02020603050405020304" pitchFamily="18" charset="0"/>
                <a:sym typeface="Tahoma" panose="020B0604030504040204"/>
              </a:rPr>
              <a:t>Дети</a:t>
            </a:r>
            <a:r>
              <a:rPr sz="2800" dirty="0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/>
                <a:cs typeface="Times New Roman" panose="02020603050405020304" pitchFamily="18" charset="0"/>
                <a:sym typeface="Tahoma" panose="020B0604030504040204"/>
              </a:rPr>
              <a:t> пассивные, зависимы от гаджетов, малоподвижны.  </a:t>
            </a:r>
          </a:p>
        </p:txBody>
      </p:sp>
      <p:sp>
        <p:nvSpPr>
          <p:cNvPr id="12" name="Текстовое поле 2">
            <a:extLst>
              <a:ext uri="{FF2B5EF4-FFF2-40B4-BE49-F238E27FC236}">
                <a16:creationId xmlns:a16="http://schemas.microsoft.com/office/drawing/2014/main" id="{B0161C99-16CE-4693-ABB0-DE6AE58EE3C5}"/>
              </a:ext>
            </a:extLst>
          </p:cNvPr>
          <p:cNvSpPr txBox="1"/>
          <p:nvPr/>
        </p:nvSpPr>
        <p:spPr>
          <a:xfrm>
            <a:off x="5672529" y="3016376"/>
            <a:ext cx="3819525" cy="27584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обучающиеся проще адаптируются к восприятию новой информации;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возможность обширно использовать различные информационные ресурсы</a:t>
            </a:r>
            <a:endParaRPr lang="en-US" altLang="zh-CN" sz="2400" dirty="0">
              <a:latin typeface="Times New Roman" panose="02020603050405020304" pitchFamily="18" charset="0"/>
              <a:ea typeface="Times New Roman" panose="02020603050405020304"/>
              <a:cs typeface="Times New Roman" panose="02020603050405020304" pitchFamily="18" charset="0"/>
            </a:endParaRPr>
          </a:p>
        </p:txBody>
      </p:sp>
      <p:sp>
        <p:nvSpPr>
          <p:cNvPr id="13" name="Текстовое поле 4">
            <a:extLst>
              <a:ext uri="{FF2B5EF4-FFF2-40B4-BE49-F238E27FC236}">
                <a16:creationId xmlns:a16="http://schemas.microsoft.com/office/drawing/2014/main" id="{3C568477-2973-49B3-BF01-C798E41EAB41}"/>
              </a:ext>
            </a:extLst>
          </p:cNvPr>
          <p:cNvSpPr txBox="1"/>
          <p:nvPr/>
        </p:nvSpPr>
        <p:spPr>
          <a:xfrm>
            <a:off x="9734548" y="3012487"/>
            <a:ext cx="4037965" cy="1996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трудности с вовлечением обучающихся  в образовательный процесс;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интереса к теме занятия</a:t>
            </a:r>
            <a:endParaRPr lang="en-US" altLang="zh-CN" sz="2800" dirty="0">
              <a:latin typeface="Times New Roman" panose="02020603050405020304" pitchFamily="18" charset="0"/>
              <a:ea typeface="Times New Roman" panose="02020603050405020304"/>
              <a:cs typeface="Times New Roman" panose="02020603050405020304" pitchFamily="18" charset="0"/>
            </a:endParaRPr>
          </a:p>
        </p:txBody>
      </p:sp>
      <p:sp>
        <p:nvSpPr>
          <p:cNvPr id="14" name="Текстовое поле 5">
            <a:extLst>
              <a:ext uri="{FF2B5EF4-FFF2-40B4-BE49-F238E27FC236}">
                <a16:creationId xmlns:a16="http://schemas.microsoft.com/office/drawing/2014/main" id="{4624F458-1263-46DA-9953-D55FA700F263}"/>
              </a:ext>
            </a:extLst>
          </p:cNvPr>
          <p:cNvSpPr txBox="1"/>
          <p:nvPr/>
        </p:nvSpPr>
        <p:spPr>
          <a:xfrm>
            <a:off x="14015007" y="3012487"/>
            <a:ext cx="4521835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продуманное использование интернет ресурсов;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грамотно подбирать интерактив для заданий</a:t>
            </a:r>
            <a:endParaRPr sz="2400" dirty="0">
              <a:latin typeface="Times New Roman" panose="02020603050405020304" pitchFamily="18" charset="0"/>
              <a:ea typeface="Times New Roman" panose="02020603050405020304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Google Shape;108;p3">
            <a:extLst>
              <a:ext uri="{FF2B5EF4-FFF2-40B4-BE49-F238E27FC236}">
                <a16:creationId xmlns:a16="http://schemas.microsoft.com/office/drawing/2014/main" id="{74314B98-98FF-4239-857F-FACBE3232186}"/>
              </a:ext>
            </a:extLst>
          </p:cNvPr>
          <p:cNvSpPr txBox="1"/>
          <p:nvPr/>
        </p:nvSpPr>
        <p:spPr>
          <a:xfrm>
            <a:off x="768258" y="7604431"/>
            <a:ext cx="514610" cy="5111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36000" tIns="71248" rIns="36000" bIns="71248" anchor="t" anchorCtr="0">
            <a:spAutoFit/>
          </a:bodyPr>
          <a:lstStyle/>
          <a:p>
            <a:pPr algn="ctr">
              <a:buSzPts val="1400"/>
            </a:pPr>
            <a:r>
              <a:rPr lang="en-US" sz="2400" b="1" cap="all" dirty="0">
                <a:solidFill>
                  <a:schemeClr val="bg1"/>
                </a:solidFill>
                <a:latin typeface="Proxima Nova Rg" panose="02000506030000020004" pitchFamily="2" charset="0"/>
                <a:ea typeface="Tahoma" panose="020B0604030504040204"/>
                <a:cs typeface="Tahoma" panose="020B0604030504040204"/>
                <a:sym typeface="Tahoma" panose="020B0604030504040204"/>
              </a:rPr>
              <a:t>0</a:t>
            </a:r>
            <a:r>
              <a:rPr lang="ru-RU" altLang="en-US" sz="2400" b="1" cap="all" dirty="0">
                <a:solidFill>
                  <a:schemeClr val="bg1"/>
                </a:solidFill>
                <a:latin typeface="Proxima Nova Rg" panose="02000506030000020004" pitchFamily="2" charset="0"/>
                <a:ea typeface="Tahoma" panose="020B0604030504040204"/>
                <a:cs typeface="Tahoma" panose="020B0604030504040204"/>
                <a:sym typeface="Tahoma" panose="020B0604030504040204"/>
              </a:rPr>
              <a:t>6</a:t>
            </a:r>
          </a:p>
        </p:txBody>
      </p:sp>
      <p:sp>
        <p:nvSpPr>
          <p:cNvPr id="16" name="Google Shape;108;p3">
            <a:extLst>
              <a:ext uri="{FF2B5EF4-FFF2-40B4-BE49-F238E27FC236}">
                <a16:creationId xmlns:a16="http://schemas.microsoft.com/office/drawing/2014/main" id="{F2D21EF9-1CF5-4BBA-B436-88178AA613FF}"/>
              </a:ext>
            </a:extLst>
          </p:cNvPr>
          <p:cNvSpPr txBox="1"/>
          <p:nvPr/>
        </p:nvSpPr>
        <p:spPr>
          <a:xfrm>
            <a:off x="688248" y="3342946"/>
            <a:ext cx="514610" cy="5111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36000" tIns="71248" rIns="36000" bIns="71248" anchor="t" anchorCtr="0">
            <a:spAutoFit/>
          </a:bodyPr>
          <a:lstStyle/>
          <a:p>
            <a:pPr algn="ctr">
              <a:buSzPts val="1400"/>
            </a:pPr>
            <a:r>
              <a:rPr lang="en-US" sz="2400" b="1" cap="all" dirty="0">
                <a:solidFill>
                  <a:schemeClr val="bg1"/>
                </a:solidFill>
                <a:latin typeface="Proxima Nova Rg" panose="02000506030000020004" pitchFamily="2" charset="0"/>
                <a:ea typeface="Tahoma" panose="020B0604030504040204"/>
                <a:cs typeface="Tahoma" panose="020B0604030504040204"/>
                <a:sym typeface="Tahoma" panose="020B0604030504040204"/>
              </a:rPr>
              <a:t>0</a:t>
            </a:r>
            <a:r>
              <a:rPr lang="ru-RU" altLang="en-US" sz="2400" b="1" cap="all" dirty="0">
                <a:solidFill>
                  <a:schemeClr val="bg1"/>
                </a:solidFill>
                <a:latin typeface="Proxima Nova Rg" panose="02000506030000020004" pitchFamily="2" charset="0"/>
                <a:ea typeface="Tahoma" panose="020B0604030504040204"/>
                <a:cs typeface="Tahoma" panose="020B0604030504040204"/>
                <a:sym typeface="Tahoma" panose="020B0604030504040204"/>
              </a:rPr>
              <a:t>5</a:t>
            </a:r>
          </a:p>
        </p:txBody>
      </p:sp>
      <p:sp>
        <p:nvSpPr>
          <p:cNvPr id="17" name="Текстовое поле 9">
            <a:extLst>
              <a:ext uri="{FF2B5EF4-FFF2-40B4-BE49-F238E27FC236}">
                <a16:creationId xmlns:a16="http://schemas.microsoft.com/office/drawing/2014/main" id="{37D568A9-A1E1-423D-B5D2-D03A7E27AF61}"/>
              </a:ext>
            </a:extLst>
          </p:cNvPr>
          <p:cNvSpPr txBox="1"/>
          <p:nvPr/>
        </p:nvSpPr>
        <p:spPr>
          <a:xfrm>
            <a:off x="1282826" y="7321290"/>
            <a:ext cx="3732530" cy="1996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66700"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из семей со средними доходами, родители имеют высшее образование, постоянную работу</a:t>
            </a:r>
            <a:endParaRPr lang="en-US" altLang="zh-CN" sz="2800" dirty="0">
              <a:latin typeface="Times New Roman" panose="02020603050405020304" pitchFamily="18" charset="0"/>
              <a:ea typeface="Times New Roman" panose="02020603050405020304"/>
              <a:cs typeface="Times New Roman" panose="02020603050405020304" pitchFamily="18" charset="0"/>
            </a:endParaRPr>
          </a:p>
        </p:txBody>
      </p:sp>
      <p:sp>
        <p:nvSpPr>
          <p:cNvPr id="18" name="Текстовое поле 12">
            <a:extLst>
              <a:ext uri="{FF2B5EF4-FFF2-40B4-BE49-F238E27FC236}">
                <a16:creationId xmlns:a16="http://schemas.microsoft.com/office/drawing/2014/main" id="{9CC43416-BCCC-40CB-AA98-A8FBF7C6C565}"/>
              </a:ext>
            </a:extLst>
          </p:cNvPr>
          <p:cNvSpPr txBox="1"/>
          <p:nvPr/>
        </p:nvSpPr>
        <p:spPr>
          <a:xfrm>
            <a:off x="5672518" y="7321290"/>
            <a:ext cx="3813588" cy="1234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66700"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рассмотрение жизненных ситуаций, понятных для всех обучающихся</a:t>
            </a:r>
            <a:endParaRPr lang="en-US" altLang="zh-CN" sz="2400" dirty="0">
              <a:latin typeface="Times New Roman" panose="02020603050405020304" pitchFamily="18" charset="0"/>
              <a:ea typeface="Times New Roman" panose="02020603050405020304"/>
              <a:cs typeface="Times New Roman" panose="02020603050405020304" pitchFamily="18" charset="0"/>
            </a:endParaRPr>
          </a:p>
        </p:txBody>
      </p:sp>
      <p:sp>
        <p:nvSpPr>
          <p:cNvPr id="19" name="Текстовое поле 13">
            <a:extLst>
              <a:ext uri="{FF2B5EF4-FFF2-40B4-BE49-F238E27FC236}">
                <a16:creationId xmlns:a16="http://schemas.microsoft.com/office/drawing/2014/main" id="{0918043A-34D3-4998-B89B-C8C00B96CA66}"/>
              </a:ext>
            </a:extLst>
          </p:cNvPr>
          <p:cNvSpPr txBox="1"/>
          <p:nvPr/>
        </p:nvSpPr>
        <p:spPr>
          <a:xfrm>
            <a:off x="9734548" y="7324771"/>
            <a:ext cx="3600450" cy="171386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defTabSz="266700"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сложности с расчетами на условных примерах</a:t>
            </a:r>
            <a:endParaRPr sz="2800" dirty="0">
              <a:latin typeface="Times New Roman" panose="02020603050405020304" pitchFamily="18" charset="0"/>
              <a:ea typeface="Times New Roman" panose="02020603050405020304"/>
              <a:cs typeface="Times New Roman" panose="02020603050405020304" pitchFamily="18" charset="0"/>
            </a:endParaRPr>
          </a:p>
        </p:txBody>
      </p:sp>
      <p:sp>
        <p:nvSpPr>
          <p:cNvPr id="20" name="Текстовое поле 15">
            <a:extLst>
              <a:ext uri="{FF2B5EF4-FFF2-40B4-BE49-F238E27FC236}">
                <a16:creationId xmlns:a16="http://schemas.microsoft.com/office/drawing/2014/main" id="{3F3B6120-0767-4BBD-9CD2-A40F8B933241}"/>
              </a:ext>
            </a:extLst>
          </p:cNvPr>
          <p:cNvSpPr txBox="1"/>
          <p:nvPr/>
        </p:nvSpPr>
        <p:spPr>
          <a:xfrm>
            <a:off x="14015083" y="7321290"/>
            <a:ext cx="4039107" cy="1427480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266700"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продуманно использовать практико-ориентированные задания</a:t>
            </a:r>
            <a:endParaRPr sz="2400" dirty="0">
              <a:latin typeface="Times New Roman" panose="02020603050405020304" pitchFamily="18" charset="0"/>
              <a:ea typeface="Times New Roman" panose="02020603050405020304"/>
              <a:cs typeface="Times New Roman" panose="02020603050405020304" pitchFamily="18" charset="0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84D458E8-6542-4514-A5AF-4F3EC47203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22" name="Google Shape;106;p3">
            <a:extLst>
              <a:ext uri="{FF2B5EF4-FFF2-40B4-BE49-F238E27FC236}">
                <a16:creationId xmlns:a16="http://schemas.microsoft.com/office/drawing/2014/main" id="{C28E82B5-C056-4F8C-BF88-F43410B21AA7}"/>
              </a:ext>
            </a:extLst>
          </p:cNvPr>
          <p:cNvSpPr txBox="1"/>
          <p:nvPr/>
        </p:nvSpPr>
        <p:spPr>
          <a:xfrm>
            <a:off x="576185" y="1042789"/>
            <a:ext cx="17819841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742950" lvl="0" indent="-742950" algn="ctr">
              <a:buAutoNum type="arabicPeriod"/>
            </a:pPr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 panose="020B0604020202020204"/>
                <a:cs typeface="Times New Roman" panose="02020603050405020304" pitchFamily="18" charset="0"/>
                <a:sym typeface="Proxima Nova" panose="020B0604020202020204"/>
              </a:rPr>
              <a:t>АНАЛИЗ УСЛОВИЙ ПЕДАГОГИЧЕСКОГО КЕЙСА (по 6 позициям)</a:t>
            </a:r>
          </a:p>
        </p:txBody>
      </p:sp>
    </p:spTree>
    <p:extLst>
      <p:ext uri="{BB962C8B-B14F-4D97-AF65-F5344CB8AC3E}">
        <p14:creationId xmlns:p14="http://schemas.microsoft.com/office/powerpoint/2010/main" val="3128748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/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7</a:t>
            </a:r>
          </a:p>
        </p:txBody>
      </p:sp>
      <p:sp>
        <p:nvSpPr>
          <p:cNvPr id="5" name="Google Shape;106;p3">
            <a:extLst>
              <a:ext uri="{FF2B5EF4-FFF2-40B4-BE49-F238E27FC236}">
                <a16:creationId xmlns:a16="http://schemas.microsoft.com/office/drawing/2014/main" id="{6473C1A9-30D6-4269-BAF8-F7E76DE48C8D}"/>
              </a:ext>
            </a:extLst>
          </p:cNvPr>
          <p:cNvSpPr txBox="1"/>
          <p:nvPr/>
        </p:nvSpPr>
        <p:spPr>
          <a:xfrm>
            <a:off x="163353" y="1367155"/>
            <a:ext cx="18645505" cy="734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 panose="020B0604020202020204"/>
                <a:cs typeface="Times New Roman" panose="02020603050405020304" pitchFamily="18" charset="0"/>
                <a:sym typeface="Proxima Nova" panose="020B0604020202020204"/>
              </a:rPr>
              <a:t> 2. ПЛАНИРУЕМЫЕ ОБРАЗОВАТЕЛЬНЫЕ РЕЗУЛЬТАТЫ</a:t>
            </a:r>
          </a:p>
          <a:p>
            <a:pPr lvl="0" algn="ctr"/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ea typeface="Proxima Nova" panose="020B0604020202020204"/>
              <a:cs typeface="Times New Roman" panose="02020603050405020304" pitchFamily="18" charset="0"/>
              <a:sym typeface="Proxima Nova" panose="020B0604020202020204"/>
            </a:endParaRPr>
          </a:p>
        </p:txBody>
      </p:sp>
      <p:sp>
        <p:nvSpPr>
          <p:cNvPr id="7" name="Google Shape;108;p3">
            <a:extLst>
              <a:ext uri="{FF2B5EF4-FFF2-40B4-BE49-F238E27FC236}">
                <a16:creationId xmlns:a16="http://schemas.microsoft.com/office/drawing/2014/main" id="{A173B0A4-6ADA-4186-875A-10D60C08F021}"/>
              </a:ext>
            </a:extLst>
          </p:cNvPr>
          <p:cNvSpPr txBox="1"/>
          <p:nvPr/>
        </p:nvSpPr>
        <p:spPr>
          <a:xfrm>
            <a:off x="334093" y="2238285"/>
            <a:ext cx="5774204" cy="451664"/>
          </a:xfrm>
          <a:prstGeom prst="rect">
            <a:avLst/>
          </a:prstGeom>
          <a:solidFill>
            <a:srgbClr val="009657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 panose="020B0604030504040204"/>
                <a:cs typeface="Tahoma" panose="020B0604030504040204"/>
                <a:sym typeface="Tahoma" panose="020B0604030504040204"/>
              </a:rPr>
              <a:t>знания</a:t>
            </a:r>
            <a:endParaRPr sz="2000" b="1" cap="all" dirty="0">
              <a:solidFill>
                <a:schemeClr val="bg1"/>
              </a:solidFill>
              <a:latin typeface="+mn-lt"/>
              <a:ea typeface="Tahoma" panose="020B0604030504040204"/>
              <a:cs typeface="Tahoma" panose="020B0604030504040204"/>
              <a:sym typeface="Tahoma" panose="020B0604030504040204"/>
            </a:endParaRPr>
          </a:p>
        </p:txBody>
      </p:sp>
      <p:sp>
        <p:nvSpPr>
          <p:cNvPr id="8" name="Google Shape;108;p3">
            <a:extLst>
              <a:ext uri="{FF2B5EF4-FFF2-40B4-BE49-F238E27FC236}">
                <a16:creationId xmlns:a16="http://schemas.microsoft.com/office/drawing/2014/main" id="{F8084CF0-8069-4762-AEDC-EC2EB56086B3}"/>
              </a:ext>
            </a:extLst>
          </p:cNvPr>
          <p:cNvSpPr txBox="1"/>
          <p:nvPr/>
        </p:nvSpPr>
        <p:spPr>
          <a:xfrm>
            <a:off x="334093" y="2827168"/>
            <a:ext cx="5774204" cy="3190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algn="just">
              <a:buSzPts val="1400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знание видов налогов, уплачиваемых физическими лицами в России</a:t>
            </a:r>
          </a:p>
          <a:p>
            <a:pPr algn="just">
              <a:buSzPts val="1400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формы налог на доходы физических лиц (НДФЛ)</a:t>
            </a:r>
          </a:p>
          <a:p>
            <a:pPr algn="just">
              <a:buSzPts val="1400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знание оснований для взимания налогов с граждан России</a:t>
            </a:r>
          </a:p>
          <a:p>
            <a:pPr algn="just">
              <a:buSzPts val="1400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знание способов расчёта сумм налогов к уплате.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ea typeface="Tahoma" panose="020B0604030504040204"/>
              <a:cs typeface="Times New Roman" panose="02020603050405020304" pitchFamily="18" charset="0"/>
              <a:sym typeface="Tahoma" panose="020B0604030504040204"/>
            </a:endParaRPr>
          </a:p>
        </p:txBody>
      </p:sp>
      <p:sp>
        <p:nvSpPr>
          <p:cNvPr id="9" name="Google Shape;108;p3">
            <a:extLst>
              <a:ext uri="{FF2B5EF4-FFF2-40B4-BE49-F238E27FC236}">
                <a16:creationId xmlns:a16="http://schemas.microsoft.com/office/drawing/2014/main" id="{0B58C7C6-1DFE-423B-B2D1-14CF63BCD5CC}"/>
              </a:ext>
            </a:extLst>
          </p:cNvPr>
          <p:cNvSpPr txBox="1"/>
          <p:nvPr/>
        </p:nvSpPr>
        <p:spPr>
          <a:xfrm>
            <a:off x="6586951" y="2238285"/>
            <a:ext cx="5798308" cy="4516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 panose="020B0604030504040204"/>
                <a:cs typeface="Tahoma" panose="020B0604030504040204"/>
                <a:sym typeface="Tahoma" panose="020B0604030504040204"/>
              </a:rPr>
              <a:t>установки</a:t>
            </a:r>
            <a:endParaRPr sz="2000" b="1" cap="all" dirty="0">
              <a:solidFill>
                <a:schemeClr val="bg1"/>
              </a:solidFill>
              <a:latin typeface="+mn-lt"/>
              <a:ea typeface="Tahoma" panose="020B0604030504040204"/>
              <a:cs typeface="Tahoma" panose="020B0604030504040204"/>
              <a:sym typeface="Tahoma" panose="020B0604030504040204"/>
            </a:endParaRPr>
          </a:p>
        </p:txBody>
      </p:sp>
      <p:sp>
        <p:nvSpPr>
          <p:cNvPr id="10" name="Google Shape;108;p3">
            <a:extLst>
              <a:ext uri="{FF2B5EF4-FFF2-40B4-BE49-F238E27FC236}">
                <a16:creationId xmlns:a16="http://schemas.microsoft.com/office/drawing/2014/main" id="{FF5178E4-3D65-4A47-A0F9-5636CC022A1A}"/>
              </a:ext>
            </a:extLst>
          </p:cNvPr>
          <p:cNvSpPr txBox="1"/>
          <p:nvPr/>
        </p:nvSpPr>
        <p:spPr>
          <a:xfrm>
            <a:off x="12587445" y="2238559"/>
            <a:ext cx="5810250" cy="465086"/>
          </a:xfrm>
          <a:prstGeom prst="rect">
            <a:avLst/>
          </a:prstGeom>
          <a:solidFill>
            <a:srgbClr val="2256AA"/>
          </a:solidFill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algn="ctr">
              <a:buSzPts val="1400"/>
            </a:pPr>
            <a:r>
              <a:rPr lang="ru-RU" sz="2000" b="1" cap="all" dirty="0">
                <a:solidFill>
                  <a:schemeClr val="bg1"/>
                </a:solidFill>
                <a:latin typeface="+mn-lt"/>
                <a:ea typeface="Tahoma" panose="020B0604030504040204"/>
                <a:cs typeface="Tahoma" panose="020B0604030504040204"/>
                <a:sym typeface="Tahoma" panose="020B0604030504040204"/>
              </a:rPr>
              <a:t>умения</a:t>
            </a:r>
            <a:endParaRPr sz="2000" b="1" cap="all" dirty="0">
              <a:solidFill>
                <a:schemeClr val="bg1"/>
              </a:solidFill>
              <a:latin typeface="+mn-lt"/>
              <a:ea typeface="Tahoma" panose="020B0604030504040204"/>
              <a:cs typeface="Tahoma" panose="020B0604030504040204"/>
              <a:sym typeface="Tahoma" panose="020B0604030504040204"/>
            </a:endParaRPr>
          </a:p>
        </p:txBody>
      </p:sp>
      <p:sp>
        <p:nvSpPr>
          <p:cNvPr id="11" name="Google Shape;108;p3">
            <a:extLst>
              <a:ext uri="{FF2B5EF4-FFF2-40B4-BE49-F238E27FC236}">
                <a16:creationId xmlns:a16="http://schemas.microsoft.com/office/drawing/2014/main" id="{71D10A63-6E63-407A-885E-2E8E6BCD478C}"/>
              </a:ext>
            </a:extLst>
          </p:cNvPr>
          <p:cNvSpPr txBox="1"/>
          <p:nvPr/>
        </p:nvSpPr>
        <p:spPr>
          <a:xfrm>
            <a:off x="6611068" y="2826990"/>
            <a:ext cx="5774204" cy="2048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algn="just">
              <a:buSzPts val="1400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понимание различий налогов</a:t>
            </a:r>
          </a:p>
          <a:p>
            <a:pPr algn="just">
              <a:buSzPts val="1400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осознание оснований уплаты личных налогов физическим лицом</a:t>
            </a:r>
          </a:p>
          <a:p>
            <a:pPr algn="just">
              <a:buSzPts val="1400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понимание механизма расчёта суммы налога к уплате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ea typeface="Tahoma" panose="020B0604030504040204"/>
              <a:cs typeface="Times New Roman" panose="02020603050405020304" pitchFamily="18" charset="0"/>
              <a:sym typeface="Tahoma" panose="020B0604030504040204"/>
            </a:endParaRPr>
          </a:p>
        </p:txBody>
      </p:sp>
      <p:sp>
        <p:nvSpPr>
          <p:cNvPr id="12" name="Google Shape;108;p3">
            <a:extLst>
              <a:ext uri="{FF2B5EF4-FFF2-40B4-BE49-F238E27FC236}">
                <a16:creationId xmlns:a16="http://schemas.microsoft.com/office/drawing/2014/main" id="{589B6D63-50CF-48C4-8B7E-4B1C75F9B0BC}"/>
              </a:ext>
            </a:extLst>
          </p:cNvPr>
          <p:cNvSpPr txBox="1"/>
          <p:nvPr/>
        </p:nvSpPr>
        <p:spPr>
          <a:xfrm>
            <a:off x="12623248" y="2841238"/>
            <a:ext cx="5774204" cy="905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2475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algn="just">
              <a:buSzPts val="1400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определять элементы налогов</a:t>
            </a:r>
          </a:p>
          <a:p>
            <a:pPr algn="just">
              <a:buSzPts val="1400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рассчитывать размер личных налогов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ea typeface="Tahoma" panose="020B0604030504040204"/>
              <a:cs typeface="Times New Roman" panose="02020603050405020304" pitchFamily="18" charset="0"/>
              <a:sym typeface="Tahoma" panose="020B0604030504040204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70F8ABB-55BC-4D73-B13A-3C5BBAA61D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461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/>
          <p:nvPr/>
        </p:nvSpPr>
        <p:spPr>
          <a:xfrm>
            <a:off x="18271668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8</a:t>
            </a:r>
          </a:p>
        </p:txBody>
      </p:sp>
      <p:sp>
        <p:nvSpPr>
          <p:cNvPr id="10" name="Google Shape;106;p3">
            <a:extLst>
              <a:ext uri="{FF2B5EF4-FFF2-40B4-BE49-F238E27FC236}">
                <a16:creationId xmlns:a16="http://schemas.microsoft.com/office/drawing/2014/main" id="{38962E51-34B6-43B7-A654-333FF40D0B8A}"/>
              </a:ext>
            </a:extLst>
          </p:cNvPr>
          <p:cNvSpPr txBox="1"/>
          <p:nvPr/>
        </p:nvSpPr>
        <p:spPr>
          <a:xfrm>
            <a:off x="0" y="1416027"/>
            <a:ext cx="18972213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3. ОБРАЗОВАТЕЛЬНЫЕ РЕСУРСЫ И ДИДАКТИЧЕСКИЕ </a:t>
            </a:r>
          </a:p>
          <a:p>
            <a:pPr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РАЗДАТОЧНЫЕ МАТЕРИАЛЫ</a:t>
            </a:r>
          </a:p>
          <a:p>
            <a:pPr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(ОСНОВНЫЕ)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1A19170-FFCD-4EAD-B742-1695DB3C45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98E6191-88C0-4073-9392-3DF35747152B}"/>
              </a:ext>
            </a:extLst>
          </p:cNvPr>
          <p:cNvSpPr txBox="1"/>
          <p:nvPr/>
        </p:nvSpPr>
        <p:spPr>
          <a:xfrm>
            <a:off x="862603" y="3492033"/>
            <a:ext cx="11386547" cy="1996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Брехова Ю.В.,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Алмосов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А.П., Завьялов Д.Ю. Финансовая грамотность: материалы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учащ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10–11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орг. М.: ВИТАПРЕСС, 2018. 400 с.: ил. (Дополнительное образование: Сер. «Учимся разумному финансовому поведению»). 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ADBA90B-CDE4-4D74-BBF3-42D8864D3ACF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7300" y="2883175"/>
            <a:ext cx="5422310" cy="720520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732035C-EAE5-4D31-A7F5-A91B6C185D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761" y="5670724"/>
            <a:ext cx="4404229" cy="44176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wedge/>
      </p:transition>
    </mc:Choice>
    <mc:Fallback xmlns="">
      <p:transition spd="slow">
        <p:wedg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/>
          <p:nvPr/>
        </p:nvSpPr>
        <p:spPr>
          <a:xfrm>
            <a:off x="18271667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9</a:t>
            </a:r>
          </a:p>
        </p:txBody>
      </p:sp>
      <p:sp>
        <p:nvSpPr>
          <p:cNvPr id="10" name="Google Shape;106;p3">
            <a:extLst>
              <a:ext uri="{FF2B5EF4-FFF2-40B4-BE49-F238E27FC236}">
                <a16:creationId xmlns:a16="http://schemas.microsoft.com/office/drawing/2014/main" id="{DD45B189-6CA6-4D29-ADF5-27C6DFB2EE12}"/>
              </a:ext>
            </a:extLst>
          </p:cNvPr>
          <p:cNvSpPr txBox="1"/>
          <p:nvPr/>
        </p:nvSpPr>
        <p:spPr>
          <a:xfrm>
            <a:off x="0" y="1416027"/>
            <a:ext cx="18972213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3. ОБРАЗОВАТЕЛЬНЫЕ РЕСУРСЫ И ДИДАКТИЧЕСКИЕ </a:t>
            </a:r>
          </a:p>
          <a:p>
            <a:pPr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РАЗДАТОЧНЫЕ МАТЕРИАЛЫ</a:t>
            </a:r>
          </a:p>
          <a:p>
            <a:pPr algn="ctr"/>
            <a:r>
              <a:rPr lang="ru-RU" sz="36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(ОСНОВНЫЕ)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05470C5-19B8-4DDB-915B-FBF74CCA50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8DCAFC5-5B71-44CA-A7B7-DE82011B0ECF}"/>
              </a:ext>
            </a:extLst>
          </p:cNvPr>
          <p:cNvSpPr txBox="1"/>
          <p:nvPr/>
        </p:nvSpPr>
        <p:spPr>
          <a:xfrm>
            <a:off x="5029200" y="9086850"/>
            <a:ext cx="184731" cy="4735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8AAB8020-E96B-4E84-BFE9-218E8E1BA754}"/>
              </a:ext>
            </a:extLst>
          </p:cNvPr>
          <p:cNvSpPr/>
          <p:nvPr/>
        </p:nvSpPr>
        <p:spPr>
          <a:xfrm>
            <a:off x="525468" y="3372391"/>
            <a:ext cx="11503175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Брехова Ю.В.,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Алмосов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А.П., Завьялов Д.Ю. Финансовая грамотность: метод.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для учителя. 10–11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орг. М.: ВИТА-ПРЕСС, 2018. 80 с.: ил. (Дополнительное образование: Сер. «Учимся разумному финансовому поведению»).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6B4C69C-4685-47D4-96CF-FF85B1E9A0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33603" y="2801636"/>
            <a:ext cx="5674991" cy="7153018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36B4E86-E009-4897-8AEC-A3F184FE31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7150" y="5097267"/>
            <a:ext cx="4871950" cy="485738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1723</Words>
  <Application>Microsoft Office PowerPoint</Application>
  <PresentationFormat>Произвольный</PresentationFormat>
  <Paragraphs>233</Paragraphs>
  <Slides>21</Slides>
  <Notes>21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Proxima Nova Rg</vt:lpstr>
      <vt:lpstr>Times New Roman</vt:lpstr>
      <vt:lpstr>Wingdings</vt:lpstr>
      <vt:lpstr>Proxima Nova</vt:lpstr>
      <vt:lpstr>Calibri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Торичко Роман Анатольевич</dc:creator>
  <cp:lastModifiedBy>Admin</cp:lastModifiedBy>
  <cp:revision>100</cp:revision>
  <dcterms:created xsi:type="dcterms:W3CDTF">2003-02-28T13:27:00Z</dcterms:created>
  <dcterms:modified xsi:type="dcterms:W3CDTF">2024-09-23T15:20:26Z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5B2D90E8985F4F5ABFCDC31CF1CB488B_12</vt:lpwstr>
  </property>
  <property fmtid="{D5CDD505-2E9C-101B-9397-08002B2CF9AE}" pid="3" name="KSOProductBuildVer">
    <vt:lpwstr>1049-12.2.0.18283</vt:lpwstr>
  </property>
</Properties>
</file>