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416" r:id="rId3"/>
    <p:sldId id="258" r:id="rId4"/>
    <p:sldId id="425" r:id="rId5"/>
    <p:sldId id="426" r:id="rId6"/>
    <p:sldId id="427" r:id="rId7"/>
    <p:sldId id="417" r:id="rId8"/>
    <p:sldId id="418" r:id="rId9"/>
    <p:sldId id="430" r:id="rId10"/>
    <p:sldId id="429" r:id="rId11"/>
    <p:sldId id="428" r:id="rId12"/>
    <p:sldId id="431" r:id="rId13"/>
    <p:sldId id="432" r:id="rId14"/>
    <p:sldId id="419" r:id="rId15"/>
    <p:sldId id="421" r:id="rId16"/>
    <p:sldId id="422" r:id="rId17"/>
    <p:sldId id="433" r:id="rId18"/>
    <p:sldId id="434" r:id="rId19"/>
    <p:sldId id="424" r:id="rId20"/>
    <p:sldId id="435" r:id="rId21"/>
    <p:sldId id="260" r:id="rId22"/>
  </p:sldIdLst>
  <p:sldSz cx="18972213" cy="10691813"/>
  <p:notesSz cx="6858000" cy="9144000"/>
  <p:embeddedFontLs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Proxima Nova" panose="020B0604020202020204" charset="0"/>
      <p:regular r:id="rId28"/>
      <p:bold r:id="rId29"/>
      <p:italic r:id="rId30"/>
      <p:boldItalic r:id="rId31"/>
    </p:embeddedFont>
    <p:embeddedFont>
      <p:font typeface="Proxima Nova Rg" panose="02000506030000020004" charset="0"/>
      <p:regular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266" userDrawn="1">
          <p15:clr>
            <a:srgbClr val="A4A3A4"/>
          </p15:clr>
        </p15:guide>
        <p15:guide id="2" pos="1069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g14KWEQAwqBeKW3ZawvbmYUjr6L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вренов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8"/>
  </p:normalViewPr>
  <p:slideViewPr>
    <p:cSldViewPr snapToGrid="0">
      <p:cViewPr varScale="1">
        <p:scale>
          <a:sx n="55" d="100"/>
          <a:sy n="55" d="100"/>
        </p:scale>
        <p:origin x="750" y="96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8401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50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82888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13673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68908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983704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4960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54296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0249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9755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109447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3280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4755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37940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89272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0071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56990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42791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75052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7944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0350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91154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16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01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451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SECTION_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5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09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55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54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05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3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3.jp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yaklass.ru/p/fingram-new" TargetMode="Externa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ПРОГРАММА ПОВЫШЕНИЯ КВАЛИФИКАЦИИ «</a:t>
            </a:r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СОДЕРЖАНИЕ И МЕТОДИКА ПРЕПОДАВАНИЯ  ФИНАНСОВОЙ ГРАМОТНОСТИ </a:t>
            </a:r>
          </a:p>
          <a:p>
            <a:pPr lvl="0" algn="ctr"/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РАЗЛИЧНЫМ КАТЕГОРИЯМ ОБУЧАЮЩИХСЯ</a:t>
            </a:r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354"/>
            <a:ext cx="10149123" cy="8635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2F4DB7-83C7-4BEA-E343-424800EF0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14" y="2700691"/>
            <a:ext cx="4954095" cy="2843606"/>
          </a:xfrm>
          <a:prstGeom prst="rect">
            <a:avLst/>
          </a:prstGeom>
        </p:spPr>
      </p:pic>
      <p:sp>
        <p:nvSpPr>
          <p:cNvPr id="3" name="Скругленный прямоугольник 13">
            <a:extLst>
              <a:ext uri="{FF2B5EF4-FFF2-40B4-BE49-F238E27FC236}">
                <a16:creationId xmlns:a16="http://schemas.microsoft.com/office/drawing/2014/main" id="{AFB33E07-8687-CBEA-0786-80BF707F1ADE}"/>
              </a:ext>
            </a:extLst>
          </p:cNvPr>
          <p:cNvSpPr/>
          <p:nvPr/>
        </p:nvSpPr>
        <p:spPr>
          <a:xfrm>
            <a:off x="400892" y="3182260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1D832A-A3E5-918D-D639-43DB88DFC7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914" y="6269286"/>
            <a:ext cx="6739365" cy="38016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50933F-9870-332B-B11B-FB6E5D2E2045}"/>
              </a:ext>
            </a:extLst>
          </p:cNvPr>
          <p:cNvSpPr txBox="1"/>
          <p:nvPr/>
        </p:nvSpPr>
        <p:spPr>
          <a:xfrm>
            <a:off x="7913437" y="6417829"/>
            <a:ext cx="10022871" cy="3243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1270"/>
            <a:r>
              <a:rPr lang="ru-RU" sz="1800" dirty="0">
                <a:effectLst/>
                <a:latin typeface="+mn-lt"/>
                <a:ea typeface="Times New Roman" panose="02020603050405020304" pitchFamily="18" charset="0"/>
              </a:rPr>
              <a:t>Обмен валют</a:t>
            </a:r>
          </a:p>
          <a:p>
            <a:pPr marL="457200" indent="-1270"/>
            <a:r>
              <a:rPr lang="ru-RU" sz="1800" dirty="0">
                <a:effectLst/>
                <a:latin typeface="+mn-lt"/>
                <a:ea typeface="Times New Roman" panose="02020603050405020304" pitchFamily="18" charset="0"/>
              </a:rPr>
              <a:t>Презентация дает учащимся представление об обмене валют — приобретении одной валюты за счет денежных средств, выраженных в другой валюте, по определенному курсу. Описываются случаи, в которых граждане обменивают валюты. Показано, что валюту в форме банкнот и монет можно обменять в отделениях коммерческих банков или в специальных обменных пунктах. Отмечается, что курсы покупки и продажи валюты устанавливаются банками и обменными пунктами самостоятельно и могут существенно различаться. В презентации сообщается, что валюту можно обменять на валютной бирже. При этом отмечается, что для этого гражданину необходимо воспользоваться услугами брокера. Разъясняется, кто такой брокер.</a:t>
            </a:r>
          </a:p>
          <a:p>
            <a:endParaRPr lang="ru-RU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B2E743-8C78-D54E-B8EF-8AE6458DD8A0}"/>
              </a:ext>
            </a:extLst>
          </p:cNvPr>
          <p:cNvSpPr txBox="1"/>
          <p:nvPr/>
        </p:nvSpPr>
        <p:spPr>
          <a:xfrm>
            <a:off x="6260123" y="2954215"/>
            <a:ext cx="11676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https://моифинансы.рф/materials/animirovannye-prezentacii-po-finansovoj-gramotnosti-dlya-urokov-v-8-9-klassah/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8FDDC7-D1F4-A1A2-FF15-B239EEA887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8767" y="3652377"/>
            <a:ext cx="5953274" cy="149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24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2F43D6-E0C6-CB74-4C42-24750CD37C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279" y="2643313"/>
            <a:ext cx="4616165" cy="264963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591C7D-9ABD-1735-32B3-4DF0BC81DF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2873" y="6262356"/>
            <a:ext cx="12524013" cy="427372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405405-3C27-1F47-3B83-635814CB1B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583" y="6416220"/>
            <a:ext cx="3181350" cy="3133725"/>
          </a:xfrm>
          <a:prstGeom prst="rect">
            <a:avLst/>
          </a:prstGeom>
        </p:spPr>
      </p:pic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id="{167006D9-2D07-1363-73F5-B7764F7945D1}"/>
              </a:ext>
            </a:extLst>
          </p:cNvPr>
          <p:cNvSpPr/>
          <p:nvPr/>
        </p:nvSpPr>
        <p:spPr>
          <a:xfrm>
            <a:off x="172292" y="4074879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D92C68-AB14-5CED-F8C0-D33B22F0A1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1951" y="2951609"/>
            <a:ext cx="11439525" cy="37528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6804FE-C3C1-5821-23DF-AC23093DCD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75428" y="2542791"/>
            <a:ext cx="2658429" cy="261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22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25435A-74DC-5114-8688-8AFF702EE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74" y="2502300"/>
            <a:ext cx="4954095" cy="2843606"/>
          </a:xfrm>
          <a:prstGeom prst="rect">
            <a:avLst/>
          </a:prstGeom>
        </p:spPr>
      </p:pic>
      <p:sp>
        <p:nvSpPr>
          <p:cNvPr id="3" name="Скругленный прямоугольник 12">
            <a:extLst>
              <a:ext uri="{FF2B5EF4-FFF2-40B4-BE49-F238E27FC236}">
                <a16:creationId xmlns:a16="http://schemas.microsoft.com/office/drawing/2014/main" id="{CE700EB7-821F-6D59-7BCF-6D76D38DDC21}"/>
              </a:ext>
            </a:extLst>
          </p:cNvPr>
          <p:cNvSpPr/>
          <p:nvPr/>
        </p:nvSpPr>
        <p:spPr>
          <a:xfrm>
            <a:off x="2916700" y="3924103"/>
            <a:ext cx="2509069" cy="13329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CA28BA-05C3-8291-059A-686C5471CB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3699" y="3312636"/>
            <a:ext cx="11397008" cy="57610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D6881-8CB8-F6BB-2AA3-D399483127DE}"/>
              </a:ext>
            </a:extLst>
          </p:cNvPr>
          <p:cNvSpPr txBox="1"/>
          <p:nvPr/>
        </p:nvSpPr>
        <p:spPr>
          <a:xfrm>
            <a:off x="6264519" y="2667910"/>
            <a:ext cx="9504484" cy="85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4E4E3F"/>
                </a:solidFill>
                <a:effectLst/>
                <a:latin typeface="Open Sans" panose="020B0606030504020204" pitchFamily="34" charset="0"/>
              </a:rPr>
              <a:t>Путешествие в мир валют: создание туристической программы в разных странах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9AC503-7ADA-877F-5337-369BF3C4D1D1}"/>
              </a:ext>
            </a:extLst>
          </p:cNvPr>
          <p:cNvSpPr txBox="1"/>
          <p:nvPr/>
        </p:nvSpPr>
        <p:spPr>
          <a:xfrm>
            <a:off x="791308" y="5855677"/>
            <a:ext cx="4413738" cy="3904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https://www.yaklass.ru/p/fingram-new/7-9-klass/koshelek-v-poriadke-denezhnaia-otvetstvennost-i-lichnye-finansy-7273700/gde-vziat-dengi-i-kak-ikh-potratit-7273664/re-64a4f99a-8b30-4ec4-b267-15b1bfc713e8/ae?resultId=4124118434&amp;c=2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6358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25435A-74DC-5114-8688-8AFF702EE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74" y="2502300"/>
            <a:ext cx="4954095" cy="2843606"/>
          </a:xfrm>
          <a:prstGeom prst="rect">
            <a:avLst/>
          </a:prstGeom>
        </p:spPr>
      </p:pic>
      <p:sp>
        <p:nvSpPr>
          <p:cNvPr id="3" name="Скругленный прямоугольник 12">
            <a:extLst>
              <a:ext uri="{FF2B5EF4-FFF2-40B4-BE49-F238E27FC236}">
                <a16:creationId xmlns:a16="http://schemas.microsoft.com/office/drawing/2014/main" id="{CE700EB7-821F-6D59-7BCF-6D76D38DDC21}"/>
              </a:ext>
            </a:extLst>
          </p:cNvPr>
          <p:cNvSpPr/>
          <p:nvPr/>
        </p:nvSpPr>
        <p:spPr>
          <a:xfrm>
            <a:off x="2916700" y="3924103"/>
            <a:ext cx="2509069" cy="13329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63FAF3-94B0-3F99-82BA-EE889837A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0890" y="2920077"/>
            <a:ext cx="2533844" cy="32599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9B0298A-5696-B1BF-B14B-F8BCA069ECC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6" t="9314" r="13213" b="863"/>
          <a:stretch/>
        </p:blipFill>
        <p:spPr bwMode="auto">
          <a:xfrm rot="16200000">
            <a:off x="4060216" y="4047206"/>
            <a:ext cx="3259932" cy="80298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9279E30-1FE2-F896-0350-AB1D35D1180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" t="5988" r="24258" b="40818"/>
          <a:stretch/>
        </p:blipFill>
        <p:spPr bwMode="auto">
          <a:xfrm>
            <a:off x="12938191" y="5450771"/>
            <a:ext cx="4899815" cy="48614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1007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4. МЕТОДИЧЕСКИЙ ИНСТРУМЕНТАРИЙ 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(образовательные технологии; методы обучения; педагогические приемы)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6</a:t>
            </a:r>
          </a:p>
        </p:txBody>
      </p:sp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23DBEF84-B974-12A6-B3B3-CA3214A09E7E}"/>
              </a:ext>
            </a:extLst>
          </p:cNvPr>
          <p:cNvSpPr txBox="1"/>
          <p:nvPr/>
        </p:nvSpPr>
        <p:spPr>
          <a:xfrm>
            <a:off x="1588423" y="3643574"/>
            <a:ext cx="6244970" cy="1005662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8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Мотивационно-целевой компонент: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3" name="Google Shape;108;p3">
            <a:extLst>
              <a:ext uri="{FF2B5EF4-FFF2-40B4-BE49-F238E27FC236}">
                <a16:creationId xmlns:a16="http://schemas.microsoft.com/office/drawing/2014/main" id="{DE9BB16C-E20B-7C4F-71D7-98E5BCF0C25C}"/>
              </a:ext>
            </a:extLst>
          </p:cNvPr>
          <p:cNvSpPr txBox="1"/>
          <p:nvPr/>
        </p:nvSpPr>
        <p:spPr>
          <a:xfrm>
            <a:off x="1588423" y="5408570"/>
            <a:ext cx="6244970" cy="1005662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8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Операционно-действенный компонент: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9835D6F0-B659-A0AC-3F6E-16AF23D54B01}"/>
              </a:ext>
            </a:extLst>
          </p:cNvPr>
          <p:cNvSpPr txBox="1"/>
          <p:nvPr/>
        </p:nvSpPr>
        <p:spPr>
          <a:xfrm>
            <a:off x="1538949" y="7584400"/>
            <a:ext cx="6244970" cy="1005662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8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Рефлексивно-оценочный компонент: </a:t>
            </a:r>
            <a:endParaRPr sz="28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3B7D872-695B-0CBA-355F-68347B80F855}"/>
              </a:ext>
            </a:extLst>
          </p:cNvPr>
          <p:cNvSpPr/>
          <p:nvPr/>
        </p:nvSpPr>
        <p:spPr>
          <a:xfrm>
            <a:off x="8827870" y="3573564"/>
            <a:ext cx="9434251" cy="1200329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-1270"/>
            <a:r>
              <a:rPr lang="ru-RU" sz="1800" dirty="0"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lang="ru-RU" sz="2400" dirty="0" err="1">
                <a:effectLst/>
                <a:latin typeface="+mn-lt"/>
                <a:ea typeface="Times New Roman" panose="02020603050405020304" pitchFamily="18" charset="0"/>
              </a:rPr>
              <a:t>Кроссенс</a:t>
            </a: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- Формулирование проблемной ситуации</a:t>
            </a:r>
            <a:br>
              <a:rPr lang="ru-RU" sz="24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- Просмотр анимированной презентации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8" name="Стрелка вправо 2">
            <a:extLst>
              <a:ext uri="{FF2B5EF4-FFF2-40B4-BE49-F238E27FC236}">
                <a16:creationId xmlns:a16="http://schemas.microsoft.com/office/drawing/2014/main" id="{232C2383-743C-F4D3-37C3-3E1C4161E17E}"/>
              </a:ext>
            </a:extLst>
          </p:cNvPr>
          <p:cNvSpPr/>
          <p:nvPr/>
        </p:nvSpPr>
        <p:spPr>
          <a:xfrm>
            <a:off x="7783919" y="3940799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132BD75-CF82-DEDD-263C-734C433C25F9}"/>
              </a:ext>
            </a:extLst>
          </p:cNvPr>
          <p:cNvSpPr/>
          <p:nvPr/>
        </p:nvSpPr>
        <p:spPr>
          <a:xfrm>
            <a:off x="8837419" y="4886111"/>
            <a:ext cx="9434251" cy="2308324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станционная игра «Путешествие в мир валют: создание туристической программы в разных странах» (Образовательная программа </a:t>
            </a:r>
            <a:r>
              <a:rPr lang="ru-RU" sz="2400" dirty="0" err="1">
                <a:effectLst/>
                <a:latin typeface="+mn-lt"/>
                <a:ea typeface="Times New Roman" panose="02020603050405020304" pitchFamily="18" charset="0"/>
              </a:rPr>
              <a:t>Якласс</a:t>
            </a: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 «</a:t>
            </a:r>
            <a:r>
              <a:rPr lang="ru-RU" sz="2400" u="sng" dirty="0">
                <a:solidFill>
                  <a:srgbClr val="0563C1"/>
                </a:solidFill>
                <a:effectLst/>
                <a:latin typeface="+mn-lt"/>
                <a:ea typeface="Times New Roman" panose="02020603050405020304" pitchFamily="18" charset="0"/>
                <a:hlinkClick r:id="rId5"/>
              </a:rPr>
              <a:t>Курс по финансовой грамотности</a:t>
            </a: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»),</a:t>
            </a:r>
          </a:p>
          <a:p>
            <a:pPr marL="342900" lvl="0" indent="-342900"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курсы валют на сайте ЦБ РФ и котировки валют на сайте «Финам»</a:t>
            </a:r>
          </a:p>
        </p:txBody>
      </p:sp>
      <p:sp>
        <p:nvSpPr>
          <p:cNvPr id="10" name="Стрелка вправо 12">
            <a:extLst>
              <a:ext uri="{FF2B5EF4-FFF2-40B4-BE49-F238E27FC236}">
                <a16:creationId xmlns:a16="http://schemas.microsoft.com/office/drawing/2014/main" id="{00015649-A1FE-F75D-6891-F564B724F889}"/>
              </a:ext>
            </a:extLst>
          </p:cNvPr>
          <p:cNvSpPr/>
          <p:nvPr/>
        </p:nvSpPr>
        <p:spPr>
          <a:xfrm>
            <a:off x="7793468" y="5679128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38DCA84-8BA2-6047-1F13-8F3EAB5E9904}"/>
              </a:ext>
            </a:extLst>
          </p:cNvPr>
          <p:cNvSpPr/>
          <p:nvPr/>
        </p:nvSpPr>
        <p:spPr>
          <a:xfrm>
            <a:off x="8837419" y="7915229"/>
            <a:ext cx="9434251" cy="461665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265" indent="-342900">
              <a:buFontTx/>
              <a:buChar char="-"/>
            </a:pP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Чемодан, мясорубка, корзина</a:t>
            </a:r>
            <a:endParaRPr lang="ru-RU" sz="2400" dirty="0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2" name="Стрелка вправо 14">
            <a:extLst>
              <a:ext uri="{FF2B5EF4-FFF2-40B4-BE49-F238E27FC236}">
                <a16:creationId xmlns:a16="http://schemas.microsoft.com/office/drawing/2014/main" id="{A8DC7FD7-4981-C771-FE11-0C78458AA659}"/>
              </a:ext>
            </a:extLst>
          </p:cNvPr>
          <p:cNvSpPr/>
          <p:nvPr/>
        </p:nvSpPr>
        <p:spPr>
          <a:xfrm>
            <a:off x="7781839" y="7874267"/>
            <a:ext cx="1043951" cy="425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114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7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C5116B-9F0C-480A-7B7A-C3FE4AC00462}"/>
              </a:ext>
            </a:extLst>
          </p:cNvPr>
          <p:cNvSpPr/>
          <p:nvPr/>
        </p:nvSpPr>
        <p:spPr>
          <a:xfrm>
            <a:off x="5249827" y="2713287"/>
            <a:ext cx="8472557" cy="52529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ФИНАНСОВАЯ ГРАМОТНОСТЬ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360CE5-55CF-9657-DED2-465ACC49585B}"/>
              </a:ext>
            </a:extLst>
          </p:cNvPr>
          <p:cNvSpPr/>
          <p:nvPr/>
        </p:nvSpPr>
        <p:spPr>
          <a:xfrm>
            <a:off x="1686558" y="6321233"/>
            <a:ext cx="4325774" cy="505839"/>
          </a:xfrm>
          <a:prstGeom prst="rect">
            <a:avLst/>
          </a:prstGeom>
          <a:ln>
            <a:solidFill>
              <a:srgbClr val="FC9228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ЧИТАТЕЛЬСКАЯ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4628F83-BCCA-E78F-C3B3-3F47E99FE8DD}"/>
              </a:ext>
            </a:extLst>
          </p:cNvPr>
          <p:cNvSpPr/>
          <p:nvPr/>
        </p:nvSpPr>
        <p:spPr>
          <a:xfrm>
            <a:off x="1686558" y="5261745"/>
            <a:ext cx="4325774" cy="606377"/>
          </a:xfrm>
          <a:prstGeom prst="rect">
            <a:avLst/>
          </a:prstGeom>
          <a:ln>
            <a:solidFill>
              <a:srgbClr val="FF9933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МАТЕМАТИЧЕСКАЯ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5C529AC-D23E-4B6E-18E8-9DBF389AFAB1}"/>
              </a:ext>
            </a:extLst>
          </p:cNvPr>
          <p:cNvSpPr/>
          <p:nvPr/>
        </p:nvSpPr>
        <p:spPr>
          <a:xfrm>
            <a:off x="10644681" y="5055102"/>
            <a:ext cx="7053256" cy="606379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ЕСТЕСТВЕННО-НАУЧНАЯ ГРАМОТНОСТЬ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5436E80-B3D8-23AD-368A-DFC7A54DBB7F}"/>
              </a:ext>
            </a:extLst>
          </p:cNvPr>
          <p:cNvSpPr/>
          <p:nvPr/>
        </p:nvSpPr>
        <p:spPr>
          <a:xfrm>
            <a:off x="10644681" y="7726208"/>
            <a:ext cx="7053256" cy="606378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ГЛОБАЛЬНЫЕ КОМПЕТЕНЦИИ</a:t>
            </a:r>
          </a:p>
        </p:txBody>
      </p:sp>
      <p:sp>
        <p:nvSpPr>
          <p:cNvPr id="9" name="Знак ''плюс'' 1">
            <a:extLst>
              <a:ext uri="{FF2B5EF4-FFF2-40B4-BE49-F238E27FC236}">
                <a16:creationId xmlns:a16="http://schemas.microsoft.com/office/drawing/2014/main" id="{ED2CE1B0-B948-BE22-06EB-97F2979F2AD4}"/>
              </a:ext>
            </a:extLst>
          </p:cNvPr>
          <p:cNvSpPr/>
          <p:nvPr/>
        </p:nvSpPr>
        <p:spPr>
          <a:xfrm>
            <a:off x="8886707" y="3189459"/>
            <a:ext cx="1222985" cy="1047322"/>
          </a:xfrm>
          <a:prstGeom prst="mathPlus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A3211-362D-647C-A991-603F8A2944AC}"/>
              </a:ext>
            </a:extLst>
          </p:cNvPr>
          <p:cNvSpPr txBox="1"/>
          <p:nvPr/>
        </p:nvSpPr>
        <p:spPr>
          <a:xfrm>
            <a:off x="1097280" y="3807910"/>
            <a:ext cx="7843754" cy="1077218"/>
          </a:xfrm>
          <a:prstGeom prst="rect">
            <a:avLst/>
          </a:prstGeom>
          <a:solidFill>
            <a:srgbClr val="FF9933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Инструментальные направления функциональной грамотности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58CAD6-648F-CD42-2A30-A03FE6B702F1}"/>
              </a:ext>
            </a:extLst>
          </p:cNvPr>
          <p:cNvSpPr txBox="1"/>
          <p:nvPr/>
        </p:nvSpPr>
        <p:spPr>
          <a:xfrm>
            <a:off x="10031179" y="3780554"/>
            <a:ext cx="7843754" cy="1077218"/>
          </a:xfrm>
          <a:prstGeom prst="rect">
            <a:avLst/>
          </a:prstGeom>
          <a:solidFill>
            <a:srgbClr val="EE0077"/>
          </a:solidFill>
          <a:ln>
            <a:solidFill>
              <a:srgbClr val="EE007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Тематические направления функциональной грамотности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609999F-4D5C-3348-963A-78815737AF1B}"/>
              </a:ext>
            </a:extLst>
          </p:cNvPr>
          <p:cNvSpPr/>
          <p:nvPr/>
        </p:nvSpPr>
        <p:spPr>
          <a:xfrm>
            <a:off x="1686559" y="7280183"/>
            <a:ext cx="4325773" cy="606377"/>
          </a:xfrm>
          <a:prstGeom prst="rect">
            <a:avLst/>
          </a:prstGeom>
          <a:ln>
            <a:solidFill>
              <a:srgbClr val="FC9228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ЦИФРОВАЯ 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828CAE58-D481-27C8-3163-18F38294181B}"/>
              </a:ext>
            </a:extLst>
          </p:cNvPr>
          <p:cNvCxnSpPr/>
          <p:nvPr/>
        </p:nvCxnSpPr>
        <p:spPr>
          <a:xfrm>
            <a:off x="1097280" y="4847516"/>
            <a:ext cx="0" cy="2771581"/>
          </a:xfrm>
          <a:prstGeom prst="line">
            <a:avLst/>
          </a:prstGeom>
          <a:ln w="38100">
            <a:solidFill>
              <a:srgbClr val="FC92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BFE7B491-89C7-1457-EA8F-B70C64C89082}"/>
              </a:ext>
            </a:extLst>
          </p:cNvPr>
          <p:cNvCxnSpPr/>
          <p:nvPr/>
        </p:nvCxnSpPr>
        <p:spPr>
          <a:xfrm>
            <a:off x="1097280" y="5564934"/>
            <a:ext cx="589278" cy="0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206F6100-8A47-C1EC-B7A0-5F986F8FA3EF}"/>
              </a:ext>
            </a:extLst>
          </p:cNvPr>
          <p:cNvCxnSpPr/>
          <p:nvPr/>
        </p:nvCxnSpPr>
        <p:spPr>
          <a:xfrm>
            <a:off x="1097280" y="7607094"/>
            <a:ext cx="589278" cy="0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704BFAC7-85C5-1950-E807-185536E9AE9E}"/>
              </a:ext>
            </a:extLst>
          </p:cNvPr>
          <p:cNvCxnSpPr/>
          <p:nvPr/>
        </p:nvCxnSpPr>
        <p:spPr>
          <a:xfrm>
            <a:off x="1097280" y="6648114"/>
            <a:ext cx="589278" cy="0"/>
          </a:xfrm>
          <a:prstGeom prst="straightConnector1">
            <a:avLst/>
          </a:prstGeom>
          <a:ln w="38100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E17A27FB-27F8-5707-1453-F77218A42A97}"/>
              </a:ext>
            </a:extLst>
          </p:cNvPr>
          <p:cNvCxnSpPr>
            <a:cxnSpLocks/>
          </p:cNvCxnSpPr>
          <p:nvPr/>
        </p:nvCxnSpPr>
        <p:spPr>
          <a:xfrm>
            <a:off x="10055403" y="4805132"/>
            <a:ext cx="0" cy="4841606"/>
          </a:xfrm>
          <a:prstGeom prst="line">
            <a:avLst/>
          </a:prstGeom>
          <a:ln w="38100">
            <a:solidFill>
              <a:srgbClr val="EE00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E99C2647-2257-99FA-B844-880492E40C93}"/>
              </a:ext>
            </a:extLst>
          </p:cNvPr>
          <p:cNvCxnSpPr/>
          <p:nvPr/>
        </p:nvCxnSpPr>
        <p:spPr>
          <a:xfrm>
            <a:off x="10083836" y="5564934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A66EBB3C-24B0-528B-F31C-2D34446E1DF5}"/>
              </a:ext>
            </a:extLst>
          </p:cNvPr>
          <p:cNvCxnSpPr/>
          <p:nvPr/>
        </p:nvCxnSpPr>
        <p:spPr>
          <a:xfrm>
            <a:off x="10109692" y="8393575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619EB3-782E-6804-81D2-1B65781F5D59}"/>
              </a:ext>
            </a:extLst>
          </p:cNvPr>
          <p:cNvSpPr/>
          <p:nvPr/>
        </p:nvSpPr>
        <p:spPr>
          <a:xfrm>
            <a:off x="6111413" y="5323057"/>
            <a:ext cx="2454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работа с числами</a:t>
            </a:r>
            <a:endParaRPr lang="ru-RU" sz="240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843DBB5-80DA-ABA6-568C-FD76851F7CE9}"/>
              </a:ext>
            </a:extLst>
          </p:cNvPr>
          <p:cNvSpPr/>
          <p:nvPr/>
        </p:nvSpPr>
        <p:spPr>
          <a:xfrm>
            <a:off x="6012332" y="6220694"/>
            <a:ext cx="38202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понимание предложенного 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к анализу текста</a:t>
            </a:r>
            <a:endParaRPr lang="ru-RU" sz="240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70D354F-9CB4-9038-43EF-760DAA7FC25C}"/>
              </a:ext>
            </a:extLst>
          </p:cNvPr>
          <p:cNvSpPr/>
          <p:nvPr/>
        </p:nvSpPr>
        <p:spPr>
          <a:xfrm>
            <a:off x="6070299" y="7280183"/>
            <a:ext cx="3557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цифровые медиа-ресурсы</a:t>
            </a:r>
          </a:p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(короткое видео)</a:t>
            </a:r>
            <a:endParaRPr lang="ru-RU" sz="2400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A6B0BC0-3897-DFD4-E277-3D43797621DA}"/>
              </a:ext>
            </a:extLst>
          </p:cNvPr>
          <p:cNvSpPr/>
          <p:nvPr/>
        </p:nvSpPr>
        <p:spPr>
          <a:xfrm>
            <a:off x="10644681" y="8325758"/>
            <a:ext cx="6849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изучение достопримечательностей разных стран</a:t>
            </a:r>
            <a:endParaRPr lang="ru-RU" sz="2400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5EF8F28-D581-F8E7-8353-C55C936E160C}"/>
              </a:ext>
            </a:extLst>
          </p:cNvPr>
          <p:cNvSpPr/>
          <p:nvPr/>
        </p:nvSpPr>
        <p:spPr>
          <a:xfrm>
            <a:off x="10618879" y="5780388"/>
            <a:ext cx="71773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анализ ситуации и прогнозирование будущего развития событий в процессе ответов на вопросы: «Помогите принять правильное решение. О чем турист должен подумать, принимая решение? Чем он рискует?» 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532E5F0-8C8F-716D-05B3-A1A994B15409}"/>
              </a:ext>
            </a:extLst>
          </p:cNvPr>
          <p:cNvSpPr/>
          <p:nvPr/>
        </p:nvSpPr>
        <p:spPr>
          <a:xfrm>
            <a:off x="10618879" y="8972597"/>
            <a:ext cx="7053256" cy="606378"/>
          </a:xfrm>
          <a:prstGeom prst="rect">
            <a:avLst/>
          </a:prstGeom>
          <a:ln>
            <a:solidFill>
              <a:srgbClr val="EE007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КРЕАТИВНОЕ МЫШЛЕНИЕ</a:t>
            </a: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588FFF88-3E7D-DBC2-9DE5-A3EB202EA221}"/>
              </a:ext>
            </a:extLst>
          </p:cNvPr>
          <p:cNvCxnSpPr/>
          <p:nvPr/>
        </p:nvCxnSpPr>
        <p:spPr>
          <a:xfrm>
            <a:off x="10055403" y="9275786"/>
            <a:ext cx="589278" cy="0"/>
          </a:xfrm>
          <a:prstGeom prst="straightConnector1">
            <a:avLst/>
          </a:prstGeom>
          <a:ln w="38100">
            <a:solidFill>
              <a:srgbClr val="EE00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B5C243E-5B3A-C0A7-98A1-98EEE085B6F9}"/>
              </a:ext>
            </a:extLst>
          </p:cNvPr>
          <p:cNvSpPr/>
          <p:nvPr/>
        </p:nvSpPr>
        <p:spPr>
          <a:xfrm>
            <a:off x="10673114" y="9696331"/>
            <a:ext cx="6849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latin typeface="Times New Roman" panose="02020603050405020304" pitchFamily="18" charset="0"/>
                <a:sym typeface="Tahoma" panose="020B0604030504040204" pitchFamily="34" charset="0"/>
              </a:rPr>
              <a:t>решение </a:t>
            </a:r>
            <a:r>
              <a:rPr lang="ru-RU" altLang="ru-RU" sz="2400" dirty="0" err="1">
                <a:latin typeface="Times New Roman" panose="02020603050405020304" pitchFamily="18" charset="0"/>
                <a:sym typeface="Tahoma" panose="020B0604030504040204" pitchFamily="34" charset="0"/>
              </a:rPr>
              <a:t>кроссенса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26158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EE7A0C-0EA7-2050-3956-13F7BEF31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232392"/>
              </p:ext>
            </p:extLst>
          </p:nvPr>
        </p:nvGraphicFramePr>
        <p:xfrm>
          <a:off x="326424" y="2932029"/>
          <a:ext cx="18330852" cy="6473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55529">
                  <a:extLst>
                    <a:ext uri="{9D8B030D-6E8A-4147-A177-3AD203B41FA5}">
                      <a16:colId xmlns:a16="http://schemas.microsoft.com/office/drawing/2014/main" val="2881066290"/>
                    </a:ext>
                  </a:extLst>
                </a:gridCol>
                <a:gridCol w="4677508">
                  <a:extLst>
                    <a:ext uri="{9D8B030D-6E8A-4147-A177-3AD203B41FA5}">
                      <a16:colId xmlns:a16="http://schemas.microsoft.com/office/drawing/2014/main" val="4265129035"/>
                    </a:ext>
                  </a:extLst>
                </a:gridCol>
                <a:gridCol w="8897815">
                  <a:extLst>
                    <a:ext uri="{9D8B030D-6E8A-4147-A177-3AD203B41FA5}">
                      <a16:colId xmlns:a16="http://schemas.microsoft.com/office/drawing/2014/main" val="1061353605"/>
                    </a:ext>
                  </a:extLst>
                </a:gridCol>
              </a:tblGrid>
              <a:tr h="45610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b="1" cap="all" dirty="0">
                          <a:solidFill>
                            <a:schemeClr val="bg1"/>
                          </a:solidFill>
                          <a:latin typeface="+mn-lt"/>
                          <a:ea typeface="Proxima Nova"/>
                          <a:cs typeface="Proxima Nova"/>
                          <a:sym typeface="Proxima Nova"/>
                        </a:rPr>
                        <a:t>Этап 0. Подготовительный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310171"/>
                  </a:ext>
                </a:extLst>
              </a:tr>
              <a:tr h="561612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+mn-lt"/>
                          <a:ea typeface="Tahoma"/>
                          <a:cs typeface="Tahoma"/>
                          <a:sym typeface="Tahoma"/>
                        </a:rPr>
                        <a:t>0. Необходимо подготовить раздаточные материалы, ведущих, аудиторию для проведения станционной игры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452888"/>
                  </a:ext>
                </a:extLst>
              </a:tr>
              <a:tr h="55366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400" b="1" cap="all" dirty="0">
                          <a:solidFill>
                            <a:schemeClr val="bg1"/>
                          </a:solidFill>
                          <a:latin typeface="+mn-lt"/>
                          <a:ea typeface="Proxima Nova"/>
                          <a:cs typeface="Proxima Nova"/>
                          <a:sym typeface="Proxima Nova"/>
                        </a:rPr>
                        <a:t>Этап 1. Мотивационно-целевой (5 минут)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822510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32128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1.1 У</a:t>
                      </a:r>
                      <a:r>
                        <a:rPr lang="ru-RU" sz="2400" dirty="0">
                          <a:effectLst/>
                          <a:latin typeface="+mn-lt"/>
                        </a:rPr>
                        <a:t>читель предлагает детям решить </a:t>
                      </a:r>
                      <a:r>
                        <a:rPr lang="ru-RU" sz="2400" dirty="0" err="1">
                          <a:effectLst/>
                          <a:latin typeface="+mn-lt"/>
                        </a:rPr>
                        <a:t>кроссенс</a:t>
                      </a:r>
                      <a:endParaRPr lang="ru-RU" sz="24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Называют ассоциации по элементам кроссенса.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В ходе диалога определяют ключевое понятие занятия (валюта)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Формирование положительного отношения, живого интереса к занятию. 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Учащиеся включаются в диалог с учителем. 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Учащиеся узнали, что есть риски при обмене валют: мошенничества, изменение обменного курса, котировок. 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Учащиеся учатся анализировать информацию, представленную в разных формах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7275743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1.2 </a:t>
                      </a:r>
                      <a:r>
                        <a:rPr lang="ru-RU" sz="2400" dirty="0">
                          <a:effectLst/>
                          <a:latin typeface="+mn-lt"/>
                        </a:rPr>
                        <a:t>Знакомит с проблемной ситуацией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Читают описание практической ситуации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2131186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 </a:t>
                      </a:r>
                      <a:r>
                        <a:rPr lang="ru-RU" sz="2400" dirty="0">
                          <a:effectLst/>
                          <a:latin typeface="+mn-lt"/>
                        </a:rPr>
                        <a:t>Демонстрирует анимационную презентацию «Обмен валюты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Смотрят и фиксируют риски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481883"/>
                  </a:ext>
                </a:extLst>
              </a:tr>
            </a:tbl>
          </a:graphicData>
        </a:graphic>
      </p:graphicFrame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E36E5FC1-0F72-D787-8419-3856DCC09B55}"/>
              </a:ext>
            </a:extLst>
          </p:cNvPr>
          <p:cNvSpPr txBox="1"/>
          <p:nvPr/>
        </p:nvSpPr>
        <p:spPr>
          <a:xfrm>
            <a:off x="508366" y="4665703"/>
            <a:ext cx="4410121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09904D07-6DB9-B7A8-1E80-3EBE4F0545AF}"/>
              </a:ext>
            </a:extLst>
          </p:cNvPr>
          <p:cNvSpPr txBox="1"/>
          <p:nvPr/>
        </p:nvSpPr>
        <p:spPr>
          <a:xfrm>
            <a:off x="5100429" y="4664197"/>
            <a:ext cx="4572000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40B8F20C-C065-1425-4483-B70264B7AFEE}"/>
              </a:ext>
            </a:extLst>
          </p:cNvPr>
          <p:cNvSpPr txBox="1"/>
          <p:nvPr/>
        </p:nvSpPr>
        <p:spPr>
          <a:xfrm>
            <a:off x="10074294" y="4612074"/>
            <a:ext cx="838955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9464666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EE7A0C-0EA7-2050-3956-13F7BEF31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438535"/>
              </p:ext>
            </p:extLst>
          </p:nvPr>
        </p:nvGraphicFramePr>
        <p:xfrm>
          <a:off x="291089" y="3126804"/>
          <a:ext cx="18330852" cy="62620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5019">
                  <a:extLst>
                    <a:ext uri="{9D8B030D-6E8A-4147-A177-3AD203B41FA5}">
                      <a16:colId xmlns:a16="http://schemas.microsoft.com/office/drawing/2014/main" val="2881066290"/>
                    </a:ext>
                  </a:extLst>
                </a:gridCol>
                <a:gridCol w="4958861">
                  <a:extLst>
                    <a:ext uri="{9D8B030D-6E8A-4147-A177-3AD203B41FA5}">
                      <a16:colId xmlns:a16="http://schemas.microsoft.com/office/drawing/2014/main" val="4265129035"/>
                    </a:ext>
                  </a:extLst>
                </a:gridCol>
                <a:gridCol w="8756972">
                  <a:extLst>
                    <a:ext uri="{9D8B030D-6E8A-4147-A177-3AD203B41FA5}">
                      <a16:colId xmlns:a16="http://schemas.microsoft.com/office/drawing/2014/main" val="1061353605"/>
                    </a:ext>
                  </a:extLst>
                </a:gridCol>
              </a:tblGrid>
              <a:tr h="553664">
                <a:tc gridSpan="3">
                  <a:txBody>
                    <a:bodyPr/>
                    <a:lstStyle/>
                    <a:p>
                      <a:pPr lvl="0"/>
                      <a:r>
                        <a:rPr lang="ru-RU" sz="2400" b="1" cap="all" dirty="0">
                          <a:solidFill>
                            <a:schemeClr val="bg1"/>
                          </a:solidFill>
                          <a:latin typeface="+mn-lt"/>
                          <a:ea typeface="Proxima Nova"/>
                          <a:cs typeface="Proxima Nova"/>
                          <a:sym typeface="Proxima Nova"/>
                        </a:rPr>
                        <a:t>2. Операционно-действенный компонент (30 минут)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822510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32128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2.1 </a:t>
                      </a: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Делит класс на группы. Объясняет правила игры. Назначает модераторов. </a:t>
                      </a:r>
                    </a:p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Раздает каждой группе маршрутные листы.</a:t>
                      </a:r>
                    </a:p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Формулирует учебную задачу: «Спланировать бюджет семейного путешествия».</a:t>
                      </a:r>
                    </a:p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Проверяет составленный бюджет поездки.</a:t>
                      </a:r>
                      <a:endParaRPr lang="ru-RU" sz="18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Рассаживаются по группам. Планируют бюджет поездки с учетом обмена валют. 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Учащиеся учатся планировать бюджет поездки, верно реагировать на различные стрессовые ситуации и корректировать бюджет. 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Узнают, как выгодно обменивать валюты. 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Понимают, какие риски при обмене валют и заграничных путешествиях могут возникнуть и как их избежать.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Участники работают в микро-группах, что способствует развитию коммуникационных навыков и умению работать в команде.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7275743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2.2 </a:t>
                      </a: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Отслеживает ход игры, поддерживает дисциплину, подсчитывает результаты в конце игры</a:t>
                      </a:r>
                      <a:endParaRPr lang="ru-RU" sz="18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Рассаживаются по группам. Планируют бюджет поездки с учетом обмена валют. 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2131186"/>
                  </a:ext>
                </a:extLst>
              </a:tr>
            </a:tbl>
          </a:graphicData>
        </a:graphic>
      </p:graphicFrame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E36E5FC1-0F72-D787-8419-3856DCC09B55}"/>
              </a:ext>
            </a:extLst>
          </p:cNvPr>
          <p:cNvSpPr txBox="1"/>
          <p:nvPr/>
        </p:nvSpPr>
        <p:spPr>
          <a:xfrm>
            <a:off x="350272" y="3785597"/>
            <a:ext cx="4410121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09904D07-6DB9-B7A8-1E80-3EBE4F0545AF}"/>
              </a:ext>
            </a:extLst>
          </p:cNvPr>
          <p:cNvSpPr txBox="1"/>
          <p:nvPr/>
        </p:nvSpPr>
        <p:spPr>
          <a:xfrm>
            <a:off x="5077318" y="3785597"/>
            <a:ext cx="4572000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40B8F20C-C065-1425-4483-B70264B7AFEE}"/>
              </a:ext>
            </a:extLst>
          </p:cNvPr>
          <p:cNvSpPr txBox="1"/>
          <p:nvPr/>
        </p:nvSpPr>
        <p:spPr>
          <a:xfrm>
            <a:off x="9966243" y="3785597"/>
            <a:ext cx="838955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204439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EE7A0C-0EA7-2050-3956-13F7BEF31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941144"/>
              </p:ext>
            </p:extLst>
          </p:nvPr>
        </p:nvGraphicFramePr>
        <p:xfrm>
          <a:off x="508366" y="2967198"/>
          <a:ext cx="18330852" cy="5530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73113">
                  <a:extLst>
                    <a:ext uri="{9D8B030D-6E8A-4147-A177-3AD203B41FA5}">
                      <a16:colId xmlns:a16="http://schemas.microsoft.com/office/drawing/2014/main" val="2881066290"/>
                    </a:ext>
                  </a:extLst>
                </a:gridCol>
                <a:gridCol w="4853354">
                  <a:extLst>
                    <a:ext uri="{9D8B030D-6E8A-4147-A177-3AD203B41FA5}">
                      <a16:colId xmlns:a16="http://schemas.microsoft.com/office/drawing/2014/main" val="4265129035"/>
                    </a:ext>
                  </a:extLst>
                </a:gridCol>
                <a:gridCol w="8704385">
                  <a:extLst>
                    <a:ext uri="{9D8B030D-6E8A-4147-A177-3AD203B41FA5}">
                      <a16:colId xmlns:a16="http://schemas.microsoft.com/office/drawing/2014/main" val="1061353605"/>
                    </a:ext>
                  </a:extLst>
                </a:gridCol>
              </a:tblGrid>
              <a:tr h="553664">
                <a:tc gridSpan="3">
                  <a:txBody>
                    <a:bodyPr/>
                    <a:lstStyle/>
                    <a:p>
                      <a:pPr lvl="0"/>
                      <a:r>
                        <a:rPr lang="ru-RU" sz="2400" b="1" cap="all" dirty="0">
                          <a:solidFill>
                            <a:schemeClr val="bg1"/>
                          </a:solidFill>
                          <a:latin typeface="+mn-lt"/>
                          <a:ea typeface="Proxima Nova"/>
                          <a:cs typeface="Proxima Nova"/>
                          <a:sym typeface="Proxima Nova"/>
                        </a:rPr>
                        <a:t>Этап 3. Рефлексивно-оценочный компонент (5 минут)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822510"/>
                  </a:ext>
                </a:extLst>
              </a:tr>
              <a:tr h="9136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32128"/>
                  </a:ext>
                </a:extLst>
              </a:tr>
              <a:tr h="4063621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3.1 предлагает учащимся оценить полученный опыт путем приема «</a:t>
                      </a:r>
                      <a:r>
                        <a:rPr lang="ru-RU" sz="2183" b="1" i="1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Чемодан, мясорубка, корзина»</a:t>
                      </a:r>
                      <a:endParaRPr lang="ru-RU" sz="18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На доске вывешиваются рисунки чемодана, мясорубки, корзины.</a:t>
                      </a:r>
                    </a:p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Ученики решают как они поступят с информацией, полученной на уроке, встав рядом с выбранным предметом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Учащиеся осмысливают материал</a:t>
                      </a:r>
                      <a:endParaRPr lang="ru-RU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7275743"/>
                  </a:ext>
                </a:extLst>
              </a:tr>
            </a:tbl>
          </a:graphicData>
        </a:graphic>
      </p:graphicFrame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E36E5FC1-0F72-D787-8419-3856DCC09B55}"/>
              </a:ext>
            </a:extLst>
          </p:cNvPr>
          <p:cNvSpPr txBox="1"/>
          <p:nvPr/>
        </p:nvSpPr>
        <p:spPr>
          <a:xfrm>
            <a:off x="684212" y="3732843"/>
            <a:ext cx="4410121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учителя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09904D07-6DB9-B7A8-1E80-3EBE4F0545AF}"/>
              </a:ext>
            </a:extLst>
          </p:cNvPr>
          <p:cNvSpPr txBox="1"/>
          <p:nvPr/>
        </p:nvSpPr>
        <p:spPr>
          <a:xfrm>
            <a:off x="5502294" y="3732843"/>
            <a:ext cx="4572000" cy="451664"/>
          </a:xfrm>
          <a:prstGeom prst="rect">
            <a:avLst/>
          </a:prstGeom>
          <a:solidFill>
            <a:srgbClr val="F07D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Деятельность учеников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40B8F20C-C065-1425-4483-B70264B7AFEE}"/>
              </a:ext>
            </a:extLst>
          </p:cNvPr>
          <p:cNvSpPr txBox="1"/>
          <p:nvPr/>
        </p:nvSpPr>
        <p:spPr>
          <a:xfrm>
            <a:off x="10261979" y="3711926"/>
            <a:ext cx="8389553" cy="451664"/>
          </a:xfrm>
          <a:prstGeom prst="rect">
            <a:avLst/>
          </a:prstGeom>
          <a:solidFill>
            <a:srgbClr val="E61859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Образовательный эффект 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369916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39697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9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94D908-B42C-9C8F-5F9A-D51A558463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538" y="2094862"/>
            <a:ext cx="10234246" cy="769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68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1207399" y="1272867"/>
            <a:ext cx="16557414" cy="7468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4000" b="1" dirty="0">
                <a:ea typeface="Proxima Nova"/>
                <a:cs typeface="Proxima Nova"/>
                <a:sym typeface="Proxima Nova"/>
              </a:rPr>
              <a:t>Комплекс образовательных мероприятий </a:t>
            </a:r>
          </a:p>
          <a:p>
            <a:pPr lvl="0" algn="ctr"/>
            <a:r>
              <a:rPr lang="ru-RU" sz="4000" b="1" dirty="0">
                <a:ea typeface="Proxima Nova"/>
                <a:cs typeface="Proxima Nova"/>
                <a:sym typeface="Proxima Nova"/>
              </a:rPr>
              <a:t>по теме «Деньги и операции с ними: иностранная валюта» </a:t>
            </a:r>
            <a:br>
              <a:rPr lang="ru-RU" sz="4000" b="1" dirty="0">
                <a:ea typeface="Proxima Nova"/>
                <a:cs typeface="Proxima Nova"/>
                <a:sym typeface="Proxima Nova"/>
              </a:rPr>
            </a:br>
            <a:r>
              <a:rPr lang="ru-RU" sz="4000" b="1" dirty="0">
                <a:ea typeface="Proxima Nova"/>
                <a:cs typeface="Proxima Nova"/>
                <a:sym typeface="Proxima Nova"/>
              </a:rPr>
              <a:t>для учащихся 9 класса</a:t>
            </a:r>
          </a:p>
          <a:p>
            <a:pPr lvl="0" algn="ctr"/>
            <a:r>
              <a:rPr lang="ru-RU" sz="4000" b="1" dirty="0">
                <a:ea typeface="Proxima Nova"/>
                <a:cs typeface="Proxima Nova"/>
                <a:sym typeface="Proxima Nova"/>
              </a:rPr>
              <a:t>Группа 18</a:t>
            </a: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36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Слушатели:</a:t>
            </a:r>
          </a:p>
          <a:p>
            <a:pPr indent="-1270" algn="just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 </a:t>
            </a:r>
            <a:r>
              <a:rPr lang="ru-RU" sz="3600" b="1" dirty="0">
                <a:solidFill>
                  <a:schemeClr val="dk1"/>
                </a:solidFill>
                <a:latin typeface="+mj-lt"/>
                <a:cs typeface="Proxima Nova"/>
              </a:rPr>
              <a:t>Рубцова Татьяна Викторовна</a:t>
            </a:r>
          </a:p>
          <a:p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</a:t>
            </a:r>
            <a:r>
              <a:rPr lang="ru-RU" sz="4000" b="1" dirty="0">
                <a:solidFill>
                  <a:schemeClr val="dk1"/>
                </a:solidFill>
                <a:latin typeface="+mj-lt"/>
                <a:cs typeface="Proxima Nova"/>
              </a:rPr>
              <a:t> Леонтьева Ольга 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cs typeface="Proxima Nova"/>
              </a:rPr>
              <a:t>Петерисовна</a:t>
            </a:r>
            <a:endParaRPr lang="ru-RU" sz="4000" b="1" dirty="0">
              <a:solidFill>
                <a:schemeClr val="dk1"/>
              </a:solidFill>
              <a:latin typeface="+mj-lt"/>
              <a:cs typeface="Proxima Nova"/>
            </a:endParaRP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 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cs typeface="Proxima Nova"/>
              </a:rPr>
              <a:t>Абликова</a:t>
            </a:r>
            <a:r>
              <a:rPr lang="ru-RU" sz="4000" b="1" dirty="0">
                <a:solidFill>
                  <a:schemeClr val="dk1"/>
                </a:solidFill>
                <a:latin typeface="+mj-lt"/>
                <a:cs typeface="Proxima Nova"/>
              </a:rPr>
              <a:t> Любовь Викторовна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 </a:t>
            </a:r>
            <a:r>
              <a:rPr lang="ru-RU" sz="4000" b="1" dirty="0">
                <a:solidFill>
                  <a:schemeClr val="dk1"/>
                </a:solidFill>
                <a:latin typeface="+mj-lt"/>
                <a:cs typeface="Proxima Nova"/>
              </a:rPr>
              <a:t>Бутба Саида 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cs typeface="Proxima Nova"/>
              </a:rPr>
              <a:t>Занбеевна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 </a:t>
            </a:r>
            <a:r>
              <a:rPr lang="ru-RU" sz="4000" b="1" dirty="0" err="1">
                <a:solidFill>
                  <a:schemeClr val="dk1"/>
                </a:solidFill>
                <a:latin typeface="+mj-lt"/>
                <a:cs typeface="Proxima Nova"/>
              </a:rPr>
              <a:t>Шлютгавер</a:t>
            </a:r>
            <a:r>
              <a:rPr lang="ru-RU" sz="4000" b="1" dirty="0">
                <a:solidFill>
                  <a:schemeClr val="dk1"/>
                </a:solidFill>
                <a:latin typeface="+mj-lt"/>
                <a:cs typeface="Proxima Nova"/>
              </a:rPr>
              <a:t> Наталья Валерьевна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29" y="369945"/>
            <a:ext cx="10149123" cy="86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37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39697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9</a:t>
            </a:r>
          </a:p>
        </p:txBody>
      </p:sp>
      <p:sp>
        <p:nvSpPr>
          <p:cNvPr id="2" name="Google Shape;240;g2caef66eca8_0_158">
            <a:extLst>
              <a:ext uri="{FF2B5EF4-FFF2-40B4-BE49-F238E27FC236}">
                <a16:creationId xmlns:a16="http://schemas.microsoft.com/office/drawing/2014/main" id="{F0160B3A-23A1-AE04-D1D5-987870012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853" y="8291186"/>
            <a:ext cx="11769725" cy="203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 marL="457200" indent="-4064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различать российскую и иностранную валюту;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рассчитывать количество приобретаемой валюты на определенную сумму в другой валюте и стоимость покупки;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находить возможности для наиболее выгодного обмена валюты;</a:t>
            </a:r>
          </a:p>
          <a:p>
            <a:pPr marL="393700" indent="-3429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оценивать валютный риск</a:t>
            </a:r>
          </a:p>
        </p:txBody>
      </p:sp>
      <p:sp>
        <p:nvSpPr>
          <p:cNvPr id="4" name="Google Shape;237;g2caef66eca8_0_158">
            <a:extLst>
              <a:ext uri="{FF2B5EF4-FFF2-40B4-BE49-F238E27FC236}">
                <a16:creationId xmlns:a16="http://schemas.microsoft.com/office/drawing/2014/main" id="{E47526B0-AA2A-5310-811A-1A04D2A07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403" y="7460555"/>
            <a:ext cx="13363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01509F"/>
                </a:solidFill>
                <a:latin typeface="+mn-lt"/>
                <a:sym typeface="Proxima Nova" panose="020B0604020202020204" charset="0"/>
              </a:rPr>
              <a:t>УМЕЮТ (ПРЕДМЕТНЫЕ ЖИЗНЕННЫЕ УМЕНИЯ)</a:t>
            </a:r>
          </a:p>
        </p:txBody>
      </p:sp>
      <p:sp>
        <p:nvSpPr>
          <p:cNvPr id="7" name="Google Shape;225;p4">
            <a:extLst>
              <a:ext uri="{FF2B5EF4-FFF2-40B4-BE49-F238E27FC236}">
                <a16:creationId xmlns:a16="http://schemas.microsoft.com/office/drawing/2014/main" id="{14DF6CC9-AA35-0576-A0B2-D5AF843CF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1516" y="2445030"/>
            <a:ext cx="118999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00B050"/>
                </a:solidFill>
                <a:latin typeface="+mn-lt"/>
                <a:sym typeface="Proxima Nova" panose="020B0604020202020204" charset="0"/>
              </a:rPr>
              <a:t>УЧАЩИЕСЯ ЗНАЮТ/ПОНИМАЮТ</a:t>
            </a:r>
          </a:p>
        </p:txBody>
      </p:sp>
      <p:sp>
        <p:nvSpPr>
          <p:cNvPr id="8" name="Google Shape;228;p4">
            <a:extLst>
              <a:ext uri="{FF2B5EF4-FFF2-40B4-BE49-F238E27FC236}">
                <a16:creationId xmlns:a16="http://schemas.microsoft.com/office/drawing/2014/main" id="{66A60184-8911-E802-F05F-5711C7B2DAB4}"/>
              </a:ext>
            </a:extLst>
          </p:cNvPr>
          <p:cNvSpPr txBox="1"/>
          <p:nvPr/>
        </p:nvSpPr>
        <p:spPr>
          <a:xfrm>
            <a:off x="5624121" y="3127315"/>
            <a:ext cx="11768137" cy="12926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</a:rPr>
              <a:t>что такое валюта, валютный курс;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</a:rPr>
              <a:t>правила обмена валют в России, перевода, ввоза и вывоза;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</a:rPr>
              <a:t>влияние курсов валют на стоимость товаров</a:t>
            </a:r>
          </a:p>
        </p:txBody>
      </p:sp>
      <p:sp>
        <p:nvSpPr>
          <p:cNvPr id="9" name="Google Shape;229;p4">
            <a:extLst>
              <a:ext uri="{FF2B5EF4-FFF2-40B4-BE49-F238E27FC236}">
                <a16:creationId xmlns:a16="http://schemas.microsoft.com/office/drawing/2014/main" id="{BDEB4A96-60A7-5F00-F284-926510397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1516" y="4885382"/>
            <a:ext cx="1254125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ru-RU" altLang="ru-RU" sz="4300" b="1" dirty="0">
                <a:solidFill>
                  <a:srgbClr val="EE0077"/>
                </a:solidFill>
                <a:latin typeface="+mn-lt"/>
                <a:sym typeface="Proxima Nova" panose="020B0604020202020204" charset="0"/>
              </a:rPr>
              <a:t>ИМЕЮТ УСТАНОВКУ</a:t>
            </a:r>
          </a:p>
        </p:txBody>
      </p:sp>
      <p:sp>
        <p:nvSpPr>
          <p:cNvPr id="10" name="Google Shape;230;p4">
            <a:extLst>
              <a:ext uri="{FF2B5EF4-FFF2-40B4-BE49-F238E27FC236}">
                <a16:creationId xmlns:a16="http://schemas.microsoft.com/office/drawing/2014/main" id="{126C7430-8A93-DA59-FEFC-3CA496644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853" y="5562117"/>
            <a:ext cx="11458575" cy="16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>
            <a:spAutoFit/>
          </a:bodyPr>
          <a:lstStyle>
            <a:lvl1pPr marL="179388" indent="-2667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457200" indent="-4572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быть готовым переводить цены, указанные в иностранной валюте в соответствующие суммы в иностранной валюте;</a:t>
            </a:r>
          </a:p>
          <a:p>
            <a:pPr marL="457200" indent="-457200" algn="just">
              <a:buSzPts val="2800"/>
              <a:buFont typeface="Wingdings" panose="05000000000000000000" pitchFamily="2" charset="2"/>
              <a:buChar char="Ø"/>
            </a:pPr>
            <a:r>
              <a:rPr lang="ru-RU" altLang="ru-RU" dirty="0">
                <a:latin typeface="+mn-lt"/>
                <a:sym typeface="Proxima Nova" panose="020B0604020202020204" charset="0"/>
              </a:rPr>
              <a:t>проявлять уверенность при принятии решений о конвертации денег из одной валюты в другую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63B5043-DFE8-BEAA-0735-E5B45D88EE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646" y="4264974"/>
            <a:ext cx="3896532" cy="295910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00AC87C-2C8B-DDA0-3983-301EC290F0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016" y="1370091"/>
            <a:ext cx="2866535" cy="28028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365A7C2-D244-5DA6-55A4-55FDEB94906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442" r="8786"/>
          <a:stretch/>
        </p:blipFill>
        <p:spPr>
          <a:xfrm>
            <a:off x="326424" y="7537389"/>
            <a:ext cx="4866334" cy="257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66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1" y="4196444"/>
            <a:ext cx="8827691" cy="7511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DB65A0-5A7C-DDD6-1E04-B270D12B866C}"/>
              </a:ext>
            </a:extLst>
          </p:cNvPr>
          <p:cNvSpPr txBox="1"/>
          <p:nvPr/>
        </p:nvSpPr>
        <p:spPr>
          <a:xfrm>
            <a:off x="1635369" y="2444262"/>
            <a:ext cx="15949246" cy="6567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УСЛОВИЯ ПЕДАГОГИЧЕСКОГО КЕЙСА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endParaRPr lang="ru-RU" sz="2400" b="1" dirty="0">
              <a:solidFill>
                <a:schemeClr val="tx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endParaRPr lang="ru-RU" sz="2400" b="1" dirty="0">
              <a:solidFill>
                <a:schemeClr val="tx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endParaRPr lang="ru-RU" sz="2400" b="1" dirty="0">
              <a:solidFill>
                <a:schemeClr val="tx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ctr"/>
            <a:r>
              <a:rPr lang="ru-RU" sz="3600" dirty="0">
                <a:effectLst/>
                <a:latin typeface="+mj-lt"/>
                <a:ea typeface="Times New Roman" panose="02020603050405020304" pitchFamily="18" charset="0"/>
              </a:rPr>
              <a:t>Вашей проектной группе необходимо разработать комплекс образовательных активностей по финансовой грамотности для СОШ, находящейся малом городе N, по тематике «Деньги и операции с ними: иностранная валюта» для учащихся 9 класса, в котором учатся 22 ребенка. Особенностями класса является то, что в нем есть дети с ОВЗ; дети из семей со средними доходами, родители имеют высшее образование, постоянную работу, мобильны</a:t>
            </a:r>
            <a:r>
              <a:rPr lang="ru-RU" sz="3600" i="1" dirty="0">
                <a:effectLst/>
                <a:latin typeface="+mj-lt"/>
                <a:ea typeface="Times New Roman" panose="02020603050405020304" pitchFamily="18" charset="0"/>
              </a:rPr>
              <a:t>.</a:t>
            </a:r>
            <a:r>
              <a:rPr lang="ru-RU" sz="4400" b="1" dirty="0">
                <a:solidFill>
                  <a:schemeClr val="tx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02079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CF4F8A-AB82-0FBD-B4CE-A69688A10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885422"/>
              </p:ext>
            </p:extLst>
          </p:nvPr>
        </p:nvGraphicFramePr>
        <p:xfrm>
          <a:off x="457200" y="2113911"/>
          <a:ext cx="17814472" cy="7715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2046">
                  <a:extLst>
                    <a:ext uri="{9D8B030D-6E8A-4147-A177-3AD203B41FA5}">
                      <a16:colId xmlns:a16="http://schemas.microsoft.com/office/drawing/2014/main" val="2627904742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661880558"/>
                    </a:ext>
                  </a:extLst>
                </a:gridCol>
                <a:gridCol w="4659923">
                  <a:extLst>
                    <a:ext uri="{9D8B030D-6E8A-4147-A177-3AD203B41FA5}">
                      <a16:colId xmlns:a16="http://schemas.microsoft.com/office/drawing/2014/main" val="1479982817"/>
                    </a:ext>
                  </a:extLst>
                </a:gridCol>
                <a:gridCol w="4749103">
                  <a:extLst>
                    <a:ext uri="{9D8B030D-6E8A-4147-A177-3AD203B41FA5}">
                      <a16:colId xmlns:a16="http://schemas.microsoft.com/office/drawing/2014/main" val="2771347029"/>
                    </a:ext>
                  </a:extLst>
                </a:gridCol>
              </a:tblGrid>
              <a:tr h="11283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933970"/>
                  </a:ext>
                </a:extLst>
              </a:tr>
              <a:tr h="3293751">
                <a:tc>
                  <a:txBody>
                    <a:bodyPr/>
                    <a:lstStyle/>
                    <a:p>
                      <a:pPr algn="ctr"/>
                      <a:r>
                        <a:rPr lang="ru-RU" sz="28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Малый город N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неразнообразная финансовая инфраструктура (банки);</a:t>
                      </a:r>
                      <a:b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</a:br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стабильный Интернет;</a:t>
                      </a:r>
                      <a:b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</a:br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материально-техническая оснащенность школы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угрозы мошенничества высокие;</a:t>
                      </a:r>
                      <a:b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</a:br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риск разглашения информации о персональных данных родителей через детей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онлайн-приглашение профессиональных экспертов по узким финансовым вопросам;</a:t>
                      </a:r>
                      <a:b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</a:br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 онлайн-экскурсии в финансовые организации;</a:t>
                      </a:r>
                      <a:b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</a:br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-использование технических возможностей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1552552"/>
                  </a:ext>
                </a:extLst>
              </a:tr>
              <a:tr h="3293751">
                <a:tc>
                  <a:txBody>
                    <a:bodyPr/>
                    <a:lstStyle/>
                    <a:p>
                      <a:pPr algn="ctr"/>
                      <a:r>
                        <a:rPr lang="ru-RU" sz="28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Тематика «Деньги и операции с ними: иностранная валюта»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-наглядная демонстрация денежных знаков иностранных государств в музее города/ школы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-доступ к международным платежным системам ограничен для россиян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-обратить внимание обучающихся и родителей на виды мошеннических схем, профилактика мошенничества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2992601"/>
                  </a:ext>
                </a:extLst>
              </a:tr>
            </a:tbl>
          </a:graphicData>
        </a:graphic>
      </p:graphicFrame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42B65FC2-3F30-90B9-22C8-611EDF3A5750}"/>
              </a:ext>
            </a:extLst>
          </p:cNvPr>
          <p:cNvSpPr txBox="1"/>
          <p:nvPr/>
        </p:nvSpPr>
        <p:spPr>
          <a:xfrm>
            <a:off x="602106" y="243212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43FC4D2C-8732-6725-B2ED-C0EBEA68A5E5}"/>
              </a:ext>
            </a:extLst>
          </p:cNvPr>
          <p:cNvSpPr txBox="1"/>
          <p:nvPr/>
        </p:nvSpPr>
        <p:spPr>
          <a:xfrm>
            <a:off x="4833461" y="2406035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C64F943C-BB20-2A69-57DB-EC1393C69F00}"/>
              </a:ext>
            </a:extLst>
          </p:cNvPr>
          <p:cNvSpPr txBox="1"/>
          <p:nvPr/>
        </p:nvSpPr>
        <p:spPr>
          <a:xfrm>
            <a:off x="9146154" y="2432123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DA206850-0944-4DA7-3476-8C6127C5E4CC}"/>
              </a:ext>
            </a:extLst>
          </p:cNvPr>
          <p:cNvSpPr txBox="1"/>
          <p:nvPr/>
        </p:nvSpPr>
        <p:spPr>
          <a:xfrm>
            <a:off x="13677899" y="2432123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Решение/ Рекомендации</a:t>
            </a:r>
          </a:p>
        </p:txBody>
      </p:sp>
      <p:sp>
        <p:nvSpPr>
          <p:cNvPr id="11" name="Google Shape;108;p3">
            <a:extLst>
              <a:ext uri="{FF2B5EF4-FFF2-40B4-BE49-F238E27FC236}">
                <a16:creationId xmlns:a16="http://schemas.microsoft.com/office/drawing/2014/main" id="{CAF19A0C-CEF5-2C5C-5F31-FD4277A74B83}"/>
              </a:ext>
            </a:extLst>
          </p:cNvPr>
          <p:cNvSpPr txBox="1"/>
          <p:nvPr/>
        </p:nvSpPr>
        <p:spPr>
          <a:xfrm>
            <a:off x="207553" y="4577089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01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a16="http://schemas.microsoft.com/office/drawing/2014/main" id="{B35C8A50-C3F9-D7F8-D7AC-C6CC6529486F}"/>
              </a:ext>
            </a:extLst>
          </p:cNvPr>
          <p:cNvSpPr txBox="1"/>
          <p:nvPr/>
        </p:nvSpPr>
        <p:spPr>
          <a:xfrm>
            <a:off x="207553" y="7553485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2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786308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02079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CF4F8A-AB82-0FBD-B4CE-A69688A10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09123"/>
              </p:ext>
            </p:extLst>
          </p:nvPr>
        </p:nvGraphicFramePr>
        <p:xfrm>
          <a:off x="457200" y="2113911"/>
          <a:ext cx="17814472" cy="7715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2046">
                  <a:extLst>
                    <a:ext uri="{9D8B030D-6E8A-4147-A177-3AD203B41FA5}">
                      <a16:colId xmlns:a16="http://schemas.microsoft.com/office/drawing/2014/main" val="2627904742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661880558"/>
                    </a:ext>
                  </a:extLst>
                </a:gridCol>
                <a:gridCol w="4659923">
                  <a:extLst>
                    <a:ext uri="{9D8B030D-6E8A-4147-A177-3AD203B41FA5}">
                      <a16:colId xmlns:a16="http://schemas.microsoft.com/office/drawing/2014/main" val="1479982817"/>
                    </a:ext>
                  </a:extLst>
                </a:gridCol>
                <a:gridCol w="4749103">
                  <a:extLst>
                    <a:ext uri="{9D8B030D-6E8A-4147-A177-3AD203B41FA5}">
                      <a16:colId xmlns:a16="http://schemas.microsoft.com/office/drawing/2014/main" val="2771347029"/>
                    </a:ext>
                  </a:extLst>
                </a:gridCol>
              </a:tblGrid>
              <a:tr h="11283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933970"/>
                  </a:ext>
                </a:extLst>
              </a:tr>
              <a:tr h="3293751">
                <a:tc>
                  <a:txBody>
                    <a:bodyPr/>
                    <a:lstStyle/>
                    <a:p>
                      <a:pPr algn="ctr"/>
                      <a:r>
                        <a:rPr lang="ru-RU" sz="28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Учащиеся 9 класса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</a:t>
                      </a: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имеют карманные деньги или подработку;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-имеют право трудоустройства по трудовому договору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участвуют в управлении семейного бюджета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склонны принимать импульсивные, рискованные решения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онлайн-приглашение профессиональных экспертов по узким финансовым вопросам;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онлайн-экскурсии в финансовые организации;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-использование технических возможностей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1552552"/>
                  </a:ext>
                </a:extLst>
              </a:tr>
              <a:tr h="3293751">
                <a:tc>
                  <a:txBody>
                    <a:bodyPr/>
                    <a:lstStyle/>
                    <a:p>
                      <a:pPr algn="ctr"/>
                      <a:r>
                        <a:rPr lang="ru-RU" sz="2800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22 ученика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</a:pPr>
                      <a:r>
                        <a:rPr lang="ru-RU" sz="218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групповая и индивидуальная работа;</a:t>
                      </a:r>
                      <a:br>
                        <a:rPr lang="ru-RU" sz="218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</a:br>
                      <a:r>
                        <a:rPr lang="ru-RU" sz="218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знают возможности друг друга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отсутствие желания работать в группах 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-ограничения по времени при индивидуальных формах работы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u="none" strike="noStrike" cap="none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-</a:t>
                      </a: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продумывать групповую работу, состав команд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тайминг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2992601"/>
                  </a:ext>
                </a:extLst>
              </a:tr>
            </a:tbl>
          </a:graphicData>
        </a:graphic>
      </p:graphicFrame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42B65FC2-3F30-90B9-22C8-611EDF3A5750}"/>
              </a:ext>
            </a:extLst>
          </p:cNvPr>
          <p:cNvSpPr txBox="1"/>
          <p:nvPr/>
        </p:nvSpPr>
        <p:spPr>
          <a:xfrm>
            <a:off x="602106" y="243212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43FC4D2C-8732-6725-B2ED-C0EBEA68A5E5}"/>
              </a:ext>
            </a:extLst>
          </p:cNvPr>
          <p:cNvSpPr txBox="1"/>
          <p:nvPr/>
        </p:nvSpPr>
        <p:spPr>
          <a:xfrm>
            <a:off x="4833461" y="2406035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C64F943C-BB20-2A69-57DB-EC1393C69F00}"/>
              </a:ext>
            </a:extLst>
          </p:cNvPr>
          <p:cNvSpPr txBox="1"/>
          <p:nvPr/>
        </p:nvSpPr>
        <p:spPr>
          <a:xfrm>
            <a:off x="9146154" y="2432123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DA206850-0944-4DA7-3476-8C6127C5E4CC}"/>
              </a:ext>
            </a:extLst>
          </p:cNvPr>
          <p:cNvSpPr txBox="1"/>
          <p:nvPr/>
        </p:nvSpPr>
        <p:spPr>
          <a:xfrm>
            <a:off x="13677899" y="2432123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Решение/ Рекомендации</a:t>
            </a:r>
          </a:p>
        </p:txBody>
      </p:sp>
      <p:sp>
        <p:nvSpPr>
          <p:cNvPr id="11" name="Google Shape;108;p3">
            <a:extLst>
              <a:ext uri="{FF2B5EF4-FFF2-40B4-BE49-F238E27FC236}">
                <a16:creationId xmlns:a16="http://schemas.microsoft.com/office/drawing/2014/main" id="{CAF19A0C-CEF5-2C5C-5F31-FD4277A74B83}"/>
              </a:ext>
            </a:extLst>
          </p:cNvPr>
          <p:cNvSpPr txBox="1"/>
          <p:nvPr/>
        </p:nvSpPr>
        <p:spPr>
          <a:xfrm>
            <a:off x="207553" y="4577089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3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a16="http://schemas.microsoft.com/office/drawing/2014/main" id="{B35C8A50-C3F9-D7F8-D7AC-C6CC6529486F}"/>
              </a:ext>
            </a:extLst>
          </p:cNvPr>
          <p:cNvSpPr txBox="1"/>
          <p:nvPr/>
        </p:nvSpPr>
        <p:spPr>
          <a:xfrm>
            <a:off x="207553" y="7553485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4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32250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02079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1. АНАЛИЗ УСЛОВИЙ ПЕДАГОГИЧЕСКОГО КЕЙСА (по 6 позициям)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1CF4F8A-AB82-0FBD-B4CE-A69688A100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721904"/>
              </p:ext>
            </p:extLst>
          </p:nvPr>
        </p:nvGraphicFramePr>
        <p:xfrm>
          <a:off x="457200" y="2113911"/>
          <a:ext cx="17814472" cy="77158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2046">
                  <a:extLst>
                    <a:ext uri="{9D8B030D-6E8A-4147-A177-3AD203B41FA5}">
                      <a16:colId xmlns:a16="http://schemas.microsoft.com/office/drawing/2014/main" val="2627904742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661880558"/>
                    </a:ext>
                  </a:extLst>
                </a:gridCol>
                <a:gridCol w="4659923">
                  <a:extLst>
                    <a:ext uri="{9D8B030D-6E8A-4147-A177-3AD203B41FA5}">
                      <a16:colId xmlns:a16="http://schemas.microsoft.com/office/drawing/2014/main" val="1479982817"/>
                    </a:ext>
                  </a:extLst>
                </a:gridCol>
                <a:gridCol w="4749103">
                  <a:extLst>
                    <a:ext uri="{9D8B030D-6E8A-4147-A177-3AD203B41FA5}">
                      <a16:colId xmlns:a16="http://schemas.microsoft.com/office/drawing/2014/main" val="2771347029"/>
                    </a:ext>
                  </a:extLst>
                </a:gridCol>
              </a:tblGrid>
              <a:tr h="11283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5933970"/>
                  </a:ext>
                </a:extLst>
              </a:tr>
              <a:tr h="3293751">
                <a:tc>
                  <a:txBody>
                    <a:bodyPr/>
                    <a:lstStyle/>
                    <a:p>
                      <a:pPr algn="ctr"/>
                      <a:r>
                        <a:rPr lang="ru-RU" sz="28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Есть дети с ОВЗ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-дети с ОВЗ и здоровые учатся вместе в одном классе, на равных проводят перемены, посещают столовую или школьные праздники. 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-знать особенности детей с ОВЗ, чтобы не нагружать их сверх меры и при этом давать новые знания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-учитывать возможность психологического дискомфорта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учитывать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специфику и выраженность нарушения развития,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социальный опыт,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индивидуальные и семейные ресурсы ребёнка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1552552"/>
                  </a:ext>
                </a:extLst>
              </a:tr>
              <a:tr h="3293751">
                <a:tc>
                  <a:txBody>
                    <a:bodyPr/>
                    <a:lstStyle/>
                    <a:p>
                      <a:pPr algn="ctr"/>
                      <a:r>
                        <a:rPr lang="ru-RU" sz="28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Дети из семей со средними доходами, родители имеют высшее образование, постоянную работу, мобильны 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рассмотрение жизненных ситуаций, понятных для всех учащихся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-дети перенимают модель родительского поведения.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-принимают участие в выборе валютных операций.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могут возникнут сложности с оценкой риска при операциях с валютой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 использовать практико-ориентированные задания</a:t>
                      </a:r>
                      <a:b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</a:br>
                      <a:r>
                        <a:rPr lang="ru-RU" sz="2183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-использовать для заданий доход условных семей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2992601"/>
                  </a:ext>
                </a:extLst>
              </a:tr>
            </a:tbl>
          </a:graphicData>
        </a:graphic>
      </p:graphicFrame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42B65FC2-3F30-90B9-22C8-611EDF3A5750}"/>
              </a:ext>
            </a:extLst>
          </p:cNvPr>
          <p:cNvSpPr txBox="1"/>
          <p:nvPr/>
        </p:nvSpPr>
        <p:spPr>
          <a:xfrm>
            <a:off x="602106" y="2432123"/>
            <a:ext cx="3819548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Характеристики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43FC4D2C-8732-6725-B2ED-C0EBEA68A5E5}"/>
              </a:ext>
            </a:extLst>
          </p:cNvPr>
          <p:cNvSpPr txBox="1"/>
          <p:nvPr/>
        </p:nvSpPr>
        <p:spPr>
          <a:xfrm>
            <a:off x="4833461" y="2406035"/>
            <a:ext cx="381954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ВОЗМОЖНОСТИ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C64F943C-BB20-2A69-57DB-EC1393C69F00}"/>
              </a:ext>
            </a:extLst>
          </p:cNvPr>
          <p:cNvSpPr txBox="1"/>
          <p:nvPr/>
        </p:nvSpPr>
        <p:spPr>
          <a:xfrm>
            <a:off x="9146154" y="2432123"/>
            <a:ext cx="4038600" cy="451664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Ограничения и риски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DA206850-0944-4DA7-3476-8C6127C5E4CC}"/>
              </a:ext>
            </a:extLst>
          </p:cNvPr>
          <p:cNvSpPr txBox="1"/>
          <p:nvPr/>
        </p:nvSpPr>
        <p:spPr>
          <a:xfrm>
            <a:off x="13677899" y="2432123"/>
            <a:ext cx="4521201" cy="45166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Решение/ Рекомендации</a:t>
            </a:r>
          </a:p>
        </p:txBody>
      </p:sp>
      <p:sp>
        <p:nvSpPr>
          <p:cNvPr id="11" name="Google Shape;108;p3">
            <a:extLst>
              <a:ext uri="{FF2B5EF4-FFF2-40B4-BE49-F238E27FC236}">
                <a16:creationId xmlns:a16="http://schemas.microsoft.com/office/drawing/2014/main" id="{CAF19A0C-CEF5-2C5C-5F31-FD4277A74B83}"/>
              </a:ext>
            </a:extLst>
          </p:cNvPr>
          <p:cNvSpPr txBox="1"/>
          <p:nvPr/>
        </p:nvSpPr>
        <p:spPr>
          <a:xfrm>
            <a:off x="207553" y="4577089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5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  <p:sp>
        <p:nvSpPr>
          <p:cNvPr id="12" name="Google Shape;108;p3">
            <a:extLst>
              <a:ext uri="{FF2B5EF4-FFF2-40B4-BE49-F238E27FC236}">
                <a16:creationId xmlns:a16="http://schemas.microsoft.com/office/drawing/2014/main" id="{B35C8A50-C3F9-D7F8-D7AC-C6CC6529486F}"/>
              </a:ext>
            </a:extLst>
          </p:cNvPr>
          <p:cNvSpPr txBox="1"/>
          <p:nvPr/>
        </p:nvSpPr>
        <p:spPr>
          <a:xfrm>
            <a:off x="207553" y="7553485"/>
            <a:ext cx="514610" cy="513219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36000" tIns="71248" rIns="36000" bIns="71248" anchor="t" anchorCtr="0">
            <a:spAutoFit/>
          </a:bodyPr>
          <a:lstStyle/>
          <a:p>
            <a:pPr algn="ctr">
              <a:buSzPts val="1400"/>
            </a:pPr>
            <a:r>
              <a:rPr lang="en-US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0</a:t>
            </a:r>
            <a:r>
              <a:rPr lang="ru-RU" sz="2400" b="1" cap="all" dirty="0">
                <a:solidFill>
                  <a:schemeClr val="bg1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6</a:t>
            </a:r>
            <a:endParaRPr sz="2400" b="1" cap="all" dirty="0">
              <a:solidFill>
                <a:schemeClr val="bg1"/>
              </a:solidFill>
              <a:latin typeface="Proxima Nova Rg" panose="02000506030000020004" pitchFamily="2" charset="0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667049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4</a:t>
            </a:r>
          </a:p>
        </p:txBody>
      </p:sp>
      <p:sp>
        <p:nvSpPr>
          <p:cNvPr id="2" name="Google Shape;108;p3">
            <a:extLst>
              <a:ext uri="{FF2B5EF4-FFF2-40B4-BE49-F238E27FC236}">
                <a16:creationId xmlns:a16="http://schemas.microsoft.com/office/drawing/2014/main" id="{AADA93D5-7D84-8BAB-EBA0-8A47F2E59AD3}"/>
              </a:ext>
            </a:extLst>
          </p:cNvPr>
          <p:cNvSpPr txBox="1"/>
          <p:nvPr/>
        </p:nvSpPr>
        <p:spPr>
          <a:xfrm>
            <a:off x="438150" y="2677057"/>
            <a:ext cx="5774204" cy="451664"/>
          </a:xfrm>
          <a:prstGeom prst="rect">
            <a:avLst/>
          </a:prstGeom>
          <a:solidFill>
            <a:srgbClr val="009657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знания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3" name="Google Shape;108;p3">
            <a:extLst>
              <a:ext uri="{FF2B5EF4-FFF2-40B4-BE49-F238E27FC236}">
                <a16:creationId xmlns:a16="http://schemas.microsoft.com/office/drawing/2014/main" id="{D0DC80AC-B737-5405-8F00-D33780E5C745}"/>
              </a:ext>
            </a:extLst>
          </p:cNvPr>
          <p:cNvSpPr txBox="1"/>
          <p:nvPr/>
        </p:nvSpPr>
        <p:spPr>
          <a:xfrm>
            <a:off x="12461420" y="2687582"/>
            <a:ext cx="5810250" cy="465086"/>
          </a:xfrm>
          <a:prstGeom prst="rect">
            <a:avLst/>
          </a:prstGeom>
          <a:solidFill>
            <a:srgbClr val="2256AA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умения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DC264C36-D220-0050-0A3B-45ED4032FD8B}"/>
              </a:ext>
            </a:extLst>
          </p:cNvPr>
          <p:cNvSpPr txBox="1"/>
          <p:nvPr/>
        </p:nvSpPr>
        <p:spPr>
          <a:xfrm>
            <a:off x="438150" y="3332338"/>
            <a:ext cx="5774204" cy="5745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marL="457200" indent="-457200" algn="just">
              <a:buSzPts val="1400"/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что такое валюта, валютный курс;</a:t>
            </a:r>
          </a:p>
          <a:p>
            <a:pPr marL="457200" indent="-457200" algn="just">
              <a:buSzPts val="1400"/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правил обмена валют в России, перевода, ввоза и вывоза;</a:t>
            </a:r>
          </a:p>
          <a:p>
            <a:pPr marL="457200" indent="-457200" algn="just">
              <a:buSzPts val="1400"/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влияния курсов валют на стоимость товаров</a:t>
            </a:r>
            <a:b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разница между курсом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покупки валюты 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курсом продажи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валюты</a:t>
            </a:r>
          </a:p>
          <a:p>
            <a:pPr marL="457200" indent="-457200" algn="just">
              <a:buSzPts val="1400"/>
              <a:buFontTx/>
              <a:buChar char="-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курс Банка России 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курс в банках 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обменных пунктах, 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эти курсы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</a:rPr>
              <a:t>отличаютс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dirty="0">
              <a:solidFill>
                <a:schemeClr val="tx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7" name="Google Shape;108;p3">
            <a:extLst>
              <a:ext uri="{FF2B5EF4-FFF2-40B4-BE49-F238E27FC236}">
                <a16:creationId xmlns:a16="http://schemas.microsoft.com/office/drawing/2014/main" id="{EE589A77-25BA-33DD-203C-6A6EF49A87B5}"/>
              </a:ext>
            </a:extLst>
          </p:cNvPr>
          <p:cNvSpPr txBox="1"/>
          <p:nvPr/>
        </p:nvSpPr>
        <p:spPr>
          <a:xfrm>
            <a:off x="6456783" y="2687582"/>
            <a:ext cx="5798308" cy="4516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>
              <a:buSzPts val="1400"/>
            </a:pPr>
            <a:r>
              <a:rPr lang="ru-RU" sz="2000" b="1" cap="all" dirty="0">
                <a:solidFill>
                  <a:schemeClr val="bg1"/>
                </a:solidFill>
                <a:latin typeface="+mn-lt"/>
                <a:ea typeface="Tahoma"/>
                <a:cs typeface="Tahoma"/>
                <a:sym typeface="Tahoma"/>
              </a:rPr>
              <a:t>установки</a:t>
            </a:r>
            <a:endParaRPr sz="2000" b="1" cap="all" dirty="0">
              <a:solidFill>
                <a:schemeClr val="bg1"/>
              </a:solidFill>
              <a:latin typeface="+mn-lt"/>
              <a:ea typeface="Tahoma"/>
              <a:cs typeface="Tahoma"/>
              <a:sym typeface="Tahoma"/>
            </a:endParaRPr>
          </a:p>
        </p:txBody>
      </p:sp>
      <p:sp>
        <p:nvSpPr>
          <p:cNvPr id="8" name="Google Shape;108;p3">
            <a:extLst>
              <a:ext uri="{FF2B5EF4-FFF2-40B4-BE49-F238E27FC236}">
                <a16:creationId xmlns:a16="http://schemas.microsoft.com/office/drawing/2014/main" id="{DE90BAD9-A405-1895-4543-0C26378768C2}"/>
              </a:ext>
            </a:extLst>
          </p:cNvPr>
          <p:cNvSpPr txBox="1"/>
          <p:nvPr/>
        </p:nvSpPr>
        <p:spPr>
          <a:xfrm>
            <a:off x="12497466" y="3398601"/>
            <a:ext cx="5774204" cy="4452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различать российскую и иностранную валюту;</a:t>
            </a:r>
          </a:p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рассчитывать количество приобретаемой валюты на определенную сумму в другой валюте и стоимость покупки;</a:t>
            </a:r>
          </a:p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находить возможности для наиболее выгодного обмена валюты;</a:t>
            </a:r>
          </a:p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оценивать валютный риск</a:t>
            </a: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169F5187-B73B-2ACC-A5A4-8D449B4B473D}"/>
              </a:ext>
            </a:extLst>
          </p:cNvPr>
          <p:cNvSpPr txBox="1"/>
          <p:nvPr/>
        </p:nvSpPr>
        <p:spPr>
          <a:xfrm>
            <a:off x="6456783" y="3398601"/>
            <a:ext cx="5774204" cy="3590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быть готовым переводить цены, указанные в иностранной валюте в соответствующие суммы в иностранной валюте;</a:t>
            </a:r>
          </a:p>
          <a:p>
            <a:pPr algn="just">
              <a:buSzPts val="1400"/>
            </a:pPr>
            <a:r>
              <a:rPr lang="ru-RU" sz="2800" dirty="0">
                <a:solidFill>
                  <a:schemeClr val="tx1"/>
                </a:solidFill>
                <a:latin typeface="+mn-lt"/>
                <a:ea typeface="Tahoma"/>
                <a:cs typeface="Tahoma"/>
                <a:sym typeface="Tahoma"/>
              </a:rPr>
              <a:t>- проявлять уверенность при принятии решений о конвертации денег из одной валюты в другую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78F5FD0-901E-7ABF-27B5-20335DA9F35F}"/>
              </a:ext>
            </a:extLst>
          </p:cNvPr>
          <p:cNvSpPr/>
          <p:nvPr/>
        </p:nvSpPr>
        <p:spPr>
          <a:xfrm>
            <a:off x="6916192" y="3084258"/>
            <a:ext cx="4841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905" algn="ctr" fontAlgn="auto"/>
            <a:r>
              <a:rPr lang="ru-RU" sz="1800" dirty="0">
                <a:solidFill>
                  <a:srgbClr val="FF0000"/>
                </a:solidFill>
              </a:rPr>
              <a:t>(что есть «грамотно» и как надо поступать)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4E8B7BD-0879-1971-E18E-543F1BAA89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7718" y="8095219"/>
            <a:ext cx="9982200" cy="13525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5AB8459-B263-A32F-9B21-B5F41516B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2356" y="7009260"/>
            <a:ext cx="2505359" cy="257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83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73EDFA-8505-5B5B-774D-203956F84F2C}"/>
              </a:ext>
            </a:extLst>
          </p:cNvPr>
          <p:cNvSpPr txBox="1"/>
          <p:nvPr/>
        </p:nvSpPr>
        <p:spPr>
          <a:xfrm>
            <a:off x="5578346" y="3465219"/>
            <a:ext cx="7868243" cy="4666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Примерная рабочая программа учебного курса «Основы финансовой грамотности. Финансовая культура» (для 5–9 классов образовательных организаций)</a:t>
            </a:r>
          </a:p>
          <a:p>
            <a:pPr algn="just"/>
            <a:r>
              <a:rPr lang="ru-RU" dirty="0"/>
              <a:t>Уровень образования: Основное общее образование</a:t>
            </a:r>
          </a:p>
          <a:p>
            <a:pPr algn="just"/>
            <a:r>
              <a:rPr lang="ru-RU" dirty="0"/>
              <a:t>текущий статус: Одобрена решением федерального учебно-методического объединения по общему образованию, протокол от 23 июня 2022 г. № 3/22</a:t>
            </a:r>
          </a:p>
          <a:p>
            <a:pPr algn="just"/>
            <a:r>
              <a:rPr lang="ru-RU" dirty="0"/>
              <a:t>номер в реестре: 2-3-0:0-0-0-1.0</a:t>
            </a:r>
          </a:p>
          <a:p>
            <a:r>
              <a:rPr lang="ru-RU" dirty="0"/>
              <a:t>Учебный предмет: Курсы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4C3E93-FA84-00C7-4FA8-469A876C67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4666" y="6347253"/>
            <a:ext cx="2688551" cy="257216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C6CA0A-1C84-3F07-ED79-900C4D9E7C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86629" y="3465219"/>
            <a:ext cx="4674912" cy="6605357"/>
          </a:xfrm>
          <a:prstGeom prst="rect">
            <a:avLst/>
          </a:prstGeom>
          <a:ln>
            <a:solidFill>
              <a:srgbClr val="2256AA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9CCADE-01C2-FEE5-E55B-A80D85D463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661" y="3412911"/>
            <a:ext cx="5185685" cy="2385639"/>
          </a:xfrm>
          <a:prstGeom prst="rect">
            <a:avLst/>
          </a:prstGeom>
        </p:spPr>
      </p:pic>
      <p:sp>
        <p:nvSpPr>
          <p:cNvPr id="9" name="Скругленный прямоугольник 11">
            <a:extLst>
              <a:ext uri="{FF2B5EF4-FFF2-40B4-BE49-F238E27FC236}">
                <a16:creationId xmlns:a16="http://schemas.microsoft.com/office/drawing/2014/main" id="{225DAD3B-2EB1-9D4C-DC48-B295DA9264BE}"/>
              </a:ext>
            </a:extLst>
          </p:cNvPr>
          <p:cNvSpPr/>
          <p:nvPr/>
        </p:nvSpPr>
        <p:spPr>
          <a:xfrm>
            <a:off x="392661" y="4849507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061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8EDDAE-817B-EF56-56EA-A156DD7D30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661" y="3412911"/>
            <a:ext cx="5185685" cy="2385639"/>
          </a:xfrm>
          <a:prstGeom prst="rect">
            <a:avLst/>
          </a:prstGeom>
        </p:spPr>
      </p:pic>
      <p:sp>
        <p:nvSpPr>
          <p:cNvPr id="3" name="Скругленный прямоугольник 12">
            <a:extLst>
              <a:ext uri="{FF2B5EF4-FFF2-40B4-BE49-F238E27FC236}">
                <a16:creationId xmlns:a16="http://schemas.microsoft.com/office/drawing/2014/main" id="{273055A1-47BB-BC95-4306-68654C87CF8E}"/>
              </a:ext>
            </a:extLst>
          </p:cNvPr>
          <p:cNvSpPr/>
          <p:nvPr/>
        </p:nvSpPr>
        <p:spPr>
          <a:xfrm>
            <a:off x="392661" y="3881015"/>
            <a:ext cx="2509069" cy="9402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D6E1B9-E4DA-09DF-633E-CB2AE900F34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9" r="10923" b="13450"/>
          <a:stretch/>
        </p:blipFill>
        <p:spPr bwMode="auto">
          <a:xfrm rot="10800000">
            <a:off x="12284868" y="2667909"/>
            <a:ext cx="5986802" cy="71299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AE0368-91AB-66CC-7A28-2E69799419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1109" y="2652318"/>
            <a:ext cx="5673216" cy="72829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FF14E7-2599-66FF-0FD6-E8E5AFD7C8B3}"/>
              </a:ext>
            </a:extLst>
          </p:cNvPr>
          <p:cNvSpPr txBox="1"/>
          <p:nvPr/>
        </p:nvSpPr>
        <p:spPr>
          <a:xfrm>
            <a:off x="668215" y="6506308"/>
            <a:ext cx="4360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Основы финансовой грамотности. 8-9 классы: учеб. для </a:t>
            </a:r>
            <a:r>
              <a:rPr lang="ru-RU" sz="2400" dirty="0" err="1">
                <a:effectLst/>
                <a:latin typeface="+mn-lt"/>
                <a:ea typeface="Times New Roman" panose="02020603050405020304" pitchFamily="18" charset="0"/>
              </a:rPr>
              <a:t>общеобразоват</a:t>
            </a:r>
            <a:r>
              <a:rPr lang="ru-RU" sz="2400" dirty="0">
                <a:effectLst/>
                <a:latin typeface="+mn-lt"/>
                <a:ea typeface="Times New Roman" panose="02020603050405020304" pitchFamily="18" charset="0"/>
              </a:rPr>
              <a:t>. организаций / В.В. Чумаченко, А.П, Горяев — 3-е изд. — М. : Просвещение, 2021</a:t>
            </a:r>
            <a:endParaRPr lang="ru-R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2129375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1591</Words>
  <Application>Microsoft Office PowerPoint</Application>
  <PresentationFormat>Произвольный</PresentationFormat>
  <Paragraphs>210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Proxima Nova Rg</vt:lpstr>
      <vt:lpstr>Times New Roman</vt:lpstr>
      <vt:lpstr>Proxima Nova</vt:lpstr>
      <vt:lpstr>Calibri</vt:lpstr>
      <vt:lpstr>Wingdings</vt:lpstr>
      <vt:lpstr>Open Sans</vt:lpstr>
      <vt:lpstr>Arial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Ольга Леонтьева</cp:lastModifiedBy>
  <cp:revision>31</cp:revision>
  <dcterms:created xsi:type="dcterms:W3CDTF">2003-02-28T13:27:04Z</dcterms:created>
  <dcterms:modified xsi:type="dcterms:W3CDTF">2024-09-25T06:17:04Z</dcterms:modified>
</cp:coreProperties>
</file>