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416" r:id="rId3"/>
    <p:sldId id="258" r:id="rId4"/>
    <p:sldId id="425" r:id="rId5"/>
    <p:sldId id="428" r:id="rId6"/>
    <p:sldId id="429" r:id="rId7"/>
    <p:sldId id="417" r:id="rId8"/>
    <p:sldId id="431" r:id="rId9"/>
    <p:sldId id="430" r:id="rId10"/>
    <p:sldId id="419" r:id="rId11"/>
    <p:sldId id="420" r:id="rId12"/>
    <p:sldId id="421" r:id="rId13"/>
    <p:sldId id="432" r:id="rId14"/>
    <p:sldId id="422" r:id="rId15"/>
    <p:sldId id="424" r:id="rId16"/>
    <p:sldId id="260" r:id="rId17"/>
  </p:sldIdLst>
  <p:sldSz cx="18972213" cy="10691813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Proxima Nova" panose="020B0604020202020204" charset="0"/>
      <p:regular r:id="rId23"/>
      <p:bold r:id="rId24"/>
      <p:italic r:id="rId25"/>
      <p:boldItalic r:id="rId26"/>
    </p:embeddedFont>
    <p:embeddedFont>
      <p:font typeface="Proxima Nova Rg" panose="02000506030000020004" charset="0"/>
      <p:regular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266" userDrawn="1">
          <p15:clr>
            <a:srgbClr val="A4A3A4"/>
          </p15:clr>
        </p15:guide>
        <p15:guide id="2" pos="1069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g14KWEQAwqBeKW3ZawvbmYUjr6L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авренова" initials="Л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48"/>
  </p:normalViewPr>
  <p:slideViewPr>
    <p:cSldViewPr snapToGrid="0">
      <p:cViewPr varScale="1">
        <p:scale>
          <a:sx n="53" d="100"/>
          <a:sy n="53" d="100"/>
        </p:scale>
        <p:origin x="701" y="82"/>
      </p:cViewPr>
      <p:guideLst>
        <p:guide orient="horz" pos="1266"/>
        <p:guide pos="10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customschemas.google.com/relationships/presentationmetadata" Target="meta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58401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5095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44960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81881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542969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542969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40249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32805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89272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475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00715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00715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00715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00715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79448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03500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03500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216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013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451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userDrawn="1">
  <p:cSld name="SECTION_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52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4099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3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552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542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05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1422916" y="950383"/>
            <a:ext cx="16126381" cy="1781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1422916" y="3088746"/>
            <a:ext cx="16126381" cy="6415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1422916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6482173" y="9741429"/>
            <a:ext cx="6007867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13596753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rutube.ru/video/ebf2faec125f2e12cc8154bfdc9feea8/?r=wd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ppt-online.org/964217" TargetMode="External"/><Relationship Id="rId3" Type="http://schemas.openxmlformats.org/officeDocument/2006/relationships/image" Target="../media/image13.jpeg"/><Relationship Id="rId7" Type="http://schemas.openxmlformats.org/officeDocument/2006/relationships/hyperlink" Target="https://qwizz.ru/&#1085;&#1077;&#1086;&#1073;&#1099;&#1095;&#1085;&#1099;&#1077;-&#1076;&#1077;&#1085;&#1100;&#1075;&#1080;" TargetMode="External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rutube.ru/video/ebf2faec125f2e12cc8154bfdc9feea8/?r=wd" TargetMode="External"/><Relationship Id="rId11" Type="http://schemas.openxmlformats.org/officeDocument/2006/relationships/image" Target="../media/image19.png"/><Relationship Id="rId5" Type="http://schemas.openxmlformats.org/officeDocument/2006/relationships/image" Target="../media/image17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hyperlink" Target="https://nsportal.ru/detskii-sad/osnovy-finansovoy-gramotnosti/2021/04/22/kartoteka-zagadok-po-finansovoy-gramotnost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3083136" y="3997122"/>
            <a:ext cx="12355550" cy="211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2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ПРОГРАММА ПОВЫШЕНИЯ КВАЛИФИКАЦИИ «СОДЕРЖАНИЕ И МЕТОДИКА ОБУЧЕНИЯ ФИНАНСОВОЙ ГРАМОТНОСТИ В НАЧАЛЬНОЙ ШКОЛЕ НА ОСНОВЕ ФУНКЦИОНАЛЬНОГО ПОДХОДА»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6354"/>
            <a:ext cx="10149123" cy="863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712052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4. МЕТОДИЧЕСКИЙ ИНСТРУМЕНТАРИЙ </a:t>
            </a:r>
          </a:p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(образовательные технологии, методы и ресурсы)</a:t>
            </a:r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10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B69EE3F7-D132-1E0F-FF7A-AC7F77B865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165885"/>
              </p:ext>
            </p:extLst>
          </p:nvPr>
        </p:nvGraphicFramePr>
        <p:xfrm>
          <a:off x="1227482" y="3280089"/>
          <a:ext cx="17111318" cy="566864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525102">
                  <a:extLst>
                    <a:ext uri="{9D8B030D-6E8A-4147-A177-3AD203B41FA5}">
                      <a16:colId xmlns:a16="http://schemas.microsoft.com/office/drawing/2014/main" val="3432251569"/>
                    </a:ext>
                  </a:extLst>
                </a:gridCol>
                <a:gridCol w="5845816">
                  <a:extLst>
                    <a:ext uri="{9D8B030D-6E8A-4147-A177-3AD203B41FA5}">
                      <a16:colId xmlns:a16="http://schemas.microsoft.com/office/drawing/2014/main" val="1321766883"/>
                    </a:ext>
                  </a:extLst>
                </a:gridCol>
                <a:gridCol w="574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4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ru-RU" sz="2800" b="1" dirty="0" smtClean="0">
                        <a:latin typeface="Proxima Nova" charset="0"/>
                        <a:cs typeface="Proxima Nova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 err="1" smtClean="0">
                          <a:latin typeface="Proxima Nova" charset="0"/>
                          <a:cs typeface="Proxima Nova" charset="0"/>
                        </a:rPr>
                        <a:t>Мотивационно-целевой</a:t>
                      </a:r>
                      <a:r>
                        <a:rPr lang="ru-RU" sz="2800" b="1" dirty="0" smtClean="0">
                          <a:latin typeface="Proxima Nova" charset="0"/>
                          <a:cs typeface="Proxima Nova" charset="0"/>
                        </a:rPr>
                        <a:t> этап (5 мин)</a:t>
                      </a:r>
                    </a:p>
                    <a:p>
                      <a:pPr lvl="0" algn="ctr">
                        <a:buNone/>
                      </a:pPr>
                      <a:endParaRPr lang="ru-RU" sz="28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ru-RU" sz="2800" b="1" dirty="0" smtClean="0">
                          <a:latin typeface="Proxima Nova" charset="0"/>
                          <a:cs typeface="Proxima Nova" charset="0"/>
                        </a:rPr>
                        <a:t>Учебно-операционный этап </a:t>
                      </a:r>
                    </a:p>
                    <a:p>
                      <a:pPr lvl="0" algn="ctr">
                        <a:buNone/>
                      </a:pPr>
                      <a:r>
                        <a:rPr lang="ru-RU" sz="2800" b="1" dirty="0" smtClean="0">
                          <a:latin typeface="Proxima Nova" charset="0"/>
                          <a:cs typeface="Proxima Nova" charset="0"/>
                        </a:rPr>
                        <a:t>(26 мин)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u="none" strike="noStrike" noProof="0" dirty="0" smtClean="0"/>
                    </a:p>
                    <a:p>
                      <a:pPr algn="ctr"/>
                      <a:r>
                        <a:rPr lang="ru-RU" sz="2800" b="1" smtClean="0"/>
                        <a:t>Рефлексивно-оценочный </a:t>
                      </a:r>
                      <a:r>
                        <a:rPr lang="ru-RU" sz="2800" b="1" dirty="0" smtClean="0"/>
                        <a:t>этап (4 мин)</a:t>
                      </a:r>
                    </a:p>
                    <a:p>
                      <a:pPr algn="ctr"/>
                      <a:r>
                        <a:rPr lang="ru-RU" sz="2800" b="1" dirty="0" smtClean="0"/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533996"/>
                  </a:ext>
                </a:extLst>
              </a:tr>
              <a:tr h="889629">
                <a:tc>
                  <a:txBody>
                    <a:bodyPr/>
                    <a:lstStyle/>
                    <a:p>
                      <a:r>
                        <a:rPr lang="ru-RU" sz="28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Мультфильм «Как появились деньги? История денег»</a:t>
                      </a:r>
                    </a:p>
                    <a:p>
                      <a:r>
                        <a:rPr lang="ru-RU" sz="28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Ссылка:   </a:t>
                      </a:r>
                      <a:r>
                        <a:rPr lang="ru-RU" sz="2800" b="0" i="0" u="sng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  <a:hlinkClick r:id="rId5"/>
                        </a:rPr>
                        <a:t>https://rutube.ru/video/ebf2faec125f2e12cc8154bfdc9feea8/?r=wd</a:t>
                      </a:r>
                      <a:endParaRPr lang="ru-RU" sz="2800" b="0" i="0" u="none" strike="noStrike" cap="none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ru-RU" sz="28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Продолжительность 2.39 (об истории денег)</a:t>
                      </a:r>
                      <a:endParaRPr lang="ru-RU" sz="28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r>
                        <a:rPr lang="ru-RU" sz="28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Загадки о деньгах.</a:t>
                      </a:r>
                    </a:p>
                    <a:p>
                      <a:r>
                        <a:rPr lang="ru-RU" sz="28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Работа по УМК Финансовая грамотность. Практикум для школьников. 1 класс. - Планета, 2024</a:t>
                      </a:r>
                    </a:p>
                    <a:p>
                      <a:r>
                        <a:rPr lang="ru-RU" sz="28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Презентация «Необычные деньги мира»</a:t>
                      </a:r>
                      <a:r>
                        <a:rPr lang="ru-RU" sz="2800" b="1" i="1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endParaRPr lang="ru-RU" sz="2800" b="0" i="0" u="none" strike="noStrike" cap="none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571500" indent="-571500">
                        <a:buFont typeface="Wingdings"/>
                        <a:buNone/>
                      </a:pPr>
                      <a:endParaRPr lang="ru-RU" sz="2800" dirty="0" smtClean="0">
                        <a:latin typeface="Proxima Nova" charset="0"/>
                        <a:cs typeface="Proxima Nova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L="571500" indent="-571500">
                        <a:buFont typeface="Wingdings"/>
                        <a:buNone/>
                      </a:pPr>
                      <a:r>
                        <a:rPr lang="ru-RU" sz="2800" dirty="0" smtClean="0"/>
                        <a:t>«Фруктовый сад»</a:t>
                      </a:r>
                    </a:p>
                    <a:p>
                      <a:pPr marL="571500" indent="-571500">
                        <a:buFont typeface="Wingdings"/>
                        <a:buNone/>
                      </a:pPr>
                      <a:r>
                        <a:rPr lang="ru-RU" sz="2800" dirty="0" smtClean="0"/>
                        <a:t>«</a:t>
                      </a:r>
                      <a:r>
                        <a:rPr lang="ru-RU" sz="2800" dirty="0" err="1" smtClean="0"/>
                        <a:t>Хлопалки-топалки</a:t>
                      </a:r>
                      <a:r>
                        <a:rPr lang="ru-RU" sz="2800" dirty="0" smtClean="0"/>
                        <a:t>»</a:t>
                      </a:r>
                    </a:p>
                    <a:p>
                      <a:pPr marL="571500" indent="-571500">
                        <a:buFont typeface="Wingdings"/>
                        <a:buNone/>
                      </a:pPr>
                      <a:r>
                        <a:rPr lang="ru-RU" sz="2800" dirty="0" smtClean="0"/>
                        <a:t>«Дополни высказывание»</a:t>
                      </a:r>
                    </a:p>
                    <a:p>
                      <a:pPr indent="-1270">
                        <a:spcAft>
                          <a:spcPts val="0"/>
                        </a:spcAft>
                      </a:pPr>
                      <a:endParaRPr lang="ru-RU" sz="28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822386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11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5. МЕСТО ЗАНЯТИЯ ВО ВНЕУРОЧНОЙ ДЕЯТЕЛЬНОСТИ</a:t>
            </a:r>
          </a:p>
          <a:p>
            <a:pPr lvl="0" algn="ctr"/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11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0908" y="2273643"/>
            <a:ext cx="12183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/>
                </a:solidFill>
              </a:rPr>
              <a:t>Внеурочная деятельность</a:t>
            </a:r>
            <a:endParaRPr lang="ru-RU" sz="3600" b="1" dirty="0">
              <a:solidFill>
                <a:schemeClr val="bg2"/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69EE3F7-D132-1E0F-FF7A-AC7F77B865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165885"/>
              </p:ext>
            </p:extLst>
          </p:nvPr>
        </p:nvGraphicFramePr>
        <p:xfrm>
          <a:off x="1803400" y="3356014"/>
          <a:ext cx="15534861" cy="584730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5534861">
                  <a:extLst>
                    <a:ext uri="{9D8B030D-6E8A-4147-A177-3AD203B41FA5}">
                      <a16:colId xmlns:a16="http://schemas.microsoft.com/office/drawing/2014/main" val="3432251569"/>
                    </a:ext>
                  </a:extLst>
                </a:gridCol>
              </a:tblGrid>
              <a:tr h="19373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3600" b="1" i="0" u="none" strike="noStrike" cap="none" dirty="0" smtClean="0">
                          <a:solidFill>
                            <a:srgbClr val="002060"/>
                          </a:solidFill>
                          <a:latin typeface="Proxima Nova" charset="0"/>
                          <a:ea typeface="+mn-ea"/>
                          <a:cs typeface="Proxima Nova" charset="0"/>
                          <a:sym typeface="Arial"/>
                        </a:rPr>
                        <a:t>Курс по финансовой грамотности «Юный финансист» 1 класс,  20 человек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ru-RU" sz="3600" b="1" dirty="0" smtClean="0">
                        <a:latin typeface="Proxima Nova" charset="0"/>
                        <a:cs typeface="Proxima Nova" charset="0"/>
                      </a:endParaRPr>
                    </a:p>
                    <a:p>
                      <a:pPr lvl="0" algn="ctr">
                        <a:buNone/>
                      </a:pPr>
                      <a:endParaRPr lang="ru-RU" sz="36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533996"/>
                  </a:ext>
                </a:extLst>
              </a:tr>
              <a:tr h="1458210">
                <a:tc>
                  <a:txBody>
                    <a:bodyPr/>
                    <a:lstStyle/>
                    <a:p>
                      <a:pPr marL="0" marR="0" indent="-127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3600" b="1" i="0" u="none" strike="noStrike" cap="none" dirty="0" smtClean="0">
                          <a:solidFill>
                            <a:srgbClr val="002060"/>
                          </a:solidFill>
                          <a:latin typeface="Proxima Nova" charset="0"/>
                          <a:ea typeface="+mn-ea"/>
                          <a:cs typeface="Proxima Nova" charset="0"/>
                          <a:sym typeface="Arial"/>
                        </a:rPr>
                        <a:t>Форма проведения: игровая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endParaRPr lang="ru-RU" sz="36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822386790"/>
                  </a:ext>
                </a:extLst>
              </a:tr>
              <a:tr h="2103094">
                <a:tc>
                  <a:txBody>
                    <a:bodyPr/>
                    <a:lstStyle/>
                    <a:p>
                      <a:pPr marL="0" marR="0" indent="-127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3600" b="1" i="0" u="none" strike="noStrike" cap="none" dirty="0" smtClean="0">
                          <a:solidFill>
                            <a:srgbClr val="002060"/>
                          </a:solidFill>
                          <a:latin typeface="Proxima Nova" charset="0"/>
                          <a:ea typeface="+mn-ea"/>
                          <a:cs typeface="Proxima Nova" charset="0"/>
                          <a:sym typeface="Arial"/>
                        </a:rPr>
                        <a:t>Модель: внеурочное занятие учебно-познавательной деятельности по формированию финансовой грамотности.</a:t>
                      </a:r>
                      <a:endParaRPr lang="ru-RU" sz="3600" dirty="0" smtClean="0">
                        <a:solidFill>
                          <a:srgbClr val="002060"/>
                        </a:solidFill>
                        <a:latin typeface="Proxima Nova" charset="0"/>
                        <a:cs typeface="Proxima Nova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endParaRPr lang="ru-RU" sz="36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41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840261"/>
            <a:ext cx="18645789" cy="18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6. ИНТЕГРАЦИЯ С ДРУГИМИ ВИДАМИ ФУНКЦИОНАЛЬНОЙ ГРАМОТНОСТИ (интегративные задания) </a:t>
            </a:r>
          </a:p>
          <a:p>
            <a:pPr lvl="0" algn="ctr"/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12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4749800" y="1981200"/>
            <a:ext cx="9525000" cy="914400"/>
          </a:xfrm>
          <a:prstGeom prst="roundRect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5664200" y="2133600"/>
            <a:ext cx="756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Proxima Nova" charset="0"/>
                <a:cs typeface="Proxima Nova" charset="0"/>
              </a:rPr>
              <a:t>ФИНАНСОВАЯ ГРАМОТНОСТЬ</a:t>
            </a:r>
            <a:endParaRPr lang="ru-RU" sz="2800" b="1" dirty="0">
              <a:latin typeface="Proxima Nova" charset="0"/>
              <a:cs typeface="Proxima Nova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31800" y="2971800"/>
            <a:ext cx="8305800" cy="1422400"/>
          </a:xfrm>
          <a:prstGeom prst="round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70C0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855200" y="2921000"/>
            <a:ext cx="8712200" cy="1397000"/>
          </a:xfrm>
          <a:prstGeom prst="round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70C0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68400" y="3149600"/>
            <a:ext cx="716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Proxima Nova" charset="0"/>
                <a:cs typeface="Proxima Nova" charset="0"/>
              </a:rPr>
              <a:t>Инструментальные направления функциональной грамотности</a:t>
            </a:r>
            <a:endParaRPr lang="ru-RU" sz="2800" b="1" dirty="0">
              <a:latin typeface="Proxima Nova" charset="0"/>
              <a:cs typeface="Proxima Nova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871200" y="3149600"/>
            <a:ext cx="670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Proxima Nova" charset="0"/>
                <a:cs typeface="Proxima Nova" charset="0"/>
              </a:rPr>
              <a:t>Тематические направления функциональной грамотности</a:t>
            </a:r>
            <a:endParaRPr lang="ru-RU" sz="2800" b="1" dirty="0">
              <a:latin typeface="Proxima Nova" charset="0"/>
              <a:cs typeface="Proxima Nova" charset="0"/>
            </a:endParaRPr>
          </a:p>
        </p:txBody>
      </p:sp>
      <p:sp>
        <p:nvSpPr>
          <p:cNvPr id="24" name="Плюс 23"/>
          <p:cNvSpPr/>
          <p:nvPr/>
        </p:nvSpPr>
        <p:spPr>
          <a:xfrm>
            <a:off x="8864600" y="2794000"/>
            <a:ext cx="863600" cy="889000"/>
          </a:xfrm>
          <a:prstGeom prst="mathPlus">
            <a:avLst/>
          </a:prstGeom>
          <a:solidFill>
            <a:srgbClr val="0070C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318000" y="4445000"/>
            <a:ext cx="523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решение </a:t>
            </a:r>
            <a:r>
              <a:rPr lang="ru-RU" sz="2800" dirty="0" err="1" smtClean="0"/>
              <a:t>задач-счёт</a:t>
            </a:r>
            <a:r>
              <a:rPr lang="ru-RU" sz="2800" dirty="0" smtClean="0"/>
              <a:t> товарных денег, выполнение заданий с монетами, банкнотами</a:t>
            </a:r>
            <a:endParaRPr lang="ru-RU" sz="28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04800" y="4546600"/>
            <a:ext cx="3962400" cy="1041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roxima Nova" charset="0"/>
                <a:cs typeface="Proxima Nova" charset="0"/>
              </a:rPr>
              <a:t>Математическая </a:t>
            </a:r>
            <a:endParaRPr lang="ru-RU" sz="2800" dirty="0">
              <a:ln>
                <a:solidFill>
                  <a:srgbClr val="0070C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30200" y="6451600"/>
            <a:ext cx="3962400" cy="1041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roxima Nova" charset="0"/>
                <a:cs typeface="Proxima Nova" charset="0"/>
              </a:rPr>
              <a:t>Читательская </a:t>
            </a:r>
            <a:endParaRPr lang="ru-RU" sz="2800" dirty="0">
              <a:ln>
                <a:solidFill>
                  <a:srgbClr val="0070C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1800" y="6019800"/>
            <a:ext cx="541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работа с рисунками при работе с Практикумом – работа с таблицами,  выбор ответов, дополни схему; установи соответствие </a:t>
            </a:r>
            <a:endParaRPr lang="ru-RU" sz="2800" dirty="0">
              <a:latin typeface="Proxima Nova" charset="0"/>
              <a:cs typeface="Proxima Nova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4800" y="8712200"/>
            <a:ext cx="3962400" cy="1041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roxima Nova" charset="0"/>
                <a:cs typeface="Proxima Nova" charset="0"/>
              </a:rPr>
              <a:t>Цифровая грамотность </a:t>
            </a:r>
            <a:endParaRPr lang="ru-RU" sz="2800" dirty="0">
              <a:ln>
                <a:solidFill>
                  <a:srgbClr val="0070C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18000" y="8788400"/>
            <a:ext cx="500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просмотр мультфильма, презентации</a:t>
            </a:r>
            <a:endParaRPr lang="ru-RU" sz="2800" dirty="0">
              <a:latin typeface="Proxima Nova" charset="0"/>
              <a:cs typeface="Proxima Nova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9906000" y="4470400"/>
            <a:ext cx="8585200" cy="660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Proxima Nova" charset="0"/>
                <a:cs typeface="Proxima Nova" charset="0"/>
              </a:rPr>
              <a:t>Естественно-научная</a:t>
            </a:r>
            <a:r>
              <a:rPr lang="ru-RU" sz="2800" b="1" dirty="0" smtClean="0">
                <a:solidFill>
                  <a:schemeClr val="tx1"/>
                </a:solidFill>
                <a:latin typeface="Proxima Nova" charset="0"/>
                <a:cs typeface="Proxima Nova" charset="0"/>
              </a:rPr>
              <a:t> грамотность </a:t>
            </a:r>
            <a:endParaRPr lang="ru-RU" sz="2800" dirty="0">
              <a:ln>
                <a:solidFill>
                  <a:srgbClr val="0070C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9931400" y="5994400"/>
            <a:ext cx="8712200" cy="787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roxima Nova" charset="0"/>
                <a:cs typeface="Proxima Nova" charset="0"/>
              </a:rPr>
              <a:t>Глобальные компетенции </a:t>
            </a:r>
            <a:endParaRPr lang="ru-RU" sz="2800" dirty="0">
              <a:ln>
                <a:solidFill>
                  <a:srgbClr val="0070C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9804400" y="8178800"/>
            <a:ext cx="8763000" cy="787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Proxima Nova" charset="0"/>
                <a:cs typeface="Proxima Nova" charset="0"/>
              </a:rPr>
              <a:t>Креативное</a:t>
            </a:r>
            <a:r>
              <a:rPr lang="ru-RU" sz="2800" b="1" dirty="0" smtClean="0">
                <a:solidFill>
                  <a:schemeClr val="tx1"/>
                </a:solidFill>
                <a:latin typeface="Proxima Nova" charset="0"/>
                <a:cs typeface="Proxima Nova" charset="0"/>
              </a:rPr>
              <a:t> мышление </a:t>
            </a:r>
            <a:endParaRPr lang="ru-RU" sz="2800" dirty="0">
              <a:ln>
                <a:solidFill>
                  <a:srgbClr val="0070C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499600" y="8991600"/>
            <a:ext cx="94726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работа в группах, работа с картой путешествия (собрать как можно больше информации о деньгах)</a:t>
            </a:r>
            <a:endParaRPr lang="ru-RU" sz="2800" dirty="0">
              <a:latin typeface="Proxima Nova" charset="0"/>
              <a:cs typeface="Proxima Nova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880600" y="6756400"/>
            <a:ext cx="8763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изучение особенностей различных видов денег, знакомство с некоторыми необычными деньгами разных стран</a:t>
            </a:r>
            <a:endParaRPr lang="ru-RU" sz="2800" dirty="0"/>
          </a:p>
        </p:txBody>
      </p:sp>
      <p:sp>
        <p:nvSpPr>
          <p:cNvPr id="51" name="TextBox 50"/>
          <p:cNvSpPr txBox="1"/>
          <p:nvPr/>
        </p:nvSpPr>
        <p:spPr>
          <a:xfrm>
            <a:off x="9906000" y="5156200"/>
            <a:ext cx="848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анализ ситуации и прогнозирование ситуации</a:t>
            </a:r>
            <a:endParaRPr lang="ru-RU" sz="2800" dirty="0">
              <a:latin typeface="Proxima Nova" charset="0"/>
              <a:cs typeface="Proxima Nov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15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840260"/>
            <a:ext cx="18645789" cy="18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6. ИНТЕГРАЦИЯ С ДРУГИМИ ВИДАМИ ФУНКЦИОНАЛЬНОЙ ГРАМОТНОСТИ (интегративные задания) </a:t>
            </a:r>
          </a:p>
          <a:p>
            <a:pPr lvl="0" algn="ctr"/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13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3426" y="2125363"/>
          <a:ext cx="17313428" cy="24219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3134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219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u="none" strike="noStrike" cap="none" dirty="0" smtClean="0">
                          <a:sym typeface="Arial"/>
                        </a:rPr>
                        <a:t>Интегративное задание</a:t>
                      </a:r>
                      <a:r>
                        <a:rPr lang="ru-RU" sz="2800" b="1" u="none" strike="noStrike" cap="none" baseline="0" dirty="0" smtClean="0">
                          <a:sym typeface="Arial"/>
                        </a:rPr>
                        <a:t> «</a:t>
                      </a:r>
                      <a:r>
                        <a:rPr lang="ru-RU" sz="2800" b="1" u="none" strike="noStrike" cap="none" dirty="0" smtClean="0">
                          <a:sym typeface="Arial"/>
                        </a:rPr>
                        <a:t>Путешествие по Денежной стране»</a:t>
                      </a:r>
                    </a:p>
                    <a:p>
                      <a:pPr algn="just"/>
                      <a:r>
                        <a:rPr lang="ru-RU" sz="2800" u="none" strike="noStrike" cap="none" dirty="0" smtClean="0">
                          <a:sym typeface="Arial"/>
                        </a:rPr>
                        <a:t>  Карта путешествия размещена на доске, на ней отмечены автобусные остановки – город Товарный, деревня </a:t>
                      </a:r>
                      <a:r>
                        <a:rPr lang="ru-RU" sz="2800" u="none" strike="noStrike" cap="none" dirty="0" err="1" smtClean="0">
                          <a:sym typeface="Arial"/>
                        </a:rPr>
                        <a:t>Монеткино</a:t>
                      </a:r>
                      <a:r>
                        <a:rPr lang="ru-RU" sz="2800" u="none" strike="noStrike" cap="none" dirty="0" smtClean="0">
                          <a:sym typeface="Arial"/>
                        </a:rPr>
                        <a:t>, город Банкноты – Карты, город</a:t>
                      </a:r>
                      <a:r>
                        <a:rPr lang="ru-RU" sz="2800" u="none" strike="noStrike" cap="none" baseline="0" dirty="0" smtClean="0">
                          <a:sym typeface="Arial"/>
                        </a:rPr>
                        <a:t> Электронный.</a:t>
                      </a:r>
                      <a:r>
                        <a:rPr lang="ru-RU" sz="2800" u="none" strike="noStrike" cap="none" dirty="0" smtClean="0">
                          <a:sym typeface="Arial"/>
                        </a:rPr>
                        <a:t> Задача класса  – пройти все станции и собрать как можно больше информации о деньгах. На каждой станции вас  будут ждать задания и подсказки. Некоторые задания вы будете выполнять группой</a:t>
                      </a:r>
                      <a:r>
                        <a:rPr lang="ru-RU" sz="2183" u="none" strike="noStrike" cap="none" dirty="0" smtClean="0">
                          <a:sym typeface="Arial"/>
                        </a:rPr>
                        <a:t>. </a:t>
                      </a:r>
                      <a:endParaRPr lang="ru-RU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" name="Свиток: вертикальный 4">
            <a:extLst>
              <a:ext uri="{FF2B5EF4-FFF2-40B4-BE49-F238E27FC236}">
                <a16:creationId xmlns:a16="http://schemas.microsoft.com/office/drawing/2014/main" id="{16996E2B-A5F1-00B3-BA88-D788879C4F8B}"/>
              </a:ext>
            </a:extLst>
          </p:cNvPr>
          <p:cNvSpPr/>
          <p:nvPr/>
        </p:nvSpPr>
        <p:spPr>
          <a:xfrm>
            <a:off x="422188" y="4457568"/>
            <a:ext cx="6030098" cy="5530809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just"/>
            <a:endParaRPr lang="ru-RU" sz="2400" smtClean="0">
              <a:ea typeface="+mn-lt"/>
              <a:cs typeface="+mn-lt"/>
            </a:endParaRPr>
          </a:p>
          <a:p>
            <a:pPr algn="just"/>
            <a:endParaRPr lang="ru-RU" sz="2000" dirty="0">
              <a:cs typeface="Arial"/>
            </a:endParaRPr>
          </a:p>
        </p:txBody>
      </p:sp>
      <p:sp>
        <p:nvSpPr>
          <p:cNvPr id="32" name="Свиток: вертикальный 4">
            <a:extLst>
              <a:ext uri="{FF2B5EF4-FFF2-40B4-BE49-F238E27FC236}">
                <a16:creationId xmlns:a16="http://schemas.microsoft.com/office/drawing/2014/main" id="{16996E2B-A5F1-00B3-BA88-D788879C4F8B}"/>
              </a:ext>
            </a:extLst>
          </p:cNvPr>
          <p:cNvSpPr/>
          <p:nvPr/>
        </p:nvSpPr>
        <p:spPr>
          <a:xfrm>
            <a:off x="6128950" y="4462403"/>
            <a:ext cx="6474941" cy="5530809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just"/>
            <a:endParaRPr lang="ru-RU" sz="2400" dirty="0">
              <a:ea typeface="+mn-lt"/>
              <a:cs typeface="+mn-lt"/>
            </a:endParaRPr>
          </a:p>
          <a:p>
            <a:pPr algn="just"/>
            <a:endParaRPr lang="ru-RU" sz="2000" dirty="0">
              <a:cs typeface="Arial"/>
            </a:endParaRPr>
          </a:p>
        </p:txBody>
      </p:sp>
      <p:sp>
        <p:nvSpPr>
          <p:cNvPr id="33" name="Свиток: вертикальный 4">
            <a:extLst>
              <a:ext uri="{FF2B5EF4-FFF2-40B4-BE49-F238E27FC236}">
                <a16:creationId xmlns:a16="http://schemas.microsoft.com/office/drawing/2014/main" id="{16996E2B-A5F1-00B3-BA88-D788879C4F8B}"/>
              </a:ext>
            </a:extLst>
          </p:cNvPr>
          <p:cNvSpPr/>
          <p:nvPr/>
        </p:nvSpPr>
        <p:spPr>
          <a:xfrm>
            <a:off x="12232333" y="4506996"/>
            <a:ext cx="6228662" cy="5530809"/>
          </a:xfrm>
          <a:prstGeom prst="verticalScrol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just"/>
            <a:endParaRPr lang="ru-RU" sz="2400" dirty="0">
              <a:ea typeface="+mn-lt"/>
              <a:cs typeface="+mn-lt"/>
            </a:endParaRPr>
          </a:p>
          <a:p>
            <a:pPr algn="just"/>
            <a:endParaRPr lang="ru-RU" sz="2000" dirty="0">
              <a:cs typeface="Arial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36822" y="5209707"/>
            <a:ext cx="42754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/>
            <a:r>
              <a:rPr lang="ru-RU" sz="2400" dirty="0" smtClean="0"/>
              <a:t>-Понимание того, что такое деньги (их виды, функции).</a:t>
            </a:r>
          </a:p>
          <a:p>
            <a:pPr lvl="0" fontAlgn="base"/>
            <a:r>
              <a:rPr lang="ru-RU" sz="2400" dirty="0" smtClean="0"/>
              <a:t>-История возникновения денег (товарные деньги, первые монеты, бумажные деньги).</a:t>
            </a:r>
          </a:p>
          <a:p>
            <a:pPr lvl="0" fontAlgn="base"/>
            <a:r>
              <a:rPr lang="ru-RU" sz="2400" dirty="0" smtClean="0"/>
              <a:t>-Основные понятия, связанные с деньгами (монеты, части монеты, купюры, банкноты, номинал и т.д.).</a:t>
            </a:r>
          </a:p>
          <a:p>
            <a:pPr lvl="0" fontAlgn="base"/>
            <a:r>
              <a:rPr lang="ru-RU" sz="2400" dirty="0" smtClean="0"/>
              <a:t>-Различные деньги мира.</a:t>
            </a:r>
            <a:endParaRPr lang="ru-RU" sz="2400" dirty="0"/>
          </a:p>
        </p:txBody>
      </p:sp>
      <p:sp>
        <p:nvSpPr>
          <p:cNvPr id="40" name="TextBox 39"/>
          <p:cNvSpPr txBox="1"/>
          <p:nvPr/>
        </p:nvSpPr>
        <p:spPr>
          <a:xfrm>
            <a:off x="6919783" y="5263978"/>
            <a:ext cx="494270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/>
            <a:r>
              <a:rPr lang="ru-RU" sz="2400" dirty="0" smtClean="0"/>
              <a:t>-Умение работать в команде для достижения общей цели.</a:t>
            </a:r>
          </a:p>
          <a:p>
            <a:pPr lvl="0" fontAlgn="base"/>
            <a:r>
              <a:rPr lang="ru-RU" sz="2400" dirty="0" smtClean="0"/>
              <a:t>-Навыки анализа и синтеза информации (сбор данных по теме, их систематизация).</a:t>
            </a:r>
          </a:p>
          <a:p>
            <a:pPr lvl="0" fontAlgn="base"/>
            <a:r>
              <a:rPr lang="ru-RU" sz="2400" dirty="0" smtClean="0"/>
              <a:t>-Способность применять полученные знания на практике (решение задач, связанных с разными видами деньгами).</a:t>
            </a:r>
          </a:p>
          <a:p>
            <a:r>
              <a:rPr lang="ru-RU" sz="2400" dirty="0" smtClean="0"/>
              <a:t>-Логическое мышление и умение делать выводы на основе полученной информации</a:t>
            </a:r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048735" y="5209706"/>
            <a:ext cx="457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/>
            <a:r>
              <a:rPr lang="ru-RU" sz="2400" dirty="0" smtClean="0"/>
              <a:t>-Интерес к истории денег.</a:t>
            </a:r>
          </a:p>
          <a:p>
            <a:pPr lvl="0" fontAlgn="base"/>
            <a:r>
              <a:rPr lang="ru-RU" sz="2400" dirty="0" smtClean="0"/>
              <a:t>-Бережное отношение к деньгам.</a:t>
            </a:r>
          </a:p>
          <a:p>
            <a:pPr lvl="0" fontAlgn="base"/>
            <a:r>
              <a:rPr lang="ru-RU" sz="2400" dirty="0" smtClean="0"/>
              <a:t>-Готовность учиться новому и исследовать тему самостоятельно.</a:t>
            </a:r>
          </a:p>
          <a:p>
            <a:pPr lvl="0" fontAlgn="base"/>
            <a:r>
              <a:rPr lang="ru-RU" sz="2400" dirty="0" smtClean="0"/>
              <a:t>-Ответственность за выполнение заданий и достижение целей группы.</a:t>
            </a:r>
          </a:p>
          <a:p>
            <a:pPr lvl="0" fontAlgn="base"/>
            <a:r>
              <a:rPr lang="ru-RU" sz="2400" dirty="0" smtClean="0"/>
              <a:t>-Стремление к коллективной работе и взаимопомощи.</a:t>
            </a:r>
          </a:p>
          <a:p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3BB1318-DE55-2BA4-D1AF-D29923F69ABB}"/>
              </a:ext>
            </a:extLst>
          </p:cNvPr>
          <p:cNvSpPr txBox="1"/>
          <p:nvPr/>
        </p:nvSpPr>
        <p:spPr>
          <a:xfrm>
            <a:off x="1916726" y="4490817"/>
            <a:ext cx="327662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Proxima Nova"/>
              </a:rPr>
              <a:t>ЗНАНИЯ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3BB1318-DE55-2BA4-D1AF-D29923F69ABB}"/>
              </a:ext>
            </a:extLst>
          </p:cNvPr>
          <p:cNvSpPr txBox="1"/>
          <p:nvPr/>
        </p:nvSpPr>
        <p:spPr>
          <a:xfrm>
            <a:off x="8119818" y="4490816"/>
            <a:ext cx="327662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Proxima Nova"/>
              </a:rPr>
              <a:t>УМЕНИЯ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BB1318-DE55-2BA4-D1AF-D29923F69ABB}"/>
              </a:ext>
            </a:extLst>
          </p:cNvPr>
          <p:cNvSpPr txBox="1"/>
          <p:nvPr/>
        </p:nvSpPr>
        <p:spPr>
          <a:xfrm>
            <a:off x="13988948" y="4521051"/>
            <a:ext cx="328305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Proxima Nova"/>
              </a:rPr>
              <a:t>УСТАНОВКИ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15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813355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ПЛАН </a:t>
            </a: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ПРОВЕДЕНИЯ ОБРАЗОВАТЕЛЬНЫХ АКТИВНОСТЕЙ</a:t>
            </a:r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14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87400" y="2592669"/>
          <a:ext cx="17297400" cy="12775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9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38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Этап 0. Подготовительный (</a:t>
                      </a: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Подготовка материалов необходимых для проведения нескольких занятий по теме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«Деньги, понятие, история» в форме игры «Путешествие в денежную страну») .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87400" y="3917950"/>
          <a:ext cx="172720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813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Занятие №1 по </a:t>
                      </a:r>
                      <a:r>
                        <a:rPr lang="ru-RU" sz="2800" b="1" dirty="0" err="1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подтеме</a:t>
                      </a:r>
                      <a:r>
                        <a:rPr lang="ru-RU" sz="2800" b="1" dirty="0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 «Товарные деньги»  г.Товарный </a:t>
                      </a:r>
                      <a:r>
                        <a:rPr lang="ru-RU" sz="2800" b="0" dirty="0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(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главные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задачи: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изучение истории появления товарных денег, .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к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ак выглядели первые деньги;  для чего нужны были товарные деньги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; у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 всех ли народов были одинаковые товарные деньги?)</a:t>
                      </a:r>
                    </a:p>
                    <a:p>
                      <a:endParaRPr lang="ru-RU" sz="24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736600" y="5649906"/>
          <a:ext cx="173228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Занятие №2 по </a:t>
                      </a: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подтеме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 «Металлические деньги - монеты» г. </a:t>
                      </a: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Монеткино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(главные задачи: изучение истории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монетных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денег, почему появились монетные деньги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;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 .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к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ак выглядели первые монеты; современные монеты)</a:t>
                      </a:r>
                    </a:p>
                    <a:p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711200" y="7410587"/>
          <a:ext cx="172974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9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Занятие №3 по </a:t>
                      </a:r>
                      <a:r>
                        <a:rPr lang="ru-RU" sz="2800" b="1" dirty="0" err="1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подтеме</a:t>
                      </a:r>
                      <a:r>
                        <a:rPr lang="ru-RU" sz="2800" b="1" dirty="0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 г. Банкноты. Карты </a:t>
                      </a:r>
                      <a:r>
                        <a:rPr lang="ru-RU" sz="2800" b="0" dirty="0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(главные задачи: изучение причины появления бумажных денег, как по разному называют бумажные деньги; что общего у всех купюр; чем отличаются наличные и безналичные деньги)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11200" y="8893493"/>
          <a:ext cx="17322799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430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Занятие №4 по </a:t>
                      </a:r>
                      <a:r>
                        <a:rPr lang="ru-RU" sz="2800" b="1" dirty="0" err="1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подтеме</a:t>
                      </a:r>
                      <a:r>
                        <a:rPr lang="ru-RU" sz="2800" b="1" dirty="0" smtClean="0">
                          <a:solidFill>
                            <a:srgbClr val="000000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 «Электронные деньги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» </a:t>
                      </a:r>
                      <a:r>
                        <a:rPr lang="ru-RU" sz="2800" b="1" i="0" u="none" strike="noStrike" cap="none" dirty="0" smtClean="0">
                          <a:solidFill>
                            <a:schemeClr val="tx1"/>
                          </a:solidFill>
                          <a:latin typeface="Proxima Nova" charset="0"/>
                          <a:ea typeface="+mn-ea"/>
                          <a:cs typeface="Proxima Nova" charset="0"/>
                          <a:sym typeface="Arial"/>
                        </a:rPr>
                        <a:t>г. Электронный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  <a:latin typeface="Proxima Nova" charset="0"/>
                          <a:ea typeface="Times New Roman" panose="02020603050405020304" pitchFamily="18" charset="0"/>
                          <a:cs typeface="Proxima Nova" charset="0"/>
                        </a:rPr>
                        <a:t>(главные задачи: выяснить что такое электронные деньги; какие у них есть  ограничения; как можно использовать электронные деньги)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5467349" y="1676400"/>
            <a:ext cx="6838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bg1">
                    <a:lumMod val="25000"/>
                  </a:schemeClr>
                </a:solidFill>
                <a:latin typeface="Proxima Nova" charset="0"/>
                <a:ea typeface="Times New Roman" panose="02020603050405020304" pitchFamily="18" charset="0"/>
                <a:cs typeface="Proxima Nova" charset="0"/>
              </a:rPr>
              <a:t>Внеурочная деятельность</a:t>
            </a:r>
            <a:endParaRPr lang="ru-RU" sz="3600" b="1" dirty="0">
              <a:solidFill>
                <a:schemeClr val="bg1">
                  <a:lumMod val="25000"/>
                </a:schemeClr>
              </a:solidFill>
              <a:latin typeface="Proxima Nova" charset="0"/>
              <a:ea typeface="Times New Roman" panose="02020603050405020304" pitchFamily="18" charset="0"/>
              <a:cs typeface="Proxima Nova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10200" y="1421297"/>
            <a:ext cx="6934200" cy="1067904"/>
          </a:xfrm>
          <a:prstGeom prst="roundRect">
            <a:avLst/>
          </a:prstGeo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46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15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04CA45-3C7E-8D5F-DEC9-8C0AD0EC19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84199" y="6140450"/>
            <a:ext cx="4355823" cy="415644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3BB1318-DE55-2BA4-D1AF-D29923F69ABB}"/>
              </a:ext>
            </a:extLst>
          </p:cNvPr>
          <p:cNvSpPr txBox="1"/>
          <p:nvPr/>
        </p:nvSpPr>
        <p:spPr>
          <a:xfrm>
            <a:off x="1916726" y="4490817"/>
            <a:ext cx="327662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Proxima Nova"/>
              </a:rPr>
              <a:t>ЗНАНИЯ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1" name="Свиток: вертикальный 4">
            <a:extLst>
              <a:ext uri="{FF2B5EF4-FFF2-40B4-BE49-F238E27FC236}">
                <a16:creationId xmlns:a16="http://schemas.microsoft.com/office/drawing/2014/main" id="{16996E2B-A5F1-00B3-BA88-D788879C4F8B}"/>
              </a:ext>
            </a:extLst>
          </p:cNvPr>
          <p:cNvSpPr/>
          <p:nvPr/>
        </p:nvSpPr>
        <p:spPr>
          <a:xfrm>
            <a:off x="409488" y="2603501"/>
            <a:ext cx="6030098" cy="5854700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endParaRPr lang="ru-RU" sz="2800" dirty="0" smtClean="0">
              <a:latin typeface="Proxima Nova" charset="0"/>
              <a:cs typeface="Proxima Nova" charset="0"/>
            </a:endParaRP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что такое деньги;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-эволюцию денег;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что можно купить на деньги;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виды денежных знаков, которые находятся в обращении в РФ;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что можно купить на деньги;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как считать и где хранить сдачу.</a:t>
            </a:r>
          </a:p>
          <a:p>
            <a:pPr algn="just"/>
            <a:endParaRPr lang="ru-RU" sz="2000" dirty="0">
              <a:cs typeface="Arial"/>
            </a:endParaRPr>
          </a:p>
        </p:txBody>
      </p:sp>
      <p:sp>
        <p:nvSpPr>
          <p:cNvPr id="12" name="Свиток: вертикальный 4">
            <a:extLst>
              <a:ext uri="{FF2B5EF4-FFF2-40B4-BE49-F238E27FC236}">
                <a16:creationId xmlns:a16="http://schemas.microsoft.com/office/drawing/2014/main" id="{16996E2B-A5F1-00B3-BA88-D788879C4F8B}"/>
              </a:ext>
            </a:extLst>
          </p:cNvPr>
          <p:cNvSpPr/>
          <p:nvPr/>
        </p:nvSpPr>
        <p:spPr>
          <a:xfrm>
            <a:off x="6858000" y="2292218"/>
            <a:ext cx="5994400" cy="5530809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just"/>
            <a:endParaRPr lang="ru-RU" sz="2400" smtClean="0">
              <a:ea typeface="+mn-lt"/>
              <a:cs typeface="+mn-lt"/>
            </a:endParaRPr>
          </a:p>
          <a:p>
            <a:pPr algn="just"/>
            <a:endParaRPr lang="ru-RU" sz="2000" dirty="0">
              <a:cs typeface="Arial"/>
            </a:endParaRPr>
          </a:p>
        </p:txBody>
      </p:sp>
      <p:sp>
        <p:nvSpPr>
          <p:cNvPr id="13" name="Свиток: вертикальный 4">
            <a:extLst>
              <a:ext uri="{FF2B5EF4-FFF2-40B4-BE49-F238E27FC236}">
                <a16:creationId xmlns:a16="http://schemas.microsoft.com/office/drawing/2014/main" id="{16996E2B-A5F1-00B3-BA88-D788879C4F8B}"/>
              </a:ext>
            </a:extLst>
          </p:cNvPr>
          <p:cNvSpPr/>
          <p:nvPr/>
        </p:nvSpPr>
        <p:spPr>
          <a:xfrm>
            <a:off x="12715788" y="965069"/>
            <a:ext cx="5724612" cy="5156332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just"/>
            <a:endParaRPr lang="ru-RU" sz="2400" smtClean="0">
              <a:ea typeface="+mn-lt"/>
              <a:cs typeface="+mn-lt"/>
            </a:endParaRPr>
          </a:p>
          <a:p>
            <a:pPr algn="just"/>
            <a:endParaRPr lang="ru-RU" sz="2000" dirty="0">
              <a:cs typeface="Arial"/>
            </a:endParaRPr>
          </a:p>
        </p:txBody>
      </p:sp>
      <p:sp>
        <p:nvSpPr>
          <p:cNvPr id="15" name="Google Shape;106;p3"/>
          <p:cNvSpPr txBox="1"/>
          <p:nvPr/>
        </p:nvSpPr>
        <p:spPr>
          <a:xfrm>
            <a:off x="4089400" y="966281"/>
            <a:ext cx="8737600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ЗАКЛЮЧЕНИЕ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72400" y="3194050"/>
            <a:ext cx="447108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</a:t>
            </a:r>
            <a:r>
              <a:rPr lang="ru-RU" sz="2800" dirty="0" smtClean="0"/>
              <a:t>Важно экономно и бережно относиться к деньгам. </a:t>
            </a:r>
          </a:p>
          <a:p>
            <a:r>
              <a:rPr lang="ru-RU" sz="2800" dirty="0" smtClean="0"/>
              <a:t>-Прежде чем совершить покупку, подумай, нужна ли эта вещь. </a:t>
            </a:r>
          </a:p>
          <a:p>
            <a:r>
              <a:rPr lang="ru-RU" sz="2800" dirty="0" smtClean="0"/>
              <a:t>-Деньги любят счёт.</a:t>
            </a:r>
          </a:p>
          <a:p>
            <a:r>
              <a:rPr lang="ru-RU" sz="2800" dirty="0" smtClean="0"/>
              <a:t>-Взял сдачу- посчитай.</a:t>
            </a:r>
          </a:p>
          <a:p>
            <a:r>
              <a:rPr lang="ru-RU" sz="2800" dirty="0" smtClean="0"/>
              <a:t>-Сбереги сдачу.</a:t>
            </a:r>
          </a:p>
          <a:p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3557250" y="1733378"/>
            <a:ext cx="436245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выбирать нужные покупки;</a:t>
            </a:r>
          </a:p>
          <a:p>
            <a:r>
              <a:rPr lang="ru-RU" sz="2800" dirty="0" smtClean="0"/>
              <a:t>- считать деньги;</a:t>
            </a:r>
          </a:p>
          <a:p>
            <a:r>
              <a:rPr lang="ru-RU" sz="2800" dirty="0" smtClean="0"/>
              <a:t>- считать сдачу;</a:t>
            </a:r>
          </a:p>
          <a:p>
            <a:r>
              <a:rPr lang="ru-RU" sz="2800" dirty="0" smtClean="0"/>
              <a:t>- определять место, где хранить сдачу </a:t>
            </a:r>
          </a:p>
          <a:p>
            <a:r>
              <a:rPr lang="ru-RU" sz="2800" dirty="0" smtClean="0"/>
              <a:t>- осуществлять выбор вида денег, которые лучше использовать в конкретной ситуации.</a:t>
            </a:r>
            <a:endParaRPr lang="ru-RU" sz="2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BB1318-DE55-2BA4-D1AF-D29923F69ABB}"/>
              </a:ext>
            </a:extLst>
          </p:cNvPr>
          <p:cNvSpPr txBox="1"/>
          <p:nvPr/>
        </p:nvSpPr>
        <p:spPr>
          <a:xfrm>
            <a:off x="8001000" y="2311251"/>
            <a:ext cx="48514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Имеют установку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BB1318-DE55-2BA4-D1AF-D29923F69ABB}"/>
              </a:ext>
            </a:extLst>
          </p:cNvPr>
          <p:cNvSpPr txBox="1"/>
          <p:nvPr/>
        </p:nvSpPr>
        <p:spPr>
          <a:xfrm>
            <a:off x="14090548" y="965051"/>
            <a:ext cx="328305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Proxima Nova"/>
              </a:rPr>
              <a:t>Умеют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3BB1318-DE55-2BA4-D1AF-D29923F69ABB}"/>
              </a:ext>
            </a:extLst>
          </p:cNvPr>
          <p:cNvSpPr txBox="1"/>
          <p:nvPr/>
        </p:nvSpPr>
        <p:spPr>
          <a:xfrm>
            <a:off x="1879600" y="2641451"/>
            <a:ext cx="44704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Proxima Nova" charset="0"/>
                <a:cs typeface="Proxima Nova" charset="0"/>
              </a:rPr>
              <a:t>Знают/понимают</a:t>
            </a:r>
            <a:endParaRPr lang="ru-RU" sz="3600" dirty="0">
              <a:solidFill>
                <a:srgbClr val="002060"/>
              </a:solidFill>
              <a:latin typeface="Proxima Nova" charset="0"/>
              <a:cs typeface="Proxima Nov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56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91" y="4196444"/>
            <a:ext cx="8827691" cy="751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r"/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1254292" y="1477108"/>
            <a:ext cx="16557414" cy="762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endParaRPr lang="ru-RU" sz="2800" b="1" dirty="0" smtClean="0">
              <a:solidFill>
                <a:schemeClr val="dk1"/>
              </a:solidFill>
              <a:latin typeface="Proxima Nova" charset="0"/>
              <a:ea typeface="Proxima Nova"/>
              <a:cs typeface="Proxima Nova" charset="0"/>
              <a:sym typeface="Proxima Nova"/>
            </a:endParaRPr>
          </a:p>
          <a:p>
            <a:pPr lvl="0"/>
            <a:endParaRPr lang="ru-RU" sz="2800" b="1" dirty="0" smtClean="0">
              <a:solidFill>
                <a:schemeClr val="dk1"/>
              </a:solidFill>
              <a:latin typeface="Proxima Nova" charset="0"/>
              <a:ea typeface="Proxima Nova"/>
              <a:cs typeface="Proxima Nova" charset="0"/>
              <a:sym typeface="Proxima Nova"/>
            </a:endParaRPr>
          </a:p>
          <a:p>
            <a:pPr lvl="0"/>
            <a:endParaRPr lang="ru-RU" sz="2800" b="1" dirty="0" smtClean="0">
              <a:solidFill>
                <a:schemeClr val="dk1"/>
              </a:solidFill>
              <a:latin typeface="Proxima Nova" charset="0"/>
              <a:ea typeface="Proxima Nova"/>
              <a:cs typeface="Proxima Nova" charset="0"/>
              <a:sym typeface="Proxima Nova"/>
            </a:endParaRPr>
          </a:p>
          <a:p>
            <a:pPr lvl="0"/>
            <a:endParaRPr lang="ru-RU" sz="2800" b="1" dirty="0" smtClean="0">
              <a:solidFill>
                <a:schemeClr val="dk1"/>
              </a:solidFill>
              <a:latin typeface="Proxima Nova" charset="0"/>
              <a:ea typeface="Proxima Nova"/>
              <a:cs typeface="Proxima Nova" charset="0"/>
              <a:sym typeface="Proxima Nova"/>
            </a:endParaRPr>
          </a:p>
          <a:p>
            <a:pPr lvl="0">
              <a:lnSpc>
                <a:spcPct val="150000"/>
              </a:lnSpc>
            </a:pPr>
            <a:r>
              <a:rPr lang="ru-RU" sz="3600" b="1" dirty="0" smtClean="0">
                <a:solidFill>
                  <a:schemeClr val="dk1"/>
                </a:solidFill>
                <a:latin typeface="Proxima Nova" charset="0"/>
                <a:ea typeface="Proxima Nova"/>
                <a:cs typeface="Proxima Nova" charset="0"/>
                <a:sym typeface="Proxima Nova"/>
              </a:rPr>
              <a:t>Слушатели</a:t>
            </a:r>
            <a:r>
              <a:rPr lang="ru-RU" sz="3600" b="1" dirty="0">
                <a:solidFill>
                  <a:schemeClr val="dk1"/>
                </a:solidFill>
                <a:latin typeface="Proxima Nova" charset="0"/>
                <a:ea typeface="Proxima Nova"/>
                <a:cs typeface="Proxima Nova" charset="0"/>
                <a:sym typeface="Proxima Nova"/>
              </a:rPr>
              <a:t>:</a:t>
            </a:r>
          </a:p>
          <a:p>
            <a:r>
              <a:rPr lang="ru-RU" sz="3200" dirty="0" err="1" smtClean="0"/>
              <a:t>Волявко</a:t>
            </a:r>
            <a:r>
              <a:rPr lang="ru-RU" sz="3200" dirty="0" smtClean="0"/>
              <a:t> </a:t>
            </a:r>
            <a:r>
              <a:rPr lang="ru-RU" sz="3200" dirty="0"/>
              <a:t>Наталья </a:t>
            </a:r>
            <a:r>
              <a:rPr lang="ru-RU" sz="3200" dirty="0" err="1"/>
              <a:t>Николаеавна</a:t>
            </a:r>
            <a:r>
              <a:rPr lang="ru-RU" sz="3200" dirty="0"/>
              <a:t> </a:t>
            </a:r>
          </a:p>
          <a:p>
            <a:r>
              <a:rPr lang="ru-RU" sz="3200" dirty="0"/>
              <a:t>Борисова Оксана Александровна</a:t>
            </a:r>
          </a:p>
          <a:p>
            <a:r>
              <a:rPr lang="ru-RU" sz="3200" dirty="0" err="1"/>
              <a:t>Рябкова</a:t>
            </a:r>
            <a:r>
              <a:rPr lang="ru-RU" sz="3200" dirty="0"/>
              <a:t> Елена Геннадьевна</a:t>
            </a:r>
          </a:p>
          <a:p>
            <a:r>
              <a:rPr lang="ru-RU" sz="3200" dirty="0"/>
              <a:t>Власова Анна Семеновна</a:t>
            </a:r>
          </a:p>
          <a:p>
            <a:r>
              <a:rPr lang="ru-RU" sz="3200" dirty="0"/>
              <a:t>Козлова Дарья Викторовна</a:t>
            </a:r>
          </a:p>
          <a:p>
            <a:pPr lvl="0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29" y="369945"/>
            <a:ext cx="10149123" cy="86354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11671" y="1477653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57600" y="1865244"/>
            <a:ext cx="9772650" cy="154470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31659" y="2338872"/>
            <a:ext cx="75965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roxima Nova" charset="0"/>
                <a:ea typeface="Proxima Nova"/>
                <a:cs typeface="Proxima Nova" charset="0"/>
                <a:sym typeface="Proxima Nova"/>
              </a:rPr>
              <a:t>«ДЕНЬГИ, ПОНЯТИЕ, ИСТОРИЯ»</a:t>
            </a:r>
          </a:p>
        </p:txBody>
      </p:sp>
    </p:spTree>
    <p:extLst>
      <p:ext uri="{BB962C8B-B14F-4D97-AF65-F5344CB8AC3E}">
        <p14:creationId xmlns:p14="http://schemas.microsoft.com/office/powerpoint/2010/main" val="337193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216102" y="1425903"/>
            <a:ext cx="7386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dk1"/>
                </a:solidFill>
                <a:latin typeface="Proxima Nova" charset="0"/>
                <a:cs typeface="Proxima Nova" charset="0"/>
              </a:rPr>
              <a:t>Легенда педагогического кейса</a:t>
            </a:r>
            <a:endParaRPr lang="ru-RU" sz="3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91479" y="2743200"/>
            <a:ext cx="16717617" cy="504907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61938" lvl="0" algn="just">
              <a:tabLst>
                <a:tab pos="16048038" algn="l"/>
                <a:tab pos="16141700" algn="l"/>
                <a:tab pos="16235363" algn="l"/>
              </a:tabLst>
            </a:pPr>
            <a:r>
              <a:rPr lang="ru-RU" sz="3600" dirty="0" smtClean="0">
                <a:latin typeface="Proxima Nova" charset="0"/>
                <a:cs typeface="Proxima Nova" charset="0"/>
              </a:rPr>
              <a:t>Вашей проектной группе необходимо разработать комплекс образовательных активностей по финансовой грамотности для СОШ, находящейся в сельской местности «Деньги, понятие, история» для учащихся 1 класса, в котором учатся 20 детей. Особенностями класса является то, что дети хорошо воспитаны, дисциплинированы, в классе позитивная и добрая атмосфера</a:t>
            </a:r>
            <a:r>
              <a:rPr lang="ru-RU" sz="3600" i="1" dirty="0" smtClean="0">
                <a:latin typeface="Proxima Nova" charset="0"/>
                <a:cs typeface="Proxima Nova" charset="0"/>
              </a:rPr>
              <a:t>, </a:t>
            </a:r>
            <a:r>
              <a:rPr lang="ru-RU" sz="3600" dirty="0" smtClean="0">
                <a:latin typeface="Proxima Nova" charset="0"/>
                <a:cs typeface="Proxima Nova" charset="0"/>
              </a:rPr>
              <a:t>дети из семей с разным уровнем доходов родителей и разным социальным статусом (в том числе образовательным и профессиональным)</a:t>
            </a:r>
            <a:r>
              <a:rPr lang="ru-RU" sz="3600" i="1" dirty="0" smtClean="0">
                <a:latin typeface="Proxima Nova" charset="0"/>
                <a:cs typeface="Proxima Nova" charset="0"/>
              </a:rPr>
              <a:t>.</a:t>
            </a:r>
            <a:r>
              <a:rPr lang="ru-RU" sz="2800" dirty="0" smtClean="0">
                <a:latin typeface="Proxima Nova" charset="0"/>
                <a:cs typeface="Proxima Nova" charset="0"/>
              </a:rPr>
              <a:t> 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8647044" y="7812156"/>
            <a:ext cx="1610139" cy="2047461"/>
          </a:xfrm>
          <a:prstGeom prst="downArrow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573741" y="1165778"/>
            <a:ext cx="18398472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1. </a:t>
            </a: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АНАЛИЗ </a:t>
            </a:r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УСЛОВИЙ ПЕДАГОГИЧЕСКОГО КЕЙСА (по 6 позициям)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69EE3F7-D132-1E0F-FF7A-AC7F77B865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165885"/>
              </p:ext>
            </p:extLst>
          </p:nvPr>
        </p:nvGraphicFramePr>
        <p:xfrm>
          <a:off x="821095" y="2645687"/>
          <a:ext cx="17273169" cy="730694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032738">
                  <a:extLst>
                    <a:ext uri="{9D8B030D-6E8A-4147-A177-3AD203B41FA5}">
                      <a16:colId xmlns:a16="http://schemas.microsoft.com/office/drawing/2014/main" val="3432251569"/>
                    </a:ext>
                  </a:extLst>
                </a:gridCol>
                <a:gridCol w="4495441">
                  <a:extLst>
                    <a:ext uri="{9D8B030D-6E8A-4147-A177-3AD203B41FA5}">
                      <a16:colId xmlns:a16="http://schemas.microsoft.com/office/drawing/2014/main" val="1321766883"/>
                    </a:ext>
                  </a:extLst>
                </a:gridCol>
                <a:gridCol w="4404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0941">
                  <a:extLst>
                    <a:ext uri="{9D8B030D-6E8A-4147-A177-3AD203B41FA5}">
                      <a16:colId xmlns:a16="http://schemas.microsoft.com/office/drawing/2014/main" val="1132708892"/>
                    </a:ext>
                  </a:extLst>
                </a:gridCol>
              </a:tblGrid>
              <a:tr h="984654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ru-RU" sz="2800" u="none" strike="noStrike" noProof="0" dirty="0">
                          <a:latin typeface="Proxima Nova" charset="0"/>
                          <a:cs typeface="Proxima Nova" charset="0"/>
                        </a:rPr>
                        <a:t>Характеристики 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ru-RU" sz="2800" u="none" strike="noStrike" noProof="0" dirty="0">
                          <a:latin typeface="Proxima Nova" charset="0"/>
                          <a:cs typeface="Proxima Nova" charset="0"/>
                        </a:rPr>
                        <a:t>Возможности 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ru-RU" sz="2800" u="none" strike="noStrike" noProof="0" dirty="0" smtClean="0">
                        <a:latin typeface="Proxima Nova" charset="0"/>
                        <a:cs typeface="Proxima Nova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u="none" strike="noStrike" noProof="0" dirty="0" smtClean="0">
                          <a:latin typeface="Proxima Nova" charset="0"/>
                          <a:cs typeface="Proxima Nova" charset="0"/>
                        </a:rPr>
                        <a:t>Ограничения и риски </a:t>
                      </a:r>
                      <a:endParaRPr lang="ru-RU" sz="2800" dirty="0" smtClean="0">
                        <a:latin typeface="Proxima Nova" charset="0"/>
                        <a:cs typeface="Proxima Nova" charset="0"/>
                      </a:endParaRPr>
                    </a:p>
                    <a:p>
                      <a:pPr lvl="0" algn="ctr">
                        <a:buNone/>
                      </a:pPr>
                      <a:endParaRPr lang="ru-RU" sz="28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u="none" strike="noStrike" noProof="0" dirty="0" smtClean="0">
                          <a:latin typeface="Proxima Nova" charset="0"/>
                          <a:cs typeface="Proxima Nova" charset="0"/>
                        </a:rPr>
                        <a:t>Решения/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u="none" strike="noStrike" noProof="0" dirty="0" smtClean="0">
                          <a:latin typeface="Proxima Nova" charset="0"/>
                          <a:cs typeface="Proxima Nova" charset="0"/>
                        </a:rPr>
                        <a:t>рекомендации </a:t>
                      </a:r>
                      <a:endParaRPr lang="ru-RU" sz="2800" b="1" dirty="0" smtClean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533996"/>
                  </a:ext>
                </a:extLst>
              </a:tr>
              <a:tr h="889629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800" dirty="0">
                          <a:latin typeface="Proxima Nova" charset="0"/>
                          <a:cs typeface="Proxima Nova" charset="0"/>
                        </a:rPr>
                        <a:t>1.СОШ, находящаяся в сельской местности</a:t>
                      </a:r>
                      <a:endParaRPr lang="ru-RU" sz="28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cs typeface="Proxima Nova" charset="0"/>
                        </a:rPr>
                        <a:t>Наличие интернета,  проектор, интерактивная доска, банковское учреждение</a:t>
                      </a:r>
                      <a:endParaRPr lang="ru-RU" sz="28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R="109855" indent="-63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2800" dirty="0">
                          <a:latin typeface="Proxima Nova" charset="0"/>
                          <a:cs typeface="Proxima Nova" charset="0"/>
                        </a:rPr>
                        <a:t>Плохой доступ в интернет, отсутствие навыка работы с оборудованием </a:t>
                      </a:r>
                      <a:endParaRPr lang="ru-RU" sz="28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spc="-25" dirty="0">
                          <a:latin typeface="Proxima Nova" charset="0"/>
                          <a:cs typeface="Proxima Nova" charset="0"/>
                        </a:rPr>
                        <a:t>Скачивание необходимых материалов заранее для использования в работе</a:t>
                      </a:r>
                      <a:r>
                        <a:rPr lang="ru-RU" sz="2800" spc="-25" dirty="0" smtClean="0">
                          <a:latin typeface="Proxima Nova" charset="0"/>
                          <a:cs typeface="Proxima Nova" charset="0"/>
                        </a:rPr>
                        <a:t>.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2386790"/>
                  </a:ext>
                </a:extLst>
              </a:tr>
              <a:tr h="596670">
                <a:tc>
                  <a:txBody>
                    <a:bodyPr/>
                    <a:lstStyle/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800" dirty="0">
                          <a:latin typeface="Proxima Nova" charset="0"/>
                          <a:cs typeface="Proxima Nova" charset="0"/>
                        </a:rPr>
                        <a:t>2.Тема «Деньги, понятие, история»</a:t>
                      </a:r>
                      <a:endParaRPr lang="ru-RU" sz="28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cs typeface="Proxima Nova" charset="0"/>
                        </a:rPr>
                        <a:t>-узнать что такое деньги;</a:t>
                      </a:r>
                    </a:p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cs typeface="Proxima Nova" charset="0"/>
                        </a:rPr>
                        <a:t>- понять как ими пользоваться;</a:t>
                      </a:r>
                    </a:p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cs typeface="Proxima Nova" charset="0"/>
                        </a:rPr>
                        <a:t>- что можно оплачивать, используя деньги</a:t>
                      </a:r>
                    </a:p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2800" dirty="0" smtClean="0">
                          <a:latin typeface="Proxima Nova" charset="0"/>
                          <a:cs typeface="Proxima Nova" charset="0"/>
                        </a:rPr>
                        <a:t>интеграция </a:t>
                      </a:r>
                      <a:r>
                        <a:rPr lang="ru-RU" sz="2800" dirty="0">
                          <a:latin typeface="Proxima Nova" charset="0"/>
                          <a:cs typeface="Proxima Nova" charset="0"/>
                        </a:rPr>
                        <a:t>с другими </a:t>
                      </a:r>
                      <a:r>
                        <a:rPr lang="ru-RU" sz="2800" dirty="0" smtClean="0">
                          <a:latin typeface="Proxima Nova" charset="0"/>
                          <a:cs typeface="Proxima Nova" charset="0"/>
                        </a:rPr>
                        <a:t>предметами</a:t>
                      </a:r>
                    </a:p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28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cs typeface="Proxima Nova" charset="0"/>
                        </a:rPr>
                        <a:t>Не можем принести наличные деньги</a:t>
                      </a:r>
                      <a:endParaRPr lang="ru-RU" sz="28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cs typeface="Proxima Nova" charset="0"/>
                        </a:rPr>
                        <a:t>Сделать бумажные или из картона</a:t>
                      </a:r>
                      <a:endParaRPr lang="ru-RU" sz="28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3109377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573741" y="1165778"/>
            <a:ext cx="18398472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1. </a:t>
            </a: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АНАЛИЗ </a:t>
            </a:r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УСЛОВИЙ ПЕДАГОГИЧЕСКОГО КЕЙСА (по 6 позициям)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69EE3F7-D132-1E0F-FF7A-AC7F77B865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165885"/>
              </p:ext>
            </p:extLst>
          </p:nvPr>
        </p:nvGraphicFramePr>
        <p:xfrm>
          <a:off x="821095" y="2645687"/>
          <a:ext cx="17273169" cy="721741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032738">
                  <a:extLst>
                    <a:ext uri="{9D8B030D-6E8A-4147-A177-3AD203B41FA5}">
                      <a16:colId xmlns:a16="http://schemas.microsoft.com/office/drawing/2014/main" val="3432251569"/>
                    </a:ext>
                  </a:extLst>
                </a:gridCol>
                <a:gridCol w="4495441">
                  <a:extLst>
                    <a:ext uri="{9D8B030D-6E8A-4147-A177-3AD203B41FA5}">
                      <a16:colId xmlns:a16="http://schemas.microsoft.com/office/drawing/2014/main" val="1321766883"/>
                    </a:ext>
                  </a:extLst>
                </a:gridCol>
                <a:gridCol w="4404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0941">
                  <a:extLst>
                    <a:ext uri="{9D8B030D-6E8A-4147-A177-3AD203B41FA5}">
                      <a16:colId xmlns:a16="http://schemas.microsoft.com/office/drawing/2014/main" val="1132708892"/>
                    </a:ext>
                  </a:extLst>
                </a:gridCol>
              </a:tblGrid>
              <a:tr h="984654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ru-RU" sz="2800" u="none" strike="noStrike" noProof="0" dirty="0">
                          <a:latin typeface="Proxima Nova" charset="0"/>
                          <a:cs typeface="Proxima Nova" charset="0"/>
                        </a:rPr>
                        <a:t>Характеристики 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ru-RU" sz="2800" u="none" strike="noStrike" noProof="0" dirty="0">
                          <a:latin typeface="Proxima Nova" charset="0"/>
                          <a:cs typeface="Proxima Nova" charset="0"/>
                        </a:rPr>
                        <a:t>Возможности 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ru-RU" sz="2800" u="none" strike="noStrike" noProof="0" dirty="0" smtClean="0">
                        <a:latin typeface="Proxima Nova" charset="0"/>
                        <a:cs typeface="Proxima Nova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u="none" strike="noStrike" noProof="0" dirty="0" smtClean="0">
                          <a:latin typeface="Proxima Nova" charset="0"/>
                          <a:cs typeface="Proxima Nova" charset="0"/>
                        </a:rPr>
                        <a:t>Ограничения и риски </a:t>
                      </a:r>
                      <a:endParaRPr lang="ru-RU" sz="2800" dirty="0" smtClean="0">
                        <a:latin typeface="Proxima Nova" charset="0"/>
                        <a:cs typeface="Proxima Nova" charset="0"/>
                      </a:endParaRPr>
                    </a:p>
                    <a:p>
                      <a:pPr lvl="0" algn="ctr">
                        <a:buNone/>
                      </a:pPr>
                      <a:endParaRPr lang="ru-RU" sz="28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u="none" strike="noStrike" noProof="0" dirty="0" smtClean="0">
                          <a:latin typeface="Proxima Nova" charset="0"/>
                          <a:cs typeface="Proxima Nova" charset="0"/>
                        </a:rPr>
                        <a:t>Решения/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u="none" strike="noStrike" noProof="0" dirty="0" smtClean="0">
                          <a:latin typeface="Proxima Nova" charset="0"/>
                          <a:cs typeface="Proxima Nova" charset="0"/>
                        </a:rPr>
                        <a:t>рекомендации </a:t>
                      </a:r>
                      <a:endParaRPr lang="ru-RU" sz="2800" b="1" dirty="0" smtClean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533996"/>
                  </a:ext>
                </a:extLst>
              </a:tr>
              <a:tr h="889629">
                <a:tc>
                  <a:txBody>
                    <a:bodyPr/>
                    <a:lstStyle/>
                    <a:p>
                      <a:pPr indent="-1270">
                        <a:spcAft>
                          <a:spcPts val="120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Proxima Nova" charset="0"/>
                          <a:ea typeface="Times New Roman"/>
                          <a:cs typeface="Proxima Nova" charset="0"/>
                        </a:rPr>
                        <a:t>3</a:t>
                      </a: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Proxima Nova" charset="0"/>
                          <a:ea typeface="Times New Roman"/>
                          <a:cs typeface="Proxima Nova" charset="0"/>
                        </a:rPr>
                        <a:t>. </a:t>
                      </a: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1 класс </a:t>
                      </a:r>
                      <a:endParaRPr lang="ru-RU" sz="2800" dirty="0" smtClean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  <a:p>
                      <a:pPr indent="-1270">
                        <a:spcAft>
                          <a:spcPts val="1200"/>
                        </a:spcAft>
                      </a:pPr>
                      <a:endParaRPr lang="ru-RU" sz="2800" dirty="0">
                        <a:latin typeface="Proxima Nova" charset="0"/>
                        <a:ea typeface="Times New Roman"/>
                        <a:cs typeface="Proxima Nova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- начинают  учиться считать деньги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- умеют считать в пределах 10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Обучение арифметическому счёту  с помощью монет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2386790"/>
                  </a:ext>
                </a:extLst>
              </a:tr>
              <a:tr h="596670">
                <a:tc>
                  <a:txBody>
                    <a:bodyPr/>
                    <a:lstStyle/>
                    <a:p>
                      <a:pPr marL="1270" marR="0" indent="-254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Proxima Nova" charset="0"/>
                          <a:ea typeface="Times New Roman"/>
                          <a:cs typeface="Proxima Nova" charset="0"/>
                        </a:rPr>
                        <a:t>4. </a:t>
                      </a:r>
                      <a:r>
                        <a:rPr lang="ru-RU" sz="2800" dirty="0" smtClean="0">
                          <a:latin typeface="Proxima Nova" charset="0"/>
                          <a:ea typeface="Times New Roman"/>
                          <a:cs typeface="Proxima Nova" charset="0"/>
                        </a:rPr>
                        <a:t>20 детей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Proxima Nova" charset="0"/>
                          <a:ea typeface="Times New Roman"/>
                          <a:cs typeface="Proxima Nova" charset="0"/>
                        </a:rPr>
                        <a:t>- разные формы организации работы (парная, групповая, фронтальная</a:t>
                      </a:r>
                    </a:p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Proxima Nova" charset="0"/>
                          <a:ea typeface="Times New Roman"/>
                          <a:cs typeface="Proxima Nova" charset="0"/>
                        </a:rPr>
                        <a:t>- разные методы работы (ИКТ, игровые, проблемные…)</a:t>
                      </a:r>
                    </a:p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Proxima Nova" charset="0"/>
                          <a:ea typeface="Times New Roman"/>
                          <a:cs typeface="Proxima Nova" charset="0"/>
                        </a:rPr>
                        <a:t> - опыт общения с одноклассниками, разнообразие мнений.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- нужно большое помещение;</a:t>
                      </a:r>
                    </a:p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- необходимо большое количество парт;</a:t>
                      </a:r>
                    </a:p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- необходимо большое количество учебников и тетрадей;</a:t>
                      </a:r>
                    </a:p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- необходимо 2 педагога для сопровождения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Proxima Nova" charset="0"/>
                          <a:ea typeface="Times New Roman"/>
                          <a:cs typeface="Proxima Nova" charset="0"/>
                        </a:rPr>
                        <a:t>- подключение родителей</a:t>
                      </a:r>
                    </a:p>
                    <a:p>
                      <a:pPr marL="1270" indent="-2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Proxima Nova" charset="0"/>
                          <a:ea typeface="Times New Roman"/>
                          <a:cs typeface="Proxima Nova" charset="0"/>
                        </a:rPr>
                        <a:t>- подключение помощников -старшеклассников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3109377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573741" y="759378"/>
            <a:ext cx="18398472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1. </a:t>
            </a: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АНАЛИЗ </a:t>
            </a:r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УСЛОВИЙ ПЕДАГОГИЧЕСКОГО КЕЙСА (по 6 позициям)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69EE3F7-D132-1E0F-FF7A-AC7F77B865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165885"/>
              </p:ext>
            </p:extLst>
          </p:nvPr>
        </p:nvGraphicFramePr>
        <p:xfrm>
          <a:off x="887231" y="1624902"/>
          <a:ext cx="17273169" cy="776351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032738">
                  <a:extLst>
                    <a:ext uri="{9D8B030D-6E8A-4147-A177-3AD203B41FA5}">
                      <a16:colId xmlns:a16="http://schemas.microsoft.com/office/drawing/2014/main" val="3432251569"/>
                    </a:ext>
                  </a:extLst>
                </a:gridCol>
                <a:gridCol w="4833631">
                  <a:extLst>
                    <a:ext uri="{9D8B030D-6E8A-4147-A177-3AD203B41FA5}">
                      <a16:colId xmlns:a16="http://schemas.microsoft.com/office/drawing/2014/main" val="1321766883"/>
                    </a:ext>
                  </a:extLst>
                </a:gridCol>
                <a:gridCol w="4065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0941">
                  <a:extLst>
                    <a:ext uri="{9D8B030D-6E8A-4147-A177-3AD203B41FA5}">
                      <a16:colId xmlns:a16="http://schemas.microsoft.com/office/drawing/2014/main" val="1132708892"/>
                    </a:ext>
                  </a:extLst>
                </a:gridCol>
              </a:tblGrid>
              <a:tr h="984654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ru-RU" sz="2800" u="none" strike="noStrike" noProof="0" dirty="0">
                          <a:latin typeface="Proxima Nova" charset="0"/>
                          <a:cs typeface="Proxima Nova" charset="0"/>
                        </a:rPr>
                        <a:t>Характеристики 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ru-RU" sz="2800" u="none" strike="noStrike" noProof="0" dirty="0">
                          <a:latin typeface="Proxima Nova" charset="0"/>
                          <a:cs typeface="Proxima Nova" charset="0"/>
                        </a:rPr>
                        <a:t>Возможности 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ru-RU" sz="2800" u="none" strike="noStrike" noProof="0" dirty="0" smtClean="0">
                        <a:latin typeface="Proxima Nova" charset="0"/>
                        <a:cs typeface="Proxima Nova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u="none" strike="noStrike" noProof="0" dirty="0" smtClean="0">
                          <a:latin typeface="Proxima Nova" charset="0"/>
                          <a:cs typeface="Proxima Nova" charset="0"/>
                        </a:rPr>
                        <a:t>Ограничения и риски </a:t>
                      </a:r>
                      <a:endParaRPr lang="ru-RU" sz="2800" dirty="0" smtClean="0">
                        <a:latin typeface="Proxima Nova" charset="0"/>
                        <a:cs typeface="Proxima Nova" charset="0"/>
                      </a:endParaRPr>
                    </a:p>
                    <a:p>
                      <a:pPr lvl="0" algn="ctr">
                        <a:buNone/>
                      </a:pPr>
                      <a:endParaRPr lang="ru-RU" sz="2800" b="1" dirty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u="none" strike="noStrike" noProof="0" dirty="0" smtClean="0">
                          <a:latin typeface="Proxima Nova" charset="0"/>
                          <a:cs typeface="Proxima Nova" charset="0"/>
                        </a:rPr>
                        <a:t>Решения/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u="none" strike="noStrike" noProof="0" dirty="0" smtClean="0">
                          <a:latin typeface="Proxima Nova" charset="0"/>
                          <a:cs typeface="Proxima Nova" charset="0"/>
                        </a:rPr>
                        <a:t>рекомендации </a:t>
                      </a:r>
                      <a:endParaRPr lang="ru-RU" sz="2800" b="1" dirty="0" smtClean="0">
                        <a:solidFill>
                          <a:schemeClr val="tx1"/>
                        </a:solidFill>
                        <a:latin typeface="Proxima Nova" charset="0"/>
                        <a:cs typeface="Proxima Nova" charset="0"/>
                      </a:endParaRPr>
                    </a:p>
                  </a:txBody>
                  <a:tcPr anchor="ctr"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533996"/>
                  </a:ext>
                </a:extLst>
              </a:tr>
              <a:tr h="889629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Proxima Nova" charset="0"/>
                          <a:ea typeface="Times New Roman"/>
                          <a:cs typeface="Proxima Nova" charset="0"/>
                        </a:rPr>
                        <a:t>5. </a:t>
                      </a: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Хорошо воспитаны, дисциплинированы, в классе позитивная и добрая атмосфера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-организация  массовых мероприятий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- участие в интернет мероприятиях (олимпиады, конкурсы, игры)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- вероятна скованность в подвижных и </a:t>
                      </a:r>
                      <a:r>
                        <a:rPr lang="ru-RU" sz="2800" dirty="0" err="1">
                          <a:latin typeface="Proxima Nova" charset="0"/>
                          <a:ea typeface="Times New Roman"/>
                          <a:cs typeface="Proxima Nova" charset="0"/>
                        </a:rPr>
                        <a:t>креативных</a:t>
                      </a: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 мероприятиях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Учитывать особенности учеников, поощрять на активное участие и </a:t>
                      </a:r>
                      <a:r>
                        <a:rPr lang="ru-RU" sz="2800" dirty="0" err="1">
                          <a:latin typeface="Proxima Nova" charset="0"/>
                          <a:ea typeface="Times New Roman"/>
                          <a:cs typeface="Proxima Nova" charset="0"/>
                        </a:rPr>
                        <a:t>креативное</a:t>
                      </a: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 мышление.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2386790"/>
                  </a:ext>
                </a:extLst>
              </a:tr>
              <a:tr h="596670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Proxima Nova" charset="0"/>
                          <a:ea typeface="Times New Roman"/>
                          <a:cs typeface="Proxima Nova" charset="0"/>
                        </a:rPr>
                        <a:t>6</a:t>
                      </a:r>
                      <a:r>
                        <a:rPr lang="ru-RU" sz="2800" dirty="0" smtClean="0">
                          <a:latin typeface="Proxima Nova" charset="0"/>
                          <a:ea typeface="Times New Roman"/>
                          <a:cs typeface="Proxima Nova" charset="0"/>
                        </a:rPr>
                        <a:t>.С разным </a:t>
                      </a: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доходом и разным социальным статусом (в том числе образовательным и профессиональным)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R="21590" indent="-127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3495" algn="l"/>
                          <a:tab pos="113030" algn="l"/>
                        </a:tabLs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Возможность применять разные образовательные технологии, методы обучения и педагогические приемы позволит сформировать правильное финансово грамотное поведение, а также основы финансовой безопасности 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Не все родители смогут подключиться к мероприятию (могут возникнуть трудности в объяснении родителям необходимости изучения ФГ)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Выбрать для занятия время – максимально удобное для большинства родителей;</a:t>
                      </a:r>
                    </a:p>
                    <a:p>
                      <a:pPr indent="-1270"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Proxima Nova" charset="0"/>
                          <a:ea typeface="Times New Roman"/>
                          <a:cs typeface="Proxima Nova" charset="0"/>
                        </a:rPr>
                        <a:t>Замотивировать</a:t>
                      </a:r>
                      <a:r>
                        <a:rPr lang="ru-RU" sz="2800" dirty="0">
                          <a:latin typeface="Proxima Nova" charset="0"/>
                          <a:ea typeface="Times New Roman"/>
                          <a:cs typeface="Proxima Nova" charset="0"/>
                        </a:rPr>
                        <a:t> родителей на участие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3109377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111625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2. ПЛАНИРУЕМЫЕ ОБРАЗОВАТЕЛЬНЫЕ РЕЗУЛЬТАТЫ</a:t>
            </a:r>
          </a:p>
          <a:p>
            <a:pPr lvl="0" algn="ctr"/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7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Свиток: вертикальный 4">
            <a:extLst>
              <a:ext uri="{FF2B5EF4-FFF2-40B4-BE49-F238E27FC236}">
                <a16:creationId xmlns:a16="http://schemas.microsoft.com/office/drawing/2014/main" id="{16996E2B-A5F1-00B3-BA88-D788879C4F8B}"/>
              </a:ext>
            </a:extLst>
          </p:cNvPr>
          <p:cNvSpPr/>
          <p:nvPr/>
        </p:nvSpPr>
        <p:spPr>
          <a:xfrm>
            <a:off x="0" y="2071396"/>
            <a:ext cx="6899275" cy="8139404"/>
          </a:xfrm>
          <a:prstGeom prst="verticalScroll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just"/>
            <a:endParaRPr lang="ru-RU" sz="2400" dirty="0">
              <a:ea typeface="+mn-lt"/>
              <a:cs typeface="+mn-lt"/>
            </a:endParaRPr>
          </a:p>
          <a:p>
            <a:pPr algn="just"/>
            <a:endParaRPr lang="ru-RU" sz="2000" dirty="0">
              <a:cs typeface="Arial"/>
            </a:endParaRPr>
          </a:p>
        </p:txBody>
      </p:sp>
      <p:sp>
        <p:nvSpPr>
          <p:cNvPr id="9" name="Свиток: вертикальный 6">
            <a:extLst>
              <a:ext uri="{FF2B5EF4-FFF2-40B4-BE49-F238E27FC236}">
                <a16:creationId xmlns:a16="http://schemas.microsoft.com/office/drawing/2014/main" id="{D54E990E-1051-C7E5-00F3-CE53394D63BB}"/>
              </a:ext>
            </a:extLst>
          </p:cNvPr>
          <p:cNvSpPr/>
          <p:nvPr/>
        </p:nvSpPr>
        <p:spPr>
          <a:xfrm>
            <a:off x="12000817" y="2079648"/>
            <a:ext cx="6591983" cy="8029552"/>
          </a:xfrm>
          <a:prstGeom prst="verticalScroll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marL="457200" indent="-457200" algn="just">
              <a:buFont typeface="Wingdings"/>
              <a:buChar char="ü"/>
            </a:pPr>
            <a:endParaRPr lang="ru-RU" sz="2400" dirty="0">
              <a:solidFill>
                <a:schemeClr val="tx1"/>
              </a:solidFill>
              <a:latin typeface="Proxima Nova"/>
            </a:endParaRPr>
          </a:p>
        </p:txBody>
      </p:sp>
      <p:sp>
        <p:nvSpPr>
          <p:cNvPr id="10" name="Свиток: вертикальный 5">
            <a:extLst>
              <a:ext uri="{FF2B5EF4-FFF2-40B4-BE49-F238E27FC236}">
                <a16:creationId xmlns:a16="http://schemas.microsoft.com/office/drawing/2014/main" id="{9512D50F-1AA6-0D02-3733-0B1C2130B5E2}"/>
              </a:ext>
            </a:extLst>
          </p:cNvPr>
          <p:cNvSpPr/>
          <p:nvPr/>
        </p:nvSpPr>
        <p:spPr>
          <a:xfrm>
            <a:off x="6254050" y="2194450"/>
            <a:ext cx="6344350" cy="6847950"/>
          </a:xfrm>
          <a:prstGeom prst="verticalScroll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endParaRPr lang="ru-RU" sz="2800" dirty="0">
              <a:solidFill>
                <a:schemeClr val="tx1"/>
              </a:solidFill>
              <a:latin typeface="Proxima Nova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61292" y="3045127"/>
            <a:ext cx="5110908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Proxima Nova" charset="0"/>
                <a:cs typeface="Proxima Nova" charset="0"/>
              </a:rPr>
              <a:t>-Узнать что такое деньги (товарные, монеты, бумажные пластиковые);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зачем они нужны и как они используются в повседневной жизни;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знать виды денежных знаков, которые сейчас находятся в обращении в РФ;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знать историю возникновения денег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Знать: 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что можно купить на деньги;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как считать сдачу;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где хранить сдачу</a:t>
            </a:r>
            <a:endParaRPr lang="ru-RU" sz="2800" dirty="0" smtClean="0">
              <a:solidFill>
                <a:schemeClr val="tx1"/>
              </a:solidFill>
              <a:latin typeface="Proxima Nova" charset="0"/>
              <a:cs typeface="Proxima Nova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33600" y="2958353"/>
            <a:ext cx="3083858" cy="47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18972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0" y="6350"/>
            <a:ext cx="18972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зачем они нужны и как они используются в повседневной жизни;</a:t>
            </a:r>
            <a:endParaRPr kumimoji="0" lang="ru-RU" sz="1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6350"/>
            <a:ext cx="18972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что можно купить на деньги;</a:t>
            </a:r>
            <a:endParaRPr kumimoji="0" lang="ru-RU" sz="1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0" y="6350"/>
            <a:ext cx="18972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как считать сдачу;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где хранить сдачу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BB1318-DE55-2BA4-D1AF-D29923F69ABB}"/>
              </a:ext>
            </a:extLst>
          </p:cNvPr>
          <p:cNvSpPr txBox="1"/>
          <p:nvPr/>
        </p:nvSpPr>
        <p:spPr>
          <a:xfrm>
            <a:off x="2516958" y="2174146"/>
            <a:ext cx="327662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Proxima Nova"/>
              </a:rPr>
              <a:t>ЗНАНИЯ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3BB1318-DE55-2BA4-D1AF-D29923F69ABB}"/>
              </a:ext>
            </a:extLst>
          </p:cNvPr>
          <p:cNvSpPr txBox="1"/>
          <p:nvPr/>
        </p:nvSpPr>
        <p:spPr>
          <a:xfrm>
            <a:off x="13893800" y="2142975"/>
            <a:ext cx="341702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Proxima Nova"/>
              </a:rPr>
              <a:t>УМЕНИЯ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3BB1318-DE55-2BA4-D1AF-D29923F69ABB}"/>
              </a:ext>
            </a:extLst>
          </p:cNvPr>
          <p:cNvSpPr txBox="1"/>
          <p:nvPr/>
        </p:nvSpPr>
        <p:spPr>
          <a:xfrm>
            <a:off x="8294355" y="2235148"/>
            <a:ext cx="327662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Proxima Nova"/>
              </a:rPr>
              <a:t>УСТАНОВКИ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758469" y="3583828"/>
            <a:ext cx="392123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Proxima Nova" charset="0"/>
                <a:cs typeface="Proxima Nova" charset="0"/>
              </a:rPr>
              <a:t>Важности экономно и бережно относиться к деньгам. 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Прежде чем совершить покупку, подумай, нужна ли эта вещь. 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Деньги любят счёт.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Взял сдачу - посчитай.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Сбереги сдачу.</a:t>
            </a:r>
            <a:endParaRPr lang="ru-RU" sz="2800" dirty="0">
              <a:solidFill>
                <a:schemeClr val="tx1"/>
              </a:solidFill>
              <a:latin typeface="Proxima Nova" charset="0"/>
              <a:cs typeface="Proxima Nova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3106401" y="3188041"/>
            <a:ext cx="45466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Proxima Nova" charset="0"/>
                <a:cs typeface="Proxima Nova" charset="0"/>
              </a:rPr>
              <a:t>Уметь планировать свои покупки и распределять средства.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Считать деньги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Считать сдачу.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Определять место, где хранить сдачу (карман портфеля, кошелёк, пластикой пакетик)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- уметь осуществлять выбор вида денег, которые лучше использовать в конкретной ситуации</a:t>
            </a:r>
            <a:endParaRPr lang="ru-RU" sz="2800" dirty="0">
              <a:latin typeface="Proxima Nova" charset="0"/>
              <a:cs typeface="Proxima Nov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88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691979"/>
            <a:ext cx="18972213" cy="112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tabLst>
                <a:tab pos="1530350" algn="l"/>
              </a:tabLst>
            </a:pPr>
            <a:r>
              <a:rPr lang="ru-RU" sz="32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2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8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31634" y="5108713"/>
            <a:ext cx="2981740" cy="393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54156" y="5108713"/>
            <a:ext cx="3240158" cy="40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894524" y="2703444"/>
            <a:ext cx="3518452" cy="117281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190523" y="3021494"/>
            <a:ext cx="2765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roxima Nova" charset="0"/>
                <a:cs typeface="Proxima Nova" charset="0"/>
              </a:rPr>
              <a:t>Основные</a:t>
            </a:r>
            <a:endParaRPr lang="ru-RU" sz="2800" b="1" dirty="0">
              <a:solidFill>
                <a:schemeClr val="tx1"/>
              </a:solidFill>
              <a:latin typeface="Proxima Nova" charset="0"/>
              <a:cs typeface="Proxima Nova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4393096" y="2981739"/>
            <a:ext cx="1351722" cy="695739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718314" y="2001078"/>
            <a:ext cx="12052851" cy="2647122"/>
          </a:xfrm>
          <a:prstGeom prst="roundRect">
            <a:avLst/>
          </a:prstGeom>
          <a:noFill/>
          <a:ln w="127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94400" y="2108197"/>
            <a:ext cx="1168841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Proxima Nova" charset="0"/>
                <a:cs typeface="Proxima Nova" charset="0"/>
              </a:rPr>
              <a:t>УМК Финансовая грамотность. Практикум для школьников. 1 класс.- Планета, 2024</a:t>
            </a:r>
          </a:p>
          <a:p>
            <a:r>
              <a:rPr lang="ru-RU" sz="2800" dirty="0" smtClean="0">
                <a:latin typeface="Proxima Nova" charset="0"/>
                <a:cs typeface="Proxima Nova" charset="0"/>
              </a:rPr>
              <a:t>Практическая работа №1, 2, 3 – товарные деньги;  № 6, 7 – монеты, № - 1, 8, 9 – банкноты, карты;</a:t>
            </a:r>
            <a:endParaRPr lang="ru-RU" sz="2800" dirty="0" smtClean="0">
              <a:solidFill>
                <a:schemeClr val="dk1"/>
              </a:solidFill>
              <a:latin typeface="Proxima Nova" charset="0"/>
              <a:cs typeface="Proxima Nova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972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6350"/>
            <a:ext cx="18972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УМК Финансовая грамотность. Практикум для школьников. 1 класс.- Планета, 2024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Практическая работа №1, 2, 3 – товарные деньги;  № 6, 7 – монеты, № - 1, 8, 9 – банкноты, карты;</a:t>
            </a:r>
            <a:r>
              <a:rPr kumimoji="0" lang="ru-RU" sz="1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62869" y="3828772"/>
            <a:ext cx="75554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dk1"/>
                </a:solidFill>
                <a:latin typeface="Proxima Nova" charset="0"/>
                <a:cs typeface="Proxima Nova" charset="0"/>
              </a:rPr>
              <a:t>К</a:t>
            </a:r>
            <a:r>
              <a:rPr lang="ru-RU" sz="2800" b="1" dirty="0" smtClean="0"/>
              <a:t>арта путешествия</a:t>
            </a:r>
          </a:p>
          <a:p>
            <a:endParaRPr lang="ru-RU" sz="2000" dirty="0" smtClean="0">
              <a:solidFill>
                <a:schemeClr val="dk1"/>
              </a:solidFill>
              <a:latin typeface="Proxima Nova" charset="0"/>
              <a:cs typeface="Proxima Nova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482071" y="7825407"/>
            <a:ext cx="2765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chemeClr val="tx1"/>
              </a:solidFill>
              <a:latin typeface="Proxima Nova" charset="0"/>
              <a:cs typeface="Proxima Nova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939130" y="4611758"/>
            <a:ext cx="7752522" cy="5128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6106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691979"/>
            <a:ext cx="18972213" cy="112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tabLst>
                <a:tab pos="1530350" algn="l"/>
              </a:tabLst>
            </a:pPr>
            <a:r>
              <a:rPr lang="ru-RU" sz="32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2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4294967295"/>
          </p:nvPr>
        </p:nvSpPr>
        <p:spPr>
          <a:xfrm>
            <a:off x="18199100" y="10063163"/>
            <a:ext cx="773113" cy="47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/>
          <a:p>
            <a:fld id="{00000000-1234-1234-1234-123412341234}" type="slidenum">
              <a:rPr lang="ru-RU" b="1">
                <a:solidFill>
                  <a:schemeClr val="bg1"/>
                </a:solidFill>
                <a:latin typeface="Proxima Nova Rg" panose="02000506030000020004" pitchFamily="2" charset="0"/>
              </a:rPr>
              <a:pPr/>
              <a:t>9</a:t>
            </a:fld>
            <a:endParaRPr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7648" y="4508224"/>
            <a:ext cx="4681893" cy="284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Стрелка вправо 16"/>
          <p:cNvSpPr/>
          <p:nvPr/>
        </p:nvSpPr>
        <p:spPr>
          <a:xfrm>
            <a:off x="4393096" y="2981739"/>
            <a:ext cx="1351722" cy="695739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718314" y="2001078"/>
            <a:ext cx="12748590" cy="5136322"/>
          </a:xfrm>
          <a:prstGeom prst="roundRect">
            <a:avLst/>
          </a:prstGeom>
          <a:noFill/>
          <a:ln w="127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45200" y="2381251"/>
            <a:ext cx="1231568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Proxima Nova" charset="0"/>
                <a:cs typeface="Proxima Nova" charset="0"/>
              </a:rPr>
              <a:t>Мультфильм «Как появились деньги? История денег»</a:t>
            </a:r>
          </a:p>
          <a:p>
            <a:r>
              <a:rPr lang="ru-RU" sz="2800" dirty="0" smtClean="0"/>
              <a:t>Ссылка:   </a:t>
            </a:r>
            <a:r>
              <a:rPr lang="ru-RU" sz="2800" u="sng" dirty="0" smtClean="0">
                <a:hlinkClick r:id="rId6"/>
              </a:rPr>
              <a:t>https://rutube.ru/video/ebf2faec125f2e12cc8154bfdc9feea8/?r=wd</a:t>
            </a:r>
            <a:endParaRPr lang="ru-RU" sz="2800" dirty="0" smtClean="0"/>
          </a:p>
          <a:p>
            <a:r>
              <a:rPr lang="ru-RU" sz="2800" dirty="0" smtClean="0"/>
              <a:t>Продолжительность 2.39 (об истории денег)</a:t>
            </a:r>
          </a:p>
          <a:p>
            <a:r>
              <a:rPr lang="ru-RU" sz="2800" b="1" dirty="0" smtClean="0"/>
              <a:t>Презентация «Необычные деньги мира»</a:t>
            </a:r>
          </a:p>
          <a:p>
            <a:r>
              <a:rPr lang="ru-RU" sz="2800" dirty="0" smtClean="0"/>
              <a:t>Ссылка: </a:t>
            </a:r>
            <a:r>
              <a:rPr lang="en-US" sz="2800" dirty="0" smtClean="0">
                <a:hlinkClick r:id="rId7"/>
              </a:rPr>
              <a:t>https://qwizz.ru/</a:t>
            </a:r>
            <a:r>
              <a:rPr lang="ru-RU" sz="2800" dirty="0" err="1" smtClean="0">
                <a:hlinkClick r:id="rId7"/>
              </a:rPr>
              <a:t>необычные-деньги</a:t>
            </a:r>
            <a:endParaRPr lang="ru-RU" sz="2800" dirty="0" smtClean="0"/>
          </a:p>
          <a:p>
            <a:r>
              <a:rPr lang="ru-RU" sz="2800" b="1" dirty="0" smtClean="0"/>
              <a:t>Финансовые ребусы. </a:t>
            </a:r>
          </a:p>
          <a:p>
            <a:r>
              <a:rPr lang="ru-RU" sz="2800" dirty="0" smtClean="0"/>
              <a:t>Ссылка: </a:t>
            </a:r>
            <a:r>
              <a:rPr lang="ru-RU" sz="2800" u="sng" dirty="0" smtClean="0">
                <a:hlinkClick r:id="rId8"/>
              </a:rPr>
              <a:t>https://ppt-online.org/964217</a:t>
            </a:r>
            <a:r>
              <a:rPr lang="ru-RU" sz="2800" i="1" dirty="0" smtClean="0"/>
              <a:t> </a:t>
            </a:r>
          </a:p>
          <a:p>
            <a:r>
              <a:rPr lang="ru-RU" sz="2800" b="1" dirty="0" smtClean="0"/>
              <a:t>Загадки по финансовой грамотности</a:t>
            </a:r>
          </a:p>
          <a:p>
            <a:r>
              <a:rPr lang="ru-RU" sz="2800" dirty="0" smtClean="0"/>
              <a:t>Ссылка - </a:t>
            </a:r>
            <a:r>
              <a:rPr lang="en-US" sz="2800" u="sng" dirty="0" smtClean="0">
                <a:hlinkClick r:id="rId9"/>
              </a:rPr>
              <a:t>https</a:t>
            </a:r>
            <a:r>
              <a:rPr lang="ru-RU" sz="2800" u="sng" dirty="0" smtClean="0">
                <a:hlinkClick r:id="rId9"/>
              </a:rPr>
              <a:t>://</a:t>
            </a:r>
            <a:r>
              <a:rPr lang="en-US" sz="2800" u="sng" dirty="0" err="1" smtClean="0">
                <a:hlinkClick r:id="rId9"/>
              </a:rPr>
              <a:t>nsportal</a:t>
            </a:r>
            <a:r>
              <a:rPr lang="ru-RU" sz="2800" u="sng" dirty="0" smtClean="0">
                <a:hlinkClick r:id="rId9"/>
              </a:rPr>
              <a:t>.</a:t>
            </a:r>
            <a:r>
              <a:rPr lang="en-US" sz="2800" u="sng" dirty="0" err="1" smtClean="0">
                <a:hlinkClick r:id="rId9"/>
              </a:rPr>
              <a:t>ru</a:t>
            </a:r>
            <a:r>
              <a:rPr lang="ru-RU" sz="2800" u="sng" dirty="0" smtClean="0">
                <a:hlinkClick r:id="rId9"/>
              </a:rPr>
              <a:t>/</a:t>
            </a:r>
            <a:r>
              <a:rPr lang="en-US" sz="2800" u="sng" dirty="0" err="1" smtClean="0">
                <a:hlinkClick r:id="rId9"/>
              </a:rPr>
              <a:t>detskii</a:t>
            </a:r>
            <a:r>
              <a:rPr lang="ru-RU" sz="2800" u="sng" dirty="0" smtClean="0">
                <a:hlinkClick r:id="rId9"/>
              </a:rPr>
              <a:t>-</a:t>
            </a:r>
            <a:r>
              <a:rPr lang="en-US" sz="2800" u="sng" dirty="0" smtClean="0">
                <a:hlinkClick r:id="rId9"/>
              </a:rPr>
              <a:t>sad</a:t>
            </a:r>
            <a:r>
              <a:rPr lang="ru-RU" sz="2800" u="sng" dirty="0" smtClean="0">
                <a:hlinkClick r:id="rId9"/>
              </a:rPr>
              <a:t>/</a:t>
            </a:r>
            <a:r>
              <a:rPr lang="en-US" sz="2800" u="sng" dirty="0" err="1" smtClean="0">
                <a:hlinkClick r:id="rId9"/>
              </a:rPr>
              <a:t>osnovy</a:t>
            </a:r>
            <a:r>
              <a:rPr lang="ru-RU" sz="2800" u="sng" dirty="0" smtClean="0">
                <a:hlinkClick r:id="rId9"/>
              </a:rPr>
              <a:t>-</a:t>
            </a:r>
            <a:r>
              <a:rPr lang="en-US" sz="2800" u="sng" dirty="0" err="1" smtClean="0">
                <a:hlinkClick r:id="rId9"/>
              </a:rPr>
              <a:t>finansovoy</a:t>
            </a:r>
            <a:r>
              <a:rPr lang="ru-RU" sz="2800" u="sng" dirty="0" smtClean="0">
                <a:hlinkClick r:id="rId9"/>
              </a:rPr>
              <a:t>-</a:t>
            </a:r>
            <a:r>
              <a:rPr lang="en-US" sz="2800" u="sng" dirty="0" err="1" smtClean="0">
                <a:hlinkClick r:id="rId9"/>
              </a:rPr>
              <a:t>gramotnosti</a:t>
            </a:r>
            <a:r>
              <a:rPr lang="ru-RU" sz="2800" u="sng" dirty="0" smtClean="0">
                <a:hlinkClick r:id="rId9"/>
              </a:rPr>
              <a:t>/2021/04/22/</a:t>
            </a:r>
            <a:r>
              <a:rPr lang="en-US" sz="2800" u="sng" dirty="0" err="1" smtClean="0">
                <a:hlinkClick r:id="rId9"/>
              </a:rPr>
              <a:t>kartoteka</a:t>
            </a:r>
            <a:r>
              <a:rPr lang="ru-RU" sz="2800" u="sng" dirty="0" smtClean="0">
                <a:hlinkClick r:id="rId9"/>
              </a:rPr>
              <a:t>-</a:t>
            </a:r>
            <a:r>
              <a:rPr lang="en-US" sz="2800" u="sng" dirty="0" err="1" smtClean="0">
                <a:hlinkClick r:id="rId9"/>
              </a:rPr>
              <a:t>zagadok</a:t>
            </a:r>
            <a:r>
              <a:rPr lang="ru-RU" sz="2800" u="sng" dirty="0" smtClean="0">
                <a:hlinkClick r:id="rId9"/>
              </a:rPr>
              <a:t>-</a:t>
            </a:r>
            <a:r>
              <a:rPr lang="en-US" sz="2800" u="sng" dirty="0" err="1" smtClean="0">
                <a:hlinkClick r:id="rId9"/>
              </a:rPr>
              <a:t>po</a:t>
            </a:r>
            <a:r>
              <a:rPr lang="ru-RU" sz="2800" u="sng" dirty="0" smtClean="0">
                <a:hlinkClick r:id="rId9"/>
              </a:rPr>
              <a:t>-</a:t>
            </a:r>
            <a:r>
              <a:rPr lang="en-US" sz="2800" u="sng" dirty="0" err="1" smtClean="0">
                <a:hlinkClick r:id="rId9"/>
              </a:rPr>
              <a:t>finansovoy</a:t>
            </a:r>
            <a:r>
              <a:rPr lang="ru-RU" sz="2800" u="sng" dirty="0" smtClean="0">
                <a:hlinkClick r:id="rId9"/>
              </a:rPr>
              <a:t>-</a:t>
            </a:r>
            <a:r>
              <a:rPr lang="en-US" sz="2800" u="sng" dirty="0" err="1" smtClean="0">
                <a:hlinkClick r:id="rId9"/>
              </a:rPr>
              <a:t>gramotnosti</a:t>
            </a:r>
            <a:endParaRPr lang="ru-RU" sz="2800" dirty="0" smtClean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972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68019" y="2716696"/>
            <a:ext cx="3518452" cy="117281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82071" y="7825407"/>
            <a:ext cx="2765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chemeClr val="tx1"/>
              </a:solidFill>
              <a:latin typeface="Proxima Nova" charset="0"/>
              <a:cs typeface="Proxima Nova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94523" y="3074503"/>
            <a:ext cx="35184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roxima Nova" charset="0"/>
                <a:cs typeface="Proxima Nova" charset="0"/>
              </a:rPr>
              <a:t>Дополнительные</a:t>
            </a:r>
            <a:endParaRPr lang="ru-RU" sz="2800" b="1" dirty="0">
              <a:solidFill>
                <a:schemeClr val="tx1"/>
              </a:solidFill>
              <a:latin typeface="Proxima Nova" charset="0"/>
              <a:cs typeface="Proxima Nova" charset="0"/>
            </a:endParaRP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31415" y="7715103"/>
            <a:ext cx="3876261" cy="2305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925050" y="7600950"/>
            <a:ext cx="34861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4820900" y="7581900"/>
            <a:ext cx="28003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6106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Другая 1">
      <a:dk1>
        <a:sysClr val="windowText" lastClr="000000"/>
      </a:dk1>
      <a:lt1>
        <a:srgbClr val="CCD8E6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</TotalTime>
  <Words>1601</Words>
  <Application>Microsoft Office PowerPoint</Application>
  <PresentationFormat>Произвольный</PresentationFormat>
  <Paragraphs>220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Times New Roman</vt:lpstr>
      <vt:lpstr>Wingdings</vt:lpstr>
      <vt:lpstr>Calibri</vt:lpstr>
      <vt:lpstr>Proxima Nova</vt:lpstr>
      <vt:lpstr>Proxima Nova Rg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Торичко Роман Анатольевич</dc:creator>
  <cp:lastModifiedBy>Наталья</cp:lastModifiedBy>
  <cp:revision>42</cp:revision>
  <dcterms:created xsi:type="dcterms:W3CDTF">2003-02-28T13:27:04Z</dcterms:created>
  <dcterms:modified xsi:type="dcterms:W3CDTF">2024-11-03T08:19:45Z</dcterms:modified>
</cp:coreProperties>
</file>