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416" r:id="rId3"/>
    <p:sldId id="258" r:id="rId4"/>
    <p:sldId id="425" r:id="rId5"/>
    <p:sldId id="426" r:id="rId6"/>
    <p:sldId id="427" r:id="rId7"/>
    <p:sldId id="417" r:id="rId8"/>
    <p:sldId id="418" r:id="rId9"/>
    <p:sldId id="429" r:id="rId10"/>
    <p:sldId id="419" r:id="rId11"/>
    <p:sldId id="421" r:id="rId12"/>
    <p:sldId id="422" r:id="rId13"/>
    <p:sldId id="433" r:id="rId14"/>
    <p:sldId id="434" r:id="rId15"/>
    <p:sldId id="435" r:id="rId16"/>
    <p:sldId id="260" r:id="rId17"/>
  </p:sldIdLst>
  <p:sldSz cx="18972213" cy="10691813"/>
  <p:notesSz cx="6858000" cy="9144000"/>
  <p:embeddedFontLst>
    <p:embeddedFont>
      <p:font typeface="Proxima Nova Rg" panose="02000506030000020004" charset="0"/>
      <p:regular r:id="rId19"/>
      <p:italic r:id="rId20"/>
      <p:boldItalic r:id="rId21"/>
    </p:embeddedFont>
    <p:embeddedFont>
      <p:font typeface="Proxima Nova" panose="020B0604020202020204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Tahoma" panose="020B0604030504040204" pitchFamily="3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8"/>
  </p:normalViewPr>
  <p:slideViewPr>
    <p:cSldViewPr snapToGrid="0">
      <p:cViewPr varScale="1">
        <p:scale>
          <a:sx n="37" d="100"/>
          <a:sy n="37" d="100"/>
        </p:scale>
        <p:origin x="84" y="810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commentAuthors" Target="commentAuthors.xml"/><Relationship Id="rId21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8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25868-5218-4EBB-B573-C4A4A84CFBE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FFE77C-6872-47CD-AC23-05867C87D6B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ОСНОВНЫЕ</a:t>
          </a:r>
          <a:endParaRPr lang="ru-RU" sz="4000" b="1" dirty="0">
            <a:solidFill>
              <a:srgbClr val="C00000"/>
            </a:solidFill>
          </a:endParaRPr>
        </a:p>
      </dgm:t>
    </dgm:pt>
    <dgm:pt modelId="{03B07C5A-37DA-459A-AF1F-EAC2174491F4}" type="parTrans" cxnId="{DCEAF0B0-C5C8-43BE-8F9C-AB76440B0412}">
      <dgm:prSet/>
      <dgm:spPr/>
      <dgm:t>
        <a:bodyPr/>
        <a:lstStyle/>
        <a:p>
          <a:endParaRPr lang="ru-RU"/>
        </a:p>
      </dgm:t>
    </dgm:pt>
    <dgm:pt modelId="{491A5FC5-121E-412C-A30D-21B9F839BEBE}" type="sibTrans" cxnId="{DCEAF0B0-C5C8-43BE-8F9C-AB76440B0412}">
      <dgm:prSet/>
      <dgm:spPr/>
      <dgm:t>
        <a:bodyPr/>
        <a:lstStyle/>
        <a:p>
          <a:endParaRPr lang="ru-RU"/>
        </a:p>
      </dgm:t>
    </dgm:pt>
    <dgm:pt modelId="{F1FDC258-93F7-42C1-8A8A-3223276DF68E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УМК</a:t>
          </a:r>
          <a:endParaRPr lang="ru-RU" b="1" dirty="0">
            <a:solidFill>
              <a:schemeClr val="tx1"/>
            </a:solidFill>
          </a:endParaRPr>
        </a:p>
      </dgm:t>
    </dgm:pt>
    <dgm:pt modelId="{851B5486-B648-470F-984C-CD57F0E8E21A}" type="parTrans" cxnId="{5D0316AF-E907-4A05-9477-6F912963E3F9}">
      <dgm:prSet/>
      <dgm:spPr/>
      <dgm:t>
        <a:bodyPr/>
        <a:lstStyle/>
        <a:p>
          <a:endParaRPr lang="ru-RU"/>
        </a:p>
      </dgm:t>
    </dgm:pt>
    <dgm:pt modelId="{8752C8EC-1D22-4351-BD59-68D0125D2336}" type="sibTrans" cxnId="{5D0316AF-E907-4A05-9477-6F912963E3F9}">
      <dgm:prSet/>
      <dgm:spPr/>
      <dgm:t>
        <a:bodyPr/>
        <a:lstStyle/>
        <a:p>
          <a:endParaRPr lang="ru-RU"/>
        </a:p>
      </dgm:t>
    </dgm:pt>
    <dgm:pt modelId="{75441284-BAA4-45F2-A218-48E50951A6D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Учебники и учебные пособия</a:t>
          </a:r>
          <a:endParaRPr lang="ru-RU" dirty="0">
            <a:solidFill>
              <a:schemeClr val="tx1"/>
            </a:solidFill>
          </a:endParaRPr>
        </a:p>
      </dgm:t>
    </dgm:pt>
    <dgm:pt modelId="{9F7F250F-36E2-456D-9B0D-90B3BFCD1E75}" type="parTrans" cxnId="{713F89EA-E0BC-4780-8E7A-7099EBEC9F6E}">
      <dgm:prSet/>
      <dgm:spPr/>
      <dgm:t>
        <a:bodyPr/>
        <a:lstStyle/>
        <a:p>
          <a:endParaRPr lang="ru-RU"/>
        </a:p>
      </dgm:t>
    </dgm:pt>
    <dgm:pt modelId="{5B64D6A3-DB73-476F-8B24-B61ABB5F25CE}" type="sibTrans" cxnId="{713F89EA-E0BC-4780-8E7A-7099EBEC9F6E}">
      <dgm:prSet/>
      <dgm:spPr/>
      <dgm:t>
        <a:bodyPr/>
        <a:lstStyle/>
        <a:p>
          <a:endParaRPr lang="ru-RU"/>
        </a:p>
      </dgm:t>
    </dgm:pt>
    <dgm:pt modelId="{44227858-DF17-43C6-9AC8-8A58EF22D8CD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Федеральные образовательные программы</a:t>
          </a:r>
          <a:endParaRPr lang="ru-RU" dirty="0">
            <a:solidFill>
              <a:schemeClr val="tx1"/>
            </a:solidFill>
          </a:endParaRPr>
        </a:p>
      </dgm:t>
    </dgm:pt>
    <dgm:pt modelId="{0A15D68D-E040-4F04-8F8E-A8EAFACAA07C}" type="parTrans" cxnId="{1D1F2F2E-95FF-4151-802F-F69BF04D17C1}">
      <dgm:prSet/>
      <dgm:spPr/>
      <dgm:t>
        <a:bodyPr/>
        <a:lstStyle/>
        <a:p>
          <a:endParaRPr lang="ru-RU"/>
        </a:p>
      </dgm:t>
    </dgm:pt>
    <dgm:pt modelId="{43F1CF69-6081-44CB-B4DF-F6D267304E79}" type="sibTrans" cxnId="{1D1F2F2E-95FF-4151-802F-F69BF04D17C1}">
      <dgm:prSet/>
      <dgm:spPr/>
      <dgm:t>
        <a:bodyPr/>
        <a:lstStyle/>
        <a:p>
          <a:endParaRPr lang="ru-RU"/>
        </a:p>
      </dgm:t>
    </dgm:pt>
    <dgm:pt modelId="{36685336-FBC2-4AB3-8667-0CD0569683B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Федеральные рабочие программы.</a:t>
          </a:r>
          <a:endParaRPr lang="ru-RU" dirty="0">
            <a:solidFill>
              <a:schemeClr val="tx1"/>
            </a:solidFill>
          </a:endParaRPr>
        </a:p>
      </dgm:t>
    </dgm:pt>
    <dgm:pt modelId="{C66B27F5-0B5F-45D4-9CDB-45856D90016D}" type="parTrans" cxnId="{2A5F61A4-060C-46E1-ACB7-A0C70AC062AC}">
      <dgm:prSet/>
      <dgm:spPr/>
      <dgm:t>
        <a:bodyPr/>
        <a:lstStyle/>
        <a:p>
          <a:endParaRPr lang="ru-RU"/>
        </a:p>
      </dgm:t>
    </dgm:pt>
    <dgm:pt modelId="{8B7B322B-3563-4D8F-9357-48601B093801}" type="sibTrans" cxnId="{2A5F61A4-060C-46E1-ACB7-A0C70AC062AC}">
      <dgm:prSet/>
      <dgm:spPr/>
      <dgm:t>
        <a:bodyPr/>
        <a:lstStyle/>
        <a:p>
          <a:endParaRPr lang="ru-RU"/>
        </a:p>
      </dgm:t>
    </dgm:pt>
    <dgm:pt modelId="{274104A8-2C44-4DBD-8A3F-780A2CBAC343}" type="pres">
      <dgm:prSet presAssocID="{F7225868-5218-4EBB-B573-C4A4A84CFBE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C5EF206-2F75-42E0-9740-AAB3EE2C459A}" type="pres">
      <dgm:prSet presAssocID="{7BFFE77C-6872-47CD-AC23-05867C87D6B3}" presName="root1" presStyleCnt="0"/>
      <dgm:spPr/>
    </dgm:pt>
    <dgm:pt modelId="{D2979817-1F2B-41ED-85B4-0AFCB7C68F81}" type="pres">
      <dgm:prSet presAssocID="{7BFFE77C-6872-47CD-AC23-05867C87D6B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0295A9-4994-483E-8902-EBDA1BE41773}" type="pres">
      <dgm:prSet presAssocID="{7BFFE77C-6872-47CD-AC23-05867C87D6B3}" presName="level2hierChild" presStyleCnt="0"/>
      <dgm:spPr/>
    </dgm:pt>
    <dgm:pt modelId="{8F656FF8-F8C2-4EBD-87FF-14847BFF5E82}" type="pres">
      <dgm:prSet presAssocID="{851B5486-B648-470F-984C-CD57F0E8E21A}" presName="conn2-1" presStyleLbl="parChTrans1D2" presStyleIdx="0" presStyleCnt="4"/>
      <dgm:spPr/>
    </dgm:pt>
    <dgm:pt modelId="{41B0B591-FBDF-4817-8297-ED334413AF68}" type="pres">
      <dgm:prSet presAssocID="{851B5486-B648-470F-984C-CD57F0E8E21A}" presName="connTx" presStyleLbl="parChTrans1D2" presStyleIdx="0" presStyleCnt="4"/>
      <dgm:spPr/>
    </dgm:pt>
    <dgm:pt modelId="{2D409A9F-1EA8-422E-802A-B8A394F30F7B}" type="pres">
      <dgm:prSet presAssocID="{F1FDC258-93F7-42C1-8A8A-3223276DF68E}" presName="root2" presStyleCnt="0"/>
      <dgm:spPr/>
    </dgm:pt>
    <dgm:pt modelId="{07B618AC-A807-49A8-9414-54C886D04446}" type="pres">
      <dgm:prSet presAssocID="{F1FDC258-93F7-42C1-8A8A-3223276DF68E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A445CE-6A1A-4326-A084-E0CAEF22C6C9}" type="pres">
      <dgm:prSet presAssocID="{F1FDC258-93F7-42C1-8A8A-3223276DF68E}" presName="level3hierChild" presStyleCnt="0"/>
      <dgm:spPr/>
    </dgm:pt>
    <dgm:pt modelId="{98D8333F-BCF2-44B2-8F60-7491D922B8BF}" type="pres">
      <dgm:prSet presAssocID="{9F7F250F-36E2-456D-9B0D-90B3BFCD1E75}" presName="conn2-1" presStyleLbl="parChTrans1D2" presStyleIdx="1" presStyleCnt="4"/>
      <dgm:spPr/>
    </dgm:pt>
    <dgm:pt modelId="{4126A5C6-FD32-4AD5-A5D2-F0285A456C60}" type="pres">
      <dgm:prSet presAssocID="{9F7F250F-36E2-456D-9B0D-90B3BFCD1E75}" presName="connTx" presStyleLbl="parChTrans1D2" presStyleIdx="1" presStyleCnt="4"/>
      <dgm:spPr/>
    </dgm:pt>
    <dgm:pt modelId="{505E2C08-030A-4E8F-BD77-0FCE8B56B49C}" type="pres">
      <dgm:prSet presAssocID="{75441284-BAA4-45F2-A218-48E50951A6D8}" presName="root2" presStyleCnt="0"/>
      <dgm:spPr/>
    </dgm:pt>
    <dgm:pt modelId="{88BF9258-F4CE-4962-B28F-A58D1ED53DF9}" type="pres">
      <dgm:prSet presAssocID="{75441284-BAA4-45F2-A218-48E50951A6D8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FC53E3-9FE1-432B-BB8C-C87AE166E791}" type="pres">
      <dgm:prSet presAssocID="{75441284-BAA4-45F2-A218-48E50951A6D8}" presName="level3hierChild" presStyleCnt="0"/>
      <dgm:spPr/>
    </dgm:pt>
    <dgm:pt modelId="{4C871008-B557-4FAB-B800-CBCBD095EADF}" type="pres">
      <dgm:prSet presAssocID="{0A15D68D-E040-4F04-8F8E-A8EAFACAA07C}" presName="conn2-1" presStyleLbl="parChTrans1D2" presStyleIdx="2" presStyleCnt="4"/>
      <dgm:spPr/>
    </dgm:pt>
    <dgm:pt modelId="{760A54F9-B61B-42BD-BB00-298ED0BE867D}" type="pres">
      <dgm:prSet presAssocID="{0A15D68D-E040-4F04-8F8E-A8EAFACAA07C}" presName="connTx" presStyleLbl="parChTrans1D2" presStyleIdx="2" presStyleCnt="4"/>
      <dgm:spPr/>
    </dgm:pt>
    <dgm:pt modelId="{6530C5FD-2FE8-40E8-A1EA-FEEDACABF158}" type="pres">
      <dgm:prSet presAssocID="{44227858-DF17-43C6-9AC8-8A58EF22D8CD}" presName="root2" presStyleCnt="0"/>
      <dgm:spPr/>
    </dgm:pt>
    <dgm:pt modelId="{FA9D32C4-5681-4FEF-92B8-3B57EE0F0D41}" type="pres">
      <dgm:prSet presAssocID="{44227858-DF17-43C6-9AC8-8A58EF22D8CD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A377A4-50AF-4D56-ACE4-4DE7294C7DEF}" type="pres">
      <dgm:prSet presAssocID="{44227858-DF17-43C6-9AC8-8A58EF22D8CD}" presName="level3hierChild" presStyleCnt="0"/>
      <dgm:spPr/>
    </dgm:pt>
    <dgm:pt modelId="{DA2DC40C-913D-45B8-9476-F1743220477F}" type="pres">
      <dgm:prSet presAssocID="{C66B27F5-0B5F-45D4-9CDB-45856D90016D}" presName="conn2-1" presStyleLbl="parChTrans1D2" presStyleIdx="3" presStyleCnt="4"/>
      <dgm:spPr/>
    </dgm:pt>
    <dgm:pt modelId="{1430D51C-F767-4002-B571-5F8729C088BF}" type="pres">
      <dgm:prSet presAssocID="{C66B27F5-0B5F-45D4-9CDB-45856D90016D}" presName="connTx" presStyleLbl="parChTrans1D2" presStyleIdx="3" presStyleCnt="4"/>
      <dgm:spPr/>
    </dgm:pt>
    <dgm:pt modelId="{B0FCB7FE-642E-4D1B-B36C-4479F7259F17}" type="pres">
      <dgm:prSet presAssocID="{36685336-FBC2-4AB3-8667-0CD0569683B8}" presName="root2" presStyleCnt="0"/>
      <dgm:spPr/>
    </dgm:pt>
    <dgm:pt modelId="{141B990D-BDD4-4133-A1F7-5ACE746BA747}" type="pres">
      <dgm:prSet presAssocID="{36685336-FBC2-4AB3-8667-0CD0569683B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5EFDBB-BBF7-44A4-97C4-EA8E5DB4B2A7}" type="pres">
      <dgm:prSet presAssocID="{36685336-FBC2-4AB3-8667-0CD0569683B8}" presName="level3hierChild" presStyleCnt="0"/>
      <dgm:spPr/>
    </dgm:pt>
  </dgm:ptLst>
  <dgm:cxnLst>
    <dgm:cxn modelId="{1D1F2F2E-95FF-4151-802F-F69BF04D17C1}" srcId="{7BFFE77C-6872-47CD-AC23-05867C87D6B3}" destId="{44227858-DF17-43C6-9AC8-8A58EF22D8CD}" srcOrd="2" destOrd="0" parTransId="{0A15D68D-E040-4F04-8F8E-A8EAFACAA07C}" sibTransId="{43F1CF69-6081-44CB-B4DF-F6D267304E79}"/>
    <dgm:cxn modelId="{2639E8E5-7A75-4F1E-938D-309B0DC9691A}" type="presOf" srcId="{C66B27F5-0B5F-45D4-9CDB-45856D90016D}" destId="{DA2DC40C-913D-45B8-9476-F1743220477F}" srcOrd="0" destOrd="0" presId="urn:microsoft.com/office/officeart/2008/layout/HorizontalMultiLevelHierarchy"/>
    <dgm:cxn modelId="{713F89EA-E0BC-4780-8E7A-7099EBEC9F6E}" srcId="{7BFFE77C-6872-47CD-AC23-05867C87D6B3}" destId="{75441284-BAA4-45F2-A218-48E50951A6D8}" srcOrd="1" destOrd="0" parTransId="{9F7F250F-36E2-456D-9B0D-90B3BFCD1E75}" sibTransId="{5B64D6A3-DB73-476F-8B24-B61ABB5F25CE}"/>
    <dgm:cxn modelId="{CEFC04D3-0E97-4F08-B912-C971AFD9FD8D}" type="presOf" srcId="{C66B27F5-0B5F-45D4-9CDB-45856D90016D}" destId="{1430D51C-F767-4002-B571-5F8729C088BF}" srcOrd="1" destOrd="0" presId="urn:microsoft.com/office/officeart/2008/layout/HorizontalMultiLevelHierarchy"/>
    <dgm:cxn modelId="{2A5F61A4-060C-46E1-ACB7-A0C70AC062AC}" srcId="{7BFFE77C-6872-47CD-AC23-05867C87D6B3}" destId="{36685336-FBC2-4AB3-8667-0CD0569683B8}" srcOrd="3" destOrd="0" parTransId="{C66B27F5-0B5F-45D4-9CDB-45856D90016D}" sibTransId="{8B7B322B-3563-4D8F-9357-48601B093801}"/>
    <dgm:cxn modelId="{A46398E3-6F37-45E4-B533-7F0B8F96DCB4}" type="presOf" srcId="{7BFFE77C-6872-47CD-AC23-05867C87D6B3}" destId="{D2979817-1F2B-41ED-85B4-0AFCB7C68F81}" srcOrd="0" destOrd="0" presId="urn:microsoft.com/office/officeart/2008/layout/HorizontalMultiLevelHierarchy"/>
    <dgm:cxn modelId="{E2CF6EAD-5882-4782-A449-CD2A15184A4D}" type="presOf" srcId="{36685336-FBC2-4AB3-8667-0CD0569683B8}" destId="{141B990D-BDD4-4133-A1F7-5ACE746BA747}" srcOrd="0" destOrd="0" presId="urn:microsoft.com/office/officeart/2008/layout/HorizontalMultiLevelHierarchy"/>
    <dgm:cxn modelId="{2F83CD60-B105-4B05-AB3C-2BD5B1DE2B97}" type="presOf" srcId="{F1FDC258-93F7-42C1-8A8A-3223276DF68E}" destId="{07B618AC-A807-49A8-9414-54C886D04446}" srcOrd="0" destOrd="0" presId="urn:microsoft.com/office/officeart/2008/layout/HorizontalMultiLevelHierarchy"/>
    <dgm:cxn modelId="{2912D59B-46FE-41C3-BC04-3D73B8362C3A}" type="presOf" srcId="{F7225868-5218-4EBB-B573-C4A4A84CFBE5}" destId="{274104A8-2C44-4DBD-8A3F-780A2CBAC343}" srcOrd="0" destOrd="0" presId="urn:microsoft.com/office/officeart/2008/layout/HorizontalMultiLevelHierarchy"/>
    <dgm:cxn modelId="{DCEAF0B0-C5C8-43BE-8F9C-AB76440B0412}" srcId="{F7225868-5218-4EBB-B573-C4A4A84CFBE5}" destId="{7BFFE77C-6872-47CD-AC23-05867C87D6B3}" srcOrd="0" destOrd="0" parTransId="{03B07C5A-37DA-459A-AF1F-EAC2174491F4}" sibTransId="{491A5FC5-121E-412C-A30D-21B9F839BEBE}"/>
    <dgm:cxn modelId="{0CD0DC7A-F256-44BE-AEE2-C6834378D981}" type="presOf" srcId="{9F7F250F-36E2-456D-9B0D-90B3BFCD1E75}" destId="{98D8333F-BCF2-44B2-8F60-7491D922B8BF}" srcOrd="0" destOrd="0" presId="urn:microsoft.com/office/officeart/2008/layout/HorizontalMultiLevelHierarchy"/>
    <dgm:cxn modelId="{82733E96-D79A-46E9-B72C-B5F1BEAD10F7}" type="presOf" srcId="{44227858-DF17-43C6-9AC8-8A58EF22D8CD}" destId="{FA9D32C4-5681-4FEF-92B8-3B57EE0F0D41}" srcOrd="0" destOrd="0" presId="urn:microsoft.com/office/officeart/2008/layout/HorizontalMultiLevelHierarchy"/>
    <dgm:cxn modelId="{99D4FDFC-0F6C-4BA7-8CEE-84C66FAE5E4E}" type="presOf" srcId="{9F7F250F-36E2-456D-9B0D-90B3BFCD1E75}" destId="{4126A5C6-FD32-4AD5-A5D2-F0285A456C60}" srcOrd="1" destOrd="0" presId="urn:microsoft.com/office/officeart/2008/layout/HorizontalMultiLevelHierarchy"/>
    <dgm:cxn modelId="{BD448308-4D90-4F92-BBC4-B321A190B4D2}" type="presOf" srcId="{851B5486-B648-470F-984C-CD57F0E8E21A}" destId="{8F656FF8-F8C2-4EBD-87FF-14847BFF5E82}" srcOrd="0" destOrd="0" presId="urn:microsoft.com/office/officeart/2008/layout/HorizontalMultiLevelHierarchy"/>
    <dgm:cxn modelId="{A01B011C-CA7A-4743-A9C4-72A3741579B1}" type="presOf" srcId="{0A15D68D-E040-4F04-8F8E-A8EAFACAA07C}" destId="{4C871008-B557-4FAB-B800-CBCBD095EADF}" srcOrd="0" destOrd="0" presId="urn:microsoft.com/office/officeart/2008/layout/HorizontalMultiLevelHierarchy"/>
    <dgm:cxn modelId="{B976649A-F52B-4842-9291-E3A38447ACD9}" type="presOf" srcId="{75441284-BAA4-45F2-A218-48E50951A6D8}" destId="{88BF9258-F4CE-4962-B28F-A58D1ED53DF9}" srcOrd="0" destOrd="0" presId="urn:microsoft.com/office/officeart/2008/layout/HorizontalMultiLevelHierarchy"/>
    <dgm:cxn modelId="{5D0316AF-E907-4A05-9477-6F912963E3F9}" srcId="{7BFFE77C-6872-47CD-AC23-05867C87D6B3}" destId="{F1FDC258-93F7-42C1-8A8A-3223276DF68E}" srcOrd="0" destOrd="0" parTransId="{851B5486-B648-470F-984C-CD57F0E8E21A}" sibTransId="{8752C8EC-1D22-4351-BD59-68D0125D2336}"/>
    <dgm:cxn modelId="{711C5B16-C095-4470-982E-02D69950B155}" type="presOf" srcId="{0A15D68D-E040-4F04-8F8E-A8EAFACAA07C}" destId="{760A54F9-B61B-42BD-BB00-298ED0BE867D}" srcOrd="1" destOrd="0" presId="urn:microsoft.com/office/officeart/2008/layout/HorizontalMultiLevelHierarchy"/>
    <dgm:cxn modelId="{E8E15FEE-8F54-4CA0-B0B2-FC01DF308E74}" type="presOf" srcId="{851B5486-B648-470F-984C-CD57F0E8E21A}" destId="{41B0B591-FBDF-4817-8297-ED334413AF68}" srcOrd="1" destOrd="0" presId="urn:microsoft.com/office/officeart/2008/layout/HorizontalMultiLevelHierarchy"/>
    <dgm:cxn modelId="{F9FE29D0-A1B4-48A0-8F5D-5647B2B35028}" type="presParOf" srcId="{274104A8-2C44-4DBD-8A3F-780A2CBAC343}" destId="{AC5EF206-2F75-42E0-9740-AAB3EE2C459A}" srcOrd="0" destOrd="0" presId="urn:microsoft.com/office/officeart/2008/layout/HorizontalMultiLevelHierarchy"/>
    <dgm:cxn modelId="{E6EFE2E2-9F3C-47F2-AF0D-BECDE003A7BD}" type="presParOf" srcId="{AC5EF206-2F75-42E0-9740-AAB3EE2C459A}" destId="{D2979817-1F2B-41ED-85B4-0AFCB7C68F81}" srcOrd="0" destOrd="0" presId="urn:microsoft.com/office/officeart/2008/layout/HorizontalMultiLevelHierarchy"/>
    <dgm:cxn modelId="{35D904F9-8845-4AF2-AAD5-9C05BAD065F1}" type="presParOf" srcId="{AC5EF206-2F75-42E0-9740-AAB3EE2C459A}" destId="{B00295A9-4994-483E-8902-EBDA1BE41773}" srcOrd="1" destOrd="0" presId="urn:microsoft.com/office/officeart/2008/layout/HorizontalMultiLevelHierarchy"/>
    <dgm:cxn modelId="{0E181B6D-09E4-4906-B528-5BED638AB022}" type="presParOf" srcId="{B00295A9-4994-483E-8902-EBDA1BE41773}" destId="{8F656FF8-F8C2-4EBD-87FF-14847BFF5E82}" srcOrd="0" destOrd="0" presId="urn:microsoft.com/office/officeart/2008/layout/HorizontalMultiLevelHierarchy"/>
    <dgm:cxn modelId="{3C422D13-6496-421D-BC62-657A4C6E58DF}" type="presParOf" srcId="{8F656FF8-F8C2-4EBD-87FF-14847BFF5E82}" destId="{41B0B591-FBDF-4817-8297-ED334413AF68}" srcOrd="0" destOrd="0" presId="urn:microsoft.com/office/officeart/2008/layout/HorizontalMultiLevelHierarchy"/>
    <dgm:cxn modelId="{CAD846C4-9238-4146-BC66-2AF33DC8C556}" type="presParOf" srcId="{B00295A9-4994-483E-8902-EBDA1BE41773}" destId="{2D409A9F-1EA8-422E-802A-B8A394F30F7B}" srcOrd="1" destOrd="0" presId="urn:microsoft.com/office/officeart/2008/layout/HorizontalMultiLevelHierarchy"/>
    <dgm:cxn modelId="{71D575FD-7BC3-45A1-B734-0E07739671CD}" type="presParOf" srcId="{2D409A9F-1EA8-422E-802A-B8A394F30F7B}" destId="{07B618AC-A807-49A8-9414-54C886D04446}" srcOrd="0" destOrd="0" presId="urn:microsoft.com/office/officeart/2008/layout/HorizontalMultiLevelHierarchy"/>
    <dgm:cxn modelId="{6B841868-FB9E-4CC5-935D-C7B323CF367B}" type="presParOf" srcId="{2D409A9F-1EA8-422E-802A-B8A394F30F7B}" destId="{0AA445CE-6A1A-4326-A084-E0CAEF22C6C9}" srcOrd="1" destOrd="0" presId="urn:microsoft.com/office/officeart/2008/layout/HorizontalMultiLevelHierarchy"/>
    <dgm:cxn modelId="{37C8AA7C-A1F5-4453-B170-3C29DA10FDF2}" type="presParOf" srcId="{B00295A9-4994-483E-8902-EBDA1BE41773}" destId="{98D8333F-BCF2-44B2-8F60-7491D922B8BF}" srcOrd="2" destOrd="0" presId="urn:microsoft.com/office/officeart/2008/layout/HorizontalMultiLevelHierarchy"/>
    <dgm:cxn modelId="{B387BC76-4C09-43AB-9540-2E77E8428634}" type="presParOf" srcId="{98D8333F-BCF2-44B2-8F60-7491D922B8BF}" destId="{4126A5C6-FD32-4AD5-A5D2-F0285A456C60}" srcOrd="0" destOrd="0" presId="urn:microsoft.com/office/officeart/2008/layout/HorizontalMultiLevelHierarchy"/>
    <dgm:cxn modelId="{DDD6F3E0-0492-4758-A8A0-EC5DF623B484}" type="presParOf" srcId="{B00295A9-4994-483E-8902-EBDA1BE41773}" destId="{505E2C08-030A-4E8F-BD77-0FCE8B56B49C}" srcOrd="3" destOrd="0" presId="urn:microsoft.com/office/officeart/2008/layout/HorizontalMultiLevelHierarchy"/>
    <dgm:cxn modelId="{DC29A910-E971-4B25-B106-574267685D88}" type="presParOf" srcId="{505E2C08-030A-4E8F-BD77-0FCE8B56B49C}" destId="{88BF9258-F4CE-4962-B28F-A58D1ED53DF9}" srcOrd="0" destOrd="0" presId="urn:microsoft.com/office/officeart/2008/layout/HorizontalMultiLevelHierarchy"/>
    <dgm:cxn modelId="{518FAFD1-FF1F-4304-B04B-C930C96F2E79}" type="presParOf" srcId="{505E2C08-030A-4E8F-BD77-0FCE8B56B49C}" destId="{1FFC53E3-9FE1-432B-BB8C-C87AE166E791}" srcOrd="1" destOrd="0" presId="urn:microsoft.com/office/officeart/2008/layout/HorizontalMultiLevelHierarchy"/>
    <dgm:cxn modelId="{680E351A-143B-4032-98D5-3F1F196FB02E}" type="presParOf" srcId="{B00295A9-4994-483E-8902-EBDA1BE41773}" destId="{4C871008-B557-4FAB-B800-CBCBD095EADF}" srcOrd="4" destOrd="0" presId="urn:microsoft.com/office/officeart/2008/layout/HorizontalMultiLevelHierarchy"/>
    <dgm:cxn modelId="{A14CEA0C-8EC9-4294-91DA-DC64B0DC9D6E}" type="presParOf" srcId="{4C871008-B557-4FAB-B800-CBCBD095EADF}" destId="{760A54F9-B61B-42BD-BB00-298ED0BE867D}" srcOrd="0" destOrd="0" presId="urn:microsoft.com/office/officeart/2008/layout/HorizontalMultiLevelHierarchy"/>
    <dgm:cxn modelId="{4DC826BF-4909-4587-9F44-80561C9066B5}" type="presParOf" srcId="{B00295A9-4994-483E-8902-EBDA1BE41773}" destId="{6530C5FD-2FE8-40E8-A1EA-FEEDACABF158}" srcOrd="5" destOrd="0" presId="urn:microsoft.com/office/officeart/2008/layout/HorizontalMultiLevelHierarchy"/>
    <dgm:cxn modelId="{9CCB3DA3-379A-4B22-8057-BF3417A4C7F6}" type="presParOf" srcId="{6530C5FD-2FE8-40E8-A1EA-FEEDACABF158}" destId="{FA9D32C4-5681-4FEF-92B8-3B57EE0F0D41}" srcOrd="0" destOrd="0" presId="urn:microsoft.com/office/officeart/2008/layout/HorizontalMultiLevelHierarchy"/>
    <dgm:cxn modelId="{A11F94D9-BF3C-4799-ABBA-5B5D874A5AE5}" type="presParOf" srcId="{6530C5FD-2FE8-40E8-A1EA-FEEDACABF158}" destId="{AAA377A4-50AF-4D56-ACE4-4DE7294C7DEF}" srcOrd="1" destOrd="0" presId="urn:microsoft.com/office/officeart/2008/layout/HorizontalMultiLevelHierarchy"/>
    <dgm:cxn modelId="{119DF74C-4ACC-4F8C-A8B7-093C603194C1}" type="presParOf" srcId="{B00295A9-4994-483E-8902-EBDA1BE41773}" destId="{DA2DC40C-913D-45B8-9476-F1743220477F}" srcOrd="6" destOrd="0" presId="urn:microsoft.com/office/officeart/2008/layout/HorizontalMultiLevelHierarchy"/>
    <dgm:cxn modelId="{55097D81-9A30-4F3C-8B72-FB135241F3A3}" type="presParOf" srcId="{DA2DC40C-913D-45B8-9476-F1743220477F}" destId="{1430D51C-F767-4002-B571-5F8729C088BF}" srcOrd="0" destOrd="0" presId="urn:microsoft.com/office/officeart/2008/layout/HorizontalMultiLevelHierarchy"/>
    <dgm:cxn modelId="{2382EC75-AFA7-43CE-816F-13AE64242D31}" type="presParOf" srcId="{B00295A9-4994-483E-8902-EBDA1BE41773}" destId="{B0FCB7FE-642E-4D1B-B36C-4479F7259F17}" srcOrd="7" destOrd="0" presId="urn:microsoft.com/office/officeart/2008/layout/HorizontalMultiLevelHierarchy"/>
    <dgm:cxn modelId="{CA07C685-750B-4E57-9D88-61E0CAA1BF1F}" type="presParOf" srcId="{B0FCB7FE-642E-4D1B-B36C-4479F7259F17}" destId="{141B990D-BDD4-4133-A1F7-5ACE746BA747}" srcOrd="0" destOrd="0" presId="urn:microsoft.com/office/officeart/2008/layout/HorizontalMultiLevelHierarchy"/>
    <dgm:cxn modelId="{D9AECBC8-0F14-4C2D-B7A1-AC7842C762DE}" type="presParOf" srcId="{B0FCB7FE-642E-4D1B-B36C-4479F7259F17}" destId="{C35EFDBB-BBF7-44A4-97C4-EA8E5DB4B2A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225868-5218-4EBB-B573-C4A4A84CFBE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FFE77C-6872-47CD-AC23-05867C87D6B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ВСПОМОГАТЕЛЬНЫЕ</a:t>
          </a:r>
          <a:endParaRPr lang="ru-RU" sz="4000" b="1" dirty="0">
            <a:solidFill>
              <a:srgbClr val="C00000"/>
            </a:solidFill>
          </a:endParaRPr>
        </a:p>
      </dgm:t>
    </dgm:pt>
    <dgm:pt modelId="{03B07C5A-37DA-459A-AF1F-EAC2174491F4}" type="parTrans" cxnId="{DCEAF0B0-C5C8-43BE-8F9C-AB76440B0412}">
      <dgm:prSet/>
      <dgm:spPr/>
      <dgm:t>
        <a:bodyPr/>
        <a:lstStyle/>
        <a:p>
          <a:endParaRPr lang="ru-RU"/>
        </a:p>
      </dgm:t>
    </dgm:pt>
    <dgm:pt modelId="{491A5FC5-121E-412C-A30D-21B9F839BEBE}" type="sibTrans" cxnId="{DCEAF0B0-C5C8-43BE-8F9C-AB76440B0412}">
      <dgm:prSet/>
      <dgm:spPr/>
      <dgm:t>
        <a:bodyPr/>
        <a:lstStyle/>
        <a:p>
          <a:endParaRPr lang="ru-RU"/>
        </a:p>
      </dgm:t>
    </dgm:pt>
    <dgm:pt modelId="{F1FDC258-93F7-42C1-8A8A-3223276DF68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Анимированные презентации</a:t>
          </a:r>
          <a:endParaRPr lang="ru-RU" dirty="0">
            <a:solidFill>
              <a:schemeClr val="tx1"/>
            </a:solidFill>
          </a:endParaRPr>
        </a:p>
      </dgm:t>
    </dgm:pt>
    <dgm:pt modelId="{851B5486-B648-470F-984C-CD57F0E8E21A}" type="parTrans" cxnId="{5D0316AF-E907-4A05-9477-6F912963E3F9}">
      <dgm:prSet/>
      <dgm:spPr/>
      <dgm:t>
        <a:bodyPr/>
        <a:lstStyle/>
        <a:p>
          <a:endParaRPr lang="ru-RU"/>
        </a:p>
      </dgm:t>
    </dgm:pt>
    <dgm:pt modelId="{8752C8EC-1D22-4351-BD59-68D0125D2336}" type="sibTrans" cxnId="{5D0316AF-E907-4A05-9477-6F912963E3F9}">
      <dgm:prSet/>
      <dgm:spPr/>
      <dgm:t>
        <a:bodyPr/>
        <a:lstStyle/>
        <a:p>
          <a:endParaRPr lang="ru-RU"/>
        </a:p>
      </dgm:t>
    </dgm:pt>
    <dgm:pt modelId="{75441284-BAA4-45F2-A218-48E50951A6D8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Художественные фильмы/сериалы, мультфильмы</a:t>
          </a:r>
          <a:endParaRPr lang="ru-RU" dirty="0">
            <a:solidFill>
              <a:schemeClr val="tx1"/>
            </a:solidFill>
          </a:endParaRPr>
        </a:p>
      </dgm:t>
    </dgm:pt>
    <dgm:pt modelId="{9F7F250F-36E2-456D-9B0D-90B3BFCD1E75}" type="parTrans" cxnId="{713F89EA-E0BC-4780-8E7A-7099EBEC9F6E}">
      <dgm:prSet/>
      <dgm:spPr/>
      <dgm:t>
        <a:bodyPr/>
        <a:lstStyle/>
        <a:p>
          <a:endParaRPr lang="ru-RU"/>
        </a:p>
      </dgm:t>
    </dgm:pt>
    <dgm:pt modelId="{5B64D6A3-DB73-476F-8B24-B61ABB5F25CE}" type="sibTrans" cxnId="{713F89EA-E0BC-4780-8E7A-7099EBEC9F6E}">
      <dgm:prSet/>
      <dgm:spPr/>
      <dgm:t>
        <a:bodyPr/>
        <a:lstStyle/>
        <a:p>
          <a:endParaRPr lang="ru-RU"/>
        </a:p>
      </dgm:t>
    </dgm:pt>
    <dgm:pt modelId="{44227858-DF17-43C6-9AC8-8A58EF22D8CD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Мобильные приложения и онлайн-игры</a:t>
          </a:r>
          <a:endParaRPr lang="ru-RU" dirty="0">
            <a:solidFill>
              <a:schemeClr val="tx1"/>
            </a:solidFill>
          </a:endParaRPr>
        </a:p>
      </dgm:t>
    </dgm:pt>
    <dgm:pt modelId="{0A15D68D-E040-4F04-8F8E-A8EAFACAA07C}" type="parTrans" cxnId="{1D1F2F2E-95FF-4151-802F-F69BF04D17C1}">
      <dgm:prSet/>
      <dgm:spPr/>
      <dgm:t>
        <a:bodyPr/>
        <a:lstStyle/>
        <a:p>
          <a:endParaRPr lang="ru-RU"/>
        </a:p>
      </dgm:t>
    </dgm:pt>
    <dgm:pt modelId="{43F1CF69-6081-44CB-B4DF-F6D267304E79}" type="sibTrans" cxnId="{1D1F2F2E-95FF-4151-802F-F69BF04D17C1}">
      <dgm:prSet/>
      <dgm:spPr/>
      <dgm:t>
        <a:bodyPr/>
        <a:lstStyle/>
        <a:p>
          <a:endParaRPr lang="ru-RU"/>
        </a:p>
      </dgm:t>
    </dgm:pt>
    <dgm:pt modelId="{36685336-FBC2-4AB3-8667-0CD0569683B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Журналы, сборники задач и ребусов, готовые сценарии и мероприятия.</a:t>
          </a:r>
          <a:endParaRPr lang="ru-RU" dirty="0">
            <a:solidFill>
              <a:schemeClr val="tx1"/>
            </a:solidFill>
          </a:endParaRPr>
        </a:p>
      </dgm:t>
    </dgm:pt>
    <dgm:pt modelId="{C66B27F5-0B5F-45D4-9CDB-45856D90016D}" type="parTrans" cxnId="{2A5F61A4-060C-46E1-ACB7-A0C70AC062AC}">
      <dgm:prSet/>
      <dgm:spPr/>
      <dgm:t>
        <a:bodyPr/>
        <a:lstStyle/>
        <a:p>
          <a:endParaRPr lang="ru-RU"/>
        </a:p>
      </dgm:t>
    </dgm:pt>
    <dgm:pt modelId="{8B7B322B-3563-4D8F-9357-48601B093801}" type="sibTrans" cxnId="{2A5F61A4-060C-46E1-ACB7-A0C70AC062AC}">
      <dgm:prSet/>
      <dgm:spPr/>
      <dgm:t>
        <a:bodyPr/>
        <a:lstStyle/>
        <a:p>
          <a:endParaRPr lang="ru-RU"/>
        </a:p>
      </dgm:t>
    </dgm:pt>
    <dgm:pt modelId="{274104A8-2C44-4DBD-8A3F-780A2CBAC343}" type="pres">
      <dgm:prSet presAssocID="{F7225868-5218-4EBB-B573-C4A4A84CFBE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C5EF206-2F75-42E0-9740-AAB3EE2C459A}" type="pres">
      <dgm:prSet presAssocID="{7BFFE77C-6872-47CD-AC23-05867C87D6B3}" presName="root1" presStyleCnt="0"/>
      <dgm:spPr/>
    </dgm:pt>
    <dgm:pt modelId="{D2979817-1F2B-41ED-85B4-0AFCB7C68F81}" type="pres">
      <dgm:prSet presAssocID="{7BFFE77C-6872-47CD-AC23-05867C87D6B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0295A9-4994-483E-8902-EBDA1BE41773}" type="pres">
      <dgm:prSet presAssocID="{7BFFE77C-6872-47CD-AC23-05867C87D6B3}" presName="level2hierChild" presStyleCnt="0"/>
      <dgm:spPr/>
    </dgm:pt>
    <dgm:pt modelId="{8F656FF8-F8C2-4EBD-87FF-14847BFF5E82}" type="pres">
      <dgm:prSet presAssocID="{851B5486-B648-470F-984C-CD57F0E8E21A}" presName="conn2-1" presStyleLbl="parChTrans1D2" presStyleIdx="0" presStyleCnt="4"/>
      <dgm:spPr/>
    </dgm:pt>
    <dgm:pt modelId="{41B0B591-FBDF-4817-8297-ED334413AF68}" type="pres">
      <dgm:prSet presAssocID="{851B5486-B648-470F-984C-CD57F0E8E21A}" presName="connTx" presStyleLbl="parChTrans1D2" presStyleIdx="0" presStyleCnt="4"/>
      <dgm:spPr/>
    </dgm:pt>
    <dgm:pt modelId="{2D409A9F-1EA8-422E-802A-B8A394F30F7B}" type="pres">
      <dgm:prSet presAssocID="{F1FDC258-93F7-42C1-8A8A-3223276DF68E}" presName="root2" presStyleCnt="0"/>
      <dgm:spPr/>
    </dgm:pt>
    <dgm:pt modelId="{07B618AC-A807-49A8-9414-54C886D04446}" type="pres">
      <dgm:prSet presAssocID="{F1FDC258-93F7-42C1-8A8A-3223276DF68E}" presName="LevelTwoTextNode" presStyleLbl="node2" presStyleIdx="0" presStyleCnt="4">
        <dgm:presLayoutVars>
          <dgm:chPref val="3"/>
        </dgm:presLayoutVars>
      </dgm:prSet>
      <dgm:spPr/>
    </dgm:pt>
    <dgm:pt modelId="{0AA445CE-6A1A-4326-A084-E0CAEF22C6C9}" type="pres">
      <dgm:prSet presAssocID="{F1FDC258-93F7-42C1-8A8A-3223276DF68E}" presName="level3hierChild" presStyleCnt="0"/>
      <dgm:spPr/>
    </dgm:pt>
    <dgm:pt modelId="{98D8333F-BCF2-44B2-8F60-7491D922B8BF}" type="pres">
      <dgm:prSet presAssocID="{9F7F250F-36E2-456D-9B0D-90B3BFCD1E75}" presName="conn2-1" presStyleLbl="parChTrans1D2" presStyleIdx="1" presStyleCnt="4"/>
      <dgm:spPr/>
    </dgm:pt>
    <dgm:pt modelId="{4126A5C6-FD32-4AD5-A5D2-F0285A456C60}" type="pres">
      <dgm:prSet presAssocID="{9F7F250F-36E2-456D-9B0D-90B3BFCD1E75}" presName="connTx" presStyleLbl="parChTrans1D2" presStyleIdx="1" presStyleCnt="4"/>
      <dgm:spPr/>
    </dgm:pt>
    <dgm:pt modelId="{505E2C08-030A-4E8F-BD77-0FCE8B56B49C}" type="pres">
      <dgm:prSet presAssocID="{75441284-BAA4-45F2-A218-48E50951A6D8}" presName="root2" presStyleCnt="0"/>
      <dgm:spPr/>
    </dgm:pt>
    <dgm:pt modelId="{88BF9258-F4CE-4962-B28F-A58D1ED53DF9}" type="pres">
      <dgm:prSet presAssocID="{75441284-BAA4-45F2-A218-48E50951A6D8}" presName="LevelTwoTextNode" presStyleLbl="node2" presStyleIdx="1" presStyleCnt="4">
        <dgm:presLayoutVars>
          <dgm:chPref val="3"/>
        </dgm:presLayoutVars>
      </dgm:prSet>
      <dgm:spPr/>
    </dgm:pt>
    <dgm:pt modelId="{1FFC53E3-9FE1-432B-BB8C-C87AE166E791}" type="pres">
      <dgm:prSet presAssocID="{75441284-BAA4-45F2-A218-48E50951A6D8}" presName="level3hierChild" presStyleCnt="0"/>
      <dgm:spPr/>
    </dgm:pt>
    <dgm:pt modelId="{4C871008-B557-4FAB-B800-CBCBD095EADF}" type="pres">
      <dgm:prSet presAssocID="{0A15D68D-E040-4F04-8F8E-A8EAFACAA07C}" presName="conn2-1" presStyleLbl="parChTrans1D2" presStyleIdx="2" presStyleCnt="4"/>
      <dgm:spPr/>
    </dgm:pt>
    <dgm:pt modelId="{760A54F9-B61B-42BD-BB00-298ED0BE867D}" type="pres">
      <dgm:prSet presAssocID="{0A15D68D-E040-4F04-8F8E-A8EAFACAA07C}" presName="connTx" presStyleLbl="parChTrans1D2" presStyleIdx="2" presStyleCnt="4"/>
      <dgm:spPr/>
    </dgm:pt>
    <dgm:pt modelId="{6530C5FD-2FE8-40E8-A1EA-FEEDACABF158}" type="pres">
      <dgm:prSet presAssocID="{44227858-DF17-43C6-9AC8-8A58EF22D8CD}" presName="root2" presStyleCnt="0"/>
      <dgm:spPr/>
    </dgm:pt>
    <dgm:pt modelId="{FA9D32C4-5681-4FEF-92B8-3B57EE0F0D41}" type="pres">
      <dgm:prSet presAssocID="{44227858-DF17-43C6-9AC8-8A58EF22D8CD}" presName="LevelTwoTextNode" presStyleLbl="node2" presStyleIdx="2" presStyleCnt="4">
        <dgm:presLayoutVars>
          <dgm:chPref val="3"/>
        </dgm:presLayoutVars>
      </dgm:prSet>
      <dgm:spPr/>
    </dgm:pt>
    <dgm:pt modelId="{AAA377A4-50AF-4D56-ACE4-4DE7294C7DEF}" type="pres">
      <dgm:prSet presAssocID="{44227858-DF17-43C6-9AC8-8A58EF22D8CD}" presName="level3hierChild" presStyleCnt="0"/>
      <dgm:spPr/>
    </dgm:pt>
    <dgm:pt modelId="{DA2DC40C-913D-45B8-9476-F1743220477F}" type="pres">
      <dgm:prSet presAssocID="{C66B27F5-0B5F-45D4-9CDB-45856D90016D}" presName="conn2-1" presStyleLbl="parChTrans1D2" presStyleIdx="3" presStyleCnt="4"/>
      <dgm:spPr/>
    </dgm:pt>
    <dgm:pt modelId="{1430D51C-F767-4002-B571-5F8729C088BF}" type="pres">
      <dgm:prSet presAssocID="{C66B27F5-0B5F-45D4-9CDB-45856D90016D}" presName="connTx" presStyleLbl="parChTrans1D2" presStyleIdx="3" presStyleCnt="4"/>
      <dgm:spPr/>
    </dgm:pt>
    <dgm:pt modelId="{B0FCB7FE-642E-4D1B-B36C-4479F7259F17}" type="pres">
      <dgm:prSet presAssocID="{36685336-FBC2-4AB3-8667-0CD0569683B8}" presName="root2" presStyleCnt="0"/>
      <dgm:spPr/>
    </dgm:pt>
    <dgm:pt modelId="{141B990D-BDD4-4133-A1F7-5ACE746BA747}" type="pres">
      <dgm:prSet presAssocID="{36685336-FBC2-4AB3-8667-0CD0569683B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5EFDBB-BBF7-44A4-97C4-EA8E5DB4B2A7}" type="pres">
      <dgm:prSet presAssocID="{36685336-FBC2-4AB3-8667-0CD0569683B8}" presName="level3hierChild" presStyleCnt="0"/>
      <dgm:spPr/>
    </dgm:pt>
  </dgm:ptLst>
  <dgm:cxnLst>
    <dgm:cxn modelId="{5D0316AF-E907-4A05-9477-6F912963E3F9}" srcId="{7BFFE77C-6872-47CD-AC23-05867C87D6B3}" destId="{F1FDC258-93F7-42C1-8A8A-3223276DF68E}" srcOrd="0" destOrd="0" parTransId="{851B5486-B648-470F-984C-CD57F0E8E21A}" sibTransId="{8752C8EC-1D22-4351-BD59-68D0125D2336}"/>
    <dgm:cxn modelId="{68D66839-0688-445F-A9C5-71F04308B9DD}" type="presOf" srcId="{F7225868-5218-4EBB-B573-C4A4A84CFBE5}" destId="{274104A8-2C44-4DBD-8A3F-780A2CBAC343}" srcOrd="0" destOrd="0" presId="urn:microsoft.com/office/officeart/2008/layout/HorizontalMultiLevelHierarchy"/>
    <dgm:cxn modelId="{C79503BD-F21F-44DD-8F87-1E6E8548BA5B}" type="presOf" srcId="{0A15D68D-E040-4F04-8F8E-A8EAFACAA07C}" destId="{4C871008-B557-4FAB-B800-CBCBD095EADF}" srcOrd="0" destOrd="0" presId="urn:microsoft.com/office/officeart/2008/layout/HorizontalMultiLevelHierarchy"/>
    <dgm:cxn modelId="{B0C15552-4869-4103-B9DB-C13AC33F5EA3}" type="presOf" srcId="{7BFFE77C-6872-47CD-AC23-05867C87D6B3}" destId="{D2979817-1F2B-41ED-85B4-0AFCB7C68F81}" srcOrd="0" destOrd="0" presId="urn:microsoft.com/office/officeart/2008/layout/HorizontalMultiLevelHierarchy"/>
    <dgm:cxn modelId="{C9F42C28-7164-4A0D-9979-037C55604810}" type="presOf" srcId="{851B5486-B648-470F-984C-CD57F0E8E21A}" destId="{41B0B591-FBDF-4817-8297-ED334413AF68}" srcOrd="1" destOrd="0" presId="urn:microsoft.com/office/officeart/2008/layout/HorizontalMultiLevelHierarchy"/>
    <dgm:cxn modelId="{3AB3B679-BF3D-4CB3-9344-AAB851D9C9AB}" type="presOf" srcId="{9F7F250F-36E2-456D-9B0D-90B3BFCD1E75}" destId="{98D8333F-BCF2-44B2-8F60-7491D922B8BF}" srcOrd="0" destOrd="0" presId="urn:microsoft.com/office/officeart/2008/layout/HorizontalMultiLevelHierarchy"/>
    <dgm:cxn modelId="{54E154A5-55C6-47FB-A4AC-974716B80BC6}" type="presOf" srcId="{9F7F250F-36E2-456D-9B0D-90B3BFCD1E75}" destId="{4126A5C6-FD32-4AD5-A5D2-F0285A456C60}" srcOrd="1" destOrd="0" presId="urn:microsoft.com/office/officeart/2008/layout/HorizontalMultiLevelHierarchy"/>
    <dgm:cxn modelId="{54AF6A43-8442-4CFF-ACFF-551AABF82E9F}" type="presOf" srcId="{C66B27F5-0B5F-45D4-9CDB-45856D90016D}" destId="{1430D51C-F767-4002-B571-5F8729C088BF}" srcOrd="1" destOrd="0" presId="urn:microsoft.com/office/officeart/2008/layout/HorizontalMultiLevelHierarchy"/>
    <dgm:cxn modelId="{DE3D6821-795A-4DFC-BB9F-5B60D778D50F}" type="presOf" srcId="{75441284-BAA4-45F2-A218-48E50951A6D8}" destId="{88BF9258-F4CE-4962-B28F-A58D1ED53DF9}" srcOrd="0" destOrd="0" presId="urn:microsoft.com/office/officeart/2008/layout/HorizontalMultiLevelHierarchy"/>
    <dgm:cxn modelId="{2A5F61A4-060C-46E1-ACB7-A0C70AC062AC}" srcId="{7BFFE77C-6872-47CD-AC23-05867C87D6B3}" destId="{36685336-FBC2-4AB3-8667-0CD0569683B8}" srcOrd="3" destOrd="0" parTransId="{C66B27F5-0B5F-45D4-9CDB-45856D90016D}" sibTransId="{8B7B322B-3563-4D8F-9357-48601B093801}"/>
    <dgm:cxn modelId="{1D1F2F2E-95FF-4151-802F-F69BF04D17C1}" srcId="{7BFFE77C-6872-47CD-AC23-05867C87D6B3}" destId="{44227858-DF17-43C6-9AC8-8A58EF22D8CD}" srcOrd="2" destOrd="0" parTransId="{0A15D68D-E040-4F04-8F8E-A8EAFACAA07C}" sibTransId="{43F1CF69-6081-44CB-B4DF-F6D267304E79}"/>
    <dgm:cxn modelId="{3C9A74AB-D156-4B52-8422-3FCF74B021B7}" type="presOf" srcId="{36685336-FBC2-4AB3-8667-0CD0569683B8}" destId="{141B990D-BDD4-4133-A1F7-5ACE746BA747}" srcOrd="0" destOrd="0" presId="urn:microsoft.com/office/officeart/2008/layout/HorizontalMultiLevelHierarchy"/>
    <dgm:cxn modelId="{DCEAF0B0-C5C8-43BE-8F9C-AB76440B0412}" srcId="{F7225868-5218-4EBB-B573-C4A4A84CFBE5}" destId="{7BFFE77C-6872-47CD-AC23-05867C87D6B3}" srcOrd="0" destOrd="0" parTransId="{03B07C5A-37DA-459A-AF1F-EAC2174491F4}" sibTransId="{491A5FC5-121E-412C-A30D-21B9F839BEBE}"/>
    <dgm:cxn modelId="{C43680B5-20A4-49F5-8F8C-37F4495FE153}" type="presOf" srcId="{F1FDC258-93F7-42C1-8A8A-3223276DF68E}" destId="{07B618AC-A807-49A8-9414-54C886D04446}" srcOrd="0" destOrd="0" presId="urn:microsoft.com/office/officeart/2008/layout/HorizontalMultiLevelHierarchy"/>
    <dgm:cxn modelId="{A77A80C2-99EB-4A8A-AA64-E04E6F83A635}" type="presOf" srcId="{C66B27F5-0B5F-45D4-9CDB-45856D90016D}" destId="{DA2DC40C-913D-45B8-9476-F1743220477F}" srcOrd="0" destOrd="0" presId="urn:microsoft.com/office/officeart/2008/layout/HorizontalMultiLevelHierarchy"/>
    <dgm:cxn modelId="{A4D0B43E-1B05-4A6E-8CEB-A30D0EDF1EE7}" type="presOf" srcId="{0A15D68D-E040-4F04-8F8E-A8EAFACAA07C}" destId="{760A54F9-B61B-42BD-BB00-298ED0BE867D}" srcOrd="1" destOrd="0" presId="urn:microsoft.com/office/officeart/2008/layout/HorizontalMultiLevelHierarchy"/>
    <dgm:cxn modelId="{713F89EA-E0BC-4780-8E7A-7099EBEC9F6E}" srcId="{7BFFE77C-6872-47CD-AC23-05867C87D6B3}" destId="{75441284-BAA4-45F2-A218-48E50951A6D8}" srcOrd="1" destOrd="0" parTransId="{9F7F250F-36E2-456D-9B0D-90B3BFCD1E75}" sibTransId="{5B64D6A3-DB73-476F-8B24-B61ABB5F25CE}"/>
    <dgm:cxn modelId="{44AA906B-1BA1-491A-9CF9-BBC8B15383EA}" type="presOf" srcId="{851B5486-B648-470F-984C-CD57F0E8E21A}" destId="{8F656FF8-F8C2-4EBD-87FF-14847BFF5E82}" srcOrd="0" destOrd="0" presId="urn:microsoft.com/office/officeart/2008/layout/HorizontalMultiLevelHierarchy"/>
    <dgm:cxn modelId="{4F315DBF-661E-4690-AB88-11EAD4F8D0E2}" type="presOf" srcId="{44227858-DF17-43C6-9AC8-8A58EF22D8CD}" destId="{FA9D32C4-5681-4FEF-92B8-3B57EE0F0D41}" srcOrd="0" destOrd="0" presId="urn:microsoft.com/office/officeart/2008/layout/HorizontalMultiLevelHierarchy"/>
    <dgm:cxn modelId="{68A1EF3B-2D8C-4932-B9D1-06F6F0716137}" type="presParOf" srcId="{274104A8-2C44-4DBD-8A3F-780A2CBAC343}" destId="{AC5EF206-2F75-42E0-9740-AAB3EE2C459A}" srcOrd="0" destOrd="0" presId="urn:microsoft.com/office/officeart/2008/layout/HorizontalMultiLevelHierarchy"/>
    <dgm:cxn modelId="{3C5B5F1A-FB45-477E-855B-DCA037E89894}" type="presParOf" srcId="{AC5EF206-2F75-42E0-9740-AAB3EE2C459A}" destId="{D2979817-1F2B-41ED-85B4-0AFCB7C68F81}" srcOrd="0" destOrd="0" presId="urn:microsoft.com/office/officeart/2008/layout/HorizontalMultiLevelHierarchy"/>
    <dgm:cxn modelId="{2BDC88F8-E65B-472F-8DD1-E6BF379C7FAB}" type="presParOf" srcId="{AC5EF206-2F75-42E0-9740-AAB3EE2C459A}" destId="{B00295A9-4994-483E-8902-EBDA1BE41773}" srcOrd="1" destOrd="0" presId="urn:microsoft.com/office/officeart/2008/layout/HorizontalMultiLevelHierarchy"/>
    <dgm:cxn modelId="{5323E169-FEC9-40DB-AEB3-0F5E7B71B513}" type="presParOf" srcId="{B00295A9-4994-483E-8902-EBDA1BE41773}" destId="{8F656FF8-F8C2-4EBD-87FF-14847BFF5E82}" srcOrd="0" destOrd="0" presId="urn:microsoft.com/office/officeart/2008/layout/HorizontalMultiLevelHierarchy"/>
    <dgm:cxn modelId="{0D62AF9B-AEF5-442E-AA8A-3DC78853950D}" type="presParOf" srcId="{8F656FF8-F8C2-4EBD-87FF-14847BFF5E82}" destId="{41B0B591-FBDF-4817-8297-ED334413AF68}" srcOrd="0" destOrd="0" presId="urn:microsoft.com/office/officeart/2008/layout/HorizontalMultiLevelHierarchy"/>
    <dgm:cxn modelId="{142B0806-0E2F-47CB-B4DE-CC535ED69351}" type="presParOf" srcId="{B00295A9-4994-483E-8902-EBDA1BE41773}" destId="{2D409A9F-1EA8-422E-802A-B8A394F30F7B}" srcOrd="1" destOrd="0" presId="urn:microsoft.com/office/officeart/2008/layout/HorizontalMultiLevelHierarchy"/>
    <dgm:cxn modelId="{8B17FE08-3A79-42F9-9F96-094741B29557}" type="presParOf" srcId="{2D409A9F-1EA8-422E-802A-B8A394F30F7B}" destId="{07B618AC-A807-49A8-9414-54C886D04446}" srcOrd="0" destOrd="0" presId="urn:microsoft.com/office/officeart/2008/layout/HorizontalMultiLevelHierarchy"/>
    <dgm:cxn modelId="{E94BA00B-9A8E-4A4B-9288-64B9D47B80C6}" type="presParOf" srcId="{2D409A9F-1EA8-422E-802A-B8A394F30F7B}" destId="{0AA445CE-6A1A-4326-A084-E0CAEF22C6C9}" srcOrd="1" destOrd="0" presId="urn:microsoft.com/office/officeart/2008/layout/HorizontalMultiLevelHierarchy"/>
    <dgm:cxn modelId="{374E0DAA-D43D-469F-BA3C-B9542031CE1F}" type="presParOf" srcId="{B00295A9-4994-483E-8902-EBDA1BE41773}" destId="{98D8333F-BCF2-44B2-8F60-7491D922B8BF}" srcOrd="2" destOrd="0" presId="urn:microsoft.com/office/officeart/2008/layout/HorizontalMultiLevelHierarchy"/>
    <dgm:cxn modelId="{12836656-232A-4462-ADD1-C827DBD63020}" type="presParOf" srcId="{98D8333F-BCF2-44B2-8F60-7491D922B8BF}" destId="{4126A5C6-FD32-4AD5-A5D2-F0285A456C60}" srcOrd="0" destOrd="0" presId="urn:microsoft.com/office/officeart/2008/layout/HorizontalMultiLevelHierarchy"/>
    <dgm:cxn modelId="{86661F9A-0AB7-4AD8-9E71-8E66C97C3228}" type="presParOf" srcId="{B00295A9-4994-483E-8902-EBDA1BE41773}" destId="{505E2C08-030A-4E8F-BD77-0FCE8B56B49C}" srcOrd="3" destOrd="0" presId="urn:microsoft.com/office/officeart/2008/layout/HorizontalMultiLevelHierarchy"/>
    <dgm:cxn modelId="{05E47252-E268-4667-A0A3-09931A622B6B}" type="presParOf" srcId="{505E2C08-030A-4E8F-BD77-0FCE8B56B49C}" destId="{88BF9258-F4CE-4962-B28F-A58D1ED53DF9}" srcOrd="0" destOrd="0" presId="urn:microsoft.com/office/officeart/2008/layout/HorizontalMultiLevelHierarchy"/>
    <dgm:cxn modelId="{EAB72F9F-4E7D-44F1-8636-4D04D7FEC2B0}" type="presParOf" srcId="{505E2C08-030A-4E8F-BD77-0FCE8B56B49C}" destId="{1FFC53E3-9FE1-432B-BB8C-C87AE166E791}" srcOrd="1" destOrd="0" presId="urn:microsoft.com/office/officeart/2008/layout/HorizontalMultiLevelHierarchy"/>
    <dgm:cxn modelId="{7D66B468-12D6-48AA-BE2E-337E13729970}" type="presParOf" srcId="{B00295A9-4994-483E-8902-EBDA1BE41773}" destId="{4C871008-B557-4FAB-B800-CBCBD095EADF}" srcOrd="4" destOrd="0" presId="urn:microsoft.com/office/officeart/2008/layout/HorizontalMultiLevelHierarchy"/>
    <dgm:cxn modelId="{AE520D64-D9EE-4444-9A59-C8906663B914}" type="presParOf" srcId="{4C871008-B557-4FAB-B800-CBCBD095EADF}" destId="{760A54F9-B61B-42BD-BB00-298ED0BE867D}" srcOrd="0" destOrd="0" presId="urn:microsoft.com/office/officeart/2008/layout/HorizontalMultiLevelHierarchy"/>
    <dgm:cxn modelId="{AB24D9A1-4C1A-4264-A6DD-B03E697688EE}" type="presParOf" srcId="{B00295A9-4994-483E-8902-EBDA1BE41773}" destId="{6530C5FD-2FE8-40E8-A1EA-FEEDACABF158}" srcOrd="5" destOrd="0" presId="urn:microsoft.com/office/officeart/2008/layout/HorizontalMultiLevelHierarchy"/>
    <dgm:cxn modelId="{13F04BB1-04AA-45D3-A052-34F98599C800}" type="presParOf" srcId="{6530C5FD-2FE8-40E8-A1EA-FEEDACABF158}" destId="{FA9D32C4-5681-4FEF-92B8-3B57EE0F0D41}" srcOrd="0" destOrd="0" presId="urn:microsoft.com/office/officeart/2008/layout/HorizontalMultiLevelHierarchy"/>
    <dgm:cxn modelId="{7D0F87E3-119A-418A-8757-C2D5B95BBC57}" type="presParOf" srcId="{6530C5FD-2FE8-40E8-A1EA-FEEDACABF158}" destId="{AAA377A4-50AF-4D56-ACE4-4DE7294C7DEF}" srcOrd="1" destOrd="0" presId="urn:microsoft.com/office/officeart/2008/layout/HorizontalMultiLevelHierarchy"/>
    <dgm:cxn modelId="{540FBDBF-7198-4CBD-879C-0D3FD27367DE}" type="presParOf" srcId="{B00295A9-4994-483E-8902-EBDA1BE41773}" destId="{DA2DC40C-913D-45B8-9476-F1743220477F}" srcOrd="6" destOrd="0" presId="urn:microsoft.com/office/officeart/2008/layout/HorizontalMultiLevelHierarchy"/>
    <dgm:cxn modelId="{050CB768-69FA-49A6-AAD4-ABEAC7D9587E}" type="presParOf" srcId="{DA2DC40C-913D-45B8-9476-F1743220477F}" destId="{1430D51C-F767-4002-B571-5F8729C088BF}" srcOrd="0" destOrd="0" presId="urn:microsoft.com/office/officeart/2008/layout/HorizontalMultiLevelHierarchy"/>
    <dgm:cxn modelId="{FF9A9B69-CE57-4FE8-877C-9BADAEC21EE3}" type="presParOf" srcId="{B00295A9-4994-483E-8902-EBDA1BE41773}" destId="{B0FCB7FE-642E-4D1B-B36C-4479F7259F17}" srcOrd="7" destOrd="0" presId="urn:microsoft.com/office/officeart/2008/layout/HorizontalMultiLevelHierarchy"/>
    <dgm:cxn modelId="{CC7D9856-B288-49C7-8886-8054E8FA4C99}" type="presParOf" srcId="{B0FCB7FE-642E-4D1B-B36C-4479F7259F17}" destId="{141B990D-BDD4-4133-A1F7-5ACE746BA747}" srcOrd="0" destOrd="0" presId="urn:microsoft.com/office/officeart/2008/layout/HorizontalMultiLevelHierarchy"/>
    <dgm:cxn modelId="{A3288916-5DB8-4FA9-9974-A839038648AB}" type="presParOf" srcId="{B0FCB7FE-642E-4D1B-B36C-4479F7259F17}" destId="{C35EFDBB-BBF7-44A4-97C4-EA8E5DB4B2A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DC40C-913D-45B8-9476-F1743220477F}">
      <dsp:nvSpPr>
        <dsp:cNvPr id="0" name=""/>
        <dsp:cNvSpPr/>
      </dsp:nvSpPr>
      <dsp:spPr>
        <a:xfrm>
          <a:off x="1319557" y="2762274"/>
          <a:ext cx="688579" cy="1968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4289" y="0"/>
              </a:lnTo>
              <a:lnTo>
                <a:pt x="344289" y="1968120"/>
              </a:lnTo>
              <a:lnTo>
                <a:pt x="688579" y="19681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611719" y="3694207"/>
        <a:ext cx="104255" cy="104255"/>
      </dsp:txXfrm>
    </dsp:sp>
    <dsp:sp modelId="{4C871008-B557-4FAB-B800-CBCBD095EADF}">
      <dsp:nvSpPr>
        <dsp:cNvPr id="0" name=""/>
        <dsp:cNvSpPr/>
      </dsp:nvSpPr>
      <dsp:spPr>
        <a:xfrm>
          <a:off x="1319557" y="2762274"/>
          <a:ext cx="688579" cy="656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4289" y="0"/>
              </a:lnTo>
              <a:lnTo>
                <a:pt x="344289" y="656040"/>
              </a:lnTo>
              <a:lnTo>
                <a:pt x="688579" y="6560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40070" y="3066518"/>
        <a:ext cx="47553" cy="47553"/>
      </dsp:txXfrm>
    </dsp:sp>
    <dsp:sp modelId="{98D8333F-BCF2-44B2-8F60-7491D922B8BF}">
      <dsp:nvSpPr>
        <dsp:cNvPr id="0" name=""/>
        <dsp:cNvSpPr/>
      </dsp:nvSpPr>
      <dsp:spPr>
        <a:xfrm>
          <a:off x="1319557" y="2106234"/>
          <a:ext cx="688579" cy="656040"/>
        </a:xfrm>
        <a:custGeom>
          <a:avLst/>
          <a:gdLst/>
          <a:ahLst/>
          <a:cxnLst/>
          <a:rect l="0" t="0" r="0" b="0"/>
          <a:pathLst>
            <a:path>
              <a:moveTo>
                <a:pt x="0" y="656040"/>
              </a:moveTo>
              <a:lnTo>
                <a:pt x="344289" y="656040"/>
              </a:lnTo>
              <a:lnTo>
                <a:pt x="344289" y="0"/>
              </a:lnTo>
              <a:lnTo>
                <a:pt x="68857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40070" y="2410478"/>
        <a:ext cx="47553" cy="47553"/>
      </dsp:txXfrm>
    </dsp:sp>
    <dsp:sp modelId="{8F656FF8-F8C2-4EBD-87FF-14847BFF5E82}">
      <dsp:nvSpPr>
        <dsp:cNvPr id="0" name=""/>
        <dsp:cNvSpPr/>
      </dsp:nvSpPr>
      <dsp:spPr>
        <a:xfrm>
          <a:off x="1319557" y="794154"/>
          <a:ext cx="688579" cy="1968120"/>
        </a:xfrm>
        <a:custGeom>
          <a:avLst/>
          <a:gdLst/>
          <a:ahLst/>
          <a:cxnLst/>
          <a:rect l="0" t="0" r="0" b="0"/>
          <a:pathLst>
            <a:path>
              <a:moveTo>
                <a:pt x="0" y="1968120"/>
              </a:moveTo>
              <a:lnTo>
                <a:pt x="344289" y="1968120"/>
              </a:lnTo>
              <a:lnTo>
                <a:pt x="344289" y="0"/>
              </a:lnTo>
              <a:lnTo>
                <a:pt x="68857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611719" y="1726087"/>
        <a:ext cx="104255" cy="104255"/>
      </dsp:txXfrm>
    </dsp:sp>
    <dsp:sp modelId="{D2979817-1F2B-41ED-85B4-0AFCB7C68F81}">
      <dsp:nvSpPr>
        <dsp:cNvPr id="0" name=""/>
        <dsp:cNvSpPr/>
      </dsp:nvSpPr>
      <dsp:spPr>
        <a:xfrm rot="16200000">
          <a:off x="-1967550" y="2237442"/>
          <a:ext cx="5524549" cy="104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ОСНОВНЫЕ</a:t>
          </a:r>
          <a:endParaRPr lang="ru-RU" sz="4000" b="1" kern="1200" dirty="0">
            <a:solidFill>
              <a:srgbClr val="C00000"/>
            </a:solidFill>
          </a:endParaRPr>
        </a:p>
      </dsp:txBody>
      <dsp:txXfrm>
        <a:off x="-1967550" y="2237442"/>
        <a:ext cx="5524549" cy="1049664"/>
      </dsp:txXfrm>
    </dsp:sp>
    <dsp:sp modelId="{07B618AC-A807-49A8-9414-54C886D04446}">
      <dsp:nvSpPr>
        <dsp:cNvPr id="0" name=""/>
        <dsp:cNvSpPr/>
      </dsp:nvSpPr>
      <dsp:spPr>
        <a:xfrm>
          <a:off x="2008136" y="269321"/>
          <a:ext cx="3442899" cy="1049664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УМК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2008136" y="269321"/>
        <a:ext cx="3442899" cy="1049664"/>
      </dsp:txXfrm>
    </dsp:sp>
    <dsp:sp modelId="{88BF9258-F4CE-4962-B28F-A58D1ED53DF9}">
      <dsp:nvSpPr>
        <dsp:cNvPr id="0" name=""/>
        <dsp:cNvSpPr/>
      </dsp:nvSpPr>
      <dsp:spPr>
        <a:xfrm>
          <a:off x="2008136" y="1581402"/>
          <a:ext cx="3442899" cy="104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Учебники и учебные пособия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2008136" y="1581402"/>
        <a:ext cx="3442899" cy="1049664"/>
      </dsp:txXfrm>
    </dsp:sp>
    <dsp:sp modelId="{FA9D32C4-5681-4FEF-92B8-3B57EE0F0D41}">
      <dsp:nvSpPr>
        <dsp:cNvPr id="0" name=""/>
        <dsp:cNvSpPr/>
      </dsp:nvSpPr>
      <dsp:spPr>
        <a:xfrm>
          <a:off x="2008136" y="2893483"/>
          <a:ext cx="3442899" cy="104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Федеральные образовательные программы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2008136" y="2893483"/>
        <a:ext cx="3442899" cy="1049664"/>
      </dsp:txXfrm>
    </dsp:sp>
    <dsp:sp modelId="{141B990D-BDD4-4133-A1F7-5ACE746BA747}">
      <dsp:nvSpPr>
        <dsp:cNvPr id="0" name=""/>
        <dsp:cNvSpPr/>
      </dsp:nvSpPr>
      <dsp:spPr>
        <a:xfrm>
          <a:off x="2008136" y="4205563"/>
          <a:ext cx="3442899" cy="104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Федеральные рабочие программы.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2008136" y="4205563"/>
        <a:ext cx="3442899" cy="1049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DC40C-913D-45B8-9476-F1743220477F}">
      <dsp:nvSpPr>
        <dsp:cNvPr id="0" name=""/>
        <dsp:cNvSpPr/>
      </dsp:nvSpPr>
      <dsp:spPr>
        <a:xfrm>
          <a:off x="2492719" y="2860956"/>
          <a:ext cx="713179" cy="2038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6589" y="0"/>
              </a:lnTo>
              <a:lnTo>
                <a:pt x="356589" y="2038431"/>
              </a:lnTo>
              <a:lnTo>
                <a:pt x="713179" y="2038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795318" y="3826182"/>
        <a:ext cx="107979" cy="107979"/>
      </dsp:txXfrm>
    </dsp:sp>
    <dsp:sp modelId="{4C871008-B557-4FAB-B800-CBCBD095EADF}">
      <dsp:nvSpPr>
        <dsp:cNvPr id="0" name=""/>
        <dsp:cNvSpPr/>
      </dsp:nvSpPr>
      <dsp:spPr>
        <a:xfrm>
          <a:off x="2492719" y="2860956"/>
          <a:ext cx="713179" cy="679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6589" y="0"/>
              </a:lnTo>
              <a:lnTo>
                <a:pt x="356589" y="679477"/>
              </a:lnTo>
              <a:lnTo>
                <a:pt x="713179" y="6794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24682" y="3176068"/>
        <a:ext cx="49252" cy="49252"/>
      </dsp:txXfrm>
    </dsp:sp>
    <dsp:sp modelId="{98D8333F-BCF2-44B2-8F60-7491D922B8BF}">
      <dsp:nvSpPr>
        <dsp:cNvPr id="0" name=""/>
        <dsp:cNvSpPr/>
      </dsp:nvSpPr>
      <dsp:spPr>
        <a:xfrm>
          <a:off x="2492719" y="2181479"/>
          <a:ext cx="713179" cy="679477"/>
        </a:xfrm>
        <a:custGeom>
          <a:avLst/>
          <a:gdLst/>
          <a:ahLst/>
          <a:cxnLst/>
          <a:rect l="0" t="0" r="0" b="0"/>
          <a:pathLst>
            <a:path>
              <a:moveTo>
                <a:pt x="0" y="679477"/>
              </a:moveTo>
              <a:lnTo>
                <a:pt x="356589" y="679477"/>
              </a:lnTo>
              <a:lnTo>
                <a:pt x="356589" y="0"/>
              </a:lnTo>
              <a:lnTo>
                <a:pt x="71317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24682" y="2496591"/>
        <a:ext cx="49252" cy="49252"/>
      </dsp:txXfrm>
    </dsp:sp>
    <dsp:sp modelId="{8F656FF8-F8C2-4EBD-87FF-14847BFF5E82}">
      <dsp:nvSpPr>
        <dsp:cNvPr id="0" name=""/>
        <dsp:cNvSpPr/>
      </dsp:nvSpPr>
      <dsp:spPr>
        <a:xfrm>
          <a:off x="2492719" y="822524"/>
          <a:ext cx="713179" cy="2038431"/>
        </a:xfrm>
        <a:custGeom>
          <a:avLst/>
          <a:gdLst/>
          <a:ahLst/>
          <a:cxnLst/>
          <a:rect l="0" t="0" r="0" b="0"/>
          <a:pathLst>
            <a:path>
              <a:moveTo>
                <a:pt x="0" y="2038431"/>
              </a:moveTo>
              <a:lnTo>
                <a:pt x="356589" y="2038431"/>
              </a:lnTo>
              <a:lnTo>
                <a:pt x="356589" y="0"/>
              </a:lnTo>
              <a:lnTo>
                <a:pt x="71317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795318" y="1787751"/>
        <a:ext cx="107979" cy="107979"/>
      </dsp:txXfrm>
    </dsp:sp>
    <dsp:sp modelId="{D2979817-1F2B-41ED-85B4-0AFCB7C68F81}">
      <dsp:nvSpPr>
        <dsp:cNvPr id="0" name=""/>
        <dsp:cNvSpPr/>
      </dsp:nvSpPr>
      <dsp:spPr>
        <a:xfrm rot="16200000">
          <a:off x="-911819" y="2317374"/>
          <a:ext cx="5721913" cy="108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ВСПОМОГАТЕЛЬНЫЕ</a:t>
          </a:r>
          <a:endParaRPr lang="ru-RU" sz="4000" b="1" kern="1200" dirty="0">
            <a:solidFill>
              <a:srgbClr val="C00000"/>
            </a:solidFill>
          </a:endParaRPr>
        </a:p>
      </dsp:txBody>
      <dsp:txXfrm>
        <a:off x="-911819" y="2317374"/>
        <a:ext cx="5721913" cy="1087163"/>
      </dsp:txXfrm>
    </dsp:sp>
    <dsp:sp modelId="{07B618AC-A807-49A8-9414-54C886D04446}">
      <dsp:nvSpPr>
        <dsp:cNvPr id="0" name=""/>
        <dsp:cNvSpPr/>
      </dsp:nvSpPr>
      <dsp:spPr>
        <a:xfrm>
          <a:off x="3205898" y="278943"/>
          <a:ext cx="3565896" cy="108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Анимированные презентации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3205898" y="278943"/>
        <a:ext cx="3565896" cy="1087163"/>
      </dsp:txXfrm>
    </dsp:sp>
    <dsp:sp modelId="{88BF9258-F4CE-4962-B28F-A58D1ED53DF9}">
      <dsp:nvSpPr>
        <dsp:cNvPr id="0" name=""/>
        <dsp:cNvSpPr/>
      </dsp:nvSpPr>
      <dsp:spPr>
        <a:xfrm>
          <a:off x="3205898" y="1637897"/>
          <a:ext cx="3565896" cy="1087163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Художественные фильмы/сериалы, мультфильмы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3205898" y="1637897"/>
        <a:ext cx="3565896" cy="1087163"/>
      </dsp:txXfrm>
    </dsp:sp>
    <dsp:sp modelId="{FA9D32C4-5681-4FEF-92B8-3B57EE0F0D41}">
      <dsp:nvSpPr>
        <dsp:cNvPr id="0" name=""/>
        <dsp:cNvSpPr/>
      </dsp:nvSpPr>
      <dsp:spPr>
        <a:xfrm>
          <a:off x="3205898" y="2996851"/>
          <a:ext cx="3565896" cy="108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Мобильные приложения и онлайн-игры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3205898" y="2996851"/>
        <a:ext cx="3565896" cy="1087163"/>
      </dsp:txXfrm>
    </dsp:sp>
    <dsp:sp modelId="{141B990D-BDD4-4133-A1F7-5ACE746BA747}">
      <dsp:nvSpPr>
        <dsp:cNvPr id="0" name=""/>
        <dsp:cNvSpPr/>
      </dsp:nvSpPr>
      <dsp:spPr>
        <a:xfrm>
          <a:off x="3205898" y="4355806"/>
          <a:ext cx="3565896" cy="108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Журналы, сборники задач и ребусов, готовые сценарии и мероприятия.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3205898" y="4355806"/>
        <a:ext cx="3565896" cy="1087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755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109447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379406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699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2791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75052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8288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19.png"/><Relationship Id="rId3" Type="http://schemas.openxmlformats.org/officeDocument/2006/relationships/image" Target="../media/image13.jp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7.png"/><Relationship Id="rId5" Type="http://schemas.openxmlformats.org/officeDocument/2006/relationships/diagramData" Target="../diagrams/data1.xml"/><Relationship Id="rId10" Type="http://schemas.openxmlformats.org/officeDocument/2006/relationships/hyperlink" Target="https://fmc.hse.ru/2-3forms" TargetMode="External"/><Relationship Id="rId4" Type="http://schemas.openxmlformats.org/officeDocument/2006/relationships/image" Target="../media/image12.png"/><Relationship Id="rId9" Type="http://schemas.microsoft.com/office/2007/relationships/diagramDrawing" Target="../diagrams/drawing1.xml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image" Target="../media/image23.png"/><Relationship Id="rId3" Type="http://schemas.openxmlformats.org/officeDocument/2006/relationships/image" Target="../media/image13.jpg"/><Relationship Id="rId7" Type="http://schemas.openxmlformats.org/officeDocument/2006/relationships/diagramLayout" Target="../diagrams/layout2.xml"/><Relationship Id="rId12" Type="http://schemas.openxmlformats.org/officeDocument/2006/relationships/hyperlink" Target="https://rutube.ru/video/7c70906916f6f376d2f699f846dfc507/?&amp;utm_source=embed&amp;utm_medium=referral&amp;utm_campaign=logo&amp;utm_content=7c70906916f6f376d2f699f846dfc507&amp;utm_term=yandex-video.naydex.net%2F&amp;referrer=appmetrica_tracking_id%3D1037600761300671389%26ym_tracking_id%3D898476460369727892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2.xml"/><Relationship Id="rId11" Type="http://schemas.openxmlformats.org/officeDocument/2006/relationships/image" Target="../media/image22.png"/><Relationship Id="rId5" Type="http://schemas.openxmlformats.org/officeDocument/2006/relationships/image" Target="../media/image12.png"/><Relationship Id="rId15" Type="http://schemas.openxmlformats.org/officeDocument/2006/relationships/image" Target="../media/image25.png"/><Relationship Id="rId10" Type="http://schemas.microsoft.com/office/2007/relationships/diagramDrawing" Target="../diagrams/drawing2.xml"/><Relationship Id="rId4" Type="http://schemas.openxmlformats.org/officeDocument/2006/relationships/image" Target="../media/image21.png"/><Relationship Id="rId9" Type="http://schemas.openxmlformats.org/officeDocument/2006/relationships/diagramColors" Target="../diagrams/colors2.xml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572579"/>
            <a:ext cx="12355550" cy="26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</a:t>
            </a:r>
            <a:r>
              <a:rPr lang="ru-RU" sz="3200" b="1" dirty="0" smtClean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 smtClean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В НАЧАЛЬНОЙ ШКОЛЕ НА ОСНОВЕ ФУНКЦИОНАЛЬНОГО ПОДХОДА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  <a:endParaRPr lang="ru-RU" sz="32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</a:p>
        </p:txBody>
      </p:sp>
      <p:sp>
        <p:nvSpPr>
          <p:cNvPr id="2" name="Google Shape;108;p3">
            <a:extLst>
              <a:ext uri="{FF2B5EF4-FFF2-40B4-BE49-F238E27FC236}">
                <a16:creationId xmlns="" xmlns:a16="http://schemas.microsoft.com/office/drawing/2014/main" id="{23DBEF84-B974-12A6-B3B3-CA3214A09E7E}"/>
              </a:ext>
            </a:extLst>
          </p:cNvPr>
          <p:cNvSpPr txBox="1"/>
          <p:nvPr/>
        </p:nvSpPr>
        <p:spPr>
          <a:xfrm>
            <a:off x="929871" y="3127955"/>
            <a:ext cx="6244970" cy="100566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Мотивационно-целевой компонент: </a:t>
            </a:r>
            <a:endParaRPr sz="28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43B7D872-695B-0CBA-355F-68347B80F855}"/>
              </a:ext>
            </a:extLst>
          </p:cNvPr>
          <p:cNvSpPr/>
          <p:nvPr/>
        </p:nvSpPr>
        <p:spPr>
          <a:xfrm>
            <a:off x="8303814" y="3185865"/>
            <a:ext cx="9434251" cy="120032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-1270"/>
            <a:r>
              <a:rPr lang="ru-RU" sz="1800" dirty="0" smtClean="0">
                <a:effectLst/>
                <a:latin typeface="+mn-lt"/>
                <a:ea typeface="Times New Roman" panose="02020603050405020304" pitchFamily="18" charset="0"/>
              </a:rPr>
              <a:t>- </a:t>
            </a:r>
            <a:r>
              <a:rPr lang="ru-RU" sz="2400" dirty="0" smtClean="0">
                <a:effectLst/>
                <a:latin typeface="+mn-lt"/>
                <a:ea typeface="Times New Roman" panose="02020603050405020304" pitchFamily="18" charset="0"/>
              </a:rPr>
              <a:t>Ребус </a:t>
            </a:r>
          </a:p>
          <a:p>
            <a:pPr indent="-1270"/>
            <a:r>
              <a:rPr lang="ru-RU" sz="1800" dirty="0" smtClean="0">
                <a:latin typeface="+mn-lt"/>
                <a:ea typeface="Times New Roman" panose="02020603050405020304" pitchFamily="18" charset="0"/>
              </a:rPr>
              <a:t>- </a:t>
            </a:r>
            <a:r>
              <a:rPr lang="ru-RU" sz="2400" dirty="0" smtClean="0">
                <a:effectLst/>
                <a:latin typeface="+mn-lt"/>
                <a:ea typeface="Times New Roman" panose="02020603050405020304" pitchFamily="18" charset="0"/>
              </a:rPr>
              <a:t>Формулирование </a:t>
            </a:r>
            <a:r>
              <a:rPr lang="ru-RU" sz="2400" dirty="0">
                <a:effectLst/>
                <a:latin typeface="+mn-lt"/>
                <a:ea typeface="Times New Roman" panose="02020603050405020304" pitchFamily="18" charset="0"/>
              </a:rPr>
              <a:t>проблемной ситуации</a:t>
            </a:r>
            <a:br>
              <a:rPr lang="ru-RU" sz="2400" dirty="0"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8" name="Стрелка вправо 2">
            <a:extLst>
              <a:ext uri="{FF2B5EF4-FFF2-40B4-BE49-F238E27FC236}">
                <a16:creationId xmlns="" xmlns:a16="http://schemas.microsoft.com/office/drawing/2014/main" id="{232C2383-743C-F4D3-37C3-3E1C4161E17E}"/>
              </a:ext>
            </a:extLst>
          </p:cNvPr>
          <p:cNvSpPr/>
          <p:nvPr/>
        </p:nvSpPr>
        <p:spPr>
          <a:xfrm>
            <a:off x="7174841" y="3360600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82366" y="2798704"/>
            <a:ext cx="2439575" cy="1334913"/>
          </a:xfrm>
          <a:prstGeom prst="rect">
            <a:avLst/>
          </a:prstGeom>
        </p:spPr>
      </p:pic>
      <p:sp>
        <p:nvSpPr>
          <p:cNvPr id="17" name="Google Shape;108;p3">
            <a:extLst>
              <a:ext uri="{FF2B5EF4-FFF2-40B4-BE49-F238E27FC236}">
                <a16:creationId xmlns="" xmlns:a16="http://schemas.microsoft.com/office/drawing/2014/main" id="{DE9BB16C-E20B-7C4F-71D7-98E5BCF0C25C}"/>
              </a:ext>
            </a:extLst>
          </p:cNvPr>
          <p:cNvSpPr txBox="1"/>
          <p:nvPr/>
        </p:nvSpPr>
        <p:spPr>
          <a:xfrm>
            <a:off x="929871" y="5372483"/>
            <a:ext cx="6244970" cy="10056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Операционно-действенный компонент: </a:t>
            </a:r>
            <a:endParaRPr sz="28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18" name="Стрелка вправо 12">
            <a:extLst>
              <a:ext uri="{FF2B5EF4-FFF2-40B4-BE49-F238E27FC236}">
                <a16:creationId xmlns="" xmlns:a16="http://schemas.microsoft.com/office/drawing/2014/main" id="{00015649-A1FE-F75D-6891-F564B724F889}"/>
              </a:ext>
            </a:extLst>
          </p:cNvPr>
          <p:cNvSpPr/>
          <p:nvPr/>
        </p:nvSpPr>
        <p:spPr>
          <a:xfrm>
            <a:off x="7174841" y="5662350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0132BD75-CF82-DEDD-263C-734C433C25F9}"/>
              </a:ext>
            </a:extLst>
          </p:cNvPr>
          <p:cNvSpPr/>
          <p:nvPr/>
        </p:nvSpPr>
        <p:spPr>
          <a:xfrm>
            <a:off x="8303813" y="5547148"/>
            <a:ext cx="9434251" cy="83099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Занятие в технологии смешанного обучения модель «Ротация станций».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ПоДОХОДное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путешествие»</a:t>
            </a:r>
          </a:p>
        </p:txBody>
      </p:sp>
      <p:sp>
        <p:nvSpPr>
          <p:cNvPr id="20" name="Google Shape;108;p3">
            <a:extLst>
              <a:ext uri="{FF2B5EF4-FFF2-40B4-BE49-F238E27FC236}">
                <a16:creationId xmlns="" xmlns:a16="http://schemas.microsoft.com/office/drawing/2014/main" id="{9835D6F0-B659-A0AC-3F6E-16AF23D54B01}"/>
              </a:ext>
            </a:extLst>
          </p:cNvPr>
          <p:cNvSpPr txBox="1"/>
          <p:nvPr/>
        </p:nvSpPr>
        <p:spPr>
          <a:xfrm>
            <a:off x="1037447" y="7191990"/>
            <a:ext cx="6244970" cy="10056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Рефлексивно-оценочный компонент: </a:t>
            </a:r>
            <a:endParaRPr sz="28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21" name="Стрелка вправо 14">
            <a:extLst>
              <a:ext uri="{FF2B5EF4-FFF2-40B4-BE49-F238E27FC236}">
                <a16:creationId xmlns="" xmlns:a16="http://schemas.microsoft.com/office/drawing/2014/main" id="{A8DC7FD7-4981-C771-FE11-0C78458AA659}"/>
              </a:ext>
            </a:extLst>
          </p:cNvPr>
          <p:cNvSpPr/>
          <p:nvPr/>
        </p:nvSpPr>
        <p:spPr>
          <a:xfrm>
            <a:off x="7282417" y="7523730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B38DCA84-8BA2-6047-1F13-8F3EAB5E9904}"/>
              </a:ext>
            </a:extLst>
          </p:cNvPr>
          <p:cNvSpPr/>
          <p:nvPr/>
        </p:nvSpPr>
        <p:spPr>
          <a:xfrm>
            <a:off x="8326368" y="7539099"/>
            <a:ext cx="9434251" cy="46166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265" indent="-342900">
              <a:buFontTx/>
              <a:buChar char="-"/>
            </a:pPr>
            <a:r>
              <a:rPr lang="ru-RU" sz="2400" dirty="0" smtClean="0">
                <a:latin typeface="+mn-lt"/>
                <a:ea typeface="Times New Roman" panose="02020603050405020304" pitchFamily="18" charset="0"/>
              </a:rPr>
              <a:t>Анализ маршрутного листа</a:t>
            </a:r>
          </a:p>
        </p:txBody>
      </p:sp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AC5116B-9F0C-480A-7B7A-C3FE4AC00462}"/>
              </a:ext>
            </a:extLst>
          </p:cNvPr>
          <p:cNvSpPr/>
          <p:nvPr/>
        </p:nvSpPr>
        <p:spPr>
          <a:xfrm>
            <a:off x="5249827" y="2713287"/>
            <a:ext cx="8472557" cy="52529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ФИНАНСОВАЯ ГРАМОТНОСТЬ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CB360CE5-55CF-9657-DED2-465ACC49585B}"/>
              </a:ext>
            </a:extLst>
          </p:cNvPr>
          <p:cNvSpPr/>
          <p:nvPr/>
        </p:nvSpPr>
        <p:spPr>
          <a:xfrm>
            <a:off x="1686558" y="6321233"/>
            <a:ext cx="4325774" cy="505839"/>
          </a:xfrm>
          <a:prstGeom prst="rect">
            <a:avLst/>
          </a:prstGeom>
          <a:ln>
            <a:solidFill>
              <a:srgbClr val="FC9228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ЧИТАТЕЛЬСКАЯ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4628F83-BCCA-E78F-C3B3-3F47E99FE8DD}"/>
              </a:ext>
            </a:extLst>
          </p:cNvPr>
          <p:cNvSpPr/>
          <p:nvPr/>
        </p:nvSpPr>
        <p:spPr>
          <a:xfrm>
            <a:off x="1686558" y="5261745"/>
            <a:ext cx="4325774" cy="606377"/>
          </a:xfrm>
          <a:prstGeom prst="rect">
            <a:avLst/>
          </a:prstGeom>
          <a:ln>
            <a:solidFill>
              <a:srgbClr val="FF993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МАТЕМАТИЧЕСКАЯ </a:t>
            </a:r>
          </a:p>
        </p:txBody>
      </p:sp>
      <p:sp>
        <p:nvSpPr>
          <p:cNvPr id="9" name="Знак ''плюс'' 1">
            <a:extLst>
              <a:ext uri="{FF2B5EF4-FFF2-40B4-BE49-F238E27FC236}">
                <a16:creationId xmlns="" xmlns:a16="http://schemas.microsoft.com/office/drawing/2014/main" id="{ED2CE1B0-B948-BE22-06EB-97F2979F2AD4}"/>
              </a:ext>
            </a:extLst>
          </p:cNvPr>
          <p:cNvSpPr/>
          <p:nvPr/>
        </p:nvSpPr>
        <p:spPr>
          <a:xfrm>
            <a:off x="8886707" y="3189459"/>
            <a:ext cx="1222985" cy="1047322"/>
          </a:xfrm>
          <a:prstGeom prst="mathPlus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F5A3211-362D-647C-A991-603F8A2944AC}"/>
              </a:ext>
            </a:extLst>
          </p:cNvPr>
          <p:cNvSpPr txBox="1"/>
          <p:nvPr/>
        </p:nvSpPr>
        <p:spPr>
          <a:xfrm>
            <a:off x="1097280" y="3807910"/>
            <a:ext cx="7843754" cy="1077218"/>
          </a:xfrm>
          <a:prstGeom prst="rect">
            <a:avLst/>
          </a:prstGeom>
          <a:solidFill>
            <a:srgbClr val="FF9933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Инструментальные направления функциональной грамотности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E58CAD6-648F-CD42-2A30-A03FE6B702F1}"/>
              </a:ext>
            </a:extLst>
          </p:cNvPr>
          <p:cNvSpPr txBox="1"/>
          <p:nvPr/>
        </p:nvSpPr>
        <p:spPr>
          <a:xfrm>
            <a:off x="10031179" y="3780554"/>
            <a:ext cx="7843754" cy="1077218"/>
          </a:xfrm>
          <a:prstGeom prst="rect">
            <a:avLst/>
          </a:prstGeom>
          <a:solidFill>
            <a:srgbClr val="EE0077"/>
          </a:solidFill>
          <a:ln>
            <a:solidFill>
              <a:srgbClr val="EE007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Тематические направления функциональной грамотности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E609999F-4D5C-3348-963A-78815737AF1B}"/>
              </a:ext>
            </a:extLst>
          </p:cNvPr>
          <p:cNvSpPr/>
          <p:nvPr/>
        </p:nvSpPr>
        <p:spPr>
          <a:xfrm>
            <a:off x="1686559" y="7280183"/>
            <a:ext cx="4325773" cy="606377"/>
          </a:xfrm>
          <a:prstGeom prst="rect">
            <a:avLst/>
          </a:prstGeom>
          <a:ln>
            <a:solidFill>
              <a:srgbClr val="FC9228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ЦИФРОВАЯ 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828CAE58-D481-27C8-3163-18F38294181B}"/>
              </a:ext>
            </a:extLst>
          </p:cNvPr>
          <p:cNvCxnSpPr/>
          <p:nvPr/>
        </p:nvCxnSpPr>
        <p:spPr>
          <a:xfrm>
            <a:off x="1097280" y="4847516"/>
            <a:ext cx="0" cy="2771581"/>
          </a:xfrm>
          <a:prstGeom prst="line">
            <a:avLst/>
          </a:prstGeom>
          <a:ln w="38100">
            <a:solidFill>
              <a:srgbClr val="FC92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="" xmlns:a16="http://schemas.microsoft.com/office/drawing/2014/main" id="{BFE7B491-89C7-1457-EA8F-B70C64C89082}"/>
              </a:ext>
            </a:extLst>
          </p:cNvPr>
          <p:cNvCxnSpPr/>
          <p:nvPr/>
        </p:nvCxnSpPr>
        <p:spPr>
          <a:xfrm>
            <a:off x="1097280" y="5564934"/>
            <a:ext cx="589278" cy="0"/>
          </a:xfrm>
          <a:prstGeom prst="straightConnector1">
            <a:avLst/>
          </a:prstGeom>
          <a:ln w="38100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="" xmlns:a16="http://schemas.microsoft.com/office/drawing/2014/main" id="{206F6100-8A47-C1EC-B7A0-5F986F8FA3EF}"/>
              </a:ext>
            </a:extLst>
          </p:cNvPr>
          <p:cNvCxnSpPr/>
          <p:nvPr/>
        </p:nvCxnSpPr>
        <p:spPr>
          <a:xfrm>
            <a:off x="1097280" y="7607094"/>
            <a:ext cx="589278" cy="0"/>
          </a:xfrm>
          <a:prstGeom prst="straightConnector1">
            <a:avLst/>
          </a:prstGeom>
          <a:ln w="38100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="" xmlns:a16="http://schemas.microsoft.com/office/drawing/2014/main" id="{704BFAC7-85C5-1950-E807-185536E9AE9E}"/>
              </a:ext>
            </a:extLst>
          </p:cNvPr>
          <p:cNvCxnSpPr/>
          <p:nvPr/>
        </p:nvCxnSpPr>
        <p:spPr>
          <a:xfrm>
            <a:off x="1097280" y="6648114"/>
            <a:ext cx="589278" cy="0"/>
          </a:xfrm>
          <a:prstGeom prst="straightConnector1">
            <a:avLst/>
          </a:prstGeom>
          <a:ln w="38100"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E17A27FB-27F8-5707-1453-F77218A42A97}"/>
              </a:ext>
            </a:extLst>
          </p:cNvPr>
          <p:cNvCxnSpPr>
            <a:cxnSpLocks/>
          </p:cNvCxnSpPr>
          <p:nvPr/>
        </p:nvCxnSpPr>
        <p:spPr>
          <a:xfrm>
            <a:off x="10055403" y="4805132"/>
            <a:ext cx="0" cy="4841606"/>
          </a:xfrm>
          <a:prstGeom prst="line">
            <a:avLst/>
          </a:prstGeom>
          <a:ln w="38100">
            <a:solidFill>
              <a:srgbClr val="EE00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04619EB3-782E-6804-81D2-1B65781F5D59}"/>
              </a:ext>
            </a:extLst>
          </p:cNvPr>
          <p:cNvSpPr/>
          <p:nvPr/>
        </p:nvSpPr>
        <p:spPr>
          <a:xfrm>
            <a:off x="6111413" y="5323057"/>
            <a:ext cx="26084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sym typeface="Tahoma" panose="020B0604030504040204" pitchFamily="34" charset="0"/>
              </a:rPr>
              <a:t>работа с </a:t>
            </a:r>
            <a:r>
              <a:rPr lang="ru-RU" altLang="ru-RU" sz="2400" dirty="0" smtClean="0">
                <a:latin typeface="Times New Roman" panose="02020603050405020304" pitchFamily="18" charset="0"/>
                <a:sym typeface="Tahoma" panose="020B0604030504040204" pitchFamily="34" charset="0"/>
              </a:rPr>
              <a:t>числами, 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sym typeface="Tahoma" panose="020B0604030504040204" pitchFamily="34" charset="0"/>
              </a:rPr>
              <a:t>решение задач</a:t>
            </a:r>
            <a:endParaRPr lang="ru-RU" sz="2400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C843DBB5-80DA-ABA6-568C-FD76851F7CE9}"/>
              </a:ext>
            </a:extLst>
          </p:cNvPr>
          <p:cNvSpPr/>
          <p:nvPr/>
        </p:nvSpPr>
        <p:spPr>
          <a:xfrm>
            <a:off x="6012332" y="6220694"/>
            <a:ext cx="38202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sym typeface="Tahoma" panose="020B0604030504040204" pitchFamily="34" charset="0"/>
              </a:rPr>
              <a:t>понимание предложенного 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sym typeface="Tahoma" panose="020B0604030504040204" pitchFamily="34" charset="0"/>
              </a:rPr>
              <a:t>к анализу текста</a:t>
            </a:r>
            <a:endParaRPr lang="ru-RU" sz="240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570D354F-9CB4-9038-43EF-760DAA7FC25C}"/>
              </a:ext>
            </a:extLst>
          </p:cNvPr>
          <p:cNvSpPr/>
          <p:nvPr/>
        </p:nvSpPr>
        <p:spPr>
          <a:xfrm>
            <a:off x="6070299" y="7280183"/>
            <a:ext cx="35573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sym typeface="Tahoma" panose="020B0604030504040204" pitchFamily="34" charset="0"/>
              </a:rPr>
              <a:t>цифровые медиа-ресурсы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sym typeface="Tahoma" panose="020B0604030504040204" pitchFamily="34" charset="0"/>
              </a:rPr>
              <a:t>(короткое видео)</a:t>
            </a:r>
            <a:endParaRPr lang="ru-RU" sz="2400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1532E5F0-8C8F-716D-05B3-A1A994B15409}"/>
              </a:ext>
            </a:extLst>
          </p:cNvPr>
          <p:cNvSpPr/>
          <p:nvPr/>
        </p:nvSpPr>
        <p:spPr>
          <a:xfrm>
            <a:off x="10360835" y="5353555"/>
            <a:ext cx="7053256" cy="606378"/>
          </a:xfrm>
          <a:prstGeom prst="rect">
            <a:avLst/>
          </a:prstGeom>
          <a:ln>
            <a:solidFill>
              <a:srgbClr val="EE007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КРЕАТИВНОЕ МЫШЛЕНИЕ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1B5C243E-5B3A-C0A7-98A1-98EEE085B6F9}"/>
              </a:ext>
            </a:extLst>
          </p:cNvPr>
          <p:cNvSpPr/>
          <p:nvPr/>
        </p:nvSpPr>
        <p:spPr>
          <a:xfrm>
            <a:off x="10733704" y="6321233"/>
            <a:ext cx="68493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  <a:sym typeface="Tahoma" panose="020B0604030504040204" pitchFamily="34" charset="0"/>
              </a:rPr>
              <a:t>Решение ребусов, составление кроссворда.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3BEE7A0C-0EA7-2050-3956-13F7BEF31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286806"/>
              </p:ext>
            </p:extLst>
          </p:nvPr>
        </p:nvGraphicFramePr>
        <p:xfrm>
          <a:off x="326424" y="2932029"/>
          <a:ext cx="18330852" cy="6000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5529">
                  <a:extLst>
                    <a:ext uri="{9D8B030D-6E8A-4147-A177-3AD203B41FA5}">
                      <a16:colId xmlns="" xmlns:a16="http://schemas.microsoft.com/office/drawing/2014/main" val="2881066290"/>
                    </a:ext>
                  </a:extLst>
                </a:gridCol>
                <a:gridCol w="4677508">
                  <a:extLst>
                    <a:ext uri="{9D8B030D-6E8A-4147-A177-3AD203B41FA5}">
                      <a16:colId xmlns="" xmlns:a16="http://schemas.microsoft.com/office/drawing/2014/main" val="4265129035"/>
                    </a:ext>
                  </a:extLst>
                </a:gridCol>
                <a:gridCol w="8897815">
                  <a:extLst>
                    <a:ext uri="{9D8B030D-6E8A-4147-A177-3AD203B41FA5}">
                      <a16:colId xmlns="" xmlns:a16="http://schemas.microsoft.com/office/drawing/2014/main" val="1061353605"/>
                    </a:ext>
                  </a:extLst>
                </a:gridCol>
              </a:tblGrid>
              <a:tr h="45610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1" cap="all" dirty="0">
                          <a:solidFill>
                            <a:schemeClr val="bg1"/>
                          </a:solidFill>
                          <a:latin typeface="+mn-lt"/>
                          <a:ea typeface="Proxima Nova"/>
                          <a:cs typeface="Proxima Nova"/>
                          <a:sym typeface="Proxima Nova"/>
                        </a:rPr>
                        <a:t>Этап 0. Подготовительный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73310171"/>
                  </a:ext>
                </a:extLst>
              </a:tr>
              <a:tr h="56161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+mn-lt"/>
                          <a:ea typeface="Tahoma"/>
                          <a:cs typeface="Tahoma"/>
                          <a:sym typeface="Tahoma"/>
                        </a:rPr>
                        <a:t>0. Необходимо подготовить раздаточные материалы,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ea typeface="Tahoma"/>
                          <a:cs typeface="Tahoma"/>
                          <a:sym typeface="Tahoma"/>
                        </a:rPr>
                        <a:t>аудиторию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+mn-lt"/>
                          <a:ea typeface="Tahoma"/>
                          <a:cs typeface="Tahoma"/>
                          <a:sym typeface="Tahoma"/>
                        </a:rPr>
                        <a:t>для проведения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ea typeface="Tahoma"/>
                          <a:cs typeface="Tahoma"/>
                          <a:sym typeface="Tahoma"/>
                        </a:rPr>
                        <a:t>занятия.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+mn-lt"/>
                          <a:ea typeface="Tahoma"/>
                          <a:cs typeface="Tahoma"/>
                          <a:sym typeface="Tahoma"/>
                        </a:rPr>
                        <a:t> Технология смешанного обучения, модель «Ротация станций»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54452888"/>
                  </a:ext>
                </a:extLst>
              </a:tr>
              <a:tr h="55366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1" cap="all" dirty="0">
                          <a:solidFill>
                            <a:schemeClr val="bg1"/>
                          </a:solidFill>
                          <a:latin typeface="+mn-lt"/>
                          <a:ea typeface="Proxima Nova"/>
                          <a:cs typeface="Proxima Nova"/>
                          <a:sym typeface="Proxima Nova"/>
                        </a:rPr>
                        <a:t>Этап 1. Мотивационно-целевой (5 минут)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1822510"/>
                  </a:ext>
                </a:extLst>
              </a:tr>
              <a:tr h="1425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41732128"/>
                  </a:ext>
                </a:extLst>
              </a:tr>
              <a:tr h="91361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1.1 У</a:t>
                      </a:r>
                      <a:r>
                        <a:rPr lang="ru-RU" sz="2400" dirty="0">
                          <a:effectLst/>
                          <a:latin typeface="+mn-lt"/>
                        </a:rPr>
                        <a:t>читель предлагает детям решить </a:t>
                      </a:r>
                      <a:r>
                        <a:rPr lang="ru-RU" sz="2400" dirty="0" smtClean="0">
                          <a:effectLst/>
                          <a:latin typeface="+mn-lt"/>
                        </a:rPr>
                        <a:t>кроссворд</a:t>
                      </a:r>
                      <a:endParaRPr lang="ru-RU" sz="24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Решают кроссворд и получают слово ДОХОД</a:t>
                      </a:r>
                      <a:endParaRPr lang="ru-RU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Формирование положительного отношения, живого интереса к занятию. </a:t>
                      </a:r>
                    </a:p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Учащиеся включаются в диалог с учителем.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857275743"/>
                  </a:ext>
                </a:extLst>
              </a:tr>
              <a:tr h="182723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1.2 </a:t>
                      </a:r>
                      <a:r>
                        <a:rPr lang="ru-RU" sz="2400" dirty="0">
                          <a:effectLst/>
                          <a:latin typeface="+mn-lt"/>
                        </a:rPr>
                        <a:t>Знакомит с проблемной ситуацией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Слушают учителя, отвечают на вопросы</a:t>
                      </a:r>
                      <a:endParaRPr lang="ru-RU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22131186"/>
                  </a:ext>
                </a:extLst>
              </a:tr>
            </a:tbl>
          </a:graphicData>
        </a:graphic>
      </p:graphicFrame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E36E5FC1-0F72-D787-8419-3856DCC09B55}"/>
              </a:ext>
            </a:extLst>
          </p:cNvPr>
          <p:cNvSpPr txBox="1"/>
          <p:nvPr/>
        </p:nvSpPr>
        <p:spPr>
          <a:xfrm>
            <a:off x="538613" y="5039249"/>
            <a:ext cx="4398634" cy="4501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09904D07-6DB9-B7A8-1E80-3EBE4F0545AF}"/>
              </a:ext>
            </a:extLst>
          </p:cNvPr>
          <p:cNvSpPr txBox="1"/>
          <p:nvPr/>
        </p:nvSpPr>
        <p:spPr>
          <a:xfrm>
            <a:off x="5088941" y="4990140"/>
            <a:ext cx="4572000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40B8F20C-C065-1425-4483-B70264B7AFEE}"/>
              </a:ext>
            </a:extLst>
          </p:cNvPr>
          <p:cNvSpPr txBox="1"/>
          <p:nvPr/>
        </p:nvSpPr>
        <p:spPr>
          <a:xfrm>
            <a:off x="9964332" y="4990140"/>
            <a:ext cx="8389553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3BEE7A0C-0EA7-2050-3956-13F7BEF31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5064"/>
              </p:ext>
            </p:extLst>
          </p:nvPr>
        </p:nvGraphicFramePr>
        <p:xfrm>
          <a:off x="291089" y="3126804"/>
          <a:ext cx="18330852" cy="68923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15019">
                  <a:extLst>
                    <a:ext uri="{9D8B030D-6E8A-4147-A177-3AD203B41FA5}">
                      <a16:colId xmlns="" xmlns:a16="http://schemas.microsoft.com/office/drawing/2014/main" val="2881066290"/>
                    </a:ext>
                  </a:extLst>
                </a:gridCol>
                <a:gridCol w="4958861">
                  <a:extLst>
                    <a:ext uri="{9D8B030D-6E8A-4147-A177-3AD203B41FA5}">
                      <a16:colId xmlns="" xmlns:a16="http://schemas.microsoft.com/office/drawing/2014/main" val="4265129035"/>
                    </a:ext>
                  </a:extLst>
                </a:gridCol>
                <a:gridCol w="8756972">
                  <a:extLst>
                    <a:ext uri="{9D8B030D-6E8A-4147-A177-3AD203B41FA5}">
                      <a16:colId xmlns="" xmlns:a16="http://schemas.microsoft.com/office/drawing/2014/main" val="1061353605"/>
                    </a:ext>
                  </a:extLst>
                </a:gridCol>
              </a:tblGrid>
              <a:tr h="553664">
                <a:tc gridSpan="3">
                  <a:txBody>
                    <a:bodyPr/>
                    <a:lstStyle/>
                    <a:p>
                      <a:pPr lvl="0"/>
                      <a:r>
                        <a:rPr lang="ru-RU" sz="2400" b="1" cap="all" dirty="0">
                          <a:solidFill>
                            <a:schemeClr val="bg1"/>
                          </a:solidFill>
                          <a:latin typeface="+mn-lt"/>
                          <a:ea typeface="Proxima Nova"/>
                          <a:cs typeface="Proxima Nova"/>
                          <a:sym typeface="Proxima Nova"/>
                        </a:rPr>
                        <a:t>2. Операционно-действенный компонент (30 минут)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1822510"/>
                  </a:ext>
                </a:extLst>
              </a:tr>
              <a:tr h="9136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41732128"/>
                  </a:ext>
                </a:extLst>
              </a:tr>
              <a:tr h="91361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2.1 </a:t>
                      </a: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Делит класс на 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группы с учетом особенностей детей. </a:t>
                      </a: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Объясняет 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ход </a:t>
                      </a:r>
                      <a:r>
                        <a:rPr lang="ru-RU" sz="2183" b="0" i="0" u="none" strike="noStrike" cap="non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занатия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. </a:t>
                      </a: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Назначает модераторов. </a:t>
                      </a:r>
                    </a:p>
                    <a:p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Раздает каждой группе маршрутные листы.</a:t>
                      </a:r>
                    </a:p>
                    <a:p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Формулирует учебную задачу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:</a:t>
                      </a:r>
                    </a:p>
                    <a:p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Каждой группе необходимо пройти по всем четырём станциям и выполнить задания предложенные им.</a:t>
                      </a:r>
                    </a:p>
                    <a:p>
                      <a:endParaRPr lang="ru-RU" sz="18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Рассаживаются по группам. </a:t>
                      </a:r>
                      <a:endParaRPr lang="ru-RU" sz="2183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На</a:t>
                      </a:r>
                      <a:r>
                        <a:rPr lang="ru-RU" sz="2183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каждой станции читают предложенное задание и выполняют его.</a:t>
                      </a:r>
                      <a:endParaRPr lang="ru-RU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b="1" dirty="0" smtClean="0"/>
                        <a:t>Обучающиеся научатся: </a:t>
                      </a:r>
                    </a:p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 smtClean="0"/>
                        <a:t>• объяснять с помощью примеров значения предметных понятий (доходы, регулярные и нерегулярные доходы, заработная плата, пособия, пенсия, аренда</a:t>
                      </a:r>
                    </a:p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 smtClean="0"/>
                        <a:t>• называть и приводить примеры основных источников доходов семьи; </a:t>
                      </a:r>
                    </a:p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dirty="0" smtClean="0"/>
                        <a:t>• приводить примеры регулярных и нерегулярных доходов; </a:t>
                      </a:r>
                      <a:endParaRPr lang="ru-RU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857275743"/>
                  </a:ext>
                </a:extLst>
              </a:tr>
              <a:tr h="91361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2.2 </a:t>
                      </a: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Отслеживает ход 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занятия, </a:t>
                      </a: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поддерживает дисциплину, 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помогает подсчитать </a:t>
                      </a:r>
                      <a:r>
                        <a:rPr lang="ru-RU" sz="2183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результаты в конце </a:t>
                      </a:r>
                      <a:r>
                        <a:rPr lang="ru-RU" sz="2183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игры.</a:t>
                      </a:r>
                      <a:endParaRPr lang="ru-RU" sz="18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endParaRPr lang="ru-RU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22131186"/>
                  </a:ext>
                </a:extLst>
              </a:tr>
            </a:tbl>
          </a:graphicData>
        </a:graphic>
      </p:graphicFrame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E36E5FC1-0F72-D787-8419-3856DCC09B55}"/>
              </a:ext>
            </a:extLst>
          </p:cNvPr>
          <p:cNvSpPr txBox="1"/>
          <p:nvPr/>
        </p:nvSpPr>
        <p:spPr>
          <a:xfrm>
            <a:off x="350272" y="3785597"/>
            <a:ext cx="4410121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09904D07-6DB9-B7A8-1E80-3EBE4F0545AF}"/>
              </a:ext>
            </a:extLst>
          </p:cNvPr>
          <p:cNvSpPr txBox="1"/>
          <p:nvPr/>
        </p:nvSpPr>
        <p:spPr>
          <a:xfrm>
            <a:off x="5077318" y="3785597"/>
            <a:ext cx="4572000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40B8F20C-C065-1425-4483-B70264B7AFEE}"/>
              </a:ext>
            </a:extLst>
          </p:cNvPr>
          <p:cNvSpPr txBox="1"/>
          <p:nvPr/>
        </p:nvSpPr>
        <p:spPr>
          <a:xfrm>
            <a:off x="9966243" y="3785597"/>
            <a:ext cx="8389553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20443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3BEE7A0C-0EA7-2050-3956-13F7BEF31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934239"/>
              </p:ext>
            </p:extLst>
          </p:nvPr>
        </p:nvGraphicFramePr>
        <p:xfrm>
          <a:off x="508366" y="2967198"/>
          <a:ext cx="18330852" cy="5530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3113">
                  <a:extLst>
                    <a:ext uri="{9D8B030D-6E8A-4147-A177-3AD203B41FA5}">
                      <a16:colId xmlns="" xmlns:a16="http://schemas.microsoft.com/office/drawing/2014/main" val="2881066290"/>
                    </a:ext>
                  </a:extLst>
                </a:gridCol>
                <a:gridCol w="4853354">
                  <a:extLst>
                    <a:ext uri="{9D8B030D-6E8A-4147-A177-3AD203B41FA5}">
                      <a16:colId xmlns="" xmlns:a16="http://schemas.microsoft.com/office/drawing/2014/main" val="4265129035"/>
                    </a:ext>
                  </a:extLst>
                </a:gridCol>
                <a:gridCol w="8704385">
                  <a:extLst>
                    <a:ext uri="{9D8B030D-6E8A-4147-A177-3AD203B41FA5}">
                      <a16:colId xmlns="" xmlns:a16="http://schemas.microsoft.com/office/drawing/2014/main" val="1061353605"/>
                    </a:ext>
                  </a:extLst>
                </a:gridCol>
              </a:tblGrid>
              <a:tr h="553664">
                <a:tc gridSpan="3">
                  <a:txBody>
                    <a:bodyPr/>
                    <a:lstStyle/>
                    <a:p>
                      <a:pPr lvl="0"/>
                      <a:r>
                        <a:rPr lang="ru-RU" sz="2400" b="1" cap="all" dirty="0">
                          <a:solidFill>
                            <a:schemeClr val="bg1"/>
                          </a:solidFill>
                          <a:latin typeface="+mn-lt"/>
                          <a:ea typeface="Proxima Nova"/>
                          <a:cs typeface="Proxima Nova"/>
                          <a:sym typeface="Proxima Nova"/>
                        </a:rPr>
                        <a:t>Этап 3. Рефлексивно-оценочный компонент (5 минут)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1822510"/>
                  </a:ext>
                </a:extLst>
              </a:tr>
              <a:tr h="9136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41732128"/>
                  </a:ext>
                </a:extLst>
              </a:tr>
              <a:tr h="4063621">
                <a:tc>
                  <a:txBody>
                    <a:bodyPr/>
                    <a:lstStyle/>
                    <a:p>
                      <a:pPr fontAlgn="base"/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Краткий обзор пройденного материала.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Рефлексия о занятии и планах на будущее.</a:t>
                      </a:r>
                      <a:endParaRPr lang="ru-RU" sz="20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Активное участие в обсуждении и рефлексии.</a:t>
                      </a:r>
                    </a:p>
                    <a:p>
                      <a:endParaRPr lang="ru-RU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</a:pP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Учащиеся осмысливают материал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857275743"/>
                  </a:ext>
                </a:extLst>
              </a:tr>
            </a:tbl>
          </a:graphicData>
        </a:graphic>
      </p:graphicFrame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E36E5FC1-0F72-D787-8419-3856DCC09B55}"/>
              </a:ext>
            </a:extLst>
          </p:cNvPr>
          <p:cNvSpPr txBox="1"/>
          <p:nvPr/>
        </p:nvSpPr>
        <p:spPr>
          <a:xfrm>
            <a:off x="684212" y="3732843"/>
            <a:ext cx="4410121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09904D07-6DB9-B7A8-1E80-3EBE4F0545AF}"/>
              </a:ext>
            </a:extLst>
          </p:cNvPr>
          <p:cNvSpPr txBox="1"/>
          <p:nvPr/>
        </p:nvSpPr>
        <p:spPr>
          <a:xfrm>
            <a:off x="5502294" y="3732843"/>
            <a:ext cx="4572000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40B8F20C-C065-1425-4483-B70264B7AFEE}"/>
              </a:ext>
            </a:extLst>
          </p:cNvPr>
          <p:cNvSpPr txBox="1"/>
          <p:nvPr/>
        </p:nvSpPr>
        <p:spPr>
          <a:xfrm>
            <a:off x="10261979" y="3711926"/>
            <a:ext cx="8389553" cy="4516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6991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sp>
        <p:nvSpPr>
          <p:cNvPr id="2" name="Google Shape;240;g2caef66eca8_0_158">
            <a:extLst>
              <a:ext uri="{FF2B5EF4-FFF2-40B4-BE49-F238E27FC236}">
                <a16:creationId xmlns="" xmlns:a16="http://schemas.microsoft.com/office/drawing/2014/main" id="{F0160B3A-23A1-AE04-D1D5-987870012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2853" y="7690295"/>
            <a:ext cx="11769725" cy="92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 marL="457200" indent="-4064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393700" indent="-342900" algn="just">
              <a:buSzPts val="2800"/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  <a:sym typeface="Proxima Nova" panose="020B0604020202020204" charset="0"/>
              </a:rPr>
              <a:t>с</a:t>
            </a:r>
            <a:r>
              <a:rPr lang="ru-RU" altLang="ru-RU" dirty="0" smtClean="0">
                <a:latin typeface="+mn-lt"/>
                <a:sym typeface="Proxima Nova" panose="020B0604020202020204" charset="0"/>
              </a:rPr>
              <a:t>равнивать доходы;</a:t>
            </a:r>
          </a:p>
          <a:p>
            <a:pPr marL="393700" indent="-342900" algn="just">
              <a:buSzPts val="2800"/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  <a:sym typeface="Proxima Nova" panose="020B0604020202020204" charset="0"/>
              </a:rPr>
              <a:t>с</a:t>
            </a:r>
            <a:r>
              <a:rPr lang="ru-RU" altLang="ru-RU" dirty="0" smtClean="0">
                <a:latin typeface="+mn-lt"/>
                <a:sym typeface="Proxima Nova" panose="020B0604020202020204" charset="0"/>
              </a:rPr>
              <a:t>читать доходы.</a:t>
            </a:r>
            <a:endParaRPr lang="ru-RU" altLang="ru-RU" dirty="0">
              <a:latin typeface="+mn-lt"/>
              <a:sym typeface="Proxima Nova" panose="020B0604020202020204" charset="0"/>
            </a:endParaRPr>
          </a:p>
        </p:txBody>
      </p:sp>
      <p:sp>
        <p:nvSpPr>
          <p:cNvPr id="4" name="Google Shape;237;g2caef66eca8_0_158">
            <a:extLst>
              <a:ext uri="{FF2B5EF4-FFF2-40B4-BE49-F238E27FC236}">
                <a16:creationId xmlns="" xmlns:a16="http://schemas.microsoft.com/office/drawing/2014/main" id="{E47526B0-AA2A-5310-811A-1A04D2A07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4739" y="6650007"/>
            <a:ext cx="13363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01509F"/>
                </a:solidFill>
                <a:latin typeface="+mn-lt"/>
                <a:sym typeface="Proxima Nova" panose="020B0604020202020204" charset="0"/>
              </a:rPr>
              <a:t>УМЕЮТ (ПРЕДМЕТНЫЕ ЖИЗНЕННЫЕ УМЕНИЯ</a:t>
            </a:r>
            <a:r>
              <a:rPr lang="ru-RU" altLang="ru-RU" sz="4300" b="1" dirty="0" smtClean="0">
                <a:solidFill>
                  <a:srgbClr val="01509F"/>
                </a:solidFill>
                <a:latin typeface="+mn-lt"/>
                <a:sym typeface="Proxima Nova" panose="020B0604020202020204" charset="0"/>
              </a:rPr>
              <a:t>):</a:t>
            </a:r>
            <a:endParaRPr lang="ru-RU" altLang="ru-RU" sz="4300" b="1" dirty="0">
              <a:solidFill>
                <a:srgbClr val="01509F"/>
              </a:solidFill>
              <a:latin typeface="+mn-lt"/>
              <a:sym typeface="Proxima Nova" panose="020B0604020202020204" charset="0"/>
            </a:endParaRPr>
          </a:p>
        </p:txBody>
      </p:sp>
      <p:sp>
        <p:nvSpPr>
          <p:cNvPr id="7" name="Google Shape;225;p4">
            <a:extLst>
              <a:ext uri="{FF2B5EF4-FFF2-40B4-BE49-F238E27FC236}">
                <a16:creationId xmlns="" xmlns:a16="http://schemas.microsoft.com/office/drawing/2014/main" id="{14DF6CC9-AA35-0576-A0B2-D5AF843CF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49700"/>
            <a:ext cx="1189990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00B050"/>
                </a:solidFill>
                <a:latin typeface="+mn-lt"/>
                <a:sym typeface="Proxima Nova" panose="020B0604020202020204" charset="0"/>
              </a:rPr>
              <a:t>УЧАЩИЕСЯ </a:t>
            </a:r>
            <a:r>
              <a:rPr lang="ru-RU" altLang="ru-RU" sz="4300" b="1" dirty="0" smtClean="0">
                <a:solidFill>
                  <a:srgbClr val="00B050"/>
                </a:solidFill>
                <a:latin typeface="+mn-lt"/>
                <a:sym typeface="Proxima Nova" panose="020B0604020202020204" charset="0"/>
              </a:rPr>
              <a:t>ЗНАЮТ/ПОНИМАЮТ:</a:t>
            </a:r>
            <a:endParaRPr lang="ru-RU" altLang="ru-RU" sz="4300" b="1" dirty="0">
              <a:solidFill>
                <a:srgbClr val="00B050"/>
              </a:solidFill>
              <a:latin typeface="+mn-lt"/>
              <a:sym typeface="Proxima Nova" panose="020B0604020202020204" charset="0"/>
            </a:endParaRPr>
          </a:p>
        </p:txBody>
      </p:sp>
      <p:sp>
        <p:nvSpPr>
          <p:cNvPr id="8" name="Google Shape;228;p4">
            <a:extLst>
              <a:ext uri="{FF2B5EF4-FFF2-40B4-BE49-F238E27FC236}">
                <a16:creationId xmlns="" xmlns:a16="http://schemas.microsoft.com/office/drawing/2014/main" id="{66A60184-8911-E802-F05F-5711C7B2DAB4}"/>
              </a:ext>
            </a:extLst>
          </p:cNvPr>
          <p:cNvSpPr txBox="1"/>
          <p:nvPr/>
        </p:nvSpPr>
        <p:spPr>
          <a:xfrm>
            <a:off x="9649318" y="2439163"/>
            <a:ext cx="11768137" cy="92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в</a:t>
            </a:r>
            <a:r>
              <a:rPr lang="ru-RU" altLang="ru-RU" dirty="0" smtClean="0">
                <a:latin typeface="+mn-lt"/>
              </a:rPr>
              <a:t>иды доходов семьи;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 </a:t>
            </a:r>
            <a:r>
              <a:rPr lang="ru-RU" altLang="ru-RU" dirty="0" smtClean="0">
                <a:latin typeface="+mn-lt"/>
              </a:rPr>
              <a:t>условия получения доходов.</a:t>
            </a:r>
            <a:endParaRPr lang="ru-RU" altLang="ru-RU" dirty="0">
              <a:latin typeface="+mn-lt"/>
            </a:endParaRPr>
          </a:p>
        </p:txBody>
      </p:sp>
      <p:sp>
        <p:nvSpPr>
          <p:cNvPr id="9" name="Google Shape;229;p4">
            <a:extLst>
              <a:ext uri="{FF2B5EF4-FFF2-40B4-BE49-F238E27FC236}">
                <a16:creationId xmlns="" xmlns:a16="http://schemas.microsoft.com/office/drawing/2014/main" id="{BDEB4A96-60A7-5F00-F284-926510397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424" y="4184198"/>
            <a:ext cx="1254125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EE0077"/>
                </a:solidFill>
                <a:latin typeface="+mn-lt"/>
                <a:sym typeface="Proxima Nova" panose="020B0604020202020204" charset="0"/>
              </a:rPr>
              <a:t>ИМЕЮТ </a:t>
            </a:r>
            <a:r>
              <a:rPr lang="ru-RU" altLang="ru-RU" sz="4300" b="1" dirty="0" smtClean="0">
                <a:solidFill>
                  <a:srgbClr val="EE0077"/>
                </a:solidFill>
                <a:latin typeface="+mn-lt"/>
                <a:sym typeface="Proxima Nova" panose="020B0604020202020204" charset="0"/>
              </a:rPr>
              <a:t>УСТАНОВКУ:</a:t>
            </a:r>
            <a:endParaRPr lang="ru-RU" altLang="ru-RU" sz="4300" b="1" dirty="0">
              <a:solidFill>
                <a:srgbClr val="EE0077"/>
              </a:solidFill>
              <a:latin typeface="+mn-lt"/>
              <a:sym typeface="Proxima Nova" panose="020B0604020202020204" charset="0"/>
            </a:endParaRPr>
          </a:p>
        </p:txBody>
      </p:sp>
      <p:sp>
        <p:nvSpPr>
          <p:cNvPr id="10" name="Google Shape;230;p4">
            <a:extLst>
              <a:ext uri="{FF2B5EF4-FFF2-40B4-BE49-F238E27FC236}">
                <a16:creationId xmlns="" xmlns:a16="http://schemas.microsoft.com/office/drawing/2014/main" id="{126C7430-8A93-DA59-FEFC-3CA496644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7049" y="4193004"/>
            <a:ext cx="11458575" cy="92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 marL="179388" indent="-2667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  <a:sym typeface="Proxima Nova" panose="020B0604020202020204" charset="0"/>
              </a:rPr>
              <a:t>л</a:t>
            </a:r>
            <a:r>
              <a:rPr lang="ru-RU" altLang="ru-RU" dirty="0" smtClean="0">
                <a:latin typeface="+mn-lt"/>
                <a:sym typeface="Proxima Nova" panose="020B0604020202020204" charset="0"/>
              </a:rPr>
              <a:t>юбой член семьи может приносить доход семье;</a:t>
            </a:r>
          </a:p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  <a:sym typeface="Proxima Nova" panose="020B0604020202020204" charset="0"/>
              </a:rPr>
              <a:t>ч</a:t>
            </a:r>
            <a:r>
              <a:rPr lang="ru-RU" altLang="ru-RU" dirty="0" smtClean="0">
                <a:latin typeface="+mn-lt"/>
                <a:sym typeface="Proxima Nova" panose="020B0604020202020204" charset="0"/>
              </a:rPr>
              <a:t>ем больше доходов. Тем лучше.</a:t>
            </a:r>
            <a:endParaRPr lang="ru-RU" altLang="ru-RU" dirty="0">
              <a:latin typeface="+mn-lt"/>
              <a:sym typeface="Proxima Nov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56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998393" y="2161141"/>
            <a:ext cx="16557414" cy="623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ea typeface="Proxima Nova"/>
                <a:cs typeface="Proxima Nova"/>
                <a:sym typeface="Proxima Nova"/>
              </a:rPr>
              <a:t>Комплекс образовательных мероприятий </a:t>
            </a:r>
          </a:p>
          <a:p>
            <a:pPr lvl="0" algn="ctr"/>
            <a:r>
              <a:rPr lang="ru-RU" sz="4000" b="1" dirty="0">
                <a:ea typeface="Proxima Nova"/>
                <a:cs typeface="Proxima Nova"/>
                <a:sym typeface="Proxima Nova"/>
              </a:rPr>
              <a:t>по теме </a:t>
            </a:r>
            <a:r>
              <a:rPr lang="ru-RU" sz="4000" b="1" dirty="0" smtClean="0">
                <a:ea typeface="Proxima Nova"/>
                <a:cs typeface="Proxima Nova"/>
                <a:sym typeface="Proxima Nova"/>
              </a:rPr>
              <a:t>«Доход человека и семьи» </a:t>
            </a:r>
            <a:r>
              <a:rPr lang="ru-RU" sz="4000" b="1" dirty="0">
                <a:ea typeface="Proxima Nova"/>
                <a:cs typeface="Proxima Nova"/>
                <a:sym typeface="Proxima Nova"/>
              </a:rPr>
              <a:t/>
            </a:r>
            <a:br>
              <a:rPr lang="ru-RU" sz="4000" b="1" dirty="0">
                <a:ea typeface="Proxima Nova"/>
                <a:cs typeface="Proxima Nova"/>
                <a:sym typeface="Proxima Nova"/>
              </a:rPr>
            </a:br>
            <a:r>
              <a:rPr lang="ru-RU" sz="4000" b="1" dirty="0">
                <a:ea typeface="Proxima Nova"/>
                <a:cs typeface="Proxima Nova"/>
                <a:sym typeface="Proxima Nova"/>
              </a:rPr>
              <a:t>для учащихся </a:t>
            </a:r>
            <a:r>
              <a:rPr lang="ru-RU" sz="4000" b="1" dirty="0" smtClean="0">
                <a:ea typeface="Proxima Nova"/>
                <a:cs typeface="Proxima Nova"/>
                <a:sym typeface="Proxima Nova"/>
              </a:rPr>
              <a:t>2 </a:t>
            </a:r>
            <a:r>
              <a:rPr lang="ru-RU" sz="4000" b="1" dirty="0">
                <a:ea typeface="Proxima Nova"/>
                <a:cs typeface="Proxima Nova"/>
                <a:sym typeface="Proxima Nova"/>
              </a:rPr>
              <a:t>класса</a:t>
            </a:r>
          </a:p>
          <a:p>
            <a:pPr lvl="0" algn="ctr"/>
            <a:r>
              <a:rPr lang="ru-RU" sz="4000" b="1" dirty="0">
                <a:ea typeface="Proxima Nova"/>
                <a:cs typeface="Proxima Nova"/>
                <a:sym typeface="Proxima Nova"/>
              </a:rPr>
              <a:t>Группа </a:t>
            </a:r>
            <a:r>
              <a:rPr lang="ru-RU" sz="4000" b="1" dirty="0" smtClean="0">
                <a:ea typeface="Proxima Nova"/>
                <a:cs typeface="Proxima Nova"/>
                <a:sym typeface="Proxima Nova"/>
              </a:rPr>
              <a:t>2</a:t>
            </a:r>
            <a:endParaRPr lang="ru-RU" sz="4000" b="1" dirty="0"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pPr marL="570230" indent="-571500" algn="just">
              <a:buFontTx/>
              <a:buChar char="-"/>
            </a:pP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Данькина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Елена Никифоровна </a:t>
            </a:r>
          </a:p>
          <a:p>
            <a:pPr marL="570230" indent="-571500" algn="just">
              <a:buFontTx/>
              <a:buChar char="-"/>
            </a:pPr>
            <a:r>
              <a:rPr lang="ru-RU" sz="4000" b="1" dirty="0" err="1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Колпакова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Лидия Михайловна</a:t>
            </a:r>
          </a:p>
          <a:p>
            <a:pPr marL="570230" indent="-571500" algn="just">
              <a:buFontTx/>
              <a:buChar char="-"/>
            </a:pPr>
            <a:r>
              <a:rPr lang="ru-RU" sz="40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Ус Валентина Николаевна </a:t>
            </a:r>
            <a:endParaRPr lang="en-US" sz="40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indent="-1270" algn="just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DB65A0-5A7C-DDD6-1E04-B270D12B866C}"/>
              </a:ext>
            </a:extLst>
          </p:cNvPr>
          <p:cNvSpPr txBox="1"/>
          <p:nvPr/>
        </p:nvSpPr>
        <p:spPr>
          <a:xfrm>
            <a:off x="929871" y="3472663"/>
            <a:ext cx="16770198" cy="6382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+mj-lt"/>
                <a:ea typeface="Proxima Nova"/>
                <a:cs typeface="Proxima Nova"/>
                <a:sym typeface="Proxima Nova"/>
              </a:rPr>
              <a:t>ЛЕГЕНДА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Proxima Nova"/>
                <a:cs typeface="Proxima Nova"/>
                <a:sym typeface="Proxima Nova"/>
              </a:rPr>
              <a:t>ПЕДАГОГИЧЕСКОГО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Proxima Nova"/>
                <a:cs typeface="Proxima Nova"/>
                <a:sym typeface="Proxima Nova"/>
              </a:rPr>
              <a:t>КЕЙСА</a:t>
            </a:r>
          </a:p>
          <a:p>
            <a:pPr algn="ctr"/>
            <a:endParaRPr lang="ru-RU" sz="4000" b="1" dirty="0">
              <a:solidFill>
                <a:schemeClr val="tx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457200" algn="just"/>
            <a:r>
              <a:rPr lang="ru-RU" sz="3200" dirty="0" smtClean="0">
                <a:latin typeface="+mn-lt"/>
              </a:rPr>
              <a:t>Вашей </a:t>
            </a:r>
            <a:r>
              <a:rPr lang="ru-RU" sz="3200" dirty="0">
                <a:latin typeface="+mn-lt"/>
              </a:rPr>
              <a:t>проектной группе необходимо разработать комплекс образовательных активностей по финансовой грамотности для гимназии, находящейся в малом городе N по тематике </a:t>
            </a:r>
            <a:r>
              <a:rPr lang="ru-RU" sz="3200" b="1" dirty="0">
                <a:latin typeface="+mn-lt"/>
              </a:rPr>
              <a:t>«Доходы человека и семьи» </a:t>
            </a:r>
            <a:r>
              <a:rPr lang="ru-RU" sz="3200" dirty="0">
                <a:latin typeface="+mn-lt"/>
              </a:rPr>
              <a:t>для учащихся </a:t>
            </a:r>
            <a:r>
              <a:rPr lang="ru-RU" sz="3200" b="1" dirty="0">
                <a:latin typeface="+mn-lt"/>
              </a:rPr>
              <a:t>2 класса</a:t>
            </a:r>
            <a:r>
              <a:rPr lang="ru-RU" sz="3200" dirty="0">
                <a:latin typeface="+mn-lt"/>
              </a:rPr>
              <a:t>, в котором учатся 20 детей. </a:t>
            </a:r>
            <a:endParaRPr lang="ru-RU" sz="3200" dirty="0" smtClean="0">
              <a:latin typeface="+mn-lt"/>
            </a:endParaRPr>
          </a:p>
          <a:p>
            <a:pPr indent="457200" algn="just"/>
            <a:r>
              <a:rPr lang="ru-RU" sz="3200" dirty="0" smtClean="0">
                <a:latin typeface="+mn-lt"/>
              </a:rPr>
              <a:t>Особенностями </a:t>
            </a:r>
            <a:r>
              <a:rPr lang="ru-RU" sz="3200" dirty="0">
                <a:latin typeface="+mn-lt"/>
              </a:rPr>
              <a:t>класса является то, что дети конфликтные, задиристые, не умеют решать межличностные и межгрупповые конфликты</a:t>
            </a:r>
            <a:r>
              <a:rPr lang="ru-RU" sz="3200" i="1" dirty="0">
                <a:latin typeface="+mn-lt"/>
              </a:rPr>
              <a:t>, </a:t>
            </a:r>
            <a:r>
              <a:rPr lang="ru-RU" sz="3200" dirty="0">
                <a:latin typeface="+mn-lt"/>
              </a:rPr>
              <a:t>дети из семей с низким достатком, много детей из неблагополучных семей, получатели социальной помощи от государства.</a:t>
            </a:r>
            <a:endParaRPr lang="ru-RU" sz="3200" b="1" dirty="0">
              <a:solidFill>
                <a:schemeClr val="tx1"/>
              </a:solidFill>
              <a:latin typeface="+mn-lt"/>
              <a:ea typeface="Proxima Nova"/>
              <a:cs typeface="Proxima Nova"/>
              <a:sym typeface="Proxima Nova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+mn-lt"/>
              <a:ea typeface="Proxima Nova"/>
              <a:cs typeface="Proxima Nova"/>
              <a:sym typeface="Proxima Nova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5308" y="1469573"/>
            <a:ext cx="4095206" cy="200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02079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71CF4F8A-AB82-0FBD-B4CE-A69688A10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511324"/>
              </p:ext>
            </p:extLst>
          </p:nvPr>
        </p:nvGraphicFramePr>
        <p:xfrm>
          <a:off x="457200" y="2113911"/>
          <a:ext cx="17814472" cy="77158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2046">
                  <a:extLst>
                    <a:ext uri="{9D8B030D-6E8A-4147-A177-3AD203B41FA5}">
                      <a16:colId xmlns="" xmlns:a16="http://schemas.microsoft.com/office/drawing/2014/main" val="2627904742"/>
                    </a:ext>
                  </a:extLst>
                </a:gridCol>
                <a:gridCol w="4343400">
                  <a:extLst>
                    <a:ext uri="{9D8B030D-6E8A-4147-A177-3AD203B41FA5}">
                      <a16:colId xmlns="" xmlns:a16="http://schemas.microsoft.com/office/drawing/2014/main" val="2661880558"/>
                    </a:ext>
                  </a:extLst>
                </a:gridCol>
                <a:gridCol w="4659923">
                  <a:extLst>
                    <a:ext uri="{9D8B030D-6E8A-4147-A177-3AD203B41FA5}">
                      <a16:colId xmlns="" xmlns:a16="http://schemas.microsoft.com/office/drawing/2014/main" val="1479982817"/>
                    </a:ext>
                  </a:extLst>
                </a:gridCol>
                <a:gridCol w="4749103">
                  <a:extLst>
                    <a:ext uri="{9D8B030D-6E8A-4147-A177-3AD203B41FA5}">
                      <a16:colId xmlns="" xmlns:a16="http://schemas.microsoft.com/office/drawing/2014/main" val="2771347029"/>
                    </a:ext>
                  </a:extLst>
                </a:gridCol>
              </a:tblGrid>
              <a:tr h="1128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933970"/>
                  </a:ext>
                </a:extLst>
              </a:tr>
              <a:tr h="3293751">
                <a:tc>
                  <a:txBody>
                    <a:bodyPr/>
                    <a:lstStyle/>
                    <a:p>
                      <a:pPr algn="ctr"/>
                      <a:r>
                        <a:rPr lang="ru-RU" sz="28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Малый город N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неразнообразная </a:t>
                      </a: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финансовая инфраструктура (банки);</a:t>
                      </a:r>
                      <a:b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</a:b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стабильный Интернет;</a:t>
                      </a:r>
                      <a:b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</a:b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материально-техническая оснащенность </a:t>
                      </a:r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школы;</a:t>
                      </a:r>
                    </a:p>
                    <a:p>
                      <a:r>
                        <a:rPr lang="ru-RU" sz="2400" dirty="0" smtClean="0"/>
                        <a:t>- виртуальный тур в музей.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угрозы </a:t>
                      </a: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мошенничества высокие;</a:t>
                      </a:r>
                      <a:b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</a:b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риск разглашения информации о персональных данных родителей через </a:t>
                      </a:r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детей;</a:t>
                      </a:r>
                    </a:p>
                    <a:p>
                      <a:r>
                        <a:rPr lang="ru-RU" sz="2400" dirty="0" smtClean="0"/>
                        <a:t> - перебои с интернетом.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онлайн-приглашение профессиональных экспертов по узким финансовым вопросам;</a:t>
                      </a:r>
                      <a:b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</a:b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онлайн-экскурсии в финансовые организации;</a:t>
                      </a:r>
                      <a:b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</a:br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использование </a:t>
                      </a:r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технических </a:t>
                      </a:r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возможностей.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71552552"/>
                  </a:ext>
                </a:extLst>
              </a:tr>
              <a:tr h="3293751">
                <a:tc>
                  <a:txBody>
                    <a:bodyPr/>
                    <a:lstStyle/>
                    <a:p>
                      <a:pPr algn="ctr"/>
                      <a:r>
                        <a:rPr lang="ru-RU" sz="2800" b="0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Тематика </a:t>
                      </a:r>
                      <a:r>
                        <a:rPr lang="ru-RU" sz="28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«Доходы человека и семьи»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узнать что относится к доходам человека и семьи;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 научиться планировать бюджет.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-ограниченность темы (узкие рамки)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-</a:t>
                      </a:r>
                      <a:r>
                        <a:rPr lang="ru-RU" sz="2400" b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продолжение изучения темы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382992601"/>
                  </a:ext>
                </a:extLst>
              </a:tr>
            </a:tbl>
          </a:graphicData>
        </a:graphic>
      </p:graphicFrame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42B65FC2-3F30-90B9-22C8-611EDF3A5750}"/>
              </a:ext>
            </a:extLst>
          </p:cNvPr>
          <p:cNvSpPr txBox="1"/>
          <p:nvPr/>
        </p:nvSpPr>
        <p:spPr>
          <a:xfrm>
            <a:off x="602106" y="2432123"/>
            <a:ext cx="3819548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Характеристики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43FC4D2C-8732-6725-B2ED-C0EBEA68A5E5}"/>
              </a:ext>
            </a:extLst>
          </p:cNvPr>
          <p:cNvSpPr txBox="1"/>
          <p:nvPr/>
        </p:nvSpPr>
        <p:spPr>
          <a:xfrm>
            <a:off x="4833461" y="2406035"/>
            <a:ext cx="381954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ВОЗМОЖНОСТИ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C64F943C-BB20-2A69-57DB-EC1393C69F00}"/>
              </a:ext>
            </a:extLst>
          </p:cNvPr>
          <p:cNvSpPr txBox="1"/>
          <p:nvPr/>
        </p:nvSpPr>
        <p:spPr>
          <a:xfrm>
            <a:off x="9146154" y="243212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Ограничения и риски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="" xmlns:a16="http://schemas.microsoft.com/office/drawing/2014/main" id="{DA206850-0944-4DA7-3476-8C6127C5E4CC}"/>
              </a:ext>
            </a:extLst>
          </p:cNvPr>
          <p:cNvSpPr txBox="1"/>
          <p:nvPr/>
        </p:nvSpPr>
        <p:spPr>
          <a:xfrm>
            <a:off x="13677899" y="2432123"/>
            <a:ext cx="4521201" cy="45166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Решение/ Рекомендации</a:t>
            </a:r>
          </a:p>
        </p:txBody>
      </p:sp>
      <p:sp>
        <p:nvSpPr>
          <p:cNvPr id="11" name="Google Shape;108;p3">
            <a:extLst>
              <a:ext uri="{FF2B5EF4-FFF2-40B4-BE49-F238E27FC236}">
                <a16:creationId xmlns="" xmlns:a16="http://schemas.microsoft.com/office/drawing/2014/main" id="{CAF19A0C-CEF5-2C5C-5F31-FD4277A74B83}"/>
              </a:ext>
            </a:extLst>
          </p:cNvPr>
          <p:cNvSpPr txBox="1"/>
          <p:nvPr/>
        </p:nvSpPr>
        <p:spPr>
          <a:xfrm>
            <a:off x="207553" y="4577089"/>
            <a:ext cx="51461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01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/>
              <a:cs typeface="Tahoma"/>
              <a:sym typeface="Tahoma"/>
            </a:endParaRPr>
          </a:p>
        </p:txBody>
      </p:sp>
      <p:sp>
        <p:nvSpPr>
          <p:cNvPr id="12" name="Google Shape;108;p3">
            <a:extLst>
              <a:ext uri="{FF2B5EF4-FFF2-40B4-BE49-F238E27FC236}">
                <a16:creationId xmlns="" xmlns:a16="http://schemas.microsoft.com/office/drawing/2014/main" id="{B35C8A50-C3F9-D7F8-D7AC-C6CC6529486F}"/>
              </a:ext>
            </a:extLst>
          </p:cNvPr>
          <p:cNvSpPr txBox="1"/>
          <p:nvPr/>
        </p:nvSpPr>
        <p:spPr>
          <a:xfrm>
            <a:off x="207553" y="7553485"/>
            <a:ext cx="51461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0</a:t>
            </a:r>
            <a:r>
              <a:rPr lang="ru-RU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2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78630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02079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71CF4F8A-AB82-0FBD-B4CE-A69688A10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657058"/>
              </p:ext>
            </p:extLst>
          </p:nvPr>
        </p:nvGraphicFramePr>
        <p:xfrm>
          <a:off x="457200" y="2113911"/>
          <a:ext cx="17814472" cy="78054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2046">
                  <a:extLst>
                    <a:ext uri="{9D8B030D-6E8A-4147-A177-3AD203B41FA5}">
                      <a16:colId xmlns="" xmlns:a16="http://schemas.microsoft.com/office/drawing/2014/main" val="2627904742"/>
                    </a:ext>
                  </a:extLst>
                </a:gridCol>
                <a:gridCol w="4343400">
                  <a:extLst>
                    <a:ext uri="{9D8B030D-6E8A-4147-A177-3AD203B41FA5}">
                      <a16:colId xmlns="" xmlns:a16="http://schemas.microsoft.com/office/drawing/2014/main" val="2661880558"/>
                    </a:ext>
                  </a:extLst>
                </a:gridCol>
                <a:gridCol w="4659923">
                  <a:extLst>
                    <a:ext uri="{9D8B030D-6E8A-4147-A177-3AD203B41FA5}">
                      <a16:colId xmlns="" xmlns:a16="http://schemas.microsoft.com/office/drawing/2014/main" val="1479982817"/>
                    </a:ext>
                  </a:extLst>
                </a:gridCol>
                <a:gridCol w="4749103">
                  <a:extLst>
                    <a:ext uri="{9D8B030D-6E8A-4147-A177-3AD203B41FA5}">
                      <a16:colId xmlns="" xmlns:a16="http://schemas.microsoft.com/office/drawing/2014/main" val="2771347029"/>
                    </a:ext>
                  </a:extLst>
                </a:gridCol>
              </a:tblGrid>
              <a:tr h="1128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933970"/>
                  </a:ext>
                </a:extLst>
              </a:tr>
              <a:tr h="3293751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Учащиеся 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 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класса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/>
                        </a:rPr>
                        <a:t>-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имеют карманные 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деньги;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/>
                      </a:r>
                      <a:b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совершают покупки;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дарят подарки.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склонны 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принимать импульсивные, рискованные 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решения;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могут потерять</a:t>
                      </a:r>
                      <a:r>
                        <a:rPr lang="ru-RU" sz="24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деньги. Быть обманутыми, не посчитать сдачу.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составить план покупок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выдавать сумму, которую хватит именно на эту покупку.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71552552"/>
                  </a:ext>
                </a:extLst>
              </a:tr>
              <a:tr h="3293751">
                <a:tc>
                  <a:txBody>
                    <a:bodyPr/>
                    <a:lstStyle/>
                    <a:p>
                      <a:pPr algn="ctr"/>
                      <a:r>
                        <a:rPr lang="ru-RU" sz="2400" b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/>
                        </a:rPr>
                        <a:t>20 учеников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1630" indent="-342900">
                        <a:lnSpc>
                          <a:spcPct val="107000"/>
                        </a:lnSpc>
                        <a:buFontTx/>
                        <a:buChar char="-"/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групповая,</a:t>
                      </a:r>
                      <a:r>
                        <a:rPr lang="ru-RU" sz="2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фронтальная 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 работа</a:t>
                      </a:r>
                      <a: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;</a:t>
                      </a:r>
                      <a:b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 знают возможности друг 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друга.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отсутствие 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желания работать в 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группах; </a:t>
                      </a:r>
                      <a:endParaRPr lang="ru-RU" sz="2400" b="0" i="0" u="none" strike="noStrike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ограничения 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 времени при индивидуальных формах 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работы;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проблемы в поведении во время проведения фронтальной работы.</a:t>
                      </a:r>
                      <a:endParaRPr lang="ru-RU" sz="2400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342900" indent="-342900">
                        <a:buFontTx/>
                        <a:buChar char="-"/>
                      </a:pP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/>
                        </a:rPr>
                        <a:t>-</a:t>
                      </a: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продумывать групповую работу, состав команд</a:t>
                      </a:r>
                      <a:b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2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</a:t>
                      </a:r>
                      <a:r>
                        <a:rPr lang="ru-RU" sz="2400" b="0" i="0" u="none" strike="noStrike" cap="non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тайминг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382992601"/>
                  </a:ext>
                </a:extLst>
              </a:tr>
            </a:tbl>
          </a:graphicData>
        </a:graphic>
      </p:graphicFrame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42B65FC2-3F30-90B9-22C8-611EDF3A5750}"/>
              </a:ext>
            </a:extLst>
          </p:cNvPr>
          <p:cNvSpPr txBox="1"/>
          <p:nvPr/>
        </p:nvSpPr>
        <p:spPr>
          <a:xfrm>
            <a:off x="602106" y="2432123"/>
            <a:ext cx="3819548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Характеристики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43FC4D2C-8732-6725-B2ED-C0EBEA68A5E5}"/>
              </a:ext>
            </a:extLst>
          </p:cNvPr>
          <p:cNvSpPr txBox="1"/>
          <p:nvPr/>
        </p:nvSpPr>
        <p:spPr>
          <a:xfrm>
            <a:off x="4833461" y="2406035"/>
            <a:ext cx="381954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ВОЗМОЖНОСТИ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C64F943C-BB20-2A69-57DB-EC1393C69F00}"/>
              </a:ext>
            </a:extLst>
          </p:cNvPr>
          <p:cNvSpPr txBox="1"/>
          <p:nvPr/>
        </p:nvSpPr>
        <p:spPr>
          <a:xfrm>
            <a:off x="9146154" y="243212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Ограничения и риски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="" xmlns:a16="http://schemas.microsoft.com/office/drawing/2014/main" id="{DA206850-0944-4DA7-3476-8C6127C5E4CC}"/>
              </a:ext>
            </a:extLst>
          </p:cNvPr>
          <p:cNvSpPr txBox="1"/>
          <p:nvPr/>
        </p:nvSpPr>
        <p:spPr>
          <a:xfrm>
            <a:off x="13677899" y="2432123"/>
            <a:ext cx="4521201" cy="45166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Решение/ Рекомендации</a:t>
            </a:r>
          </a:p>
        </p:txBody>
      </p:sp>
      <p:sp>
        <p:nvSpPr>
          <p:cNvPr id="11" name="Google Shape;108;p3">
            <a:extLst>
              <a:ext uri="{FF2B5EF4-FFF2-40B4-BE49-F238E27FC236}">
                <a16:creationId xmlns="" xmlns:a16="http://schemas.microsoft.com/office/drawing/2014/main" id="{CAF19A0C-CEF5-2C5C-5F31-FD4277A74B83}"/>
              </a:ext>
            </a:extLst>
          </p:cNvPr>
          <p:cNvSpPr txBox="1"/>
          <p:nvPr/>
        </p:nvSpPr>
        <p:spPr>
          <a:xfrm>
            <a:off x="207553" y="4577089"/>
            <a:ext cx="51461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0</a:t>
            </a:r>
            <a:r>
              <a:rPr lang="ru-RU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3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/>
              <a:cs typeface="Tahoma"/>
              <a:sym typeface="Tahoma"/>
            </a:endParaRPr>
          </a:p>
        </p:txBody>
      </p:sp>
      <p:sp>
        <p:nvSpPr>
          <p:cNvPr id="12" name="Google Shape;108;p3">
            <a:extLst>
              <a:ext uri="{FF2B5EF4-FFF2-40B4-BE49-F238E27FC236}">
                <a16:creationId xmlns="" xmlns:a16="http://schemas.microsoft.com/office/drawing/2014/main" id="{B35C8A50-C3F9-D7F8-D7AC-C6CC6529486F}"/>
              </a:ext>
            </a:extLst>
          </p:cNvPr>
          <p:cNvSpPr txBox="1"/>
          <p:nvPr/>
        </p:nvSpPr>
        <p:spPr>
          <a:xfrm>
            <a:off x="207553" y="7553485"/>
            <a:ext cx="51461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0</a:t>
            </a:r>
            <a:r>
              <a:rPr lang="ru-RU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4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8322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02079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71CF4F8A-AB82-0FBD-B4CE-A69688A10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421709"/>
              </p:ext>
            </p:extLst>
          </p:nvPr>
        </p:nvGraphicFramePr>
        <p:xfrm>
          <a:off x="722162" y="2113911"/>
          <a:ext cx="17549509" cy="77158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01629">
                  <a:extLst>
                    <a:ext uri="{9D8B030D-6E8A-4147-A177-3AD203B41FA5}">
                      <a16:colId xmlns="" xmlns:a16="http://schemas.microsoft.com/office/drawing/2014/main" val="2627904742"/>
                    </a:ext>
                  </a:extLst>
                </a:gridCol>
                <a:gridCol w="4278799">
                  <a:extLst>
                    <a:ext uri="{9D8B030D-6E8A-4147-A177-3AD203B41FA5}">
                      <a16:colId xmlns="" xmlns:a16="http://schemas.microsoft.com/office/drawing/2014/main" val="2661880558"/>
                    </a:ext>
                  </a:extLst>
                </a:gridCol>
                <a:gridCol w="4590614">
                  <a:extLst>
                    <a:ext uri="{9D8B030D-6E8A-4147-A177-3AD203B41FA5}">
                      <a16:colId xmlns="" xmlns:a16="http://schemas.microsoft.com/office/drawing/2014/main" val="1479982817"/>
                    </a:ext>
                  </a:extLst>
                </a:gridCol>
                <a:gridCol w="4678467">
                  <a:extLst>
                    <a:ext uri="{9D8B030D-6E8A-4147-A177-3AD203B41FA5}">
                      <a16:colId xmlns="" xmlns:a16="http://schemas.microsoft.com/office/drawing/2014/main" val="2771347029"/>
                    </a:ext>
                  </a:extLst>
                </a:gridCol>
              </a:tblGrid>
              <a:tr h="1128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5933970"/>
                  </a:ext>
                </a:extLst>
              </a:tr>
              <a:tr h="32937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Особенностями класса является то, что дети конфликтные, задиристые, не умеют решать межличностные и межгрупповые конфликты.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dirty="0" smtClean="0"/>
                        <a:t>активные, любознательные, </a:t>
                      </a:r>
                      <a:r>
                        <a:rPr lang="ru-RU" sz="2400" dirty="0" err="1" smtClean="0"/>
                        <a:t>легкомативируемые</a:t>
                      </a:r>
                      <a:r>
                        <a:rPr lang="ru-RU" sz="2400" dirty="0" smtClean="0"/>
                        <a:t>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dirty="0" smtClean="0"/>
                        <a:t>Создать ситуацию соперничества;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драка, ссора, спор, не могут усидеть на месте\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не умеют работать в группе.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-учитывать возможности психологического дискомфорта;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задания на сплочение коллектива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71552552"/>
                  </a:ext>
                </a:extLst>
              </a:tr>
              <a:tr h="329375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Дети из семей с низким достатком, много детей из неблагополучных семей, получатели социальной помощи от государства.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-рассмотрение жизненных ситуаций на конкретном примере, что доходы могут быть больше, если пойти работать;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дети перенимают модель поведения родителей;</a:t>
                      </a:r>
                    </a:p>
                    <a:p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-родители против работы, лень;</a:t>
                      </a:r>
                    </a:p>
                    <a:p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 родители-инвалиды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 использовать практико-ориентированные задания с доходом условных семей;</a:t>
                      </a:r>
                    </a:p>
                    <a:p>
                      <a:r>
                        <a:rPr lang="ru-RU" sz="2400" dirty="0" smtClean="0"/>
                        <a:t>- составить таблицу дохода семьи и сравнить с прожиточным минимумом</a:t>
                      </a:r>
                    </a:p>
                    <a:p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382992601"/>
                  </a:ext>
                </a:extLst>
              </a:tr>
            </a:tbl>
          </a:graphicData>
        </a:graphic>
      </p:graphicFrame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42B65FC2-3F30-90B9-22C8-611EDF3A5750}"/>
              </a:ext>
            </a:extLst>
          </p:cNvPr>
          <p:cNvSpPr txBox="1"/>
          <p:nvPr/>
        </p:nvSpPr>
        <p:spPr>
          <a:xfrm>
            <a:off x="767341" y="2404240"/>
            <a:ext cx="3819548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Характеристики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43FC4D2C-8732-6725-B2ED-C0EBEA68A5E5}"/>
              </a:ext>
            </a:extLst>
          </p:cNvPr>
          <p:cNvSpPr txBox="1"/>
          <p:nvPr/>
        </p:nvSpPr>
        <p:spPr>
          <a:xfrm>
            <a:off x="4998638" y="2402445"/>
            <a:ext cx="381954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ВОЗМОЖНОСТИ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C64F943C-BB20-2A69-57DB-EC1393C69F00}"/>
              </a:ext>
            </a:extLst>
          </p:cNvPr>
          <p:cNvSpPr txBox="1"/>
          <p:nvPr/>
        </p:nvSpPr>
        <p:spPr>
          <a:xfrm>
            <a:off x="9228742" y="243212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Ограничения и риски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="" xmlns:a16="http://schemas.microsoft.com/office/drawing/2014/main" id="{DA206850-0944-4DA7-3476-8C6127C5E4CC}"/>
              </a:ext>
            </a:extLst>
          </p:cNvPr>
          <p:cNvSpPr txBox="1"/>
          <p:nvPr/>
        </p:nvSpPr>
        <p:spPr>
          <a:xfrm>
            <a:off x="13677899" y="2432123"/>
            <a:ext cx="4521201" cy="45166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Решение/ Рекомендации</a:t>
            </a:r>
          </a:p>
        </p:txBody>
      </p:sp>
      <p:sp>
        <p:nvSpPr>
          <p:cNvPr id="11" name="Google Shape;108;p3">
            <a:extLst>
              <a:ext uri="{FF2B5EF4-FFF2-40B4-BE49-F238E27FC236}">
                <a16:creationId xmlns="" xmlns:a16="http://schemas.microsoft.com/office/drawing/2014/main" id="{CAF19A0C-CEF5-2C5C-5F31-FD4277A74B83}"/>
              </a:ext>
            </a:extLst>
          </p:cNvPr>
          <p:cNvSpPr txBox="1"/>
          <p:nvPr/>
        </p:nvSpPr>
        <p:spPr>
          <a:xfrm>
            <a:off x="207553" y="4577089"/>
            <a:ext cx="51461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0</a:t>
            </a:r>
            <a:r>
              <a:rPr lang="ru-RU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5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/>
              <a:cs typeface="Tahoma"/>
              <a:sym typeface="Tahoma"/>
            </a:endParaRPr>
          </a:p>
        </p:txBody>
      </p:sp>
      <p:sp>
        <p:nvSpPr>
          <p:cNvPr id="12" name="Google Shape;108;p3">
            <a:extLst>
              <a:ext uri="{FF2B5EF4-FFF2-40B4-BE49-F238E27FC236}">
                <a16:creationId xmlns="" xmlns:a16="http://schemas.microsoft.com/office/drawing/2014/main" id="{B35C8A50-C3F9-D7F8-D7AC-C6CC6529486F}"/>
              </a:ext>
            </a:extLst>
          </p:cNvPr>
          <p:cNvSpPr txBox="1"/>
          <p:nvPr/>
        </p:nvSpPr>
        <p:spPr>
          <a:xfrm>
            <a:off x="207553" y="7553485"/>
            <a:ext cx="514610" cy="513219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0</a:t>
            </a:r>
            <a:r>
              <a:rPr lang="ru-RU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/>
                <a:cs typeface="Tahoma"/>
                <a:sym typeface="Tahoma"/>
              </a:rPr>
              <a:t>6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6670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</a:p>
        </p:txBody>
      </p:sp>
      <p:sp>
        <p:nvSpPr>
          <p:cNvPr id="2" name="Google Shape;108;p3">
            <a:extLst>
              <a:ext uri="{FF2B5EF4-FFF2-40B4-BE49-F238E27FC236}">
                <a16:creationId xmlns="" xmlns:a16="http://schemas.microsoft.com/office/drawing/2014/main" id="{AADA93D5-7D84-8BAB-EBA0-8A47F2E59AD3}"/>
              </a:ext>
            </a:extLst>
          </p:cNvPr>
          <p:cNvSpPr txBox="1"/>
          <p:nvPr/>
        </p:nvSpPr>
        <p:spPr>
          <a:xfrm>
            <a:off x="438150" y="2677057"/>
            <a:ext cx="5774204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знания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3" name="Google Shape;108;p3">
            <a:extLst>
              <a:ext uri="{FF2B5EF4-FFF2-40B4-BE49-F238E27FC236}">
                <a16:creationId xmlns="" xmlns:a16="http://schemas.microsoft.com/office/drawing/2014/main" id="{D0DC80AC-B737-5405-8F00-D33780E5C745}"/>
              </a:ext>
            </a:extLst>
          </p:cNvPr>
          <p:cNvSpPr txBox="1"/>
          <p:nvPr/>
        </p:nvSpPr>
        <p:spPr>
          <a:xfrm>
            <a:off x="12461420" y="2687582"/>
            <a:ext cx="5810250" cy="465086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умения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4" name="Google Shape;108;p3">
            <a:extLst>
              <a:ext uri="{FF2B5EF4-FFF2-40B4-BE49-F238E27FC236}">
                <a16:creationId xmlns="" xmlns:a16="http://schemas.microsoft.com/office/drawing/2014/main" id="{DC264C36-D220-0050-0A3B-45ED4032FD8B}"/>
              </a:ext>
            </a:extLst>
          </p:cNvPr>
          <p:cNvSpPr txBox="1"/>
          <p:nvPr/>
        </p:nvSpPr>
        <p:spPr>
          <a:xfrm>
            <a:off x="416100" y="3951588"/>
            <a:ext cx="5774204" cy="131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buSzPts val="1400"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-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 знать что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такое "доход", "заработная плата", "пенсия", "стипендия", "пособие".</a:t>
            </a:r>
            <a:endParaRPr lang="ru-RU" sz="2400" dirty="0">
              <a:solidFill>
                <a:schemeClr val="tx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="" xmlns:a16="http://schemas.microsoft.com/office/drawing/2014/main" id="{EE589A77-25BA-33DD-203C-6A6EF49A87B5}"/>
              </a:ext>
            </a:extLst>
          </p:cNvPr>
          <p:cNvSpPr txBox="1"/>
          <p:nvPr/>
        </p:nvSpPr>
        <p:spPr>
          <a:xfrm>
            <a:off x="6456783" y="2687582"/>
            <a:ext cx="579830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/>
                <a:cs typeface="Tahoma"/>
                <a:sym typeface="Tahoma"/>
              </a:rPr>
              <a:t>установки</a:t>
            </a:r>
            <a:endParaRPr sz="2000" b="1" cap="all" dirty="0">
              <a:solidFill>
                <a:schemeClr val="bg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="" xmlns:a16="http://schemas.microsoft.com/office/drawing/2014/main" id="{DE90BAD9-A405-1895-4543-0C26378768C2}"/>
              </a:ext>
            </a:extLst>
          </p:cNvPr>
          <p:cNvSpPr txBox="1"/>
          <p:nvPr/>
        </p:nvSpPr>
        <p:spPr>
          <a:xfrm>
            <a:off x="12479443" y="3647627"/>
            <a:ext cx="5774204" cy="2729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buSzPts val="1400"/>
            </a:pPr>
            <a:r>
              <a:rPr lang="ru-RU" sz="2400" dirty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- у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меть различать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источники доходов (трудовой доход, предпринимательский доход, государственные выплаты;</a:t>
            </a:r>
          </a:p>
          <a:p>
            <a:pPr>
              <a:buSzPts val="1400"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- уметь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аргументировать свою точку зрения в обсуждении экономических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вопросов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Tahoma"/>
                <a:cs typeface="Tahoma"/>
                <a:sym typeface="Tahoma"/>
              </a:rPr>
              <a:t>.</a:t>
            </a:r>
          </a:p>
        </p:txBody>
      </p:sp>
      <p:sp>
        <p:nvSpPr>
          <p:cNvPr id="9" name="Google Shape;108;p3">
            <a:extLst>
              <a:ext uri="{FF2B5EF4-FFF2-40B4-BE49-F238E27FC236}">
                <a16:creationId xmlns="" xmlns:a16="http://schemas.microsoft.com/office/drawing/2014/main" id="{169F5187-B73B-2ACC-A5A4-8D449B4B473D}"/>
              </a:ext>
            </a:extLst>
          </p:cNvPr>
          <p:cNvSpPr txBox="1"/>
          <p:nvPr/>
        </p:nvSpPr>
        <p:spPr>
          <a:xfrm>
            <a:off x="6456783" y="3914301"/>
            <a:ext cx="5774204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r>
              <a:rPr lang="ru-RU" sz="2400" dirty="0"/>
              <a:t>- деньги нужно считать, беречь;</a:t>
            </a:r>
          </a:p>
          <a:p>
            <a:r>
              <a:rPr lang="ru-RU" sz="2400" dirty="0"/>
              <a:t>- доходы можно увеличить, зарабатывая деньги.</a:t>
            </a:r>
            <a:endParaRPr lang="ru-RU" sz="2400" dirty="0">
              <a:solidFill>
                <a:schemeClr val="tx1"/>
              </a:solidFill>
              <a:latin typeface="+mn-lt"/>
              <a:ea typeface="Tahoma"/>
              <a:cs typeface="Tahoma"/>
              <a:sym typeface="Tahoma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F78F5FD0-901E-7ABF-27B5-20335DA9F35F}"/>
              </a:ext>
            </a:extLst>
          </p:cNvPr>
          <p:cNvSpPr/>
          <p:nvPr/>
        </p:nvSpPr>
        <p:spPr>
          <a:xfrm>
            <a:off x="6916192" y="3084258"/>
            <a:ext cx="4841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1905" algn="ctr" fontAlgn="auto"/>
            <a:r>
              <a:rPr lang="ru-RU" sz="1800" dirty="0">
                <a:solidFill>
                  <a:srgbClr val="FF0000"/>
                </a:solidFill>
              </a:rPr>
              <a:t>(что есть «грамотно» и как надо поступать)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4E8B7BD-0879-1971-E18E-543F1BAA89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7718" y="8095219"/>
            <a:ext cx="9982200" cy="13525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95AB8459-B263-A32F-9B21-B5F41516B1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2356" y="7009260"/>
            <a:ext cx="2505359" cy="257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</a:t>
            </a: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08047784"/>
              </p:ext>
            </p:extLst>
          </p:nvPr>
        </p:nvGraphicFramePr>
        <p:xfrm>
          <a:off x="183482" y="3241204"/>
          <a:ext cx="5720929" cy="552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904411" y="2872119"/>
            <a:ext cx="112977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+mj-lt"/>
              </a:rPr>
              <a:t>Материалы учебного курса по финансовой грамотности для учащихся 2 - 3 </a:t>
            </a:r>
            <a:r>
              <a:rPr lang="ru-RU" sz="3600" b="1" dirty="0" smtClean="0">
                <a:latin typeface="+mj-lt"/>
              </a:rPr>
              <a:t>классов</a:t>
            </a:r>
          </a:p>
          <a:p>
            <a:r>
              <a:rPr lang="ru-RU" sz="3600" dirty="0" smtClean="0">
                <a:latin typeface="+mn-lt"/>
              </a:rPr>
              <a:t>Тема: «Откуда в семье деньги»</a:t>
            </a:r>
          </a:p>
          <a:p>
            <a:r>
              <a:rPr lang="en-US" sz="3600" dirty="0" smtClean="0">
                <a:latin typeface="+mn-lt"/>
              </a:rPr>
              <a:t>URL</a:t>
            </a:r>
            <a:r>
              <a:rPr lang="ru-RU" sz="3600" dirty="0" smtClean="0">
                <a:latin typeface="+mn-lt"/>
              </a:rPr>
              <a:t>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+mn-lt"/>
                <a:hlinkClick r:id="rId10"/>
              </a:rPr>
              <a:t>https://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+mn-lt"/>
                <a:hlinkClick r:id="rId10"/>
              </a:rPr>
              <a:t>fmc.hse.ru/2-3forms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47331" y="5180443"/>
            <a:ext cx="3214891" cy="37593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70104" y="8592747"/>
            <a:ext cx="4744112" cy="14956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042270" y="4026281"/>
            <a:ext cx="4229400" cy="53026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21911" y="5958468"/>
            <a:ext cx="3630693" cy="412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3890" y="7509096"/>
            <a:ext cx="3628972" cy="1761453"/>
          </a:xfrm>
          <a:prstGeom prst="rect">
            <a:avLst/>
          </a:prstGeom>
        </p:spPr>
      </p:pic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</a:t>
            </a: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223752146"/>
              </p:ext>
            </p:extLst>
          </p:nvPr>
        </p:nvGraphicFramePr>
        <p:xfrm>
          <a:off x="-1045030" y="2667910"/>
          <a:ext cx="8177350" cy="572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2" name="Рисунок 11"/>
          <p:cNvPicPr/>
          <p:nvPr/>
        </p:nvPicPr>
        <p:blipFill>
          <a:blip r:embed="rId11"/>
          <a:stretch>
            <a:fillRect/>
          </a:stretch>
        </p:blipFill>
        <p:spPr>
          <a:xfrm>
            <a:off x="5987953" y="3234729"/>
            <a:ext cx="3602015" cy="225926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021638" y="2729962"/>
            <a:ext cx="82500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2"/>
              </a:rPr>
              <a:t>https://rutube.ru/video/7c70906916f6f376d2f699f846dfc507/?&amp;utm_source=embed&amp;utm_medium=referral&amp;utm_campaign=logo&amp;utm_content=7c70906916f6f376d2f699f846dfc507&amp;utm_term=yandex-video.naydex.net%2F&amp;referrer=appmetrica_tracking_id%3D1037600761300671389%26ym_tracking_id%3D8984764603697278928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96821" y="7684874"/>
            <a:ext cx="1971950" cy="70494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013284" y="8998390"/>
            <a:ext cx="2900153" cy="473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https://doligra.ru/43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49760" y="5769567"/>
            <a:ext cx="2864044" cy="40521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304681" y="6778339"/>
            <a:ext cx="2543530" cy="943107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8470152" y="9736551"/>
            <a:ext cx="8278228" cy="473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https://fincult.info/upload/iblock/3b3/skazki_igry_fin_gr.pdf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987953" y="5660911"/>
            <a:ext cx="5414753" cy="1235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Мультфильм о том, </a:t>
            </a:r>
            <a:r>
              <a:rPr lang="ru-RU" dirty="0"/>
              <a:t>что такое семейный бюджет и откуда в нем берутся деньги!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9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3032</TotalTime>
  <Words>1048</Words>
  <Application>Microsoft Office PowerPoint</Application>
  <PresentationFormat>Произвольный</PresentationFormat>
  <Paragraphs>195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Wingdings</vt:lpstr>
      <vt:lpstr>Proxima Nova Rg</vt:lpstr>
      <vt:lpstr>Proxima Nova</vt:lpstr>
      <vt:lpstr>Calibri</vt:lpstr>
      <vt:lpstr>Times New Roman</vt:lpstr>
      <vt:lpstr>Arial</vt:lpstr>
      <vt:lpstr>Tahoma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Учетная запись Майкрософт</cp:lastModifiedBy>
  <cp:revision>80</cp:revision>
  <dcterms:created xsi:type="dcterms:W3CDTF">2003-02-28T13:27:04Z</dcterms:created>
  <dcterms:modified xsi:type="dcterms:W3CDTF">2024-10-27T04:55:55Z</dcterms:modified>
</cp:coreProperties>
</file>