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metadata" ContentType="application/binary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48" r:id="rId1"/>
  </p:sldMasterIdLst>
  <p:notesMasterIdLst>
    <p:notesMasterId r:id="rId23"/>
  </p:notesMasterIdLst>
  <p:sldIdLst>
    <p:sldId id="256" r:id="rId2"/>
    <p:sldId id="416" r:id="rId3"/>
    <p:sldId id="258" r:id="rId4"/>
    <p:sldId id="425" r:id="rId5"/>
    <p:sldId id="426" r:id="rId6"/>
    <p:sldId id="427" r:id="rId7"/>
    <p:sldId id="417" r:id="rId8"/>
    <p:sldId id="418" r:id="rId9"/>
    <p:sldId id="428" r:id="rId10"/>
    <p:sldId id="429" r:id="rId11"/>
    <p:sldId id="430" r:id="rId12"/>
    <p:sldId id="431" r:id="rId13"/>
    <p:sldId id="432" r:id="rId14"/>
    <p:sldId id="419" r:id="rId15"/>
    <p:sldId id="421" r:id="rId16"/>
    <p:sldId id="435" r:id="rId17"/>
    <p:sldId id="422" r:id="rId18"/>
    <p:sldId id="433" r:id="rId19"/>
    <p:sldId id="434" r:id="rId20"/>
    <p:sldId id="424" r:id="rId21"/>
    <p:sldId id="260" r:id="rId22"/>
  </p:sldIdLst>
  <p:sldSz cx="18972213" cy="10691813"/>
  <p:notesSz cx="6858000" cy="9144000"/>
  <p:embeddedFontLst>
    <p:embeddedFont>
      <p:font typeface="Proxima Nova" charset="0"/>
      <p:regular r:id="rId24"/>
      <p:bold r:id="rId25"/>
      <p:italic r:id="rId26"/>
      <p:boldItalic r:id="rId27"/>
    </p:embeddedFont>
    <p:embeddedFont>
      <p:font typeface="Proxima Nova Rg" charset="0"/>
      <p:regular r:id="rId28"/>
      <p:italic r:id="rId29"/>
      <p:boldItalic r:id="rId30"/>
    </p:embeddedFont>
    <p:embeddedFont>
      <p:font typeface="Tahoma" pitchFamily="34" charset="0"/>
      <p:regular r:id="rId31"/>
      <p:bold r:id="rId32"/>
    </p:embeddedFont>
    <p:embeddedFont>
      <p:font typeface="Calibri" pitchFamily="34" charset="0"/>
      <p:regular r:id="rId33"/>
      <p:bold r:id="rId34"/>
      <p:italic r:id="rId35"/>
      <p:boldItalic r:id="rId3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266" userDrawn="1">
          <p15:clr>
            <a:srgbClr val="A4A3A4"/>
          </p15:clr>
        </p15:guide>
        <p15:guide id="2" pos="1069" userDrawn="1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7" roundtripDataSignature="AMtx7mg14KWEQAwqBeKW3ZawvbmYUjr6LA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Лавренова" initials="Л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965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08"/>
    <p:restoredTop sz="94648"/>
  </p:normalViewPr>
  <p:slideViewPr>
    <p:cSldViewPr snapToGrid="0">
      <p:cViewPr>
        <p:scale>
          <a:sx n="49" d="100"/>
          <a:sy n="49" d="100"/>
        </p:scale>
        <p:origin x="-474" y="90"/>
      </p:cViewPr>
      <p:guideLst>
        <p:guide orient="horz" pos="1266"/>
        <p:guide pos="106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1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customschemas.google.com/relationships/presentationmetadata" Target="meta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5840148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" name="Google Shape;86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87" name="Google Shape;87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ru-RU"/>
              <a:pPr marL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1400"/>
                <a:buNone/>
              </a:pPr>
              <a:t>1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xmlns="" val="31750956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xmlns="" val="21035007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xmlns="" val="21035007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xmlns="" val="21035007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xmlns="" val="21035007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xmlns="" val="22449608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xmlns="" val="5542969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xmlns="" val="5542969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xmlns="" val="30402499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xmlns="" val="30402499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xmlns="" val="30402499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" name="Google Shape;86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7" name="Google Shape;87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ru-RU"/>
              <a:pPr marL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1400"/>
                <a:buNone/>
              </a:pPr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10247558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xmlns="" val="1432805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6" name="Google Shape;12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xmlns="" val="41892723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xmlns="" val="39007152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xmlns="" val="39007152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xmlns="" val="39007152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xmlns="" val="39007152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xmlns="" val="6794488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xmlns="" val="21035007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xmlns="" val="2103500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1921637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preserve="1" userDrawn="1">
  <p:cSld name="1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819013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712451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userDrawn="1">
  <p:cSld name="SECTION_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preserve="1" userDrawn="1">
  <p:cSld name="1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39524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preserve="1" userDrawn="1">
  <p:cSld name="1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6840990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preserve="1" userDrawn="1">
  <p:cSld name="1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4639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preserve="1" userDrawn="1">
  <p:cSld name="1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445522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preserve="1" userDrawn="1">
  <p:cSld name="1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1245429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preserve="1" userDrawn="1">
  <p:cSld name="1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857050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1422916" y="950383"/>
            <a:ext cx="16126381" cy="17819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1422916" y="3088746"/>
            <a:ext cx="16126381" cy="6415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1422916" y="9741429"/>
            <a:ext cx="3952544" cy="712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6482173" y="9741429"/>
            <a:ext cx="6007867" cy="712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13596753" y="9741429"/>
            <a:ext cx="3952544" cy="712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52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3.jpe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12.png"/><Relationship Id="rId10" Type="http://schemas.openxmlformats.org/officeDocument/2006/relationships/image" Target="../media/image31.png"/><Relationship Id="rId4" Type="http://schemas.openxmlformats.org/officeDocument/2006/relationships/image" Target="../media/image26.png"/><Relationship Id="rId9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3.jpe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png"/><Relationship Id="rId5" Type="http://schemas.openxmlformats.org/officeDocument/2006/relationships/image" Target="../media/image12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png"/><Relationship Id="rId5" Type="http://schemas.openxmlformats.org/officeDocument/2006/relationships/image" Target="../media/image12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13.jpe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png"/><Relationship Id="rId5" Type="http://schemas.openxmlformats.org/officeDocument/2006/relationships/image" Target="../media/image12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8.png"/><Relationship Id="rId3" Type="http://schemas.openxmlformats.org/officeDocument/2006/relationships/image" Target="../media/image13.jpeg"/><Relationship Id="rId7" Type="http://schemas.openxmlformats.org/officeDocument/2006/relationships/image" Target="../media/image42.png"/><Relationship Id="rId12" Type="http://schemas.openxmlformats.org/officeDocument/2006/relationships/image" Target="../media/image4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1.png"/><Relationship Id="rId11" Type="http://schemas.openxmlformats.org/officeDocument/2006/relationships/image" Target="../media/image46.png"/><Relationship Id="rId5" Type="http://schemas.openxmlformats.org/officeDocument/2006/relationships/image" Target="../media/image40.png"/><Relationship Id="rId10" Type="http://schemas.openxmlformats.org/officeDocument/2006/relationships/image" Target="../media/image45.png"/><Relationship Id="rId4" Type="http://schemas.openxmlformats.org/officeDocument/2006/relationships/image" Target="../media/image12.png"/><Relationship Id="rId9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5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3.jpe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7.png"/><Relationship Id="rId10" Type="http://schemas.openxmlformats.org/officeDocument/2006/relationships/image" Target="../media/image23.png"/><Relationship Id="rId4" Type="http://schemas.openxmlformats.org/officeDocument/2006/relationships/image" Target="../media/image12.png"/><Relationship Id="rId9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"/>
          <p:cNvSpPr txBox="1"/>
          <p:nvPr/>
        </p:nvSpPr>
        <p:spPr>
          <a:xfrm>
            <a:off x="3083136" y="3997122"/>
            <a:ext cx="12355550" cy="2113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200" b="1" dirty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ПРОГРАММА ПОВЫШЕНИЯ КВАЛИФИКАЦИИ </a:t>
            </a:r>
            <a:r>
              <a:rPr lang="ru-RU" sz="3200" b="1" dirty="0" smtClean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«</a:t>
            </a:r>
            <a:r>
              <a:rPr lang="ru-RU" sz="3200" b="1" dirty="0">
                <a:solidFill>
                  <a:schemeClr val="dk1"/>
                </a:solidFill>
                <a:ea typeface="Proxima Nova"/>
                <a:cs typeface="Proxima Nova"/>
                <a:sym typeface="Proxima Nova"/>
              </a:rPr>
              <a:t>СОДЕРЖАНИЕ И МЕТОДИКА ПРЕПОДАВАНИЯ  ФИНАНСОВОЙ ГРАМОТНОСТИ </a:t>
            </a:r>
          </a:p>
          <a:p>
            <a:pPr lvl="0" algn="ctr"/>
            <a:r>
              <a:rPr lang="ru-RU" sz="3200" b="1" dirty="0">
                <a:solidFill>
                  <a:schemeClr val="dk1"/>
                </a:solidFill>
                <a:ea typeface="Proxima Nova"/>
                <a:cs typeface="Proxima Nova"/>
                <a:sym typeface="Proxima Nova"/>
              </a:rPr>
              <a:t>РАЗЛИЧНЫМ КАТЕГОРИЯМ </a:t>
            </a:r>
            <a:r>
              <a:rPr lang="ru-RU" sz="3200" b="1" dirty="0" smtClean="0">
                <a:solidFill>
                  <a:schemeClr val="dk1"/>
                </a:solidFill>
                <a:ea typeface="Proxima Nova"/>
                <a:cs typeface="Proxima Nova"/>
                <a:sym typeface="Proxima Nova"/>
              </a:rPr>
              <a:t>ОБУЧАЮЩИХСЯ</a:t>
            </a:r>
            <a:r>
              <a:rPr lang="ru-RU" sz="3200" b="1" dirty="0" smtClean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»</a:t>
            </a:r>
            <a:endParaRPr lang="ru-RU" sz="3200" b="1" dirty="0">
              <a:solidFill>
                <a:schemeClr val="dk1"/>
              </a:solidFill>
              <a:latin typeface="+mj-lt"/>
              <a:ea typeface="Proxima Nova"/>
              <a:cs typeface="Proxima Nova"/>
              <a:sym typeface="Proxima Nova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16354"/>
            <a:ext cx="10149123" cy="86354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002181" y="3997122"/>
            <a:ext cx="12967850" cy="255454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 algn="ctr"/>
            <a:r>
              <a:rPr lang="ru-RU" sz="4000" dirty="0">
                <a:sym typeface="Proxima Nova"/>
              </a:rPr>
              <a:t>Комплекс образовательных мероприятий </a:t>
            </a:r>
          </a:p>
          <a:p>
            <a:pPr lvl="0" algn="ctr"/>
            <a:r>
              <a:rPr lang="ru-RU" sz="4000" dirty="0">
                <a:sym typeface="Proxima Nova"/>
              </a:rPr>
              <a:t>по теме «</a:t>
            </a:r>
            <a:r>
              <a:rPr lang="ru-RU" sz="4000" dirty="0"/>
              <a:t>Планирование и управление личными финансами: займы и кредиты</a:t>
            </a:r>
            <a:r>
              <a:rPr lang="ru-RU" sz="4000" dirty="0">
                <a:sym typeface="Proxima Nova"/>
              </a:rPr>
              <a:t>» </a:t>
            </a:r>
            <a:br>
              <a:rPr lang="ru-RU" sz="4000" dirty="0">
                <a:sym typeface="Proxima Nova"/>
              </a:rPr>
            </a:br>
            <a:r>
              <a:rPr lang="ru-RU" sz="4000" dirty="0">
                <a:sym typeface="Proxima Nova"/>
              </a:rPr>
              <a:t>для учащихся 10 класса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323" y="2325186"/>
            <a:ext cx="4954095" cy="2843606"/>
          </a:xfrm>
          <a:prstGeom prst="rect">
            <a:avLst/>
          </a:prstGeom>
        </p:spPr>
      </p:pic>
      <p:sp>
        <p:nvSpPr>
          <p:cNvPr id="106" name="Google Shape;106;p3"/>
          <p:cNvSpPr txBox="1"/>
          <p:nvPr/>
        </p:nvSpPr>
        <p:spPr>
          <a:xfrm>
            <a:off x="285413" y="1088547"/>
            <a:ext cx="18972213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3. ОБРАЗОВАТЕЛЬНЫЕ РЕСУРСЫ И ДИДАКТИЧЕСКИЕ </a:t>
            </a:r>
          </a:p>
          <a:p>
            <a:pPr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РАЗДАТОЧНЫЕ МАТЕРИАЛЫ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 smtClean="0">
                <a:solidFill>
                  <a:schemeClr val="bg1"/>
                </a:solidFill>
                <a:latin typeface="Proxima Nova Rg" panose="02000506030000020004" pitchFamily="2" charset="0"/>
              </a:rPr>
              <a:t>10</a:t>
            </a:r>
            <a:endParaRPr lang="ru-RU"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39301" y="2821512"/>
            <a:ext cx="2509069" cy="94023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3836" y="6556354"/>
            <a:ext cx="2976040" cy="3035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02335" y="5519570"/>
            <a:ext cx="2719319" cy="1069896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5519628" y="2667910"/>
            <a:ext cx="11318185" cy="1235916"/>
          </a:xfrm>
          <a:prstGeom prst="rect">
            <a:avLst/>
          </a:prstGeom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/>
            <a:r>
              <a:rPr lang="ru-RU" b="1" dirty="0"/>
              <a:t>Что такое кредит.</a:t>
            </a:r>
            <a:r>
              <a:rPr lang="ru-RU" dirty="0"/>
              <a:t> О том, зачем существует кредит, по каким принципам он работает и что должен помнить финансово грамотный человек, когда решает воспользоваться кредитом. 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519628" y="3932876"/>
            <a:ext cx="11318185" cy="1235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Кредит и его условия. </a:t>
            </a:r>
            <a:r>
              <a:rPr lang="ru-RU" dirty="0"/>
              <a:t>О том, что такое кредит, о его экономических характеристиках, условиях и подходах к выбору, а также о правилах взаимодействия кредитора и заемщика.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519628" y="5212670"/>
            <a:ext cx="11318185" cy="1998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Оценка стоимости кредита и возможностей его погашения.</a:t>
            </a:r>
            <a:r>
              <a:rPr lang="ru-RU" dirty="0"/>
              <a:t> Презентация разбирает понятие полной стоимости кредита и рассматривает ее составляющие, описывает негативные последствия невыплаты кредита и показывает, как правильно поступать, если нет возможности платить по кредиту.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519628" y="7204025"/>
            <a:ext cx="11153581" cy="2379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ru-RU" b="1" dirty="0"/>
              <a:t>Какой кредит выбрать и как его погашать.</a:t>
            </a:r>
            <a:r>
              <a:rPr lang="ru-RU" dirty="0"/>
              <a:t> Презентация объясняет разницу между целевыми и нецелевыми кредитами, описывает их основные виды и объясняет, как рассчитываются суммы ежемесячных платежей при разных методах погашения кредита.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519628" y="8892394"/>
            <a:ext cx="11153581" cy="85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Ипотечные кредиты. </a:t>
            </a:r>
            <a:r>
              <a:rPr lang="ru-RU" dirty="0"/>
              <a:t>О том, что такое ипотечное кредитование и каковы его ключевые условия.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30602" y="2667910"/>
            <a:ext cx="1831533" cy="117301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522" y="4015373"/>
            <a:ext cx="1845613" cy="119558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30603" y="5369668"/>
            <a:ext cx="1831533" cy="118301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20896" y="6731540"/>
            <a:ext cx="1841239" cy="1186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30603" y="8101900"/>
            <a:ext cx="1831532" cy="120364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72567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323" y="2325186"/>
            <a:ext cx="4954095" cy="2843606"/>
          </a:xfrm>
          <a:prstGeom prst="rect">
            <a:avLst/>
          </a:prstGeom>
        </p:spPr>
      </p:pic>
      <p:sp>
        <p:nvSpPr>
          <p:cNvPr id="106" name="Google Shape;106;p3"/>
          <p:cNvSpPr txBox="1"/>
          <p:nvPr/>
        </p:nvSpPr>
        <p:spPr>
          <a:xfrm>
            <a:off x="285413" y="1088547"/>
            <a:ext cx="18972213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3. ОБРАЗОВАТЕЛЬНЫЕ РЕСУРСЫ И ДИДАКТИЧЕСКИЕ </a:t>
            </a:r>
          </a:p>
          <a:p>
            <a:pPr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РАЗДАТОЧНЫЕ МАТЕРИАЛЫ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 smtClean="0">
                <a:solidFill>
                  <a:schemeClr val="bg1"/>
                </a:solidFill>
                <a:latin typeface="Proxima Nova Rg" panose="02000506030000020004" pitchFamily="2" charset="0"/>
              </a:rPr>
              <a:t>11</a:t>
            </a:r>
            <a:endParaRPr lang="ru-RU"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816349" y="2821512"/>
            <a:ext cx="2509069" cy="94023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endParaRPr lang="ru-RU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02335" y="5519570"/>
            <a:ext cx="2719319" cy="1069896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6127791" y="9013347"/>
            <a:ext cx="11318185" cy="854721"/>
          </a:xfrm>
          <a:prstGeom prst="rect">
            <a:avLst/>
          </a:prstGeom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/>
            <a:r>
              <a:rPr lang="ru-RU" b="1" dirty="0"/>
              <a:t>Кредит не подарок.</a:t>
            </a:r>
            <a:r>
              <a:rPr lang="ru-RU" dirty="0"/>
              <a:t> Как Глеб пытался взять деньги в кредит в разных организациях, и что он понял в результате.  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4260" y="6792622"/>
            <a:ext cx="2974161" cy="3032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27793" y="2340430"/>
            <a:ext cx="11367027" cy="6398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342668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323" y="2325186"/>
            <a:ext cx="4954095" cy="2843606"/>
          </a:xfrm>
          <a:prstGeom prst="rect">
            <a:avLst/>
          </a:prstGeom>
        </p:spPr>
      </p:pic>
      <p:sp>
        <p:nvSpPr>
          <p:cNvPr id="106" name="Google Shape;106;p3"/>
          <p:cNvSpPr txBox="1"/>
          <p:nvPr/>
        </p:nvSpPr>
        <p:spPr>
          <a:xfrm>
            <a:off x="285413" y="1088547"/>
            <a:ext cx="18972213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3. ОБРАЗОВАТЕЛЬНЫЕ РЕСУРСЫ И ДИДАКТИЧЕСКИЕ </a:t>
            </a:r>
          </a:p>
          <a:p>
            <a:pPr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РАЗДАТОЧНЫЕ МАТЕРИАЛЫ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 smtClean="0">
                <a:solidFill>
                  <a:schemeClr val="bg1"/>
                </a:solidFill>
                <a:latin typeface="Proxima Nova Rg" panose="02000506030000020004" pitchFamily="2" charset="0"/>
              </a:rPr>
              <a:t>12</a:t>
            </a:r>
            <a:endParaRPr lang="ru-RU"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85413" y="3746988"/>
            <a:ext cx="2509069" cy="142180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6127791" y="9013347"/>
            <a:ext cx="11318185" cy="854721"/>
          </a:xfrm>
          <a:prstGeom prst="rect">
            <a:avLst/>
          </a:prstGeom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/>
            <a:r>
              <a:rPr lang="ru-RU" dirty="0"/>
              <a:t>Позволяет легко и быстро рассчитать график платежей по интересующему вас кредиту, оценить свои возможности погасить долг без просрочек. 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98695" y="2325186"/>
            <a:ext cx="12372975" cy="595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9871" y="5760264"/>
            <a:ext cx="3928212" cy="3967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201323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323" y="2325186"/>
            <a:ext cx="4954095" cy="2843606"/>
          </a:xfrm>
          <a:prstGeom prst="rect">
            <a:avLst/>
          </a:prstGeom>
        </p:spPr>
      </p:pic>
      <p:sp>
        <p:nvSpPr>
          <p:cNvPr id="106" name="Google Shape;106;p3"/>
          <p:cNvSpPr txBox="1"/>
          <p:nvPr/>
        </p:nvSpPr>
        <p:spPr>
          <a:xfrm>
            <a:off x="285413" y="1088547"/>
            <a:ext cx="18972213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3. ОБРАЗОВАТЕЛЬНЫЕ РЕСУРСЫ И ДИДАКТИЧЕСКИЕ </a:t>
            </a:r>
          </a:p>
          <a:p>
            <a:pPr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РАЗДАТОЧНЫЕ МАТЕРИАЛЫ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 smtClean="0">
                <a:solidFill>
                  <a:schemeClr val="bg1"/>
                </a:solidFill>
                <a:latin typeface="Proxima Nova Rg" panose="02000506030000020004" pitchFamily="2" charset="0"/>
              </a:rPr>
              <a:t>13</a:t>
            </a:r>
            <a:endParaRPr lang="ru-RU"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848370" y="3614031"/>
            <a:ext cx="2509069" cy="1687717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98366" y="6610506"/>
            <a:ext cx="8993106" cy="3816429"/>
          </a:xfrm>
          <a:prstGeom prst="rect">
            <a:avLst/>
          </a:prstGeom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 fontAlgn="base"/>
            <a:r>
              <a:rPr lang="ru-RU" sz="2200" b="1" dirty="0"/>
              <a:t>Деловая игра «Кредитная история» для 9-11 класса</a:t>
            </a:r>
          </a:p>
          <a:p>
            <a:pPr algn="just" fontAlgn="base"/>
            <a:r>
              <a:rPr lang="ru-RU" sz="2200" dirty="0"/>
              <a:t>В «Кредитной истории» команды игроков делятся на две группы: банковских сотрудников и заемщиков. По легенде, сторона заемщиков попадает в ситуацию, когда средств на свои финансовые цели не хватает, и приходится взять кредит. Сторона банкиров, в свою очередь, должны убедить заёмщика взять кредит на выгодных для себя условиях.</a:t>
            </a:r>
          </a:p>
          <a:p>
            <a:pPr algn="just" fontAlgn="base"/>
            <a:r>
              <a:rPr lang="ru-RU" sz="2200" dirty="0"/>
              <a:t>В ходе переговоров друг с другом школьники узнают о важных критериях выбора условий кредита, неправомерных действиях, которые могут совершать банки, и о том, почему важно читать договор</a:t>
            </a:r>
            <a:r>
              <a:rPr lang="ru-RU" sz="2200" dirty="0" smtClean="0"/>
              <a:t>.</a:t>
            </a:r>
            <a:endParaRPr lang="ru-RU" sz="22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98184" y="2340430"/>
            <a:ext cx="2719319" cy="1069896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70908" y="3465075"/>
            <a:ext cx="2973869" cy="2973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51853" y="2321548"/>
            <a:ext cx="9597438" cy="4117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0680895" y="6675969"/>
            <a:ext cx="7590775" cy="3139321"/>
          </a:xfrm>
          <a:prstGeom prst="rect">
            <a:avLst/>
          </a:prstGeom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fontAlgn="base"/>
            <a:r>
              <a:rPr lang="ru-RU" sz="2200" b="1" dirty="0"/>
              <a:t>Станционная игра «Побег из долговой ямы»</a:t>
            </a:r>
            <a:endParaRPr lang="ru-RU" sz="2200" dirty="0"/>
          </a:p>
          <a:p>
            <a:pPr fontAlgn="base"/>
            <a:r>
              <a:rPr lang="ru-RU" sz="2200" dirty="0"/>
              <a:t>По сюжету, команды игроков — это семьи, которые взяли кредит. Работая переводчиком, корректором или даже бухгалтером (станции в этой игре — это разные профессии), игроки зарабатывают деньги, чтобы погасить свой долг. При этом время ограничено, если вовремя не внести минимальный платеж по кредиту, начнут начисляться пени, а через двадцать минут после начала в игре появляется судебный пристав.</a:t>
            </a:r>
          </a:p>
        </p:txBody>
      </p:sp>
    </p:spTree>
    <p:extLst>
      <p:ext uri="{BB962C8B-B14F-4D97-AF65-F5344CB8AC3E}">
        <p14:creationId xmlns:p14="http://schemas.microsoft.com/office/powerpoint/2010/main" xmlns="" val="38783666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326424" y="1416027"/>
            <a:ext cx="18645789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600" b="1" dirty="0">
                <a:solidFill>
                  <a:schemeClr val="dk1"/>
                </a:solidFill>
                <a:latin typeface="+mn-lt"/>
                <a:ea typeface="Proxima Nova"/>
                <a:cs typeface="Proxima Nova"/>
                <a:sym typeface="Proxima Nova"/>
              </a:rPr>
              <a:t>4. МЕТОДИЧЕСКИЙ ИНСТРУМЕНТАРИЙ </a:t>
            </a:r>
          </a:p>
          <a:p>
            <a:pPr lvl="0" algn="ctr"/>
            <a:r>
              <a:rPr lang="ru-RU" sz="3600" b="1" dirty="0">
                <a:solidFill>
                  <a:schemeClr val="dk1"/>
                </a:solidFill>
                <a:latin typeface="+mn-lt"/>
                <a:ea typeface="Proxima Nova"/>
                <a:cs typeface="Proxima Nova"/>
                <a:sym typeface="Proxima Nova"/>
              </a:rPr>
              <a:t>(образовательные технологии; методы обучения; педагогические приемы)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 smtClean="0">
                <a:solidFill>
                  <a:schemeClr val="bg1"/>
                </a:solidFill>
                <a:latin typeface="Proxima Nova Rg" panose="02000506030000020004" pitchFamily="2" charset="0"/>
              </a:rPr>
              <a:t>14</a:t>
            </a:r>
            <a:endParaRPr lang="ru-RU"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sp>
        <p:nvSpPr>
          <p:cNvPr id="7" name="Google Shape;108;p3">
            <a:extLst>
              <a:ext uri="{FF2B5EF4-FFF2-40B4-BE49-F238E27FC236}">
                <a16:creationId xmlns:lc="http://schemas.openxmlformats.org/drawingml/2006/lockedCanvas" xmlns:a16="http://schemas.microsoft.com/office/drawing/2014/main" xmlns="" id="{60D87503-D930-4D73-978E-1A61EA558777}"/>
              </a:ext>
            </a:extLst>
          </p:cNvPr>
          <p:cNvSpPr txBox="1"/>
          <p:nvPr/>
        </p:nvSpPr>
        <p:spPr>
          <a:xfrm>
            <a:off x="929871" y="3092096"/>
            <a:ext cx="6244970" cy="1436549"/>
          </a:xfrm>
          <a:prstGeom prst="rect">
            <a:avLst/>
          </a:prstGeom>
          <a:solidFill>
            <a:srgbClr val="009657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1400"/>
            </a:pPr>
            <a:endParaRPr lang="ru-RU" sz="1400" b="1" cap="all" dirty="0" smtClean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  <a:p>
            <a:pPr algn="ctr">
              <a:buSzPts val="1400"/>
            </a:pPr>
            <a:r>
              <a:rPr lang="ru-RU" sz="2800" b="1" cap="all" dirty="0" smtClean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Образовательные технологии : </a:t>
            </a:r>
          </a:p>
          <a:p>
            <a:pPr algn="ctr">
              <a:buSzPts val="1400"/>
            </a:pPr>
            <a:endParaRPr sz="14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8" name="Google Shape;108;p3">
            <a:extLst>
              <a:ext uri="{FF2B5EF4-FFF2-40B4-BE49-F238E27FC236}">
                <a16:creationId xmlns:lc="http://schemas.openxmlformats.org/drawingml/2006/lockedCanvas" xmlns:a16="http://schemas.microsoft.com/office/drawing/2014/main" xmlns="" id="{60D87503-D930-4D73-978E-1A61EA558777}"/>
              </a:ext>
            </a:extLst>
          </p:cNvPr>
          <p:cNvSpPr txBox="1"/>
          <p:nvPr/>
        </p:nvSpPr>
        <p:spPr>
          <a:xfrm>
            <a:off x="929871" y="5344609"/>
            <a:ext cx="6244970" cy="1436549"/>
          </a:xfrm>
          <a:prstGeom prst="rect">
            <a:avLst/>
          </a:prstGeom>
          <a:solidFill>
            <a:srgbClr val="009657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1400"/>
            </a:pPr>
            <a:endParaRPr lang="ru-RU" sz="2800" b="1" cap="all" dirty="0" smtClean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  <a:p>
            <a:pPr algn="ctr">
              <a:buSzPts val="1400"/>
            </a:pPr>
            <a:r>
              <a:rPr lang="ru-RU" sz="2800" b="1" cap="all" dirty="0" smtClean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Методы обучения:</a:t>
            </a:r>
          </a:p>
          <a:p>
            <a:pPr algn="ctr">
              <a:buSzPts val="1400"/>
            </a:pPr>
            <a:r>
              <a:rPr lang="ru-RU" sz="2800" b="1" cap="all" dirty="0" smtClean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 </a:t>
            </a:r>
            <a:endParaRPr sz="28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9" name="Google Shape;108;p3">
            <a:extLst>
              <a:ext uri="{FF2B5EF4-FFF2-40B4-BE49-F238E27FC236}">
                <a16:creationId xmlns:lc="http://schemas.openxmlformats.org/drawingml/2006/lockedCanvas" xmlns:a16="http://schemas.microsoft.com/office/drawing/2014/main" xmlns="" id="{60D87503-D930-4D73-978E-1A61EA558777}"/>
              </a:ext>
            </a:extLst>
          </p:cNvPr>
          <p:cNvSpPr txBox="1"/>
          <p:nvPr/>
        </p:nvSpPr>
        <p:spPr>
          <a:xfrm>
            <a:off x="929871" y="7644642"/>
            <a:ext cx="6244970" cy="1436549"/>
          </a:xfrm>
          <a:prstGeom prst="rect">
            <a:avLst/>
          </a:prstGeom>
          <a:solidFill>
            <a:srgbClr val="009657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1400"/>
            </a:pPr>
            <a:endParaRPr lang="ru-RU" sz="2800" b="1" cap="all" dirty="0" smtClean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  <a:p>
            <a:pPr algn="ctr">
              <a:buSzPts val="1400"/>
            </a:pPr>
            <a:r>
              <a:rPr lang="ru-RU" sz="2800" b="1" cap="all" dirty="0" smtClean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Педагогические приёмы:</a:t>
            </a:r>
          </a:p>
          <a:p>
            <a:pPr algn="ctr">
              <a:buSzPts val="1400"/>
            </a:pPr>
            <a:r>
              <a:rPr lang="ru-RU" sz="2800" b="1" cap="all" dirty="0" smtClean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 </a:t>
            </a:r>
            <a:endParaRPr sz="28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7174839" y="3550192"/>
            <a:ext cx="1043951" cy="4259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7174838" y="5849919"/>
            <a:ext cx="1043951" cy="4259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7174841" y="8147473"/>
            <a:ext cx="1043951" cy="4259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8218792" y="3347657"/>
            <a:ext cx="9434251" cy="830997"/>
          </a:xfrm>
          <a:prstGeom prst="rect">
            <a:avLst/>
          </a:prstGeom>
          <a:ln>
            <a:solidFill>
              <a:srgbClr val="00B050"/>
            </a:solidFill>
          </a:ln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42265" indent="-342900" algn="just">
              <a:buFontTx/>
              <a:buChar char="-"/>
            </a:pPr>
            <a:r>
              <a:rPr lang="ru-RU" sz="2400" dirty="0" smtClean="0"/>
              <a:t>использование </a:t>
            </a:r>
            <a:r>
              <a:rPr lang="ru-RU" sz="2400" dirty="0"/>
              <a:t>элементов групповой </a:t>
            </a:r>
            <a:r>
              <a:rPr lang="ru-RU" sz="2400" dirty="0" smtClean="0"/>
              <a:t>технологии;</a:t>
            </a:r>
          </a:p>
          <a:p>
            <a:pPr marL="342265" indent="-342900" algn="just">
              <a:buFontTx/>
              <a:buChar char="-"/>
            </a:pPr>
            <a:r>
              <a:rPr lang="ru-RU" sz="2400" dirty="0" smtClean="0"/>
              <a:t>технология </a:t>
            </a:r>
            <a:r>
              <a:rPr lang="ru-RU" sz="2400" dirty="0"/>
              <a:t>проблемного обучения.</a:t>
            </a:r>
            <a:endParaRPr lang="ru-RU" sz="2400" dirty="0">
              <a:latin typeface="+mn-lt"/>
              <a:ea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218789" y="4528645"/>
            <a:ext cx="9434251" cy="2677656"/>
          </a:xfrm>
          <a:prstGeom prst="rect">
            <a:avLst/>
          </a:prstGeom>
          <a:ln>
            <a:solidFill>
              <a:srgbClr val="00B050"/>
            </a:solidFill>
          </a:ln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42265" indent="-342900" algn="just">
              <a:buFontTx/>
              <a:buChar char="-"/>
            </a:pPr>
            <a:r>
              <a:rPr lang="ru-RU" sz="2400" dirty="0" smtClean="0"/>
              <a:t>наглядный</a:t>
            </a:r>
            <a:r>
              <a:rPr lang="ru-RU" sz="2400" dirty="0"/>
              <a:t>, </a:t>
            </a:r>
            <a:endParaRPr lang="ru-RU" sz="2400" dirty="0" smtClean="0"/>
          </a:p>
          <a:p>
            <a:pPr marL="342265" indent="-342900" algn="just">
              <a:buFontTx/>
              <a:buChar char="-"/>
            </a:pPr>
            <a:r>
              <a:rPr lang="ru-RU" sz="2400" dirty="0" smtClean="0"/>
              <a:t>практический</a:t>
            </a:r>
            <a:r>
              <a:rPr lang="ru-RU" sz="2400" dirty="0"/>
              <a:t>, </a:t>
            </a:r>
            <a:endParaRPr lang="ru-RU" sz="2400" dirty="0" smtClean="0"/>
          </a:p>
          <a:p>
            <a:pPr marL="342265" indent="-342900" algn="just">
              <a:buFontTx/>
              <a:buChar char="-"/>
            </a:pPr>
            <a:r>
              <a:rPr lang="ru-RU" sz="2400" dirty="0" smtClean="0"/>
              <a:t>частично-поисковый</a:t>
            </a:r>
            <a:r>
              <a:rPr lang="ru-RU" sz="2400" dirty="0"/>
              <a:t>, </a:t>
            </a:r>
            <a:endParaRPr lang="ru-RU" sz="2400" dirty="0" smtClean="0"/>
          </a:p>
          <a:p>
            <a:pPr marL="342265" indent="-342900" algn="just">
              <a:buFontTx/>
              <a:buChar char="-"/>
            </a:pPr>
            <a:r>
              <a:rPr lang="ru-RU" sz="2400" dirty="0" smtClean="0"/>
              <a:t>словесный</a:t>
            </a:r>
            <a:r>
              <a:rPr lang="ru-RU" sz="2400" dirty="0"/>
              <a:t>, </a:t>
            </a:r>
            <a:endParaRPr lang="ru-RU" sz="2400" dirty="0" smtClean="0"/>
          </a:p>
          <a:p>
            <a:pPr marL="342265" indent="-342900" algn="just">
              <a:buFontTx/>
              <a:buChar char="-"/>
            </a:pPr>
            <a:r>
              <a:rPr lang="ru-RU" sz="2400" dirty="0" smtClean="0"/>
              <a:t>ментальная </a:t>
            </a:r>
            <a:r>
              <a:rPr lang="ru-RU" sz="2400" dirty="0"/>
              <a:t>карта, </a:t>
            </a:r>
            <a:endParaRPr lang="ru-RU" sz="2400" dirty="0" smtClean="0"/>
          </a:p>
          <a:p>
            <a:pPr marL="342265" indent="-342900" algn="just">
              <a:buFontTx/>
              <a:buChar char="-"/>
            </a:pPr>
            <a:r>
              <a:rPr lang="ru-RU" sz="2400" dirty="0" smtClean="0"/>
              <a:t>обмен </a:t>
            </a:r>
            <a:r>
              <a:rPr lang="ru-RU" sz="2400" dirty="0"/>
              <a:t>информацией, </a:t>
            </a:r>
            <a:endParaRPr lang="ru-RU" sz="2400" dirty="0" smtClean="0"/>
          </a:p>
          <a:p>
            <a:pPr marL="342265" indent="-342900" algn="just">
              <a:buFontTx/>
              <a:buChar char="-"/>
            </a:pPr>
            <a:r>
              <a:rPr lang="ru-RU" sz="2400" dirty="0" smtClean="0"/>
              <a:t>дискуссия.</a:t>
            </a:r>
            <a:endParaRPr lang="ru-RU" sz="2400" dirty="0">
              <a:latin typeface="+mn-lt"/>
              <a:ea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218792" y="7739254"/>
            <a:ext cx="9434251" cy="1200329"/>
          </a:xfrm>
          <a:prstGeom prst="rect">
            <a:avLst/>
          </a:prstGeom>
          <a:ln>
            <a:solidFill>
              <a:srgbClr val="00B050"/>
            </a:solidFill>
          </a:ln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42265" indent="-342900">
              <a:buFontTx/>
              <a:buChar char="-"/>
            </a:pPr>
            <a:r>
              <a:rPr lang="ru-RU" sz="2400" dirty="0"/>
              <a:t>фронтальный опрос, </a:t>
            </a:r>
            <a:endParaRPr lang="ru-RU" sz="2400" dirty="0" smtClean="0"/>
          </a:p>
          <a:p>
            <a:pPr marL="342265" indent="-342900">
              <a:buFontTx/>
              <a:buChar char="-"/>
            </a:pPr>
            <a:r>
              <a:rPr lang="ru-RU" sz="2400" dirty="0" smtClean="0"/>
              <a:t>постановка </a:t>
            </a:r>
            <a:r>
              <a:rPr lang="ru-RU" sz="2400" dirty="0"/>
              <a:t>проблемы, </a:t>
            </a:r>
            <a:endParaRPr lang="ru-RU" sz="2400" dirty="0" smtClean="0"/>
          </a:p>
          <a:p>
            <a:pPr marL="342265" indent="-342900">
              <a:buFontTx/>
              <a:buChar char="-"/>
            </a:pPr>
            <a:r>
              <a:rPr lang="ru-RU" sz="2400" dirty="0" smtClean="0"/>
              <a:t>беседа</a:t>
            </a:r>
            <a:r>
              <a:rPr lang="ru-RU" sz="2400" dirty="0"/>
              <a:t>.</a:t>
            </a:r>
            <a:endParaRPr lang="ru-RU" sz="2400" dirty="0">
              <a:latin typeface="+mn-lt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51149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326424" y="1416027"/>
            <a:ext cx="18645789" cy="1805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600" b="1" dirty="0" smtClean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5. </a:t>
            </a:r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ИНТЕГРАЦИЯ С ДРУГИМИ ВИДАМИ ФУНКЦИОНАЛЬНОЙ ГРАМОТНОСТИ (интегративные задания) </a:t>
            </a:r>
          </a:p>
          <a:p>
            <a:pPr lvl="0" algn="ctr"/>
            <a:endParaRPr lang="ru-RU" sz="3600" b="1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 smtClean="0">
                <a:solidFill>
                  <a:schemeClr val="bg1"/>
                </a:solidFill>
                <a:latin typeface="Proxima Nova Rg" panose="02000506030000020004" pitchFamily="2" charset="0"/>
              </a:rPr>
              <a:t>15</a:t>
            </a:r>
            <a:endParaRPr lang="ru-RU"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lc="http://schemas.openxmlformats.org/drawingml/2006/lockedCanvas" xmlns:a16="http://schemas.microsoft.com/office/drawing/2014/main" xmlns="" id="{2CEA3A12-BEC0-4CD7-8D15-551BCEC05D1D}"/>
              </a:ext>
            </a:extLst>
          </p:cNvPr>
          <p:cNvSpPr/>
          <p:nvPr/>
        </p:nvSpPr>
        <p:spPr>
          <a:xfrm>
            <a:off x="5094185" y="2702035"/>
            <a:ext cx="8472557" cy="52529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r>
              <a:rPr lang="ru-RU" sz="3200" dirty="0"/>
              <a:t>ФИНАНСОВАЯ ГРАМОТНОСТЬ </a:t>
            </a:r>
          </a:p>
        </p:txBody>
      </p:sp>
      <p:sp>
        <p:nvSpPr>
          <p:cNvPr id="8" name="Знак ''плюс'' 1">
            <a:extLst>
              <a:ext uri="{FF2B5EF4-FFF2-40B4-BE49-F238E27FC236}">
                <a16:creationId xmlns:lc="http://schemas.openxmlformats.org/drawingml/2006/lockedCanvas" xmlns:a16="http://schemas.microsoft.com/office/drawing/2014/main" xmlns="" id="{77C2454D-588D-4A55-9804-2F67DDD82865}"/>
              </a:ext>
            </a:extLst>
          </p:cNvPr>
          <p:cNvSpPr/>
          <p:nvPr/>
        </p:nvSpPr>
        <p:spPr>
          <a:xfrm>
            <a:off x="8718970" y="3221908"/>
            <a:ext cx="1222985" cy="1047322"/>
          </a:xfrm>
          <a:prstGeom prst="mathPlus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endParaRPr lang="ru-RU" dirty="0"/>
          </a:p>
        </p:txBody>
      </p:sp>
      <p:sp>
        <p:nvSpPr>
          <p:cNvPr id="9" name="TextBox 2"/>
          <p:cNvSpPr txBox="1"/>
          <p:nvPr/>
        </p:nvSpPr>
        <p:spPr>
          <a:xfrm>
            <a:off x="773062" y="3693002"/>
            <a:ext cx="7843754" cy="1077218"/>
          </a:xfrm>
          <a:prstGeom prst="rect">
            <a:avLst/>
          </a:prstGeom>
          <a:solidFill>
            <a:srgbClr val="FF9933"/>
          </a:solidFill>
          <a:ln>
            <a:solidFill>
              <a:srgbClr val="FFC000"/>
            </a:solidFill>
          </a:ln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ru-RU" sz="3200" b="1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Инструментальные направления функциональной грамотности</a:t>
            </a:r>
            <a:endParaRPr lang="ru-RU" sz="3200" b="1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21"/>
          <p:cNvSpPr txBox="1"/>
          <p:nvPr/>
        </p:nvSpPr>
        <p:spPr>
          <a:xfrm>
            <a:off x="10175419" y="3683694"/>
            <a:ext cx="7843754" cy="1077218"/>
          </a:xfrm>
          <a:prstGeom prst="rect">
            <a:avLst/>
          </a:prstGeom>
          <a:solidFill>
            <a:srgbClr val="EE0077"/>
          </a:solidFill>
          <a:ln>
            <a:solidFill>
              <a:srgbClr val="EE0077"/>
            </a:solidFill>
          </a:ln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ru-RU" sz="3200" b="1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Тематические направления функциональной грамотности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lc="http://schemas.openxmlformats.org/drawingml/2006/lockedCanvas" xmlns:a16="http://schemas.microsoft.com/office/drawing/2014/main" xmlns="" id="{9D81AEFD-BC83-49D2-9742-E774FDA61350}"/>
              </a:ext>
            </a:extLst>
          </p:cNvPr>
          <p:cNvSpPr/>
          <p:nvPr/>
        </p:nvSpPr>
        <p:spPr>
          <a:xfrm>
            <a:off x="1408802" y="5345906"/>
            <a:ext cx="4325774" cy="606377"/>
          </a:xfrm>
          <a:prstGeom prst="rect">
            <a:avLst/>
          </a:prstGeom>
          <a:ln>
            <a:solidFill>
              <a:srgbClr val="FF9933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r>
              <a:rPr lang="ru-RU" dirty="0"/>
              <a:t>МАТЕМАТИЧЕСКАЯ 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lc="http://schemas.openxmlformats.org/drawingml/2006/lockedCanvas" xmlns:a16="http://schemas.microsoft.com/office/drawing/2014/main" xmlns="" id="{0100D91F-846D-47AD-845A-488DB705BF0A}"/>
              </a:ext>
            </a:extLst>
          </p:cNvPr>
          <p:cNvSpPr/>
          <p:nvPr/>
        </p:nvSpPr>
        <p:spPr>
          <a:xfrm>
            <a:off x="1408803" y="6572868"/>
            <a:ext cx="4325774" cy="505839"/>
          </a:xfrm>
          <a:prstGeom prst="rect">
            <a:avLst/>
          </a:prstGeom>
          <a:ln>
            <a:solidFill>
              <a:srgbClr val="FC9228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r>
              <a:rPr lang="ru-RU" dirty="0"/>
              <a:t>ЧИТАТЕЛЬСКАЯ 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lc="http://schemas.openxmlformats.org/drawingml/2006/lockedCanvas" xmlns:a16="http://schemas.microsoft.com/office/drawing/2014/main" xmlns="" id="{9D81AEFD-BC83-49D2-9742-E774FDA61350}"/>
              </a:ext>
            </a:extLst>
          </p:cNvPr>
          <p:cNvSpPr/>
          <p:nvPr/>
        </p:nvSpPr>
        <p:spPr>
          <a:xfrm>
            <a:off x="1408803" y="7567309"/>
            <a:ext cx="4325773" cy="606377"/>
          </a:xfrm>
          <a:prstGeom prst="rect">
            <a:avLst/>
          </a:prstGeom>
          <a:ln>
            <a:solidFill>
              <a:srgbClr val="FC9228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r>
              <a:rPr lang="ru-RU" dirty="0" smtClean="0"/>
              <a:t>ЦИФРОВАЯ </a:t>
            </a:r>
            <a:endParaRPr lang="ru-RU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lc="http://schemas.openxmlformats.org/drawingml/2006/lockedCanvas" xmlns:a16="http://schemas.microsoft.com/office/drawing/2014/main" xmlns="" id="{CE88DDCF-42C5-46C6-BD44-0EAF8E6EF2F0}"/>
              </a:ext>
            </a:extLst>
          </p:cNvPr>
          <p:cNvSpPr/>
          <p:nvPr/>
        </p:nvSpPr>
        <p:spPr>
          <a:xfrm>
            <a:off x="10732453" y="5042716"/>
            <a:ext cx="7053256" cy="606379"/>
          </a:xfrm>
          <a:prstGeom prst="rect">
            <a:avLst/>
          </a:prstGeom>
          <a:ln>
            <a:solidFill>
              <a:srgbClr val="EE0077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r>
              <a:rPr lang="ru-RU" dirty="0" smtClean="0"/>
              <a:t>ЕСТЕСТВЕННО-НАУЧНАЯ ГРАМОТНОСТЬ </a:t>
            </a:r>
            <a:endParaRPr lang="ru-RU" dirty="0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lc="http://schemas.openxmlformats.org/drawingml/2006/lockedCanvas" xmlns:a16="http://schemas.microsoft.com/office/drawing/2014/main" xmlns="" id="{DF384FCF-BD29-4A32-AC59-E094EBA09FD9}"/>
              </a:ext>
            </a:extLst>
          </p:cNvPr>
          <p:cNvSpPr/>
          <p:nvPr/>
        </p:nvSpPr>
        <p:spPr>
          <a:xfrm>
            <a:off x="10732453" y="6766261"/>
            <a:ext cx="7053256" cy="606378"/>
          </a:xfrm>
          <a:prstGeom prst="rect">
            <a:avLst/>
          </a:prstGeom>
          <a:ln>
            <a:solidFill>
              <a:srgbClr val="EE0077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r>
              <a:rPr lang="ru-RU" dirty="0"/>
              <a:t>ГЛОБАЛЬНЫЕ КОМПЕТЕНЦИИ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lc="http://schemas.openxmlformats.org/drawingml/2006/lockedCanvas" xmlns:a16="http://schemas.microsoft.com/office/drawing/2014/main" xmlns="" id="{DF384FCF-BD29-4A32-AC59-E094EBA09FD9}"/>
              </a:ext>
            </a:extLst>
          </p:cNvPr>
          <p:cNvSpPr/>
          <p:nvPr/>
        </p:nvSpPr>
        <p:spPr>
          <a:xfrm>
            <a:off x="10732453" y="8352138"/>
            <a:ext cx="7053256" cy="606378"/>
          </a:xfrm>
          <a:prstGeom prst="rect">
            <a:avLst/>
          </a:prstGeom>
          <a:ln>
            <a:solidFill>
              <a:srgbClr val="EE0077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r>
              <a:rPr lang="ru-RU" dirty="0" smtClean="0"/>
              <a:t>КРЕАТИВНОЕ МЫШЛЕНИЕ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074686" y="4864265"/>
            <a:ext cx="3574632" cy="1569660"/>
          </a:xfrm>
          <a:prstGeom prst="rect">
            <a:avLst/>
          </a:prstGeom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altLang="ru-RU" sz="2400" dirty="0">
                <a:latin typeface="Times New Roman" panose="02020603050405020304" pitchFamily="18" charset="0"/>
                <a:sym typeface="Tahoma" panose="020B0604030504040204" pitchFamily="34" charset="0"/>
              </a:rPr>
              <a:t>использование математических расчетов для решения финансовых задач</a:t>
            </a:r>
            <a:endParaRPr lang="ru-RU" sz="24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6121678" y="6355069"/>
            <a:ext cx="3820277" cy="830997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altLang="ru-RU" sz="2400" dirty="0">
                <a:latin typeface="Times New Roman" panose="02020603050405020304" pitchFamily="18" charset="0"/>
                <a:sym typeface="Tahoma" panose="020B0604030504040204" pitchFamily="34" charset="0"/>
              </a:rPr>
              <a:t>понимание предложенного </a:t>
            </a:r>
            <a:endParaRPr lang="ru-RU" altLang="ru-RU" sz="2400" dirty="0" smtClean="0">
              <a:latin typeface="Times New Roman" panose="02020603050405020304" pitchFamily="18" charset="0"/>
              <a:sym typeface="Tahoma" panose="020B0604030504040204" pitchFamily="34" charset="0"/>
            </a:endParaRPr>
          </a:p>
          <a:p>
            <a:r>
              <a:rPr lang="ru-RU" altLang="ru-RU" sz="2400" dirty="0" smtClean="0">
                <a:latin typeface="Times New Roman" panose="02020603050405020304" pitchFamily="18" charset="0"/>
                <a:sym typeface="Tahoma" panose="020B0604030504040204" pitchFamily="34" charset="0"/>
              </a:rPr>
              <a:t>к </a:t>
            </a:r>
            <a:r>
              <a:rPr lang="ru-RU" altLang="ru-RU" sz="2400" dirty="0">
                <a:latin typeface="Times New Roman" panose="02020603050405020304" pitchFamily="18" charset="0"/>
                <a:sym typeface="Tahoma" panose="020B0604030504040204" pitchFamily="34" charset="0"/>
              </a:rPr>
              <a:t>анализу текста</a:t>
            </a:r>
            <a:endParaRPr lang="ru-RU" sz="2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121678" y="7388856"/>
            <a:ext cx="382027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</a:rPr>
              <a:t>использование цифровых средств коммуникации, банка интерактивных заданий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732453" y="5732000"/>
            <a:ext cx="8631211" cy="85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</a:rPr>
              <a:t>понимание взаимозависимости жизненных процессов и бытовых условий от принятия финансовых решений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0732453" y="7497417"/>
            <a:ext cx="8236584" cy="85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</a:rPr>
              <a:t>осознание зависимости кредитных условий от глобальной экономической ситуации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10732452" y="8958516"/>
            <a:ext cx="7539217" cy="85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</a:rPr>
              <a:t>применение креативного мышления при составлении задач и описании </a:t>
            </a:r>
            <a:r>
              <a:rPr lang="ru-RU" sz="2400" dirty="0" smtClean="0">
                <a:latin typeface="Times New Roman" panose="02020603050405020304" pitchFamily="18" charset="0"/>
              </a:rPr>
              <a:t>условий, в деловых играх</a:t>
            </a:r>
            <a:endParaRPr lang="ru-RU" sz="2400" dirty="0">
              <a:latin typeface="Times New Roman" panose="02020603050405020304" pitchFamily="18" charset="0"/>
            </a:endParaRPr>
          </a:p>
        </p:txBody>
      </p:sp>
      <p:cxnSp>
        <p:nvCxnSpPr>
          <p:cNvPr id="22" name="Прямая со стрелкой 21"/>
          <p:cNvCxnSpPr>
            <a:endCxn id="11" idx="1"/>
          </p:cNvCxnSpPr>
          <p:nvPr/>
        </p:nvCxnSpPr>
        <p:spPr>
          <a:xfrm>
            <a:off x="773062" y="5649094"/>
            <a:ext cx="635740" cy="1"/>
          </a:xfrm>
          <a:prstGeom prst="straightConnector1">
            <a:avLst/>
          </a:prstGeom>
          <a:ln w="38100">
            <a:solidFill>
              <a:srgbClr val="FF99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773063" y="7870496"/>
            <a:ext cx="635740" cy="1"/>
          </a:xfrm>
          <a:prstGeom prst="straightConnector1">
            <a:avLst/>
          </a:prstGeom>
          <a:ln w="38100">
            <a:solidFill>
              <a:srgbClr val="FF99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773063" y="6827888"/>
            <a:ext cx="635740" cy="1"/>
          </a:xfrm>
          <a:prstGeom prst="straightConnector1">
            <a:avLst/>
          </a:prstGeom>
          <a:ln w="38100">
            <a:solidFill>
              <a:srgbClr val="FF99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792211" y="4773569"/>
            <a:ext cx="0" cy="3096927"/>
          </a:xfrm>
          <a:prstGeom prst="line">
            <a:avLst/>
          </a:prstGeom>
          <a:ln w="38100">
            <a:solidFill>
              <a:srgbClr val="FC92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10175419" y="5345905"/>
            <a:ext cx="589278" cy="0"/>
          </a:xfrm>
          <a:prstGeom prst="straightConnector1">
            <a:avLst/>
          </a:prstGeom>
          <a:ln w="38100">
            <a:solidFill>
              <a:srgbClr val="EE007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10175419" y="8655327"/>
            <a:ext cx="589278" cy="0"/>
          </a:xfrm>
          <a:prstGeom prst="straightConnector1">
            <a:avLst/>
          </a:prstGeom>
          <a:ln w="38100">
            <a:solidFill>
              <a:srgbClr val="EE007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10162736" y="7106825"/>
            <a:ext cx="589278" cy="0"/>
          </a:xfrm>
          <a:prstGeom prst="straightConnector1">
            <a:avLst/>
          </a:prstGeom>
          <a:ln w="38100">
            <a:solidFill>
              <a:srgbClr val="EE007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0175419" y="4760912"/>
            <a:ext cx="0" cy="3894415"/>
          </a:xfrm>
          <a:prstGeom prst="line">
            <a:avLst/>
          </a:prstGeom>
          <a:ln w="38100">
            <a:solidFill>
              <a:srgbClr val="EE00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9261589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326424" y="898072"/>
            <a:ext cx="18645789" cy="16212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200" b="1" dirty="0" smtClean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5. </a:t>
            </a:r>
            <a:r>
              <a:rPr lang="ru-RU" sz="32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ИНТЕГРАЦИЯ С ДРУГИМИ ВИДАМИ ФУНКЦИОНАЛЬНОЙ ГРАМОТНОСТИ (интегративные задания) </a:t>
            </a:r>
          </a:p>
          <a:p>
            <a:pPr lvl="0" algn="ctr"/>
            <a:endParaRPr lang="ru-RU" sz="3200" b="1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 smtClean="0">
                <a:solidFill>
                  <a:schemeClr val="bg1"/>
                </a:solidFill>
                <a:latin typeface="Proxima Nova Rg" panose="02000506030000020004" pitchFamily="2" charset="0"/>
              </a:rPr>
              <a:t>16</a:t>
            </a:r>
            <a:endParaRPr lang="ru-RU"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lc="http://schemas.openxmlformats.org/drawingml/2006/lockedCanvas" xmlns:a16="http://schemas.microsoft.com/office/drawing/2014/main" xmlns="" id="{2CEA3A12-BEC0-4CD7-8D15-551BCEC05D1D}"/>
              </a:ext>
            </a:extLst>
          </p:cNvPr>
          <p:cNvSpPr/>
          <p:nvPr/>
        </p:nvSpPr>
        <p:spPr>
          <a:xfrm>
            <a:off x="458659" y="1586544"/>
            <a:ext cx="6428523" cy="555035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r>
              <a:rPr lang="ru-RU" sz="3200" dirty="0" smtClean="0"/>
              <a:t>РЕШЕНИЕ ЗАДАЧИ </a:t>
            </a:r>
            <a:endParaRPr lang="ru-RU" sz="3200" dirty="0"/>
          </a:p>
        </p:txBody>
      </p:sp>
      <p:sp>
        <p:nvSpPr>
          <p:cNvPr id="9" name="TextBox 2"/>
          <p:cNvSpPr txBox="1"/>
          <p:nvPr/>
        </p:nvSpPr>
        <p:spPr>
          <a:xfrm>
            <a:off x="12412493" y="1571673"/>
            <a:ext cx="6031150" cy="584775"/>
          </a:xfrm>
          <a:prstGeom prst="rect">
            <a:avLst/>
          </a:prstGeom>
          <a:solidFill>
            <a:srgbClr val="FF9933"/>
          </a:solidFill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ru-RU" sz="3200" b="1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УСЛОВИЕ</a:t>
            </a:r>
            <a:endParaRPr lang="ru-RU" sz="3200" b="1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660" y="2200142"/>
            <a:ext cx="5611400" cy="3965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66926" y="3355884"/>
            <a:ext cx="2665605" cy="2691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89880" y="2361078"/>
            <a:ext cx="6732061" cy="371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46026" y="2044033"/>
            <a:ext cx="2800426" cy="1311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TextBox 2"/>
          <p:cNvSpPr txBox="1"/>
          <p:nvPr/>
        </p:nvSpPr>
        <p:spPr>
          <a:xfrm>
            <a:off x="458660" y="6074278"/>
            <a:ext cx="17984983" cy="5847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ru-RU" sz="3200" b="1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РЕШЕНИЕ</a:t>
            </a:r>
            <a:endParaRPr lang="ru-RU" sz="3200" b="1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660" y="6751462"/>
            <a:ext cx="5074582" cy="3784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82748" y="10350001"/>
            <a:ext cx="1095375" cy="18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69536" y="6751462"/>
            <a:ext cx="5080736" cy="356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038520" y="6731776"/>
            <a:ext cx="5432357" cy="64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034436" y="7280967"/>
            <a:ext cx="5105700" cy="3300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076983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326424" y="1212827"/>
            <a:ext cx="18645789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600" b="1" dirty="0" smtClean="0">
                <a:solidFill>
                  <a:schemeClr val="dk1"/>
                </a:solidFill>
                <a:latin typeface="+mn-lt"/>
                <a:ea typeface="Proxima Nova"/>
                <a:cs typeface="Proxima Nova"/>
                <a:sym typeface="Proxima Nova"/>
              </a:rPr>
              <a:t>ПЛАН ПРОВЕДЕНИЯ ОБРАЗОВАТЕЛЬНЫХ АКТИВНОСТЕЙ</a:t>
            </a:r>
          </a:p>
          <a:p>
            <a:pPr lvl="0" algn="ctr"/>
            <a:r>
              <a:rPr lang="ru-RU" sz="3600" b="1" dirty="0" smtClean="0">
                <a:solidFill>
                  <a:schemeClr val="dk1"/>
                </a:solidFill>
                <a:latin typeface="+mn-lt"/>
                <a:ea typeface="Proxima Nova"/>
                <a:cs typeface="Proxima Nova"/>
                <a:sym typeface="Proxima Nova"/>
              </a:rPr>
              <a:t>(Внеурочная деятельность)</a:t>
            </a:r>
            <a:endParaRPr lang="ru-RU" sz="3600" b="1" dirty="0">
              <a:solidFill>
                <a:schemeClr val="dk1"/>
              </a:solidFill>
              <a:latin typeface="+mn-lt"/>
              <a:ea typeface="Proxima Nova"/>
              <a:cs typeface="Proxima Nova"/>
              <a:sym typeface="Proxima Nova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 smtClean="0">
                <a:solidFill>
                  <a:schemeClr val="bg1"/>
                </a:solidFill>
                <a:latin typeface="Proxima Nova Rg" panose="02000506030000020004" pitchFamily="2" charset="0"/>
              </a:rPr>
              <a:t>17</a:t>
            </a:r>
            <a:endParaRPr lang="ru-RU"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sp>
        <p:nvSpPr>
          <p:cNvPr id="7" name="Google Shape;106;p3">
            <a:extLst>
              <a:ext uri="{FF2B5EF4-FFF2-40B4-BE49-F238E27FC236}">
                <a16:creationId xmlns="" xmlns:a16="http://schemas.microsoft.com/office/drawing/2014/main" xmlns:lc="http://schemas.openxmlformats.org/drawingml/2006/lockedCanvas" id="{CFB4196B-FA49-4A63-A9A5-487211B7C33C}"/>
              </a:ext>
            </a:extLst>
          </p:cNvPr>
          <p:cNvSpPr txBox="1"/>
          <p:nvPr/>
        </p:nvSpPr>
        <p:spPr>
          <a:xfrm>
            <a:off x="786533" y="2464710"/>
            <a:ext cx="17725570" cy="574775"/>
          </a:xfrm>
          <a:prstGeom prst="rect">
            <a:avLst/>
          </a:prstGeom>
          <a:solidFill>
            <a:srgbClr val="26B7BC"/>
          </a:solidFill>
          <a:ln>
            <a:noFill/>
          </a:ln>
        </p:spPr>
        <p:txBody>
          <a:bodyPr spcFirstLastPara="1" wrap="square" lIns="142534" tIns="71248" rIns="142534" bIns="71248" anchor="ctr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/>
            <a:r>
              <a:rPr lang="ru-RU" sz="2800" b="1" cap="all" dirty="0">
                <a:solidFill>
                  <a:schemeClr val="bg1"/>
                </a:solidFill>
                <a:latin typeface="+mn-lt"/>
                <a:ea typeface="Proxima Nova"/>
                <a:cs typeface="Proxima Nova"/>
                <a:sym typeface="Proxima Nova"/>
              </a:rPr>
              <a:t>Этап 0. Подготовительный</a:t>
            </a:r>
          </a:p>
        </p:txBody>
      </p:sp>
      <p:sp>
        <p:nvSpPr>
          <p:cNvPr id="12" name="Google Shape;108;p3">
            <a:extLst>
              <a:ext uri="{FF2B5EF4-FFF2-40B4-BE49-F238E27FC236}">
                <a16:creationId xmlns="" xmlns:a16="http://schemas.microsoft.com/office/drawing/2014/main" xmlns:lc="http://schemas.openxmlformats.org/drawingml/2006/lockedCanvas" id="{EEB939FB-361A-46E3-99EB-5B749804A80F}"/>
              </a:ext>
            </a:extLst>
          </p:cNvPr>
          <p:cNvSpPr txBox="1"/>
          <p:nvPr/>
        </p:nvSpPr>
        <p:spPr>
          <a:xfrm>
            <a:off x="786532" y="4899666"/>
            <a:ext cx="8933120" cy="10672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>
              <a:buSzPts val="1400"/>
            </a:pPr>
            <a:r>
              <a:rPr lang="ru-RU" sz="2000" dirty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1.1 Просмотр фрагмента мультфильма «Трое из Простоквашино», в котором герои коллективно решают вопрос, где взять деньги на покупку коровы. </a:t>
            </a:r>
          </a:p>
        </p:txBody>
      </p:sp>
      <p:sp>
        <p:nvSpPr>
          <p:cNvPr id="16" name="Google Shape;108;p3">
            <a:extLst>
              <a:ext uri="{FF2B5EF4-FFF2-40B4-BE49-F238E27FC236}">
                <a16:creationId xmlns="" xmlns:a16="http://schemas.microsoft.com/office/drawing/2014/main" xmlns:lc="http://schemas.openxmlformats.org/drawingml/2006/lockedCanvas" id="{EEB939FB-361A-46E3-99EB-5B749804A80F}"/>
              </a:ext>
            </a:extLst>
          </p:cNvPr>
          <p:cNvSpPr txBox="1"/>
          <p:nvPr/>
        </p:nvSpPr>
        <p:spPr>
          <a:xfrm>
            <a:off x="786532" y="3084167"/>
            <a:ext cx="17725571" cy="75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>
              <a:buSzPts val="1400"/>
            </a:pPr>
            <a:r>
              <a:rPr lang="ru-RU" sz="2000" dirty="0" smtClean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0. Подготовка 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кабинета для проведения занятия, столов для обучающихся, компьютера или ноутбука, проектора, экрана, раздаточных и видео материалов, презентации.</a:t>
            </a:r>
          </a:p>
        </p:txBody>
      </p:sp>
      <p:sp>
        <p:nvSpPr>
          <p:cNvPr id="17" name="Google Shape;106;p3">
            <a:extLst>
              <a:ext uri="{FF2B5EF4-FFF2-40B4-BE49-F238E27FC236}">
                <a16:creationId xmlns="" xmlns:a16="http://schemas.microsoft.com/office/drawing/2014/main" xmlns:lc="http://schemas.openxmlformats.org/drawingml/2006/lockedCanvas" id="{54FC85EF-DE09-4F34-A347-C210F0D830C9}"/>
              </a:ext>
            </a:extLst>
          </p:cNvPr>
          <p:cNvSpPr txBox="1"/>
          <p:nvPr/>
        </p:nvSpPr>
        <p:spPr>
          <a:xfrm>
            <a:off x="801110" y="3882790"/>
            <a:ext cx="17725570" cy="574775"/>
          </a:xfrm>
          <a:prstGeom prst="rect">
            <a:avLst/>
          </a:prstGeom>
          <a:solidFill>
            <a:srgbClr val="26B7BC"/>
          </a:solidFill>
          <a:ln>
            <a:noFill/>
          </a:ln>
        </p:spPr>
        <p:txBody>
          <a:bodyPr spcFirstLastPara="1" wrap="square" lIns="142534" tIns="71248" rIns="142534" bIns="71248" anchor="ctr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/>
            <a:r>
              <a:rPr lang="ru-RU" sz="2800" b="1" cap="all" dirty="0">
                <a:solidFill>
                  <a:schemeClr val="bg1"/>
                </a:solidFill>
                <a:latin typeface="+mn-lt"/>
                <a:ea typeface="Proxima Nova"/>
                <a:cs typeface="Proxima Nova"/>
                <a:sym typeface="Proxima Nova"/>
              </a:rPr>
              <a:t>Этап 1. Мотивационно-целевой (10 минут)</a:t>
            </a:r>
          </a:p>
        </p:txBody>
      </p:sp>
      <p:sp>
        <p:nvSpPr>
          <p:cNvPr id="18" name="Google Shape;108;p3">
            <a:extLst>
              <a:ext uri="{FF2B5EF4-FFF2-40B4-BE49-F238E27FC236}">
                <a16:creationId xmlns="" xmlns:a16="http://schemas.microsoft.com/office/drawing/2014/main" xmlns:lc="http://schemas.openxmlformats.org/drawingml/2006/lockedCanvas" id="{7A9197C0-D716-4AA6-82E3-FF09A63247D0}"/>
              </a:ext>
            </a:extLst>
          </p:cNvPr>
          <p:cNvSpPr txBox="1"/>
          <p:nvPr/>
        </p:nvSpPr>
        <p:spPr>
          <a:xfrm>
            <a:off x="801110" y="4457565"/>
            <a:ext cx="8918542" cy="451664"/>
          </a:xfrm>
          <a:prstGeom prst="rect">
            <a:avLst/>
          </a:prstGeom>
          <a:solidFill>
            <a:srgbClr val="009657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Деятельность учителя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19" name="Google Shape;108;p3">
            <a:extLst>
              <a:ext uri="{FF2B5EF4-FFF2-40B4-BE49-F238E27FC236}">
                <a16:creationId xmlns="" xmlns:a16="http://schemas.microsoft.com/office/drawing/2014/main" xmlns:lc="http://schemas.openxmlformats.org/drawingml/2006/lockedCanvas" id="{E941AC6A-D4E9-4983-A479-A3FE0A41EAF6}"/>
              </a:ext>
            </a:extLst>
          </p:cNvPr>
          <p:cNvSpPr txBox="1"/>
          <p:nvPr/>
        </p:nvSpPr>
        <p:spPr>
          <a:xfrm>
            <a:off x="9719652" y="4457565"/>
            <a:ext cx="4580009" cy="451664"/>
          </a:xfrm>
          <a:prstGeom prst="rect">
            <a:avLst/>
          </a:prstGeom>
          <a:solidFill>
            <a:srgbClr val="F07D00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Деятельность учеников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20" name="Google Shape;108;p3">
            <a:extLst>
              <a:ext uri="{FF2B5EF4-FFF2-40B4-BE49-F238E27FC236}">
                <a16:creationId xmlns="" xmlns:a16="http://schemas.microsoft.com/office/drawing/2014/main" xmlns:lc="http://schemas.openxmlformats.org/drawingml/2006/lockedCanvas" id="{749F3E36-DEC7-44A2-B990-619EC3027DA1}"/>
              </a:ext>
            </a:extLst>
          </p:cNvPr>
          <p:cNvSpPr txBox="1"/>
          <p:nvPr/>
        </p:nvSpPr>
        <p:spPr>
          <a:xfrm>
            <a:off x="14299661" y="4450952"/>
            <a:ext cx="4212442" cy="451664"/>
          </a:xfrm>
          <a:prstGeom prst="rect">
            <a:avLst/>
          </a:prstGeom>
          <a:solidFill>
            <a:srgbClr val="E61859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Образовательный эффект 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21" name="Google Shape;108;p3">
            <a:extLst>
              <a:ext uri="{FF2B5EF4-FFF2-40B4-BE49-F238E27FC236}">
                <a16:creationId xmlns="" xmlns:a16="http://schemas.microsoft.com/office/drawing/2014/main" xmlns:lc="http://schemas.openxmlformats.org/drawingml/2006/lockedCanvas" id="{EEB939FB-361A-46E3-99EB-5B749804A80F}"/>
              </a:ext>
            </a:extLst>
          </p:cNvPr>
          <p:cNvSpPr txBox="1"/>
          <p:nvPr/>
        </p:nvSpPr>
        <p:spPr>
          <a:xfrm>
            <a:off x="801110" y="5845067"/>
            <a:ext cx="8918542" cy="38372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>
              <a:buSzPts val="1400"/>
            </a:pPr>
            <a:r>
              <a:rPr lang="ru-RU" sz="2000" dirty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1.2 После просмотра вопросы:</a:t>
            </a:r>
          </a:p>
          <a:p>
            <a:pPr algn="just">
              <a:buSzPts val="1400"/>
            </a:pPr>
            <a:r>
              <a:rPr lang="ru-RU" sz="2000" dirty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1) С какой проблемой столкнулись герои?</a:t>
            </a:r>
          </a:p>
          <a:p>
            <a:pPr algn="just">
              <a:buSzPts val="1400"/>
            </a:pPr>
            <a:r>
              <a:rPr lang="ru-RU" sz="2000" dirty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2) Возникает ли такая проблема в современной семье?</a:t>
            </a:r>
          </a:p>
          <a:p>
            <a:pPr algn="just">
              <a:buSzPts val="1400"/>
            </a:pPr>
            <a:r>
              <a:rPr lang="ru-RU" sz="2000" dirty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3) Как эту проблему решили в мультфильме.</a:t>
            </a:r>
          </a:p>
          <a:p>
            <a:pPr algn="just">
              <a:buSzPts val="1400"/>
            </a:pPr>
            <a:r>
              <a:rPr lang="ru-RU" sz="2000" dirty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4) Как эту проблему решает семья? </a:t>
            </a:r>
          </a:p>
          <a:p>
            <a:pPr algn="just">
              <a:buSzPts val="1400"/>
            </a:pPr>
            <a:r>
              <a:rPr lang="ru-RU" sz="2000" dirty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5) Как вы думаете, какова тема нашего сегодняшнего занятия?</a:t>
            </a:r>
          </a:p>
          <a:p>
            <a:pPr algn="just">
              <a:buSzPts val="1400"/>
            </a:pPr>
            <a:r>
              <a:rPr lang="ru-RU" sz="2000" dirty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Формулируем тему, цель, задачи занятия «Планирование и управление личными финансами: займы и кредиты»</a:t>
            </a:r>
          </a:p>
          <a:p>
            <a:pPr algn="just">
              <a:buSzPts val="1400"/>
            </a:pPr>
            <a:r>
              <a:rPr lang="ru-RU" sz="2000" dirty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6) Актуальна ли тема? Есть ли у нас личная заинтересованность в изучении данной темы?</a:t>
            </a:r>
          </a:p>
          <a:p>
            <a:pPr algn="just">
              <a:buSzPts val="1400"/>
            </a:pPr>
            <a:r>
              <a:rPr lang="ru-RU" sz="2000" dirty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7) За одну минуту убедите меня в том, что изучение этой темы просто необходимо.</a:t>
            </a:r>
          </a:p>
        </p:txBody>
      </p:sp>
      <p:sp>
        <p:nvSpPr>
          <p:cNvPr id="23" name="Google Shape;108;p3">
            <a:extLst>
              <a:ext uri="{FF2B5EF4-FFF2-40B4-BE49-F238E27FC236}">
                <a16:creationId xmlns="" xmlns:a16="http://schemas.microsoft.com/office/drawing/2014/main" xmlns:lc="http://schemas.openxmlformats.org/drawingml/2006/lockedCanvas" id="{095042C8-6068-4F0B-B787-9412BE42DE6A}"/>
              </a:ext>
            </a:extLst>
          </p:cNvPr>
          <p:cNvSpPr txBox="1"/>
          <p:nvPr/>
        </p:nvSpPr>
        <p:spPr>
          <a:xfrm>
            <a:off x="9719652" y="4909229"/>
            <a:ext cx="4580009" cy="10672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>
              <a:buSzPts val="1400"/>
            </a:pPr>
            <a:r>
              <a:rPr lang="ru-RU" sz="2000" dirty="0"/>
              <a:t>Смотрят фрагмент мультфильма, высказывают свои предположения, проявляют интерес.</a:t>
            </a:r>
            <a:endParaRPr lang="ru-RU" sz="20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24" name="Google Shape;108;p3">
            <a:extLst>
              <a:ext uri="{FF2B5EF4-FFF2-40B4-BE49-F238E27FC236}">
                <a16:creationId xmlns="" xmlns:a16="http://schemas.microsoft.com/office/drawing/2014/main" xmlns:lc="http://schemas.openxmlformats.org/drawingml/2006/lockedCanvas" id="{095042C8-6068-4F0B-B787-9412BE42DE6A}"/>
              </a:ext>
            </a:extLst>
          </p:cNvPr>
          <p:cNvSpPr txBox="1"/>
          <p:nvPr/>
        </p:nvSpPr>
        <p:spPr>
          <a:xfrm>
            <a:off x="801110" y="9558957"/>
            <a:ext cx="8848207" cy="75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1400"/>
            </a:pPr>
            <a:r>
              <a:rPr lang="ru-RU" sz="2000" dirty="0" smtClean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1.3. Учитель 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организует показ анимированной презентации «Что такое кредит</a:t>
            </a:r>
            <a:r>
              <a:rPr lang="ru-RU" sz="2000" dirty="0" smtClean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?». Обсуждение 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базовых </a:t>
            </a:r>
            <a:r>
              <a:rPr lang="ru-RU" sz="2000" dirty="0" smtClean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понятий.</a:t>
            </a:r>
            <a:endParaRPr lang="ru-RU" sz="20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25" name="Google Shape;108;p3">
            <a:extLst>
              <a:ext uri="{FF2B5EF4-FFF2-40B4-BE49-F238E27FC236}">
                <a16:creationId xmlns="" xmlns:a16="http://schemas.microsoft.com/office/drawing/2014/main" xmlns:lc="http://schemas.openxmlformats.org/drawingml/2006/lockedCanvas" id="{095042C8-6068-4F0B-B787-9412BE42DE6A}"/>
              </a:ext>
            </a:extLst>
          </p:cNvPr>
          <p:cNvSpPr txBox="1"/>
          <p:nvPr/>
        </p:nvSpPr>
        <p:spPr>
          <a:xfrm>
            <a:off x="9719651" y="9552788"/>
            <a:ext cx="4580009" cy="75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2000" dirty="0"/>
              <a:t>Смотрят презентацию.</a:t>
            </a:r>
          </a:p>
          <a:p>
            <a:r>
              <a:rPr lang="ru-RU" sz="2000" dirty="0"/>
              <a:t>Отвечают на </a:t>
            </a:r>
            <a:r>
              <a:rPr lang="ru-RU" sz="2000" dirty="0" smtClean="0"/>
              <a:t>вопросы</a:t>
            </a:r>
            <a:r>
              <a:rPr lang="ru-RU" sz="2000" dirty="0"/>
              <a:t>.</a:t>
            </a:r>
            <a:endParaRPr lang="ru-RU" sz="20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26" name="Google Shape;108;p3">
            <a:extLst>
              <a:ext uri="{FF2B5EF4-FFF2-40B4-BE49-F238E27FC236}">
                <a16:creationId xmlns="" xmlns:a16="http://schemas.microsoft.com/office/drawing/2014/main" xmlns:lc="http://schemas.openxmlformats.org/drawingml/2006/lockedCanvas" id="{095042C8-6068-4F0B-B787-9412BE42DE6A}"/>
              </a:ext>
            </a:extLst>
          </p:cNvPr>
          <p:cNvSpPr txBox="1"/>
          <p:nvPr/>
        </p:nvSpPr>
        <p:spPr>
          <a:xfrm>
            <a:off x="9719652" y="5940683"/>
            <a:ext cx="4580009" cy="1990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2000" dirty="0"/>
              <a:t>Определяют тему урока.</a:t>
            </a:r>
          </a:p>
          <a:p>
            <a:pPr algn="just"/>
            <a:r>
              <a:rPr lang="ru-RU" sz="2000" dirty="0"/>
              <a:t>Актуализируют знания, формулируют и высказывают свою точку зрения, приводят аргументы, анализируют мнения других </a:t>
            </a:r>
            <a:r>
              <a:rPr lang="ru-RU" sz="2000" dirty="0" smtClean="0"/>
              <a:t>учащихся.</a:t>
            </a:r>
            <a:endParaRPr lang="ru-RU" sz="20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27" name="Google Shape;108;p3">
            <a:extLst>
              <a:ext uri="{FF2B5EF4-FFF2-40B4-BE49-F238E27FC236}">
                <a16:creationId xmlns="" xmlns:a16="http://schemas.microsoft.com/office/drawing/2014/main" xmlns:lc="http://schemas.openxmlformats.org/drawingml/2006/lockedCanvas" id="{095042C8-6068-4F0B-B787-9412BE42DE6A}"/>
              </a:ext>
            </a:extLst>
          </p:cNvPr>
          <p:cNvSpPr txBox="1"/>
          <p:nvPr/>
        </p:nvSpPr>
        <p:spPr>
          <a:xfrm>
            <a:off x="14299661" y="5632906"/>
            <a:ext cx="4227020" cy="260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/>
            <a:r>
              <a:rPr lang="ru-RU" sz="2000" dirty="0"/>
              <a:t>Формирование интереса к образовательной деятельности.</a:t>
            </a:r>
          </a:p>
          <a:p>
            <a:pPr algn="just"/>
            <a:r>
              <a:rPr lang="ru-RU" sz="2000" dirty="0"/>
              <a:t>Внутренняя мотивация на деятельность.</a:t>
            </a:r>
          </a:p>
          <a:p>
            <a:pPr algn="just"/>
            <a:r>
              <a:rPr lang="ru-RU" sz="2000" dirty="0"/>
              <a:t>Развитие коммуникативных навыков.</a:t>
            </a:r>
          </a:p>
          <a:p>
            <a:pPr algn="just"/>
            <a:r>
              <a:rPr lang="ru-RU" sz="2000" dirty="0"/>
              <a:t>Понимание и правильное использование терминов.</a:t>
            </a:r>
            <a:endParaRPr lang="ru-RU" sz="20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28" name="Google Shape;108;p3">
            <a:extLst>
              <a:ext uri="{FF2B5EF4-FFF2-40B4-BE49-F238E27FC236}">
                <a16:creationId xmlns="" xmlns:a16="http://schemas.microsoft.com/office/drawing/2014/main" xmlns:lc="http://schemas.openxmlformats.org/drawingml/2006/lockedCanvas" id="{FBD03933-C9E2-4132-8308-0665878C2488}"/>
              </a:ext>
            </a:extLst>
          </p:cNvPr>
          <p:cNvSpPr txBox="1"/>
          <p:nvPr/>
        </p:nvSpPr>
        <p:spPr>
          <a:xfrm>
            <a:off x="14299661" y="4899666"/>
            <a:ext cx="4212442" cy="3901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1400"/>
            </a:pPr>
            <a:r>
              <a:rPr lang="ru-RU" sz="1600" dirty="0">
                <a:solidFill>
                  <a:srgbClr val="FF0000"/>
                </a:solidFill>
                <a:latin typeface="+mn-lt"/>
                <a:ea typeface="Tahoma"/>
                <a:cs typeface="Tahoma"/>
                <a:sym typeface="Tahoma"/>
              </a:rPr>
              <a:t>(чему научились, что узнали, поняли)</a:t>
            </a:r>
          </a:p>
        </p:txBody>
      </p:sp>
    </p:spTree>
    <p:extLst>
      <p:ext uri="{BB962C8B-B14F-4D97-AF65-F5344CB8AC3E}">
        <p14:creationId xmlns:p14="http://schemas.microsoft.com/office/powerpoint/2010/main" xmlns="" val="9464666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326422" y="898072"/>
            <a:ext cx="18645789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600" b="1" dirty="0" smtClean="0">
                <a:solidFill>
                  <a:schemeClr val="dk1"/>
                </a:solidFill>
                <a:latin typeface="+mn-lt"/>
                <a:ea typeface="Proxima Nova"/>
                <a:cs typeface="Proxima Nova"/>
                <a:sym typeface="Proxima Nova"/>
              </a:rPr>
              <a:t>ПЛАН ПРОВЕДЕНИЯ ОБРАЗОВАТЕЛЬНЫХ АКТИВНОСТЕЙ</a:t>
            </a:r>
          </a:p>
          <a:p>
            <a:pPr lvl="0" algn="ctr"/>
            <a:r>
              <a:rPr lang="ru-RU" sz="3600" b="1" dirty="0" smtClean="0">
                <a:solidFill>
                  <a:schemeClr val="dk1"/>
                </a:solidFill>
                <a:latin typeface="+mn-lt"/>
                <a:ea typeface="Proxima Nova"/>
                <a:cs typeface="Proxima Nova"/>
                <a:sym typeface="Proxima Nova"/>
              </a:rPr>
              <a:t>(Внеурочная деятельность)</a:t>
            </a:r>
            <a:endParaRPr lang="ru-RU" sz="3600" b="1" dirty="0">
              <a:solidFill>
                <a:schemeClr val="dk1"/>
              </a:solidFill>
              <a:latin typeface="+mn-lt"/>
              <a:ea typeface="Proxima Nova"/>
              <a:cs typeface="Proxima Nova"/>
              <a:sym typeface="Proxima Nova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 smtClean="0">
                <a:solidFill>
                  <a:schemeClr val="bg1"/>
                </a:solidFill>
                <a:latin typeface="Proxima Nova Rg" panose="02000506030000020004" pitchFamily="2" charset="0"/>
              </a:rPr>
              <a:t>18</a:t>
            </a:r>
            <a:endParaRPr lang="ru-RU"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sp>
        <p:nvSpPr>
          <p:cNvPr id="12" name="Google Shape;108;p3">
            <a:extLst>
              <a:ext uri="{FF2B5EF4-FFF2-40B4-BE49-F238E27FC236}">
                <a16:creationId xmlns="" xmlns:a16="http://schemas.microsoft.com/office/drawing/2014/main" xmlns:lc="http://schemas.openxmlformats.org/drawingml/2006/lockedCanvas" id="{EEB939FB-361A-46E3-99EB-5B749804A80F}"/>
              </a:ext>
            </a:extLst>
          </p:cNvPr>
          <p:cNvSpPr txBox="1"/>
          <p:nvPr/>
        </p:nvSpPr>
        <p:spPr>
          <a:xfrm>
            <a:off x="801110" y="3167204"/>
            <a:ext cx="8933120" cy="2298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/>
            <a:r>
              <a:rPr lang="ru-RU" sz="2000" dirty="0" smtClean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2.1 </a:t>
            </a:r>
            <a:r>
              <a:rPr lang="ru-RU" sz="2000" dirty="0" smtClean="0"/>
              <a:t>Объясняет тему задаёт наводящие вопросы.</a:t>
            </a:r>
          </a:p>
          <a:p>
            <a:pPr algn="just"/>
            <a:r>
              <a:rPr lang="ru-RU" sz="2000" dirty="0" smtClean="0"/>
              <a:t>Предлагает составить ментальную </a:t>
            </a:r>
            <a:r>
              <a:rPr lang="ru-RU" sz="2000" dirty="0"/>
              <a:t>карту.</a:t>
            </a:r>
          </a:p>
          <a:p>
            <a:pPr algn="just"/>
            <a:r>
              <a:rPr lang="ru-RU" sz="2000" dirty="0" smtClean="0"/>
              <a:t>Спрашивает, </a:t>
            </a:r>
            <a:r>
              <a:rPr lang="ru-RU" sz="2000" dirty="0"/>
              <a:t>что должно быть в </a:t>
            </a:r>
            <a:r>
              <a:rPr lang="ru-RU" sz="2000" dirty="0" smtClean="0"/>
              <a:t>карте</a:t>
            </a:r>
            <a:r>
              <a:rPr lang="ru-RU" sz="2000" dirty="0"/>
              <a:t>?</a:t>
            </a:r>
          </a:p>
          <a:p>
            <a:pPr algn="just"/>
            <a:r>
              <a:rPr lang="ru-RU" sz="2000" dirty="0"/>
              <a:t>(условия кредитования, виды кредитов, требования к заемщику, договора, плюсы и минусы кредита).</a:t>
            </a:r>
          </a:p>
          <a:p>
            <a:pPr algn="just"/>
            <a:r>
              <a:rPr lang="ru-RU" sz="2000" dirty="0" smtClean="0"/>
              <a:t>Предлагает разделиться на группы и </a:t>
            </a:r>
            <a:r>
              <a:rPr lang="ru-RU" sz="2000" dirty="0"/>
              <a:t>самим выбрать задания, с которыми </a:t>
            </a:r>
            <a:r>
              <a:rPr lang="ru-RU" sz="2000" dirty="0" smtClean="0"/>
              <a:t>работать</a:t>
            </a:r>
            <a:r>
              <a:rPr lang="ru-RU" sz="2000" dirty="0"/>
              <a:t>.</a:t>
            </a:r>
          </a:p>
        </p:txBody>
      </p:sp>
      <p:sp>
        <p:nvSpPr>
          <p:cNvPr id="18" name="Google Shape;108;p3">
            <a:extLst>
              <a:ext uri="{FF2B5EF4-FFF2-40B4-BE49-F238E27FC236}">
                <a16:creationId xmlns="" xmlns:a16="http://schemas.microsoft.com/office/drawing/2014/main" xmlns:lc="http://schemas.openxmlformats.org/drawingml/2006/lockedCanvas" id="{7A9197C0-D716-4AA6-82E3-FF09A63247D0}"/>
              </a:ext>
            </a:extLst>
          </p:cNvPr>
          <p:cNvSpPr txBox="1"/>
          <p:nvPr/>
        </p:nvSpPr>
        <p:spPr>
          <a:xfrm>
            <a:off x="786530" y="2718614"/>
            <a:ext cx="8947700" cy="451664"/>
          </a:xfrm>
          <a:prstGeom prst="rect">
            <a:avLst/>
          </a:prstGeom>
          <a:solidFill>
            <a:srgbClr val="009657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Деятельность учителя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19" name="Google Shape;108;p3">
            <a:extLst>
              <a:ext uri="{FF2B5EF4-FFF2-40B4-BE49-F238E27FC236}">
                <a16:creationId xmlns="" xmlns:a16="http://schemas.microsoft.com/office/drawing/2014/main" xmlns:lc="http://schemas.openxmlformats.org/drawingml/2006/lockedCanvas" id="{E941AC6A-D4E9-4983-A479-A3FE0A41EAF6}"/>
              </a:ext>
            </a:extLst>
          </p:cNvPr>
          <p:cNvSpPr txBox="1"/>
          <p:nvPr/>
        </p:nvSpPr>
        <p:spPr>
          <a:xfrm>
            <a:off x="9719652" y="2718614"/>
            <a:ext cx="4594587" cy="448590"/>
          </a:xfrm>
          <a:prstGeom prst="rect">
            <a:avLst/>
          </a:prstGeom>
          <a:solidFill>
            <a:srgbClr val="F07D00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Деятельность учеников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20" name="Google Shape;108;p3">
            <a:extLst>
              <a:ext uri="{FF2B5EF4-FFF2-40B4-BE49-F238E27FC236}">
                <a16:creationId xmlns="" xmlns:a16="http://schemas.microsoft.com/office/drawing/2014/main" xmlns:lc="http://schemas.openxmlformats.org/drawingml/2006/lockedCanvas" id="{749F3E36-DEC7-44A2-B990-619EC3027DA1}"/>
              </a:ext>
            </a:extLst>
          </p:cNvPr>
          <p:cNvSpPr txBox="1"/>
          <p:nvPr/>
        </p:nvSpPr>
        <p:spPr>
          <a:xfrm>
            <a:off x="14314239" y="2718614"/>
            <a:ext cx="4212442" cy="451664"/>
          </a:xfrm>
          <a:prstGeom prst="rect">
            <a:avLst/>
          </a:prstGeom>
          <a:solidFill>
            <a:srgbClr val="E61859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Образовательный эффект 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21" name="Google Shape;108;p3">
            <a:extLst>
              <a:ext uri="{FF2B5EF4-FFF2-40B4-BE49-F238E27FC236}">
                <a16:creationId xmlns="" xmlns:a16="http://schemas.microsoft.com/office/drawing/2014/main" xmlns:lc="http://schemas.openxmlformats.org/drawingml/2006/lockedCanvas" id="{EEB939FB-361A-46E3-99EB-5B749804A80F}"/>
              </a:ext>
            </a:extLst>
          </p:cNvPr>
          <p:cNvSpPr txBox="1"/>
          <p:nvPr/>
        </p:nvSpPr>
        <p:spPr>
          <a:xfrm>
            <a:off x="786530" y="5442837"/>
            <a:ext cx="8947699" cy="260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/>
            <a:r>
              <a:rPr lang="ru-RU" sz="2000" dirty="0" smtClean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2.2 Даёт з</a:t>
            </a:r>
            <a:r>
              <a:rPr lang="ru-RU" sz="2000" dirty="0" smtClean="0"/>
              <a:t>адания </a:t>
            </a:r>
            <a:r>
              <a:rPr lang="ru-RU" sz="2000" dirty="0"/>
              <a:t>группам. </a:t>
            </a:r>
            <a:r>
              <a:rPr lang="ru-RU" sz="2000" dirty="0" smtClean="0"/>
              <a:t>План работы.</a:t>
            </a:r>
            <a:endParaRPr lang="ru-RU" sz="2000" dirty="0"/>
          </a:p>
          <a:p>
            <a:pPr algn="just"/>
            <a:r>
              <a:rPr lang="ru-RU" sz="2000" dirty="0"/>
              <a:t>Работа по группам.</a:t>
            </a:r>
          </a:p>
          <a:p>
            <a:pPr algn="just"/>
            <a:r>
              <a:rPr lang="ru-RU" sz="2000" dirty="0"/>
              <a:t>1 группа – «Принципы кредитования»;</a:t>
            </a:r>
          </a:p>
          <a:p>
            <a:pPr algn="just"/>
            <a:r>
              <a:rPr lang="ru-RU" sz="2000" dirty="0"/>
              <a:t>2 группа - «Виды кредитов»;</a:t>
            </a:r>
          </a:p>
          <a:p>
            <a:pPr algn="just"/>
            <a:r>
              <a:rPr lang="ru-RU" sz="2000" dirty="0"/>
              <a:t>3 группа – «Плюсы и минусы кредита»;</a:t>
            </a:r>
          </a:p>
          <a:p>
            <a:pPr algn="just"/>
            <a:r>
              <a:rPr lang="ru-RU" sz="2000" dirty="0"/>
              <a:t>4 группа – «Кредитный договор»;</a:t>
            </a:r>
          </a:p>
          <a:p>
            <a:pPr algn="just"/>
            <a:r>
              <a:rPr lang="ru-RU" sz="2000" dirty="0"/>
              <a:t>Защита работы групп, составление ментальной карты (на доске к своей ветке прикрепляют основные понятия, принципы, условия</a:t>
            </a:r>
            <a:r>
              <a:rPr lang="ru-RU" sz="2000" dirty="0" smtClean="0"/>
              <a:t>)</a:t>
            </a:r>
            <a:endParaRPr lang="ru-RU" sz="2000" dirty="0"/>
          </a:p>
        </p:txBody>
      </p:sp>
      <p:sp>
        <p:nvSpPr>
          <p:cNvPr id="23" name="Google Shape;108;p3">
            <a:extLst>
              <a:ext uri="{FF2B5EF4-FFF2-40B4-BE49-F238E27FC236}">
                <a16:creationId xmlns="" xmlns:a16="http://schemas.microsoft.com/office/drawing/2014/main" xmlns:lc="http://schemas.openxmlformats.org/drawingml/2006/lockedCanvas" id="{095042C8-6068-4F0B-B787-9412BE42DE6A}"/>
              </a:ext>
            </a:extLst>
          </p:cNvPr>
          <p:cNvSpPr txBox="1"/>
          <p:nvPr/>
        </p:nvSpPr>
        <p:spPr>
          <a:xfrm>
            <a:off x="9734230" y="3212603"/>
            <a:ext cx="4580009" cy="1990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/>
            <a:r>
              <a:rPr lang="ru-RU" sz="2000" dirty="0"/>
              <a:t>Ученики высказывают свои предположения.</a:t>
            </a:r>
          </a:p>
          <a:p>
            <a:pPr algn="just"/>
            <a:r>
              <a:rPr lang="ru-RU" sz="2000" dirty="0"/>
              <a:t>Ученики делятся на группы.</a:t>
            </a:r>
          </a:p>
          <a:p>
            <a:pPr algn="just"/>
            <a:r>
              <a:rPr lang="ru-RU" sz="2000" dirty="0"/>
              <a:t>Анализируют практическую ситуацию, обсуждают, высказывают свои предположения.</a:t>
            </a:r>
          </a:p>
        </p:txBody>
      </p:sp>
      <p:sp>
        <p:nvSpPr>
          <p:cNvPr id="24" name="Google Shape;108;p3">
            <a:extLst>
              <a:ext uri="{FF2B5EF4-FFF2-40B4-BE49-F238E27FC236}">
                <a16:creationId xmlns="" xmlns:a16="http://schemas.microsoft.com/office/drawing/2014/main" xmlns:lc="http://schemas.openxmlformats.org/drawingml/2006/lockedCanvas" id="{095042C8-6068-4F0B-B787-9412BE42DE6A}"/>
              </a:ext>
            </a:extLst>
          </p:cNvPr>
          <p:cNvSpPr txBox="1"/>
          <p:nvPr/>
        </p:nvSpPr>
        <p:spPr>
          <a:xfrm>
            <a:off x="801110" y="8664490"/>
            <a:ext cx="8947700" cy="451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1400"/>
            </a:pPr>
            <a:r>
              <a:rPr lang="ru-RU" sz="2000" dirty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2</a:t>
            </a:r>
            <a:r>
              <a:rPr lang="ru-RU" sz="2000" dirty="0" smtClean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.3. </a:t>
            </a:r>
            <a:r>
              <a:rPr lang="ru-RU" sz="2000" dirty="0"/>
              <a:t>Учитель организует показ фильма «Кредит не подарок».</a:t>
            </a:r>
            <a:endParaRPr lang="ru-RU" sz="20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25" name="Google Shape;108;p3">
            <a:extLst>
              <a:ext uri="{FF2B5EF4-FFF2-40B4-BE49-F238E27FC236}">
                <a16:creationId xmlns="" xmlns:a16="http://schemas.microsoft.com/office/drawing/2014/main" xmlns:lc="http://schemas.openxmlformats.org/drawingml/2006/lockedCanvas" id="{095042C8-6068-4F0B-B787-9412BE42DE6A}"/>
              </a:ext>
            </a:extLst>
          </p:cNvPr>
          <p:cNvSpPr txBox="1"/>
          <p:nvPr/>
        </p:nvSpPr>
        <p:spPr>
          <a:xfrm>
            <a:off x="9719650" y="8664490"/>
            <a:ext cx="4580009" cy="10672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/>
            <a:r>
              <a:rPr lang="ru-RU" sz="2000" dirty="0"/>
              <a:t>Ученики смотрят видео, анализируют, формулируют выводы.</a:t>
            </a:r>
          </a:p>
        </p:txBody>
      </p:sp>
      <p:sp>
        <p:nvSpPr>
          <p:cNvPr id="26" name="Google Shape;108;p3">
            <a:extLst>
              <a:ext uri="{FF2B5EF4-FFF2-40B4-BE49-F238E27FC236}">
                <a16:creationId xmlns="" xmlns:a16="http://schemas.microsoft.com/office/drawing/2014/main" xmlns:lc="http://schemas.openxmlformats.org/drawingml/2006/lockedCanvas" id="{095042C8-6068-4F0B-B787-9412BE42DE6A}"/>
              </a:ext>
            </a:extLst>
          </p:cNvPr>
          <p:cNvSpPr txBox="1"/>
          <p:nvPr/>
        </p:nvSpPr>
        <p:spPr>
          <a:xfrm>
            <a:off x="9734230" y="5442837"/>
            <a:ext cx="4580009" cy="32216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/>
            <a:r>
              <a:rPr lang="ru-RU" sz="2000" dirty="0"/>
              <a:t>Выполняют работу: придумывают идею для карты; ставят задачи; составляют план действий.</a:t>
            </a:r>
          </a:p>
          <a:p>
            <a:pPr algn="just"/>
            <a:r>
              <a:rPr lang="ru-RU" sz="2000" dirty="0" smtClean="0"/>
              <a:t>Формулируют </a:t>
            </a:r>
            <a:r>
              <a:rPr lang="ru-RU" sz="2000" dirty="0"/>
              <a:t>и высказывают свою точку зрения; создают продукт.</a:t>
            </a:r>
          </a:p>
          <a:p>
            <a:pPr algn="just"/>
            <a:r>
              <a:rPr lang="ru-RU" sz="2000" dirty="0"/>
              <a:t>Представляют и обсуждают результат, формулируют и высказывают свою точку зрения, приводят аргументы.</a:t>
            </a:r>
          </a:p>
          <a:p>
            <a:pPr algn="just"/>
            <a:r>
              <a:rPr lang="ru-RU" sz="2000" dirty="0"/>
              <a:t>Участвуют в дискуссии.</a:t>
            </a:r>
            <a:endParaRPr lang="ru-RU" sz="20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27" name="Google Shape;108;p3">
            <a:extLst>
              <a:ext uri="{FF2B5EF4-FFF2-40B4-BE49-F238E27FC236}">
                <a16:creationId xmlns="" xmlns:a16="http://schemas.microsoft.com/office/drawing/2014/main" xmlns:lc="http://schemas.openxmlformats.org/drawingml/2006/lockedCanvas" id="{095042C8-6068-4F0B-B787-9412BE42DE6A}"/>
              </a:ext>
            </a:extLst>
          </p:cNvPr>
          <p:cNvSpPr txBox="1"/>
          <p:nvPr/>
        </p:nvSpPr>
        <p:spPr>
          <a:xfrm>
            <a:off x="14314239" y="3569063"/>
            <a:ext cx="4197862" cy="56838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/>
            <a:r>
              <a:rPr lang="ru-RU" sz="2000" dirty="0"/>
              <a:t>Развитие коммуникативных навыков.</a:t>
            </a:r>
          </a:p>
          <a:p>
            <a:pPr algn="just"/>
            <a:r>
              <a:rPr lang="ru-RU" sz="2000" dirty="0"/>
              <a:t>Обучающиеся работают в группах, что способствует развитию коммуникативных навыков и умения работать в команде.</a:t>
            </a:r>
          </a:p>
          <a:p>
            <a:pPr algn="just"/>
            <a:r>
              <a:rPr lang="ru-RU" sz="2000" dirty="0"/>
              <a:t>Аргументировать свое мнение, осознавать значимость полученных знаний.</a:t>
            </a:r>
          </a:p>
          <a:p>
            <a:pPr algn="just"/>
            <a:r>
              <a:rPr lang="ru-RU" sz="2000" dirty="0"/>
              <a:t>Умение применять знания самостоятельно.</a:t>
            </a:r>
          </a:p>
          <a:p>
            <a:pPr algn="just"/>
            <a:r>
              <a:rPr lang="ru-RU" sz="2000" dirty="0"/>
              <a:t>Умение работать в группе</a:t>
            </a:r>
          </a:p>
          <a:p>
            <a:pPr algn="just"/>
            <a:r>
              <a:rPr lang="ru-RU" sz="2000" dirty="0"/>
              <a:t>Развитие способностей обучающихся делать необходимые выводы.</a:t>
            </a:r>
          </a:p>
          <a:p>
            <a:pPr algn="just"/>
            <a:r>
              <a:rPr lang="ru-RU" sz="2000" dirty="0"/>
              <a:t>Формирование умений представлять информацию.</a:t>
            </a:r>
            <a:endParaRPr lang="ru-RU" sz="20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28" name="Google Shape;108;p3">
            <a:extLst>
              <a:ext uri="{FF2B5EF4-FFF2-40B4-BE49-F238E27FC236}">
                <a16:creationId xmlns="" xmlns:a16="http://schemas.microsoft.com/office/drawing/2014/main" xmlns:lc="http://schemas.openxmlformats.org/drawingml/2006/lockedCanvas" id="{FBD03933-C9E2-4132-8308-0665878C2488}"/>
              </a:ext>
            </a:extLst>
          </p:cNvPr>
          <p:cNvSpPr txBox="1"/>
          <p:nvPr/>
        </p:nvSpPr>
        <p:spPr>
          <a:xfrm>
            <a:off x="14299661" y="3167204"/>
            <a:ext cx="4212442" cy="3901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1400"/>
            </a:pPr>
            <a:r>
              <a:rPr lang="ru-RU" sz="1600" dirty="0">
                <a:solidFill>
                  <a:srgbClr val="FF0000"/>
                </a:solidFill>
                <a:latin typeface="+mn-lt"/>
                <a:ea typeface="Tahoma"/>
                <a:cs typeface="Tahoma"/>
                <a:sym typeface="Tahoma"/>
              </a:rPr>
              <a:t>(чему научились, что узнали, поняли)</a:t>
            </a:r>
          </a:p>
        </p:txBody>
      </p:sp>
      <p:sp>
        <p:nvSpPr>
          <p:cNvPr id="22" name="Google Shape;106;p3">
            <a:extLst>
              <a:ext uri="{FF2B5EF4-FFF2-40B4-BE49-F238E27FC236}">
                <a16:creationId xmlns="" xmlns:a16="http://schemas.microsoft.com/office/drawing/2014/main" xmlns:lc="http://schemas.openxmlformats.org/drawingml/2006/lockedCanvas" id="{54FC85EF-DE09-4F34-A347-C210F0D830C9}"/>
              </a:ext>
            </a:extLst>
          </p:cNvPr>
          <p:cNvSpPr txBox="1"/>
          <p:nvPr/>
        </p:nvSpPr>
        <p:spPr>
          <a:xfrm>
            <a:off x="786531" y="2143839"/>
            <a:ext cx="17725570" cy="574775"/>
          </a:xfrm>
          <a:prstGeom prst="rect">
            <a:avLst/>
          </a:prstGeom>
          <a:solidFill>
            <a:srgbClr val="26B7BC"/>
          </a:solidFill>
          <a:ln>
            <a:noFill/>
          </a:ln>
        </p:spPr>
        <p:txBody>
          <a:bodyPr spcFirstLastPara="1" wrap="square" lIns="142534" tIns="71248" rIns="142534" bIns="71248" anchor="ctr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/>
            <a:r>
              <a:rPr lang="ru-RU" sz="2800" b="1" cap="all" dirty="0">
                <a:solidFill>
                  <a:schemeClr val="bg1"/>
                </a:solidFill>
                <a:latin typeface="+mn-lt"/>
                <a:ea typeface="Proxima Nova"/>
                <a:cs typeface="Proxima Nova"/>
                <a:sym typeface="Proxima Nova"/>
              </a:rPr>
              <a:t>2. Операционно-действенный компонент </a:t>
            </a:r>
            <a:r>
              <a:rPr lang="ru-RU" sz="2800" b="1" cap="all" dirty="0" smtClean="0">
                <a:solidFill>
                  <a:schemeClr val="bg1"/>
                </a:solidFill>
                <a:latin typeface="+mn-lt"/>
                <a:ea typeface="Proxima Nova"/>
                <a:cs typeface="Proxima Nova"/>
                <a:sym typeface="Proxima Nova"/>
              </a:rPr>
              <a:t>(25 </a:t>
            </a:r>
            <a:r>
              <a:rPr lang="ru-RU" sz="2800" b="1" cap="all" dirty="0">
                <a:solidFill>
                  <a:schemeClr val="bg1"/>
                </a:solidFill>
                <a:latin typeface="+mn-lt"/>
                <a:ea typeface="Proxima Nova"/>
                <a:cs typeface="Proxima Nova"/>
                <a:sym typeface="Proxima Nova"/>
              </a:rPr>
              <a:t>минут)</a:t>
            </a:r>
          </a:p>
        </p:txBody>
      </p:sp>
    </p:spTree>
    <p:extLst>
      <p:ext uri="{BB962C8B-B14F-4D97-AF65-F5344CB8AC3E}">
        <p14:creationId xmlns:p14="http://schemas.microsoft.com/office/powerpoint/2010/main" xmlns="" val="16175392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326422" y="1309768"/>
            <a:ext cx="18645789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600" b="1" dirty="0" smtClean="0">
                <a:solidFill>
                  <a:schemeClr val="dk1"/>
                </a:solidFill>
                <a:latin typeface="+mn-lt"/>
                <a:ea typeface="Proxima Nova"/>
                <a:cs typeface="Proxima Nova"/>
                <a:sym typeface="Proxima Nova"/>
              </a:rPr>
              <a:t>ПЛАН ПРОВЕДЕНИЯ ОБРАЗОВАТЕЛЬНЫХ АКТИВНОСТЕЙ</a:t>
            </a:r>
          </a:p>
          <a:p>
            <a:pPr lvl="0" algn="ctr"/>
            <a:r>
              <a:rPr lang="ru-RU" sz="3600" b="1" dirty="0" smtClean="0">
                <a:solidFill>
                  <a:schemeClr val="dk1"/>
                </a:solidFill>
                <a:latin typeface="+mn-lt"/>
                <a:ea typeface="Proxima Nova"/>
                <a:cs typeface="Proxima Nova"/>
                <a:sym typeface="Proxima Nova"/>
              </a:rPr>
              <a:t>(Внеурочная деятельность)</a:t>
            </a:r>
            <a:endParaRPr lang="ru-RU" sz="3600" b="1" dirty="0">
              <a:solidFill>
                <a:schemeClr val="dk1"/>
              </a:solidFill>
              <a:latin typeface="+mn-lt"/>
              <a:ea typeface="Proxima Nova"/>
              <a:cs typeface="Proxima Nova"/>
              <a:sym typeface="Proxima Nova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 smtClean="0">
                <a:solidFill>
                  <a:schemeClr val="bg1"/>
                </a:solidFill>
                <a:latin typeface="Proxima Nova Rg" panose="02000506030000020004" pitchFamily="2" charset="0"/>
              </a:rPr>
              <a:t>19</a:t>
            </a:r>
            <a:endParaRPr lang="ru-RU"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sp>
        <p:nvSpPr>
          <p:cNvPr id="12" name="Google Shape;108;p3">
            <a:extLst>
              <a:ext uri="{FF2B5EF4-FFF2-40B4-BE49-F238E27FC236}">
                <a16:creationId xmlns="" xmlns:a16="http://schemas.microsoft.com/office/drawing/2014/main" xmlns:lc="http://schemas.openxmlformats.org/drawingml/2006/lockedCanvas" id="{EEB939FB-361A-46E3-99EB-5B749804A80F}"/>
              </a:ext>
            </a:extLst>
          </p:cNvPr>
          <p:cNvSpPr txBox="1"/>
          <p:nvPr/>
        </p:nvSpPr>
        <p:spPr>
          <a:xfrm>
            <a:off x="786532" y="3971184"/>
            <a:ext cx="8933120" cy="1990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/>
            <a:r>
              <a:rPr lang="ru-RU" sz="2000" dirty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3</a:t>
            </a:r>
            <a:r>
              <a:rPr lang="ru-RU" sz="2000" dirty="0" smtClean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.1 </a:t>
            </a:r>
            <a:r>
              <a:rPr lang="ru-RU" sz="2000" dirty="0" smtClean="0"/>
              <a:t>Учитель предлагает выразить </a:t>
            </a:r>
            <a:r>
              <a:rPr lang="ru-RU" sz="2000" dirty="0"/>
              <a:t>свое мнение, позицию по изученной теме. </a:t>
            </a:r>
            <a:endParaRPr lang="ru-RU" sz="2000" dirty="0" smtClean="0"/>
          </a:p>
          <a:p>
            <a:pPr algn="just"/>
            <a:r>
              <a:rPr lang="ru-RU" sz="2000" dirty="0" smtClean="0"/>
              <a:t>Для </a:t>
            </a:r>
            <a:r>
              <a:rPr lang="ru-RU" sz="2000" dirty="0"/>
              <a:t>этого </a:t>
            </a:r>
            <a:r>
              <a:rPr lang="ru-RU" sz="2000" dirty="0" smtClean="0"/>
              <a:t>продолжить </a:t>
            </a:r>
            <a:r>
              <a:rPr lang="ru-RU" sz="2000" dirty="0"/>
              <a:t>предложения:</a:t>
            </a:r>
          </a:p>
          <a:p>
            <a:pPr algn="just"/>
            <a:r>
              <a:rPr lang="ru-RU" sz="2000" dirty="0"/>
              <a:t>Я считаю, что кредитование… потому что…</a:t>
            </a:r>
          </a:p>
          <a:p>
            <a:pPr algn="just"/>
            <a:r>
              <a:rPr lang="ru-RU" sz="2000" dirty="0"/>
              <a:t>Я могу это доказать на примере…</a:t>
            </a:r>
          </a:p>
          <a:p>
            <a:pPr algn="just"/>
            <a:r>
              <a:rPr lang="ru-RU" sz="2000" dirty="0"/>
              <a:t>Исходя из этого, я делаю вывод, что…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sp>
        <p:nvSpPr>
          <p:cNvPr id="18" name="Google Shape;108;p3">
            <a:extLst>
              <a:ext uri="{FF2B5EF4-FFF2-40B4-BE49-F238E27FC236}">
                <a16:creationId xmlns="" xmlns:a16="http://schemas.microsoft.com/office/drawing/2014/main" xmlns:lc="http://schemas.openxmlformats.org/drawingml/2006/lockedCanvas" id="{7A9197C0-D716-4AA6-82E3-FF09A63247D0}"/>
              </a:ext>
            </a:extLst>
          </p:cNvPr>
          <p:cNvSpPr txBox="1"/>
          <p:nvPr/>
        </p:nvSpPr>
        <p:spPr>
          <a:xfrm>
            <a:off x="771950" y="3331480"/>
            <a:ext cx="8947700" cy="451664"/>
          </a:xfrm>
          <a:prstGeom prst="rect">
            <a:avLst/>
          </a:prstGeom>
          <a:solidFill>
            <a:srgbClr val="009657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Деятельность учителя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19" name="Google Shape;108;p3">
            <a:extLst>
              <a:ext uri="{FF2B5EF4-FFF2-40B4-BE49-F238E27FC236}">
                <a16:creationId xmlns="" xmlns:a16="http://schemas.microsoft.com/office/drawing/2014/main" xmlns:lc="http://schemas.openxmlformats.org/drawingml/2006/lockedCanvas" id="{E941AC6A-D4E9-4983-A479-A3FE0A41EAF6}"/>
              </a:ext>
            </a:extLst>
          </p:cNvPr>
          <p:cNvSpPr txBox="1"/>
          <p:nvPr/>
        </p:nvSpPr>
        <p:spPr>
          <a:xfrm>
            <a:off x="9719652" y="3331480"/>
            <a:ext cx="4594587" cy="448590"/>
          </a:xfrm>
          <a:prstGeom prst="rect">
            <a:avLst/>
          </a:prstGeom>
          <a:solidFill>
            <a:srgbClr val="F07D00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Деятельность учеников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20" name="Google Shape;108;p3">
            <a:extLst>
              <a:ext uri="{FF2B5EF4-FFF2-40B4-BE49-F238E27FC236}">
                <a16:creationId xmlns="" xmlns:a16="http://schemas.microsoft.com/office/drawing/2014/main" xmlns:lc="http://schemas.openxmlformats.org/drawingml/2006/lockedCanvas" id="{749F3E36-DEC7-44A2-B990-619EC3027DA1}"/>
              </a:ext>
            </a:extLst>
          </p:cNvPr>
          <p:cNvSpPr txBox="1"/>
          <p:nvPr/>
        </p:nvSpPr>
        <p:spPr>
          <a:xfrm>
            <a:off x="14314239" y="3313992"/>
            <a:ext cx="4212442" cy="451664"/>
          </a:xfrm>
          <a:prstGeom prst="rect">
            <a:avLst/>
          </a:prstGeom>
          <a:solidFill>
            <a:srgbClr val="E61859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Образовательный эффект 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23" name="Google Shape;108;p3">
            <a:extLst>
              <a:ext uri="{FF2B5EF4-FFF2-40B4-BE49-F238E27FC236}">
                <a16:creationId xmlns="" xmlns:a16="http://schemas.microsoft.com/office/drawing/2014/main" xmlns:lc="http://schemas.openxmlformats.org/drawingml/2006/lockedCanvas" id="{095042C8-6068-4F0B-B787-9412BE42DE6A}"/>
              </a:ext>
            </a:extLst>
          </p:cNvPr>
          <p:cNvSpPr txBox="1"/>
          <p:nvPr/>
        </p:nvSpPr>
        <p:spPr>
          <a:xfrm>
            <a:off x="9634735" y="3971184"/>
            <a:ext cx="4580009" cy="10672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/>
            <a:r>
              <a:rPr lang="ru-RU" sz="2000" dirty="0"/>
              <a:t>Оценивают свою работу, определяют свое эмоциональное состояние на уроке.</a:t>
            </a:r>
          </a:p>
        </p:txBody>
      </p:sp>
      <p:sp>
        <p:nvSpPr>
          <p:cNvPr id="27" name="Google Shape;108;p3">
            <a:extLst>
              <a:ext uri="{FF2B5EF4-FFF2-40B4-BE49-F238E27FC236}">
                <a16:creationId xmlns="" xmlns:a16="http://schemas.microsoft.com/office/drawing/2014/main" xmlns:lc="http://schemas.openxmlformats.org/drawingml/2006/lockedCanvas" id="{095042C8-6068-4F0B-B787-9412BE42DE6A}"/>
              </a:ext>
            </a:extLst>
          </p:cNvPr>
          <p:cNvSpPr txBox="1"/>
          <p:nvPr/>
        </p:nvSpPr>
        <p:spPr>
          <a:xfrm>
            <a:off x="14292368" y="3971184"/>
            <a:ext cx="4197862" cy="75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/>
            <a:r>
              <a:rPr lang="ru-RU" sz="2000" dirty="0"/>
              <a:t>Самооценка результатов своей деятельности на уроке.</a:t>
            </a:r>
            <a:endParaRPr lang="ru-RU" sz="20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28" name="Google Shape;108;p3">
            <a:extLst>
              <a:ext uri="{FF2B5EF4-FFF2-40B4-BE49-F238E27FC236}">
                <a16:creationId xmlns="" xmlns:a16="http://schemas.microsoft.com/office/drawing/2014/main" xmlns:lc="http://schemas.openxmlformats.org/drawingml/2006/lockedCanvas" id="{FBD03933-C9E2-4132-8308-0665878C2488}"/>
              </a:ext>
            </a:extLst>
          </p:cNvPr>
          <p:cNvSpPr txBox="1"/>
          <p:nvPr/>
        </p:nvSpPr>
        <p:spPr>
          <a:xfrm>
            <a:off x="14314239" y="3745873"/>
            <a:ext cx="4212442" cy="3901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1400"/>
            </a:pPr>
            <a:r>
              <a:rPr lang="ru-RU" sz="1600" dirty="0">
                <a:solidFill>
                  <a:srgbClr val="FF0000"/>
                </a:solidFill>
                <a:latin typeface="+mn-lt"/>
                <a:ea typeface="Tahoma"/>
                <a:cs typeface="Tahoma"/>
                <a:sym typeface="Tahoma"/>
              </a:rPr>
              <a:t>(чему научились, что узнали, поняли)</a:t>
            </a:r>
          </a:p>
        </p:txBody>
      </p:sp>
      <p:sp>
        <p:nvSpPr>
          <p:cNvPr id="17" name="Google Shape;106;p3">
            <a:extLst>
              <a:ext uri="{FF2B5EF4-FFF2-40B4-BE49-F238E27FC236}">
                <a16:creationId xmlns="" xmlns:a16="http://schemas.microsoft.com/office/drawing/2014/main" xmlns:lc="http://schemas.openxmlformats.org/drawingml/2006/lockedCanvas" id="{54FC85EF-DE09-4F34-A347-C210F0D830C9}"/>
              </a:ext>
            </a:extLst>
          </p:cNvPr>
          <p:cNvSpPr txBox="1"/>
          <p:nvPr/>
        </p:nvSpPr>
        <p:spPr>
          <a:xfrm>
            <a:off x="786532" y="2761325"/>
            <a:ext cx="17740149" cy="574775"/>
          </a:xfrm>
          <a:prstGeom prst="rect">
            <a:avLst/>
          </a:prstGeom>
          <a:solidFill>
            <a:srgbClr val="26B7BC"/>
          </a:solidFill>
          <a:ln>
            <a:noFill/>
          </a:ln>
        </p:spPr>
        <p:txBody>
          <a:bodyPr spcFirstLastPara="1" wrap="square" lIns="142534" tIns="71248" rIns="142534" bIns="71248" anchor="ctr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/>
            <a:r>
              <a:rPr lang="ru-RU" sz="2800" b="1" cap="all" dirty="0">
                <a:solidFill>
                  <a:schemeClr val="bg1"/>
                </a:solidFill>
                <a:latin typeface="+mn-lt"/>
                <a:ea typeface="Proxima Nova"/>
                <a:cs typeface="Proxima Nova"/>
                <a:sym typeface="Proxima Nova"/>
              </a:rPr>
              <a:t>Этап 3. Рефлексивно-оценочный компонент (5 минут)</a:t>
            </a:r>
          </a:p>
        </p:txBody>
      </p:sp>
    </p:spTree>
    <p:extLst>
      <p:ext uri="{BB962C8B-B14F-4D97-AF65-F5344CB8AC3E}">
        <p14:creationId xmlns:p14="http://schemas.microsoft.com/office/powerpoint/2010/main" xmlns="" val="7785329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r"/>
        </a:blip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1929" y="369945"/>
            <a:ext cx="10149123" cy="863549"/>
          </a:xfrm>
          <a:prstGeom prst="rect">
            <a:avLst/>
          </a:prstGeom>
        </p:spPr>
      </p:pic>
      <p:sp>
        <p:nvSpPr>
          <p:cNvPr id="5" name="Google Shape;91;p1"/>
          <p:cNvSpPr txBox="1"/>
          <p:nvPr/>
        </p:nvSpPr>
        <p:spPr>
          <a:xfrm>
            <a:off x="1207399" y="1447503"/>
            <a:ext cx="16557414" cy="67918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4000" b="1" dirty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 </a:t>
            </a:r>
            <a:r>
              <a:rPr lang="ru-RU" sz="4000" b="1" dirty="0" smtClean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Группа 3 Педагогический кейс 6</a:t>
            </a:r>
            <a:endParaRPr lang="ru-RU" sz="4000" b="1" dirty="0">
              <a:solidFill>
                <a:schemeClr val="dk1"/>
              </a:solidFill>
              <a:latin typeface="+mj-lt"/>
              <a:ea typeface="Proxima Nova"/>
              <a:cs typeface="Proxima Nova"/>
              <a:sym typeface="Proxima Nova"/>
            </a:endParaRPr>
          </a:p>
          <a:p>
            <a:pPr lvl="0" algn="ctr"/>
            <a:endParaRPr lang="ru-RU" sz="4000" b="1" dirty="0">
              <a:solidFill>
                <a:schemeClr val="dk1"/>
              </a:solidFill>
              <a:latin typeface="+mj-lt"/>
              <a:ea typeface="Proxima Nova"/>
              <a:cs typeface="Proxima Nova"/>
              <a:sym typeface="Proxima Nova"/>
            </a:endParaRPr>
          </a:p>
          <a:p>
            <a:pPr lvl="0"/>
            <a:r>
              <a:rPr lang="ru-RU" sz="3600" b="1" dirty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Слушатели</a:t>
            </a:r>
            <a:r>
              <a:rPr lang="ru-RU" sz="3600" b="1" dirty="0" smtClean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:</a:t>
            </a:r>
          </a:p>
          <a:p>
            <a:pPr lvl="0"/>
            <a:endParaRPr lang="ru-RU" sz="3600" b="1" dirty="0">
              <a:solidFill>
                <a:schemeClr val="dk1"/>
              </a:solidFill>
              <a:latin typeface="+mj-lt"/>
              <a:ea typeface="Proxima Nova"/>
              <a:cs typeface="Proxima Nova"/>
              <a:sym typeface="Proxima Nova"/>
            </a:endParaRPr>
          </a:p>
          <a:p>
            <a:r>
              <a:rPr lang="ru-RU" sz="4000" b="1" dirty="0" smtClean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-	</a:t>
            </a:r>
            <a:r>
              <a:rPr lang="ru-RU" sz="4000" dirty="0" err="1" smtClean="0"/>
              <a:t>Жмыхова</a:t>
            </a:r>
            <a:r>
              <a:rPr lang="ru-RU" sz="4000" dirty="0" smtClean="0"/>
              <a:t> </a:t>
            </a:r>
            <a:r>
              <a:rPr lang="ru-RU" sz="4000" dirty="0"/>
              <a:t>Жанна Александровна</a:t>
            </a:r>
          </a:p>
          <a:p>
            <a:r>
              <a:rPr lang="ru-RU" sz="4000" b="1" dirty="0" smtClean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-	</a:t>
            </a:r>
            <a:r>
              <a:rPr lang="ru-RU" sz="4000" dirty="0" err="1" smtClean="0"/>
              <a:t>Лиферова</a:t>
            </a:r>
            <a:r>
              <a:rPr lang="ru-RU" sz="4000" dirty="0" smtClean="0"/>
              <a:t> Татьяна </a:t>
            </a:r>
            <a:r>
              <a:rPr lang="ru-RU" sz="4000" dirty="0"/>
              <a:t>Вячеславовна</a:t>
            </a:r>
          </a:p>
          <a:p>
            <a:r>
              <a:rPr lang="ru-RU" sz="4000" b="1" dirty="0" smtClean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-	</a:t>
            </a:r>
            <a:r>
              <a:rPr lang="ru-RU" sz="4000" dirty="0" smtClean="0"/>
              <a:t>Маслова </a:t>
            </a:r>
            <a:r>
              <a:rPr lang="ru-RU" sz="4000" dirty="0"/>
              <a:t>Анжелика Александровна</a:t>
            </a:r>
          </a:p>
          <a:p>
            <a:r>
              <a:rPr lang="ru-RU" sz="4000" b="1" dirty="0" smtClean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-	</a:t>
            </a:r>
            <a:r>
              <a:rPr lang="ru-RU" sz="4000" dirty="0" smtClean="0"/>
              <a:t>Сохина </a:t>
            </a:r>
            <a:r>
              <a:rPr lang="ru-RU" sz="4000" dirty="0"/>
              <a:t>Елена Алексеевна</a:t>
            </a:r>
          </a:p>
          <a:p>
            <a:r>
              <a:rPr lang="ru-RU" sz="4000" b="1" dirty="0" smtClean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-	</a:t>
            </a:r>
            <a:r>
              <a:rPr lang="ru-RU" sz="4000" dirty="0" smtClean="0"/>
              <a:t>Талдыкина   </a:t>
            </a:r>
            <a:r>
              <a:rPr lang="ru-RU" sz="4000" dirty="0"/>
              <a:t>Лариса Юрьевна</a:t>
            </a:r>
          </a:p>
          <a:p>
            <a:pPr lvl="0" algn="ctr"/>
            <a:endParaRPr lang="ru-RU" sz="4000" b="1" dirty="0">
              <a:solidFill>
                <a:schemeClr val="dk1"/>
              </a:solidFill>
              <a:latin typeface="+mj-lt"/>
              <a:ea typeface="Proxima Nova"/>
              <a:cs typeface="Proxima Nova"/>
              <a:sym typeface="Proxima Nova"/>
            </a:endParaRPr>
          </a:p>
          <a:p>
            <a:pPr lvl="0" algn="ctr"/>
            <a:endParaRPr lang="ru-RU" sz="4000" b="1" dirty="0">
              <a:solidFill>
                <a:schemeClr val="dk1"/>
              </a:solidFill>
              <a:latin typeface="+mj-lt"/>
              <a:ea typeface="Proxima Nova"/>
              <a:cs typeface="Proxima Nova"/>
              <a:sym typeface="Proxima Nov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19374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204814" y="1048034"/>
            <a:ext cx="18645789" cy="697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ЗАКЛЮЧЕНИЕ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 smtClean="0">
                <a:solidFill>
                  <a:schemeClr val="bg1"/>
                </a:solidFill>
                <a:latin typeface="Proxima Nova Rg" panose="02000506030000020004" pitchFamily="2" charset="0"/>
              </a:rPr>
              <a:t>20</a:t>
            </a:r>
            <a:endParaRPr lang="ru-RU"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sp>
        <p:nvSpPr>
          <p:cNvPr id="7" name="Google Shape;225;p4"/>
          <p:cNvSpPr txBox="1">
            <a:spLocks noChangeArrowheads="1"/>
          </p:cNvSpPr>
          <p:nvPr/>
        </p:nvSpPr>
        <p:spPr bwMode="auto">
          <a:xfrm>
            <a:off x="5487027" y="1782335"/>
            <a:ext cx="11899900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ru-RU" altLang="ru-RU" sz="4300" b="1" dirty="0">
                <a:solidFill>
                  <a:srgbClr val="00B050"/>
                </a:solidFill>
                <a:latin typeface="+mn-lt"/>
                <a:sym typeface="Proxima Nova" panose="020B0604020202020204" charset="0"/>
              </a:rPr>
              <a:t>УЧАЩИЕСЯ ЗНАЮТ/ПОНИМАЮТ</a:t>
            </a:r>
          </a:p>
        </p:txBody>
      </p:sp>
      <p:sp>
        <p:nvSpPr>
          <p:cNvPr id="8" name="Google Shape;228;p4"/>
          <p:cNvSpPr txBox="1"/>
          <p:nvPr/>
        </p:nvSpPr>
        <p:spPr>
          <a:xfrm>
            <a:off x="5487027" y="2447509"/>
            <a:ext cx="11768137" cy="132821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altLang="ru-RU" dirty="0">
                <a:latin typeface="+mn-lt"/>
              </a:rPr>
              <a:t>что такое заём и что такое </a:t>
            </a:r>
            <a:r>
              <a:rPr lang="ru-RU" altLang="ru-RU" dirty="0" smtClean="0">
                <a:latin typeface="+mn-lt"/>
              </a:rPr>
              <a:t>кредит, кредитный риск;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altLang="ru-RU" dirty="0">
                <a:latin typeface="+mn-lt"/>
              </a:rPr>
              <a:t>основные принципы предоставления заёмных средств;</a:t>
            </a:r>
            <a:endParaRPr lang="ru-RU" altLang="ru-RU" dirty="0" smtClean="0">
              <a:latin typeface="+mn-lt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altLang="ru-RU" dirty="0" smtClean="0">
                <a:latin typeface="+mn-lt"/>
              </a:rPr>
              <a:t>виды кредитов.</a:t>
            </a:r>
          </a:p>
        </p:txBody>
      </p:sp>
      <p:sp>
        <p:nvSpPr>
          <p:cNvPr id="9" name="Google Shape;229;p4"/>
          <p:cNvSpPr txBox="1">
            <a:spLocks noChangeArrowheads="1"/>
          </p:cNvSpPr>
          <p:nvPr/>
        </p:nvSpPr>
        <p:spPr bwMode="auto">
          <a:xfrm>
            <a:off x="5487027" y="3639540"/>
            <a:ext cx="12541250" cy="83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ru-RU" altLang="ru-RU" sz="4300" b="1" dirty="0">
                <a:solidFill>
                  <a:srgbClr val="EE0077"/>
                </a:solidFill>
                <a:latin typeface="+mn-lt"/>
                <a:sym typeface="Proxima Nova" panose="020B0604020202020204" charset="0"/>
              </a:rPr>
              <a:t>ИМЕЮТ УСТАНОВКУ</a:t>
            </a:r>
          </a:p>
        </p:txBody>
      </p:sp>
      <p:sp>
        <p:nvSpPr>
          <p:cNvPr id="10" name="Google Shape;230;p4"/>
          <p:cNvSpPr txBox="1">
            <a:spLocks noChangeArrowheads="1"/>
          </p:cNvSpPr>
          <p:nvPr/>
        </p:nvSpPr>
        <p:spPr bwMode="auto">
          <a:xfrm>
            <a:off x="5487028" y="4297292"/>
            <a:ext cx="11458575" cy="323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342900" indent="-342900">
              <a:buFont typeface="Wingdings" panose="05000000000000000000" pitchFamily="2" charset="2"/>
              <a:buChar char="Ø"/>
              <a:defRPr>
                <a:latin typeface="+mn-lt"/>
              </a:defRPr>
            </a:lvl1pPr>
          </a:lstStyle>
          <a:p>
            <a:r>
              <a:rPr lang="ru-RU" dirty="0"/>
              <a:t>брать ответственность за принятие решения об использовании заёмных средств и их возвращение</a:t>
            </a:r>
            <a:r>
              <a:rPr lang="ru-RU" altLang="ru-RU" dirty="0">
                <a:sym typeface="Proxima Nova" panose="020B0604020202020204" charset="0"/>
              </a:rPr>
              <a:t>;</a:t>
            </a:r>
          </a:p>
          <a:p>
            <a:r>
              <a:rPr lang="ru-RU" dirty="0"/>
              <a:t>понимать суть управления личными финансами, возможностей и ограничений использования заёмных средств</a:t>
            </a:r>
          </a:p>
          <a:p>
            <a:r>
              <a:rPr lang="ru-RU" dirty="0" smtClean="0"/>
              <a:t>проявлять </a:t>
            </a:r>
            <a:r>
              <a:rPr lang="ru-RU" dirty="0"/>
              <a:t>критическое отношение к рекламе банковских вкладов и </a:t>
            </a:r>
            <a:r>
              <a:rPr lang="ru-RU" dirty="0" smtClean="0"/>
              <a:t>кредитов, готовность обращаться </a:t>
            </a:r>
            <a:r>
              <a:rPr lang="ru-RU" dirty="0"/>
              <a:t>за помощью специалистов по вопросам, связанными с получением заёмных средств</a:t>
            </a:r>
          </a:p>
          <a:p>
            <a:endParaRPr lang="ru-RU" altLang="ru-RU" dirty="0">
              <a:sym typeface="Proxima Nova" panose="020B0604020202020204" charset="0"/>
            </a:endParaRPr>
          </a:p>
        </p:txBody>
      </p:sp>
      <p:sp>
        <p:nvSpPr>
          <p:cNvPr id="11" name="Google Shape;237;g2caef66eca8_0_158"/>
          <p:cNvSpPr txBox="1">
            <a:spLocks noChangeArrowheads="1"/>
          </p:cNvSpPr>
          <p:nvPr/>
        </p:nvSpPr>
        <p:spPr bwMode="auto">
          <a:xfrm>
            <a:off x="5487028" y="7045441"/>
            <a:ext cx="13363575" cy="84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ru-RU" altLang="ru-RU" sz="4300" b="1" dirty="0">
                <a:solidFill>
                  <a:srgbClr val="01509F"/>
                </a:solidFill>
                <a:latin typeface="+mn-lt"/>
                <a:sym typeface="Proxima Nova" panose="020B0604020202020204" charset="0"/>
              </a:rPr>
              <a:t>УМЕЮТ (ПРЕДМЕТНЫЕ ЖИЗНЕННЫЕ УМЕНИЯ)</a:t>
            </a:r>
          </a:p>
        </p:txBody>
      </p:sp>
      <p:sp>
        <p:nvSpPr>
          <p:cNvPr id="12" name="Google Shape;240;g2caef66eca8_0_158"/>
          <p:cNvSpPr txBox="1">
            <a:spLocks noChangeArrowheads="1"/>
          </p:cNvSpPr>
          <p:nvPr/>
        </p:nvSpPr>
        <p:spPr bwMode="auto">
          <a:xfrm>
            <a:off x="5487028" y="7830525"/>
            <a:ext cx="11769725" cy="24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93700" indent="-342900" algn="just">
              <a:buSzPts val="2800"/>
              <a:buFont typeface="Wingdings" panose="05000000000000000000" pitchFamily="2" charset="2"/>
              <a:buChar char="Ø"/>
            </a:pPr>
            <a:r>
              <a:rPr lang="ru-RU" dirty="0"/>
              <a:t>выделять плюсы и минусы использования заёмных средств</a:t>
            </a:r>
            <a:r>
              <a:rPr lang="ru-RU" altLang="ru-RU" dirty="0" smtClean="0">
                <a:latin typeface="+mn-lt"/>
                <a:sym typeface="Proxima Nova" panose="020B0604020202020204" charset="0"/>
              </a:rPr>
              <a:t>;</a:t>
            </a:r>
            <a:endParaRPr lang="ru-RU" altLang="ru-RU" dirty="0">
              <a:latin typeface="+mn-lt"/>
              <a:sym typeface="Proxima Nova" panose="020B0604020202020204" charset="0"/>
            </a:endParaRPr>
          </a:p>
          <a:p>
            <a:pPr marL="393700" indent="-342900" algn="just">
              <a:buSzPts val="2800"/>
              <a:buFont typeface="Wingdings" panose="05000000000000000000" pitchFamily="2" charset="2"/>
              <a:buChar char="Ø"/>
            </a:pPr>
            <a:r>
              <a:rPr lang="ru-RU" dirty="0"/>
              <a:t>оценивать материальные возможности возврата заёмных средств</a:t>
            </a:r>
            <a:r>
              <a:rPr lang="ru-RU" altLang="ru-RU" dirty="0" smtClean="0">
                <a:latin typeface="+mn-lt"/>
                <a:sym typeface="Proxima Nova" panose="020B0604020202020204" charset="0"/>
              </a:rPr>
              <a:t>;</a:t>
            </a:r>
            <a:endParaRPr lang="ru-RU" altLang="ru-RU" dirty="0">
              <a:latin typeface="+mn-lt"/>
              <a:sym typeface="Proxima Nova" panose="020B0604020202020204" charset="0"/>
            </a:endParaRPr>
          </a:p>
          <a:p>
            <a:pPr marL="393700" indent="-342900" algn="just">
              <a:buSzPts val="2800"/>
              <a:buFont typeface="Wingdings" panose="05000000000000000000" pitchFamily="2" charset="2"/>
              <a:buChar char="Ø"/>
            </a:pPr>
            <a:r>
              <a:rPr lang="ru-RU" altLang="ru-RU" dirty="0" smtClean="0">
                <a:latin typeface="+mn-lt"/>
                <a:sym typeface="Proxima Nova" panose="020B0604020202020204" charset="0"/>
              </a:rPr>
              <a:t>принимать </a:t>
            </a:r>
            <a:r>
              <a:rPr lang="ru-RU" altLang="ru-RU" dirty="0">
                <a:latin typeface="+mn-lt"/>
                <a:sym typeface="Proxima Nova" panose="020B0604020202020204" charset="0"/>
              </a:rPr>
              <a:t>грамотные решения относительно целесообразности обращения за займом и/или кредитом;</a:t>
            </a:r>
            <a:endParaRPr lang="ru-RU" altLang="ru-RU" dirty="0" smtClean="0">
              <a:latin typeface="+mn-lt"/>
              <a:sym typeface="Proxima Nova" panose="020B0604020202020204" charset="0"/>
            </a:endParaRPr>
          </a:p>
          <a:p>
            <a:pPr marL="393700" indent="-342900" algn="just">
              <a:buSzPts val="2800"/>
              <a:buFont typeface="Wingdings" panose="05000000000000000000" pitchFamily="2" charset="2"/>
              <a:buChar char="Ø"/>
            </a:pPr>
            <a:r>
              <a:rPr lang="ru-RU" dirty="0"/>
              <a:t>рассчитывать размер платы за пользование заемными </a:t>
            </a:r>
            <a:r>
              <a:rPr lang="ru-RU" dirty="0" smtClean="0"/>
              <a:t>средствами;</a:t>
            </a:r>
          </a:p>
          <a:p>
            <a:pPr marL="393700" indent="-342900" algn="just">
              <a:buSzPts val="2800"/>
              <a:buFont typeface="Wingdings" panose="05000000000000000000" pitchFamily="2" charset="2"/>
              <a:buChar char="Ø"/>
            </a:pPr>
            <a:r>
              <a:rPr lang="ru-RU" dirty="0"/>
              <a:t>н</a:t>
            </a:r>
            <a:r>
              <a:rPr lang="ru-RU" dirty="0" smtClean="0"/>
              <a:t>аходить информацию о лицензии банка.</a:t>
            </a:r>
            <a:endParaRPr lang="ru-RU" altLang="ru-RU" dirty="0">
              <a:latin typeface="+mn-lt"/>
              <a:sym typeface="Proxima Nova" panose="020B0604020202020204" charset="0"/>
            </a:endParaRP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3047" y="1140050"/>
            <a:ext cx="4396969" cy="2919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3723" y="4297291"/>
            <a:ext cx="4353677" cy="2748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icture background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0431" y="7345317"/>
            <a:ext cx="4396969" cy="2743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405680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0391" y="4196444"/>
            <a:ext cx="8827691" cy="75111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 smtClean="0">
                <a:solidFill>
                  <a:schemeClr val="bg1"/>
                </a:solidFill>
                <a:latin typeface="Proxima Nova Rg" panose="02000506030000020004" pitchFamily="2" charset="0"/>
              </a:rPr>
              <a:t>3</a:t>
            </a:r>
            <a:endParaRPr lang="ru-RU"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80457" y="1640704"/>
            <a:ext cx="7996100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 algn="ctr"/>
            <a:r>
              <a:rPr lang="ru-RU" sz="2800" b="1" dirty="0">
                <a:solidFill>
                  <a:schemeClr val="tx1"/>
                </a:solidFill>
                <a:latin typeface="Proxima Nova"/>
                <a:ea typeface="Proxima Nova"/>
                <a:cs typeface="Proxima Nova"/>
                <a:sym typeface="Proxima Nova"/>
              </a:rPr>
              <a:t>УСЛОВИЯ ПЕДАГОГИЧЕСКОГО </a:t>
            </a:r>
            <a:r>
              <a:rPr lang="ru-RU" sz="2800" b="1" dirty="0" smtClean="0">
                <a:solidFill>
                  <a:schemeClr val="tx1"/>
                </a:solidFill>
                <a:latin typeface="Proxima Nova"/>
                <a:ea typeface="Proxima Nova"/>
                <a:cs typeface="Proxima Nova"/>
                <a:sym typeface="Proxima Nova"/>
              </a:rPr>
              <a:t>КЕЙСА № 6 </a:t>
            </a:r>
            <a:endParaRPr lang="ru-RU" sz="2800" b="1" dirty="0">
              <a:solidFill>
                <a:schemeClr val="tx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29871" y="3355726"/>
            <a:ext cx="16860064" cy="4524315"/>
          </a:xfrm>
          <a:prstGeom prst="rect">
            <a:avLst/>
          </a:prstGeom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>
              <a:spcBef>
                <a:spcPct val="50000"/>
              </a:spcBef>
            </a:pPr>
            <a:r>
              <a:rPr lang="ru-RU" sz="3600" dirty="0"/>
              <a:t>Проектной </a:t>
            </a:r>
            <a:r>
              <a:rPr lang="ru-RU" sz="3600" dirty="0" smtClean="0"/>
              <a:t>группе № 3 </a:t>
            </a:r>
            <a:r>
              <a:rPr lang="ru-RU" sz="3600" dirty="0"/>
              <a:t>(</a:t>
            </a:r>
            <a:r>
              <a:rPr lang="ru-RU" sz="3600" dirty="0" smtClean="0"/>
              <a:t>5 </a:t>
            </a:r>
            <a:r>
              <a:rPr lang="ru-RU" sz="3600" dirty="0"/>
              <a:t>чел.)  </a:t>
            </a:r>
            <a:r>
              <a:rPr lang="ru-RU" sz="3600" dirty="0">
                <a:ea typeface="Times New Roman" panose="02020603050405020304" pitchFamily="18" charset="0"/>
              </a:rPr>
              <a:t>необходимо </a:t>
            </a:r>
            <a:r>
              <a:rPr lang="ru-RU" sz="3600" dirty="0"/>
              <a:t>разработать комплекс образовательных активностей по финансовой грамотности для СОШ, находящейся в сельской местности </a:t>
            </a:r>
            <a:r>
              <a:rPr lang="ru-RU" sz="3600" dirty="0">
                <a:solidFill>
                  <a:schemeClr val="tx1"/>
                </a:solidFill>
                <a:ea typeface="Times New Roman" panose="02020603050405020304" pitchFamily="18" charset="0"/>
              </a:rPr>
              <a:t>N (1) </a:t>
            </a:r>
            <a:r>
              <a:rPr lang="ru-RU" sz="3600" dirty="0" smtClean="0"/>
              <a:t>по </a:t>
            </a:r>
            <a:r>
              <a:rPr lang="ru-RU" sz="3600" dirty="0"/>
              <a:t>тематике «Планирование и управление личными финансами: займы и кредиты» </a:t>
            </a:r>
            <a:r>
              <a:rPr lang="ru-RU" sz="3600" dirty="0">
                <a:solidFill>
                  <a:schemeClr val="tx1"/>
                </a:solidFill>
                <a:ea typeface="Times New Roman" panose="02020603050405020304" pitchFamily="18" charset="0"/>
              </a:rPr>
              <a:t>(2) </a:t>
            </a:r>
            <a:r>
              <a:rPr lang="ru-RU" sz="3600" dirty="0" smtClean="0"/>
              <a:t>для </a:t>
            </a:r>
            <a:r>
              <a:rPr lang="ru-RU" sz="3600" dirty="0"/>
              <a:t>учащихся 10 </a:t>
            </a:r>
            <a:r>
              <a:rPr lang="ru-RU" sz="3600" dirty="0" smtClean="0"/>
              <a:t>класса </a:t>
            </a:r>
            <a:r>
              <a:rPr lang="ru-RU" sz="3600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(</a:t>
            </a:r>
            <a:r>
              <a:rPr lang="ru-RU" sz="3600" dirty="0">
                <a:solidFill>
                  <a:schemeClr val="tx1"/>
                </a:solidFill>
                <a:ea typeface="Times New Roman" panose="02020603050405020304" pitchFamily="18" charset="0"/>
              </a:rPr>
              <a:t>3)</a:t>
            </a:r>
            <a:r>
              <a:rPr lang="ru-RU" sz="3600" dirty="0" smtClean="0"/>
              <a:t>, </a:t>
            </a:r>
            <a:r>
              <a:rPr lang="ru-RU" sz="3600" dirty="0"/>
              <a:t>в котором учатся 21 </a:t>
            </a:r>
            <a:r>
              <a:rPr lang="ru-RU" sz="3600" dirty="0" smtClean="0"/>
              <a:t>ребенок </a:t>
            </a:r>
            <a:r>
              <a:rPr lang="ru-RU" sz="3600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(</a:t>
            </a:r>
            <a:r>
              <a:rPr lang="ru-RU" sz="3600" dirty="0">
                <a:solidFill>
                  <a:schemeClr val="tx1"/>
                </a:solidFill>
                <a:ea typeface="Times New Roman" panose="02020603050405020304" pitchFamily="18" charset="0"/>
              </a:rPr>
              <a:t>4)</a:t>
            </a:r>
            <a:r>
              <a:rPr lang="ru-RU" sz="3600" dirty="0" smtClean="0"/>
              <a:t>. </a:t>
            </a:r>
            <a:r>
              <a:rPr lang="ru-RU" sz="3600" dirty="0"/>
              <a:t>Особенностями класса является то, что дети хорошо воспитанные, дисциплинированные, в классе позитивная и добрая </a:t>
            </a:r>
            <a:r>
              <a:rPr lang="ru-RU" sz="3600" dirty="0" smtClean="0"/>
              <a:t>атмосфера </a:t>
            </a:r>
            <a:r>
              <a:rPr lang="ru-RU" sz="3600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(</a:t>
            </a:r>
            <a:r>
              <a:rPr lang="ru-RU" sz="3600" dirty="0">
                <a:solidFill>
                  <a:schemeClr val="tx1"/>
                </a:solidFill>
                <a:ea typeface="Times New Roman" panose="02020603050405020304" pitchFamily="18" charset="0"/>
              </a:rPr>
              <a:t>5)</a:t>
            </a:r>
            <a:r>
              <a:rPr lang="ru-RU" sz="3600" dirty="0" smtClean="0"/>
              <a:t>, </a:t>
            </a:r>
            <a:r>
              <a:rPr lang="ru-RU" sz="3600" dirty="0"/>
              <a:t>дети из семей со средними доходами, родители имеют высшее образование, постоянную работу, </a:t>
            </a:r>
            <a:r>
              <a:rPr lang="ru-RU" sz="3600" dirty="0" smtClean="0"/>
              <a:t>мобильны </a:t>
            </a:r>
            <a:r>
              <a:rPr lang="ru-RU" sz="3600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(</a:t>
            </a:r>
            <a:r>
              <a:rPr lang="ru-RU" sz="3600" dirty="0">
                <a:solidFill>
                  <a:schemeClr val="tx1"/>
                </a:solidFill>
                <a:ea typeface="Times New Roman" panose="02020603050405020304" pitchFamily="18" charset="0"/>
              </a:rPr>
              <a:t>6</a:t>
            </a:r>
            <a:r>
              <a:rPr lang="ru-RU" sz="3600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)</a:t>
            </a:r>
            <a:r>
              <a:rPr lang="ru-RU" sz="3600" dirty="0" smtClean="0"/>
              <a:t>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326424" y="1416027"/>
            <a:ext cx="18645789" cy="697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1. АНАЛИЗ УСЛОВИЙ ПЕДАГОГИЧЕСКОГО КЕЙСА (по 6 позициям)</a:t>
            </a:r>
            <a:endParaRPr lang="ru-RU" sz="3600" b="1" dirty="0">
              <a:solidFill>
                <a:srgbClr val="FF0000"/>
              </a:solidFill>
              <a:latin typeface="+mj-lt"/>
              <a:ea typeface="Proxima Nova"/>
              <a:cs typeface="Proxima Nova"/>
              <a:sym typeface="Proxima Nova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 smtClean="0">
                <a:solidFill>
                  <a:schemeClr val="bg1"/>
                </a:solidFill>
                <a:latin typeface="Proxima Nova Rg" panose="02000506030000020004" pitchFamily="2" charset="0"/>
              </a:rPr>
              <a:t>4</a:t>
            </a:r>
            <a:endParaRPr lang="ru-RU"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sp>
        <p:nvSpPr>
          <p:cNvPr id="7" name="Google Shape;108;p3"/>
          <p:cNvSpPr txBox="1"/>
          <p:nvPr/>
        </p:nvSpPr>
        <p:spPr>
          <a:xfrm>
            <a:off x="1486817" y="2299053"/>
            <a:ext cx="3819548" cy="451664"/>
          </a:xfrm>
          <a:prstGeom prst="rect">
            <a:avLst/>
          </a:prstGeom>
          <a:solidFill>
            <a:srgbClr val="009657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Характеристики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8" name="Google Shape;108;p3"/>
          <p:cNvSpPr txBox="1"/>
          <p:nvPr/>
        </p:nvSpPr>
        <p:spPr>
          <a:xfrm>
            <a:off x="5575646" y="2299053"/>
            <a:ext cx="3819548" cy="45166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1400"/>
            </a:pPr>
            <a:r>
              <a:rPr lang="ru-RU" sz="2000" b="1" cap="all" dirty="0" smtClean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ВОЗМОЖНОСТИ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9" name="Google Shape;108;p3">
            <a:extLst>
              <a:ext uri="{FF2B5EF4-FFF2-40B4-BE49-F238E27FC236}">
                <a16:creationId xmlns:lc="http://schemas.openxmlformats.org/drawingml/2006/lockedCanvas" xmlns:a16="http://schemas.microsoft.com/office/drawing/2014/main" xmlns="" id="{36CBF698-C742-4FDB-9742-ED83C8B3D06E}"/>
              </a:ext>
            </a:extLst>
          </p:cNvPr>
          <p:cNvSpPr txBox="1"/>
          <p:nvPr/>
        </p:nvSpPr>
        <p:spPr>
          <a:xfrm>
            <a:off x="9649318" y="2289574"/>
            <a:ext cx="4038600" cy="451664"/>
          </a:xfrm>
          <a:prstGeom prst="rect">
            <a:avLst/>
          </a:prstGeom>
          <a:solidFill>
            <a:srgbClr val="2256AA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Ограничения и риски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10" name="Google Shape;108;p3">
            <a:extLst>
              <a:ext uri="{FF2B5EF4-FFF2-40B4-BE49-F238E27FC236}">
                <a16:creationId xmlns:lc="http://schemas.openxmlformats.org/drawingml/2006/lockedCanvas" xmlns:a16="http://schemas.microsoft.com/office/drawing/2014/main" xmlns="" id="{B65E87EC-9844-4B94-B807-A1501A3BA2E8}"/>
              </a:ext>
            </a:extLst>
          </p:cNvPr>
          <p:cNvSpPr txBox="1"/>
          <p:nvPr/>
        </p:nvSpPr>
        <p:spPr>
          <a:xfrm>
            <a:off x="13960594" y="2289574"/>
            <a:ext cx="4521201" cy="451664"/>
          </a:xfrm>
          <a:prstGeom prst="rect">
            <a:avLst/>
          </a:prstGeom>
          <a:solidFill>
            <a:srgbClr val="FF9933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Решение</a:t>
            </a:r>
            <a:r>
              <a:rPr lang="ru-RU" sz="2000" b="1" cap="all" dirty="0" smtClean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/ Рекомендации</a:t>
            </a:r>
            <a:endParaRPr lang="ru-RU"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11" name="Google Shape;108;p3">
            <a:extLst>
              <a:ext uri="{FF2B5EF4-FFF2-40B4-BE49-F238E27FC236}">
                <a16:creationId xmlns:lc="http://schemas.openxmlformats.org/drawingml/2006/lockedCanvas" xmlns:a16="http://schemas.microsoft.com/office/drawing/2014/main" xmlns="" id="{E0378F02-B6CF-4F9B-BC9A-B06FB3FC221D}"/>
              </a:ext>
            </a:extLst>
          </p:cNvPr>
          <p:cNvSpPr txBox="1"/>
          <p:nvPr/>
        </p:nvSpPr>
        <p:spPr>
          <a:xfrm>
            <a:off x="672566" y="2931485"/>
            <a:ext cx="514610" cy="513219"/>
          </a:xfrm>
          <a:prstGeom prst="rect">
            <a:avLst/>
          </a:prstGeom>
          <a:solidFill>
            <a:srgbClr val="009657"/>
          </a:solidFill>
          <a:ln>
            <a:noFill/>
          </a:ln>
        </p:spPr>
        <p:txBody>
          <a:bodyPr spcFirstLastPara="1" wrap="square" lIns="36000" tIns="71248" rIns="36000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1400"/>
            </a:pPr>
            <a:r>
              <a:rPr lang="en-US" sz="2400" b="1" cap="all" dirty="0">
                <a:solidFill>
                  <a:schemeClr val="bg1"/>
                </a:solidFill>
                <a:latin typeface="Proxima Nova Rg" panose="02000506030000020004" pitchFamily="2" charset="0"/>
                <a:ea typeface="Tahoma"/>
                <a:cs typeface="Tahoma"/>
                <a:sym typeface="Tahoma"/>
              </a:rPr>
              <a:t>01</a:t>
            </a:r>
            <a:endParaRPr sz="2400" b="1" cap="all" dirty="0">
              <a:solidFill>
                <a:schemeClr val="bg1"/>
              </a:solidFill>
              <a:latin typeface="Proxima Nova Rg" panose="02000506030000020004" pitchFamily="2" charset="0"/>
              <a:ea typeface="Tahoma"/>
              <a:cs typeface="Tahoma"/>
              <a:sym typeface="Tahoma"/>
            </a:endParaRPr>
          </a:p>
        </p:txBody>
      </p:sp>
      <p:sp>
        <p:nvSpPr>
          <p:cNvPr id="12" name="Google Shape;108;p3">
            <a:extLst>
              <a:ext uri="{FF2B5EF4-FFF2-40B4-BE49-F238E27FC236}">
                <a16:creationId xmlns:lc="http://schemas.openxmlformats.org/drawingml/2006/lockedCanvas" xmlns:a16="http://schemas.microsoft.com/office/drawing/2014/main" xmlns="" id="{DEE8D9E5-5681-4EBF-AD63-695B7B9D4DB2}"/>
              </a:ext>
            </a:extLst>
          </p:cNvPr>
          <p:cNvSpPr txBox="1"/>
          <p:nvPr/>
        </p:nvSpPr>
        <p:spPr>
          <a:xfrm>
            <a:off x="1486817" y="2869929"/>
            <a:ext cx="3168460" cy="57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1400"/>
            </a:pPr>
            <a:r>
              <a:rPr lang="ru-RU" sz="2800" dirty="0"/>
              <a:t>Сельская школа</a:t>
            </a:r>
            <a:endParaRPr lang="en-US" sz="28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13" name="Google Shape;108;p3">
            <a:extLst>
              <a:ext uri="{FF2B5EF4-FFF2-40B4-BE49-F238E27FC236}">
                <a16:creationId xmlns:lc="http://schemas.openxmlformats.org/drawingml/2006/lockedCanvas" xmlns:a16="http://schemas.microsoft.com/office/drawing/2014/main" xmlns="" id="{DB9E47D5-BC30-4379-BA34-787A6A0FEE0E}"/>
              </a:ext>
            </a:extLst>
          </p:cNvPr>
          <p:cNvSpPr txBox="1"/>
          <p:nvPr/>
        </p:nvSpPr>
        <p:spPr>
          <a:xfrm>
            <a:off x="5306365" y="2904989"/>
            <a:ext cx="4088829" cy="1990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>
              <a:buSzPts val="1400"/>
            </a:pPr>
            <a:r>
              <a:rPr lang="ru-RU" sz="2000" dirty="0" smtClean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- есть 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потребность в приобретении дополнительных финансовых </a:t>
            </a:r>
            <a:r>
              <a:rPr lang="ru-RU" sz="2000" dirty="0" smtClean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знаний;</a:t>
            </a:r>
            <a:endParaRPr lang="ru-RU" sz="20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  <a:p>
            <a:pPr algn="just">
              <a:buSzPts val="1400"/>
            </a:pPr>
            <a:r>
              <a:rPr lang="ru-RU" sz="2000" dirty="0" smtClean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- все 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хорошо знают друг </a:t>
            </a:r>
            <a:r>
              <a:rPr lang="ru-RU" sz="2000" dirty="0" smtClean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друга;</a:t>
            </a:r>
            <a:endParaRPr lang="ru-RU" sz="20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  <a:p>
            <a:pPr algn="just">
              <a:buSzPts val="1400"/>
            </a:pPr>
            <a:r>
              <a:rPr lang="ru-RU" sz="2000" dirty="0" smtClean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- сплоченность 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родительского и педагогического сообщества</a:t>
            </a:r>
            <a:r>
              <a:rPr lang="ru-RU" sz="2000" dirty="0" smtClean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.</a:t>
            </a:r>
            <a:endParaRPr lang="ru-RU" sz="20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14" name="Google Shape;108;p3">
            <a:extLst>
              <a:ext uri="{FF2B5EF4-FFF2-40B4-BE49-F238E27FC236}">
                <a16:creationId xmlns:lc="http://schemas.openxmlformats.org/drawingml/2006/lockedCanvas" xmlns:a16="http://schemas.microsoft.com/office/drawing/2014/main" xmlns="" id="{DB9E47D5-BC30-4379-BA34-787A6A0FEE0E}"/>
              </a:ext>
            </a:extLst>
          </p:cNvPr>
          <p:cNvSpPr txBox="1"/>
          <p:nvPr/>
        </p:nvSpPr>
        <p:spPr>
          <a:xfrm>
            <a:off x="9649318" y="2913096"/>
            <a:ext cx="4038600" cy="1990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1400"/>
            </a:pPr>
            <a:r>
              <a:rPr lang="ru-RU" sz="2000" dirty="0" smtClean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- плохой 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доступ в интернет, возможно, его полное </a:t>
            </a:r>
            <a:r>
              <a:rPr lang="ru-RU" sz="2000" dirty="0" smtClean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отсутствие;</a:t>
            </a:r>
            <a:endParaRPr lang="ru-RU" sz="20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  <a:p>
            <a:pPr>
              <a:buSzPts val="1400"/>
            </a:pPr>
            <a:r>
              <a:rPr lang="ru-RU" sz="2000" dirty="0" smtClean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- недостаточный 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уровень оснащенности школы техническими средствами</a:t>
            </a:r>
            <a:r>
              <a:rPr lang="ru-RU" sz="2000" dirty="0" smtClean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.</a:t>
            </a:r>
            <a:endParaRPr lang="ru-RU" sz="20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15" name="Google Shape;108;p3">
            <a:extLst>
              <a:ext uri="{FF2B5EF4-FFF2-40B4-BE49-F238E27FC236}">
                <a16:creationId xmlns:lc="http://schemas.openxmlformats.org/drawingml/2006/lockedCanvas" xmlns:a16="http://schemas.microsoft.com/office/drawing/2014/main" xmlns="" id="{F67C57EA-A623-43A2-A5CA-C3FF57456DA6}"/>
              </a:ext>
            </a:extLst>
          </p:cNvPr>
          <p:cNvSpPr txBox="1"/>
          <p:nvPr/>
        </p:nvSpPr>
        <p:spPr>
          <a:xfrm>
            <a:off x="13960594" y="2913096"/>
            <a:ext cx="4521201" cy="13749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>
              <a:buSzPts val="1400"/>
            </a:pPr>
            <a:r>
              <a:rPr lang="ru-RU" sz="2000" dirty="0" smtClean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- заранее 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скачать видео, презентации, распечатать необходимую для занятия </a:t>
            </a:r>
            <a:r>
              <a:rPr lang="ru-RU" sz="2000" dirty="0" smtClean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информацию.</a:t>
            </a:r>
            <a:endParaRPr lang="ru-RU" sz="20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cxnSp>
        <p:nvCxnSpPr>
          <p:cNvPr id="17" name="Прямая соединительная линия 16">
            <a:extLst>
              <a:ext uri="{FF2B5EF4-FFF2-40B4-BE49-F238E27FC236}">
                <a16:creationId xmlns:lc="http://schemas.openxmlformats.org/drawingml/2006/lockedCanvas" xmlns:a16="http://schemas.microsoft.com/office/drawing/2014/main" xmlns="" id="{4BE85330-A85F-4030-9478-CA346F4CB26E}"/>
              </a:ext>
            </a:extLst>
          </p:cNvPr>
          <p:cNvCxnSpPr>
            <a:cxnSpLocks/>
          </p:cNvCxnSpPr>
          <p:nvPr/>
        </p:nvCxnSpPr>
        <p:spPr>
          <a:xfrm>
            <a:off x="1551432" y="5233479"/>
            <a:ext cx="16930363" cy="0"/>
          </a:xfrm>
          <a:prstGeom prst="line">
            <a:avLst/>
          </a:prstGeom>
          <a:ln w="12700">
            <a:solidFill>
              <a:srgbClr val="B8BD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Google Shape;108;p3">
            <a:extLst>
              <a:ext uri="{FF2B5EF4-FFF2-40B4-BE49-F238E27FC236}">
                <a16:creationId xmlns:lc="http://schemas.openxmlformats.org/drawingml/2006/lockedCanvas" xmlns:a16="http://schemas.microsoft.com/office/drawing/2014/main" xmlns="" id="{C7F32AB1-D83A-476D-B152-D87185B2C4E7}"/>
              </a:ext>
            </a:extLst>
          </p:cNvPr>
          <p:cNvSpPr txBox="1"/>
          <p:nvPr/>
        </p:nvSpPr>
        <p:spPr>
          <a:xfrm>
            <a:off x="1486817" y="5724698"/>
            <a:ext cx="3452627" cy="2729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ru-RU" sz="2800" dirty="0">
                <a:solidFill>
                  <a:schemeClr val="dk1"/>
                </a:solidFill>
              </a:rPr>
              <a:t>Тематика «Планирование и управление личными финансами: займы и кредиты»</a:t>
            </a:r>
          </a:p>
        </p:txBody>
      </p:sp>
      <p:sp>
        <p:nvSpPr>
          <p:cNvPr id="23" name="Google Shape;108;p3">
            <a:extLst>
              <a:ext uri="{FF2B5EF4-FFF2-40B4-BE49-F238E27FC236}">
                <a16:creationId xmlns:lc="http://schemas.openxmlformats.org/drawingml/2006/lockedCanvas" xmlns:a16="http://schemas.microsoft.com/office/drawing/2014/main" xmlns="" id="{DB9E47D5-BC30-4379-BA34-787A6A0FEE0E}"/>
              </a:ext>
            </a:extLst>
          </p:cNvPr>
          <p:cNvSpPr txBox="1"/>
          <p:nvPr/>
        </p:nvSpPr>
        <p:spPr>
          <a:xfrm>
            <a:off x="5371441" y="5724698"/>
            <a:ext cx="3958676" cy="13749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>
              <a:buSzPts val="1400"/>
            </a:pPr>
            <a:r>
              <a:rPr lang="ru-RU" sz="2000" dirty="0" smtClean="0"/>
              <a:t>- тема </a:t>
            </a:r>
            <a:r>
              <a:rPr lang="ru-RU" sz="2000" dirty="0"/>
              <a:t>имеет практическое значение и дает возможность рассмотреть реальные жизненные ситуации.</a:t>
            </a:r>
            <a:endParaRPr sz="20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24" name="Google Shape;108;p3">
            <a:extLst>
              <a:ext uri="{FF2B5EF4-FFF2-40B4-BE49-F238E27FC236}">
                <a16:creationId xmlns:lc="http://schemas.openxmlformats.org/drawingml/2006/lockedCanvas" xmlns:a16="http://schemas.microsoft.com/office/drawing/2014/main" xmlns="" id="{DB9E47D5-BC30-4379-BA34-787A6A0FEE0E}"/>
              </a:ext>
            </a:extLst>
          </p:cNvPr>
          <p:cNvSpPr txBox="1"/>
          <p:nvPr/>
        </p:nvSpPr>
        <p:spPr>
          <a:xfrm>
            <a:off x="9649318" y="5729532"/>
            <a:ext cx="4133850" cy="1990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>
              <a:buSzPts val="1400"/>
            </a:pPr>
            <a:r>
              <a:rPr lang="ru-RU" sz="2000" dirty="0" smtClean="0"/>
              <a:t>-дети </a:t>
            </a:r>
            <a:r>
              <a:rPr lang="ru-RU" sz="2000" dirty="0"/>
              <a:t>осторожны и ограничены в предоставлении информации о финансовом положении семьи, воспринимают доходы как нечто связанное с родителями, как должное.</a:t>
            </a:r>
            <a:endParaRPr sz="20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25" name="Google Shape;108;p3">
            <a:extLst>
              <a:ext uri="{FF2B5EF4-FFF2-40B4-BE49-F238E27FC236}">
                <a16:creationId xmlns:lc="http://schemas.openxmlformats.org/drawingml/2006/lockedCanvas" xmlns:a16="http://schemas.microsoft.com/office/drawing/2014/main" xmlns="" id="{DB9E47D5-BC30-4379-BA34-787A6A0FEE0E}"/>
              </a:ext>
            </a:extLst>
          </p:cNvPr>
          <p:cNvSpPr txBox="1"/>
          <p:nvPr/>
        </p:nvSpPr>
        <p:spPr>
          <a:xfrm>
            <a:off x="14088345" y="5737446"/>
            <a:ext cx="4133850" cy="75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1400"/>
            </a:pPr>
            <a:r>
              <a:rPr lang="ru-RU" sz="2000" dirty="0" smtClean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- использовать 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практико-ориентированные задания</a:t>
            </a:r>
            <a:endParaRPr sz="20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26" name="Google Shape;108;p3">
            <a:extLst>
              <a:ext uri="{FF2B5EF4-FFF2-40B4-BE49-F238E27FC236}">
                <a16:creationId xmlns:lc="http://schemas.openxmlformats.org/drawingml/2006/lockedCanvas" xmlns:a16="http://schemas.microsoft.com/office/drawing/2014/main" xmlns="" id="{E0378F02-B6CF-4F9B-BC9A-B06FB3FC221D}"/>
              </a:ext>
            </a:extLst>
          </p:cNvPr>
          <p:cNvSpPr txBox="1"/>
          <p:nvPr/>
        </p:nvSpPr>
        <p:spPr>
          <a:xfrm>
            <a:off x="672566" y="5860556"/>
            <a:ext cx="514610" cy="513219"/>
          </a:xfrm>
          <a:prstGeom prst="rect">
            <a:avLst/>
          </a:prstGeom>
          <a:solidFill>
            <a:srgbClr val="009657"/>
          </a:solidFill>
          <a:ln>
            <a:noFill/>
          </a:ln>
        </p:spPr>
        <p:txBody>
          <a:bodyPr spcFirstLastPara="1" wrap="square" lIns="36000" tIns="71248" rIns="36000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1400"/>
            </a:pPr>
            <a:r>
              <a:rPr lang="en-US" sz="2400" b="1" cap="all" dirty="0" smtClean="0">
                <a:solidFill>
                  <a:schemeClr val="bg1"/>
                </a:solidFill>
                <a:latin typeface="Proxima Nova Rg" panose="02000506030000020004" pitchFamily="2" charset="0"/>
                <a:ea typeface="Tahoma"/>
                <a:cs typeface="Tahoma"/>
                <a:sym typeface="Tahoma"/>
              </a:rPr>
              <a:t>0</a:t>
            </a:r>
            <a:r>
              <a:rPr lang="ru-RU" sz="2400" b="1" cap="all" dirty="0" smtClean="0">
                <a:solidFill>
                  <a:schemeClr val="bg1"/>
                </a:solidFill>
                <a:latin typeface="Proxima Nova Rg" panose="02000506030000020004" pitchFamily="2" charset="0"/>
                <a:ea typeface="Tahoma"/>
                <a:cs typeface="Tahoma"/>
                <a:sym typeface="Tahoma"/>
              </a:rPr>
              <a:t>2</a:t>
            </a:r>
            <a:endParaRPr sz="2400" b="1" cap="all" dirty="0">
              <a:solidFill>
                <a:schemeClr val="bg1"/>
              </a:solidFill>
              <a:latin typeface="Proxima Nova Rg" panose="02000506030000020004" pitchFamily="2" charset="0"/>
              <a:ea typeface="Tahoma"/>
              <a:cs typeface="Tahoma"/>
              <a:sym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78899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326424" y="1416027"/>
            <a:ext cx="18645789" cy="697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1. АНАЛИЗ УСЛОВИЙ ПЕДАГОГИЧЕСКОГО КЕЙСА (по 6 позициям)</a:t>
            </a:r>
            <a:endParaRPr lang="ru-RU" sz="3600" b="1" dirty="0">
              <a:solidFill>
                <a:srgbClr val="FF0000"/>
              </a:solidFill>
              <a:latin typeface="+mj-lt"/>
              <a:ea typeface="Proxima Nova"/>
              <a:cs typeface="Proxima Nova"/>
              <a:sym typeface="Proxima Nova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 smtClean="0">
                <a:solidFill>
                  <a:schemeClr val="bg1"/>
                </a:solidFill>
                <a:latin typeface="Proxima Nova Rg" panose="02000506030000020004" pitchFamily="2" charset="0"/>
              </a:rPr>
              <a:t>5</a:t>
            </a:r>
            <a:endParaRPr lang="ru-RU"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sp>
        <p:nvSpPr>
          <p:cNvPr id="7" name="Google Shape;108;p3"/>
          <p:cNvSpPr txBox="1"/>
          <p:nvPr/>
        </p:nvSpPr>
        <p:spPr>
          <a:xfrm>
            <a:off x="1486817" y="2299053"/>
            <a:ext cx="3819548" cy="451664"/>
          </a:xfrm>
          <a:prstGeom prst="rect">
            <a:avLst/>
          </a:prstGeom>
          <a:solidFill>
            <a:srgbClr val="009657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Характеристики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8" name="Google Shape;108;p3"/>
          <p:cNvSpPr txBox="1"/>
          <p:nvPr/>
        </p:nvSpPr>
        <p:spPr>
          <a:xfrm>
            <a:off x="5575646" y="2299053"/>
            <a:ext cx="3819548" cy="45166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1400"/>
            </a:pPr>
            <a:r>
              <a:rPr lang="ru-RU" sz="2000" b="1" cap="all" dirty="0" smtClean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ВОЗМОЖНОСТИ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9" name="Google Shape;108;p3">
            <a:extLst>
              <a:ext uri="{FF2B5EF4-FFF2-40B4-BE49-F238E27FC236}">
                <a16:creationId xmlns:lc="http://schemas.openxmlformats.org/drawingml/2006/lockedCanvas" xmlns:a16="http://schemas.microsoft.com/office/drawing/2014/main" xmlns="" id="{36CBF698-C742-4FDB-9742-ED83C8B3D06E}"/>
              </a:ext>
            </a:extLst>
          </p:cNvPr>
          <p:cNvSpPr txBox="1"/>
          <p:nvPr/>
        </p:nvSpPr>
        <p:spPr>
          <a:xfrm>
            <a:off x="9649318" y="2289574"/>
            <a:ext cx="4038600" cy="451664"/>
          </a:xfrm>
          <a:prstGeom prst="rect">
            <a:avLst/>
          </a:prstGeom>
          <a:solidFill>
            <a:srgbClr val="2256AA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Ограничения и риски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10" name="Google Shape;108;p3">
            <a:extLst>
              <a:ext uri="{FF2B5EF4-FFF2-40B4-BE49-F238E27FC236}">
                <a16:creationId xmlns:lc="http://schemas.openxmlformats.org/drawingml/2006/lockedCanvas" xmlns:a16="http://schemas.microsoft.com/office/drawing/2014/main" xmlns="" id="{B65E87EC-9844-4B94-B807-A1501A3BA2E8}"/>
              </a:ext>
            </a:extLst>
          </p:cNvPr>
          <p:cNvSpPr txBox="1"/>
          <p:nvPr/>
        </p:nvSpPr>
        <p:spPr>
          <a:xfrm>
            <a:off x="13960594" y="2289574"/>
            <a:ext cx="4521201" cy="451664"/>
          </a:xfrm>
          <a:prstGeom prst="rect">
            <a:avLst/>
          </a:prstGeom>
          <a:solidFill>
            <a:srgbClr val="FF9933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Решение</a:t>
            </a:r>
            <a:r>
              <a:rPr lang="ru-RU" sz="2000" b="1" cap="all" dirty="0" smtClean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/ Рекомендации</a:t>
            </a:r>
            <a:endParaRPr lang="ru-RU"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11" name="Google Shape;108;p3">
            <a:extLst>
              <a:ext uri="{FF2B5EF4-FFF2-40B4-BE49-F238E27FC236}">
                <a16:creationId xmlns:lc="http://schemas.openxmlformats.org/drawingml/2006/lockedCanvas" xmlns:a16="http://schemas.microsoft.com/office/drawing/2014/main" xmlns="" id="{E0378F02-B6CF-4F9B-BC9A-B06FB3FC221D}"/>
              </a:ext>
            </a:extLst>
          </p:cNvPr>
          <p:cNvSpPr txBox="1"/>
          <p:nvPr/>
        </p:nvSpPr>
        <p:spPr>
          <a:xfrm>
            <a:off x="672566" y="2850338"/>
            <a:ext cx="514610" cy="513219"/>
          </a:xfrm>
          <a:prstGeom prst="rect">
            <a:avLst/>
          </a:prstGeom>
          <a:solidFill>
            <a:srgbClr val="009657"/>
          </a:solidFill>
          <a:ln>
            <a:noFill/>
          </a:ln>
        </p:spPr>
        <p:txBody>
          <a:bodyPr spcFirstLastPara="1" wrap="square" lIns="36000" tIns="71248" rIns="36000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1400"/>
            </a:pPr>
            <a:r>
              <a:rPr lang="en-US" sz="2400" b="1" cap="all" dirty="0" smtClean="0">
                <a:solidFill>
                  <a:schemeClr val="bg1"/>
                </a:solidFill>
                <a:latin typeface="Proxima Nova Rg" panose="02000506030000020004" pitchFamily="2" charset="0"/>
                <a:ea typeface="Tahoma"/>
                <a:cs typeface="Tahoma"/>
                <a:sym typeface="Tahoma"/>
              </a:rPr>
              <a:t>0</a:t>
            </a:r>
            <a:r>
              <a:rPr lang="ru-RU" sz="2400" b="1" cap="all" dirty="0" smtClean="0">
                <a:solidFill>
                  <a:schemeClr val="bg1"/>
                </a:solidFill>
                <a:latin typeface="Proxima Nova Rg" panose="02000506030000020004" pitchFamily="2" charset="0"/>
                <a:ea typeface="Tahoma"/>
                <a:cs typeface="Tahoma"/>
                <a:sym typeface="Tahoma"/>
              </a:rPr>
              <a:t>3</a:t>
            </a:r>
            <a:endParaRPr sz="2400" b="1" cap="all" dirty="0">
              <a:solidFill>
                <a:schemeClr val="bg1"/>
              </a:solidFill>
              <a:latin typeface="Proxima Nova Rg" panose="02000506030000020004" pitchFamily="2" charset="0"/>
              <a:ea typeface="Tahoma"/>
              <a:cs typeface="Tahoma"/>
              <a:sym typeface="Tahoma"/>
            </a:endParaRPr>
          </a:p>
        </p:txBody>
      </p:sp>
      <p:sp>
        <p:nvSpPr>
          <p:cNvPr id="12" name="Google Shape;108;p3">
            <a:extLst>
              <a:ext uri="{FF2B5EF4-FFF2-40B4-BE49-F238E27FC236}">
                <a16:creationId xmlns:lc="http://schemas.openxmlformats.org/drawingml/2006/lockedCanvas" xmlns:a16="http://schemas.microsoft.com/office/drawing/2014/main" xmlns="" id="{DEE8D9E5-5681-4EBF-AD63-695B7B9D4DB2}"/>
              </a:ext>
            </a:extLst>
          </p:cNvPr>
          <p:cNvSpPr txBox="1"/>
          <p:nvPr/>
        </p:nvSpPr>
        <p:spPr>
          <a:xfrm>
            <a:off x="1486817" y="2869929"/>
            <a:ext cx="3168460" cy="57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1400"/>
            </a:pPr>
            <a:r>
              <a:rPr lang="ru-RU" sz="2800" dirty="0"/>
              <a:t>10 класс</a:t>
            </a:r>
            <a:endParaRPr lang="en-US" sz="28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13" name="Google Shape;108;p3">
            <a:extLst>
              <a:ext uri="{FF2B5EF4-FFF2-40B4-BE49-F238E27FC236}">
                <a16:creationId xmlns:lc="http://schemas.openxmlformats.org/drawingml/2006/lockedCanvas" xmlns:a16="http://schemas.microsoft.com/office/drawing/2014/main" xmlns="" id="{DB9E47D5-BC30-4379-BA34-787A6A0FEE0E}"/>
              </a:ext>
            </a:extLst>
          </p:cNvPr>
          <p:cNvSpPr txBox="1"/>
          <p:nvPr/>
        </p:nvSpPr>
        <p:spPr>
          <a:xfrm>
            <a:off x="5306365" y="2904989"/>
            <a:ext cx="4088829" cy="2298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>
              <a:buSzPts val="1400"/>
            </a:pPr>
            <a:r>
              <a:rPr lang="ru-RU" sz="2000" dirty="0" smtClean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- у 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обучающихся есть трудовой опыт, опыт распоряжения личными </a:t>
            </a:r>
            <a:r>
              <a:rPr lang="ru-RU" sz="2000" dirty="0" smtClean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финансами;</a:t>
            </a:r>
          </a:p>
          <a:p>
            <a:pPr algn="just">
              <a:buSzPts val="1400"/>
            </a:pPr>
            <a:r>
              <a:rPr lang="ru-RU" sz="2000" dirty="0" smtClean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- готовность 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к восприятию важных тем по финансовой грамотности, знакомы с цифровыми </a:t>
            </a:r>
            <a:r>
              <a:rPr lang="ru-RU" sz="2000" dirty="0" smtClean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ресурсами.</a:t>
            </a:r>
            <a:endParaRPr lang="ru-RU" sz="20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14" name="Google Shape;108;p3">
            <a:extLst>
              <a:ext uri="{FF2B5EF4-FFF2-40B4-BE49-F238E27FC236}">
                <a16:creationId xmlns:lc="http://schemas.openxmlformats.org/drawingml/2006/lockedCanvas" xmlns:a16="http://schemas.microsoft.com/office/drawing/2014/main" xmlns="" id="{DB9E47D5-BC30-4379-BA34-787A6A0FEE0E}"/>
              </a:ext>
            </a:extLst>
          </p:cNvPr>
          <p:cNvSpPr txBox="1"/>
          <p:nvPr/>
        </p:nvSpPr>
        <p:spPr>
          <a:xfrm>
            <a:off x="9649318" y="2913096"/>
            <a:ext cx="4038600" cy="10672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1400"/>
            </a:pPr>
            <a:r>
              <a:rPr lang="ru-RU" sz="2000" dirty="0" smtClean="0"/>
              <a:t>- совершают </a:t>
            </a:r>
            <a:r>
              <a:rPr lang="ru-RU" sz="2000" dirty="0"/>
              <a:t>эмоциональные покупки, риск непродуманного финансового шага.</a:t>
            </a:r>
            <a:endParaRPr lang="ru-RU" sz="20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15" name="Google Shape;108;p3">
            <a:extLst>
              <a:ext uri="{FF2B5EF4-FFF2-40B4-BE49-F238E27FC236}">
                <a16:creationId xmlns:lc="http://schemas.openxmlformats.org/drawingml/2006/lockedCanvas" xmlns:a16="http://schemas.microsoft.com/office/drawing/2014/main" xmlns="" id="{F67C57EA-A623-43A2-A5CA-C3FF57456DA6}"/>
              </a:ext>
            </a:extLst>
          </p:cNvPr>
          <p:cNvSpPr txBox="1"/>
          <p:nvPr/>
        </p:nvSpPr>
        <p:spPr>
          <a:xfrm>
            <a:off x="13960594" y="2913096"/>
            <a:ext cx="4521201" cy="1990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>
              <a:buSzPts val="1400"/>
            </a:pPr>
            <a:r>
              <a:rPr lang="ru-RU" sz="2000" dirty="0" smtClean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- дети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, в большинстве своем с интересом воспринимают информацию, особенно такую, которая связана с жизненными ситуациями, в которых они </a:t>
            </a:r>
            <a:r>
              <a:rPr lang="ru-RU" sz="2000" dirty="0" smtClean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оказываются.</a:t>
            </a:r>
            <a:endParaRPr lang="ru-RU" sz="20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cxnSp>
        <p:nvCxnSpPr>
          <p:cNvPr id="17" name="Прямая соединительная линия 16">
            <a:extLst>
              <a:ext uri="{FF2B5EF4-FFF2-40B4-BE49-F238E27FC236}">
                <a16:creationId xmlns:lc="http://schemas.openxmlformats.org/drawingml/2006/lockedCanvas" xmlns:a16="http://schemas.microsoft.com/office/drawing/2014/main" xmlns="" id="{4BE85330-A85F-4030-9478-CA346F4CB26E}"/>
              </a:ext>
            </a:extLst>
          </p:cNvPr>
          <p:cNvCxnSpPr>
            <a:cxnSpLocks/>
          </p:cNvCxnSpPr>
          <p:nvPr/>
        </p:nvCxnSpPr>
        <p:spPr>
          <a:xfrm>
            <a:off x="1551432" y="5233479"/>
            <a:ext cx="16930363" cy="0"/>
          </a:xfrm>
          <a:prstGeom prst="line">
            <a:avLst/>
          </a:prstGeom>
          <a:ln w="12700">
            <a:solidFill>
              <a:srgbClr val="B8BD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Google Shape;108;p3">
            <a:extLst>
              <a:ext uri="{FF2B5EF4-FFF2-40B4-BE49-F238E27FC236}">
                <a16:creationId xmlns:lc="http://schemas.openxmlformats.org/drawingml/2006/lockedCanvas" xmlns:a16="http://schemas.microsoft.com/office/drawing/2014/main" xmlns="" id="{C7F32AB1-D83A-476D-B152-D87185B2C4E7}"/>
              </a:ext>
            </a:extLst>
          </p:cNvPr>
          <p:cNvSpPr txBox="1"/>
          <p:nvPr/>
        </p:nvSpPr>
        <p:spPr>
          <a:xfrm>
            <a:off x="1486817" y="5724698"/>
            <a:ext cx="3452627" cy="57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ru-RU" sz="2800" dirty="0">
                <a:solidFill>
                  <a:schemeClr val="dk1"/>
                </a:solidFill>
              </a:rPr>
              <a:t>21 человек</a:t>
            </a:r>
          </a:p>
        </p:txBody>
      </p:sp>
      <p:sp>
        <p:nvSpPr>
          <p:cNvPr id="23" name="Google Shape;108;p3">
            <a:extLst>
              <a:ext uri="{FF2B5EF4-FFF2-40B4-BE49-F238E27FC236}">
                <a16:creationId xmlns:lc="http://schemas.openxmlformats.org/drawingml/2006/lockedCanvas" xmlns:a16="http://schemas.microsoft.com/office/drawing/2014/main" xmlns="" id="{DB9E47D5-BC30-4379-BA34-787A6A0FEE0E}"/>
              </a:ext>
            </a:extLst>
          </p:cNvPr>
          <p:cNvSpPr txBox="1"/>
          <p:nvPr/>
        </p:nvSpPr>
        <p:spPr>
          <a:xfrm>
            <a:off x="5371441" y="5724698"/>
            <a:ext cx="3958676" cy="2298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>
              <a:buSzPts val="1400"/>
            </a:pPr>
            <a:r>
              <a:rPr lang="ru-RU" sz="2000" dirty="0" smtClean="0"/>
              <a:t>- возможность </a:t>
            </a:r>
            <a:r>
              <a:rPr lang="ru-RU" sz="2000" dirty="0"/>
              <a:t>организации работы в парах и группах; </a:t>
            </a:r>
            <a:endParaRPr lang="ru-RU" sz="2000" dirty="0" smtClean="0"/>
          </a:p>
          <a:p>
            <a:pPr marL="342900" indent="-342900" algn="just">
              <a:buSzPts val="1400"/>
              <a:buFontTx/>
              <a:buChar char="-"/>
            </a:pPr>
            <a:r>
              <a:rPr lang="ru-RU" sz="2000" dirty="0" smtClean="0"/>
              <a:t>использование </a:t>
            </a:r>
            <a:r>
              <a:rPr lang="ru-RU" sz="2000" dirty="0"/>
              <a:t>заданий различных уровней сложности; </a:t>
            </a:r>
            <a:endParaRPr lang="ru-RU" sz="2000" dirty="0" smtClean="0"/>
          </a:p>
          <a:p>
            <a:pPr marL="342900" indent="-342900" algn="just">
              <a:buSzPts val="1400"/>
              <a:buFontTx/>
              <a:buChar char="-"/>
            </a:pPr>
            <a:r>
              <a:rPr lang="ru-RU" sz="2000" dirty="0" smtClean="0"/>
              <a:t>знают </a:t>
            </a:r>
            <a:r>
              <a:rPr lang="ru-RU" sz="2000" dirty="0"/>
              <a:t>возможности друг </a:t>
            </a:r>
            <a:r>
              <a:rPr lang="ru-RU" sz="2000" dirty="0" smtClean="0"/>
              <a:t>друга.</a:t>
            </a:r>
            <a:endParaRPr sz="20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24" name="Google Shape;108;p3">
            <a:extLst>
              <a:ext uri="{FF2B5EF4-FFF2-40B4-BE49-F238E27FC236}">
                <a16:creationId xmlns:lc="http://schemas.openxmlformats.org/drawingml/2006/lockedCanvas" xmlns:a16="http://schemas.microsoft.com/office/drawing/2014/main" xmlns="" id="{DB9E47D5-BC30-4379-BA34-787A6A0FEE0E}"/>
              </a:ext>
            </a:extLst>
          </p:cNvPr>
          <p:cNvSpPr txBox="1"/>
          <p:nvPr/>
        </p:nvSpPr>
        <p:spPr>
          <a:xfrm>
            <a:off x="9649318" y="5729532"/>
            <a:ext cx="4133850" cy="10672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42900" indent="-342900" algn="just">
              <a:buSzPts val="1400"/>
              <a:buFontTx/>
              <a:buChar char="-"/>
            </a:pPr>
            <a:r>
              <a:rPr lang="ru-RU" sz="2000" dirty="0" smtClean="0"/>
              <a:t>отсутствие </a:t>
            </a:r>
            <a:r>
              <a:rPr lang="ru-RU" sz="2000" dirty="0"/>
              <a:t>желания работать в </a:t>
            </a:r>
            <a:r>
              <a:rPr lang="ru-RU" sz="2000" dirty="0" smtClean="0"/>
              <a:t>группах;</a:t>
            </a:r>
          </a:p>
          <a:p>
            <a:pPr marL="342900" indent="-342900" algn="just">
              <a:buSzPts val="1400"/>
              <a:buFontTx/>
              <a:buChar char="-"/>
            </a:pPr>
            <a:r>
              <a:rPr lang="ru-RU" sz="2000" dirty="0" smtClean="0"/>
              <a:t>несколько </a:t>
            </a:r>
            <a:r>
              <a:rPr lang="ru-RU" sz="2000" dirty="0"/>
              <a:t>лидеров.</a:t>
            </a:r>
            <a:endParaRPr sz="20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25" name="Google Shape;108;p3">
            <a:extLst>
              <a:ext uri="{FF2B5EF4-FFF2-40B4-BE49-F238E27FC236}">
                <a16:creationId xmlns:lc="http://schemas.openxmlformats.org/drawingml/2006/lockedCanvas" xmlns:a16="http://schemas.microsoft.com/office/drawing/2014/main" xmlns="" id="{DB9E47D5-BC30-4379-BA34-787A6A0FEE0E}"/>
              </a:ext>
            </a:extLst>
          </p:cNvPr>
          <p:cNvSpPr txBox="1"/>
          <p:nvPr/>
        </p:nvSpPr>
        <p:spPr>
          <a:xfrm>
            <a:off x="14088345" y="5699787"/>
            <a:ext cx="4133850" cy="13749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42900" indent="-342900">
              <a:buSzPts val="1400"/>
              <a:buFontTx/>
              <a:buChar char="-"/>
            </a:pPr>
            <a:r>
              <a:rPr lang="ru-RU" sz="2000" dirty="0" smtClean="0"/>
              <a:t>предложить </a:t>
            </a:r>
            <a:r>
              <a:rPr lang="ru-RU" sz="2000" dirty="0"/>
              <a:t>самостоятельно разбиться на пары, группы; </a:t>
            </a:r>
            <a:endParaRPr lang="ru-RU" sz="2000" dirty="0" smtClean="0"/>
          </a:p>
          <a:p>
            <a:pPr marL="342900" indent="-342900">
              <a:buSzPts val="1400"/>
              <a:buFontTx/>
              <a:buChar char="-"/>
            </a:pPr>
            <a:r>
              <a:rPr lang="ru-RU" sz="2000" dirty="0" smtClean="0"/>
              <a:t>в </a:t>
            </a:r>
            <a:r>
              <a:rPr lang="ru-RU" sz="2000" dirty="0"/>
              <a:t>группах распределить обязанности.</a:t>
            </a:r>
            <a:endParaRPr sz="20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20" name="Google Shape;108;p3">
            <a:extLst>
              <a:ext uri="{FF2B5EF4-FFF2-40B4-BE49-F238E27FC236}">
                <a16:creationId xmlns:lc="http://schemas.openxmlformats.org/drawingml/2006/lockedCanvas" xmlns:a16="http://schemas.microsoft.com/office/drawing/2014/main" xmlns="" id="{E0378F02-B6CF-4F9B-BC9A-B06FB3FC221D}"/>
              </a:ext>
            </a:extLst>
          </p:cNvPr>
          <p:cNvSpPr txBox="1"/>
          <p:nvPr/>
        </p:nvSpPr>
        <p:spPr>
          <a:xfrm>
            <a:off x="672566" y="5699787"/>
            <a:ext cx="514610" cy="513219"/>
          </a:xfrm>
          <a:prstGeom prst="rect">
            <a:avLst/>
          </a:prstGeom>
          <a:solidFill>
            <a:srgbClr val="009657"/>
          </a:solidFill>
          <a:ln>
            <a:noFill/>
          </a:ln>
        </p:spPr>
        <p:txBody>
          <a:bodyPr spcFirstLastPara="1" wrap="square" lIns="36000" tIns="71248" rIns="36000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1400"/>
            </a:pPr>
            <a:r>
              <a:rPr lang="en-US" sz="2400" b="1" cap="all" dirty="0" smtClean="0">
                <a:solidFill>
                  <a:schemeClr val="bg1"/>
                </a:solidFill>
                <a:latin typeface="Proxima Nova Rg" panose="02000506030000020004" pitchFamily="2" charset="0"/>
                <a:ea typeface="Tahoma"/>
                <a:cs typeface="Tahoma"/>
                <a:sym typeface="Tahoma"/>
              </a:rPr>
              <a:t>0</a:t>
            </a:r>
            <a:r>
              <a:rPr lang="ru-RU" sz="2400" b="1" cap="all" dirty="0" smtClean="0">
                <a:solidFill>
                  <a:schemeClr val="bg1"/>
                </a:solidFill>
                <a:latin typeface="Proxima Nova Rg" panose="02000506030000020004" pitchFamily="2" charset="0"/>
                <a:ea typeface="Tahoma"/>
                <a:cs typeface="Tahoma"/>
                <a:sym typeface="Tahoma"/>
              </a:rPr>
              <a:t>4</a:t>
            </a:r>
            <a:endParaRPr sz="2400" b="1" cap="all" dirty="0">
              <a:solidFill>
                <a:schemeClr val="bg1"/>
              </a:solidFill>
              <a:latin typeface="Proxima Nova Rg" panose="02000506030000020004" pitchFamily="2" charset="0"/>
              <a:ea typeface="Tahoma"/>
              <a:cs typeface="Tahoma"/>
              <a:sym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01889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326424" y="1416027"/>
            <a:ext cx="18645789" cy="697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1. АНАЛИЗ УСЛОВИЙ ПЕДАГОГИЧЕСКОГО КЕЙСА (по 6 позициям)</a:t>
            </a:r>
            <a:endParaRPr lang="ru-RU" sz="3600" b="1" dirty="0">
              <a:solidFill>
                <a:srgbClr val="FF0000"/>
              </a:solidFill>
              <a:latin typeface="+mj-lt"/>
              <a:ea typeface="Proxima Nova"/>
              <a:cs typeface="Proxima Nova"/>
              <a:sym typeface="Proxima Nova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 smtClean="0">
                <a:solidFill>
                  <a:schemeClr val="bg1"/>
                </a:solidFill>
                <a:latin typeface="Proxima Nova Rg" panose="02000506030000020004" pitchFamily="2" charset="0"/>
              </a:rPr>
              <a:t>6</a:t>
            </a:r>
            <a:endParaRPr lang="ru-RU"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sp>
        <p:nvSpPr>
          <p:cNvPr id="7" name="Google Shape;108;p3"/>
          <p:cNvSpPr txBox="1"/>
          <p:nvPr/>
        </p:nvSpPr>
        <p:spPr>
          <a:xfrm>
            <a:off x="1486817" y="2299053"/>
            <a:ext cx="2934838" cy="451664"/>
          </a:xfrm>
          <a:prstGeom prst="rect">
            <a:avLst/>
          </a:prstGeom>
          <a:solidFill>
            <a:srgbClr val="009657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Характеристики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8" name="Google Shape;108;p3"/>
          <p:cNvSpPr txBox="1"/>
          <p:nvPr/>
        </p:nvSpPr>
        <p:spPr>
          <a:xfrm>
            <a:off x="4655277" y="2299052"/>
            <a:ext cx="5150204" cy="45166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1400"/>
            </a:pPr>
            <a:r>
              <a:rPr lang="ru-RU" sz="2000" b="1" cap="all" dirty="0" smtClean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ВОЗМОЖНОСТИ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9" name="Google Shape;108;p3">
            <a:extLst>
              <a:ext uri="{FF2B5EF4-FFF2-40B4-BE49-F238E27FC236}">
                <a16:creationId xmlns:lc="http://schemas.openxmlformats.org/drawingml/2006/lockedCanvas" xmlns:a16="http://schemas.microsoft.com/office/drawing/2014/main" xmlns="" id="{36CBF698-C742-4FDB-9742-ED83C8B3D06E}"/>
              </a:ext>
            </a:extLst>
          </p:cNvPr>
          <p:cNvSpPr txBox="1"/>
          <p:nvPr/>
        </p:nvSpPr>
        <p:spPr>
          <a:xfrm>
            <a:off x="10016612" y="2289574"/>
            <a:ext cx="3671305" cy="451664"/>
          </a:xfrm>
          <a:prstGeom prst="rect">
            <a:avLst/>
          </a:prstGeom>
          <a:solidFill>
            <a:srgbClr val="2256AA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Ограничения и риски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10" name="Google Shape;108;p3">
            <a:extLst>
              <a:ext uri="{FF2B5EF4-FFF2-40B4-BE49-F238E27FC236}">
                <a16:creationId xmlns:lc="http://schemas.openxmlformats.org/drawingml/2006/lockedCanvas" xmlns:a16="http://schemas.microsoft.com/office/drawing/2014/main" xmlns="" id="{B65E87EC-9844-4B94-B807-A1501A3BA2E8}"/>
              </a:ext>
            </a:extLst>
          </p:cNvPr>
          <p:cNvSpPr txBox="1"/>
          <p:nvPr/>
        </p:nvSpPr>
        <p:spPr>
          <a:xfrm>
            <a:off x="13960594" y="2289574"/>
            <a:ext cx="4521201" cy="451664"/>
          </a:xfrm>
          <a:prstGeom prst="rect">
            <a:avLst/>
          </a:prstGeom>
          <a:solidFill>
            <a:srgbClr val="FF9933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Решение</a:t>
            </a:r>
            <a:r>
              <a:rPr lang="ru-RU" sz="2000" b="1" cap="all" dirty="0" smtClean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/ Рекомендации</a:t>
            </a:r>
            <a:endParaRPr lang="ru-RU"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11" name="Google Shape;108;p3">
            <a:extLst>
              <a:ext uri="{FF2B5EF4-FFF2-40B4-BE49-F238E27FC236}">
                <a16:creationId xmlns:lc="http://schemas.openxmlformats.org/drawingml/2006/lockedCanvas" xmlns:a16="http://schemas.microsoft.com/office/drawing/2014/main" xmlns="" id="{E0378F02-B6CF-4F9B-BC9A-B06FB3FC221D}"/>
              </a:ext>
            </a:extLst>
          </p:cNvPr>
          <p:cNvSpPr txBox="1"/>
          <p:nvPr/>
        </p:nvSpPr>
        <p:spPr>
          <a:xfrm>
            <a:off x="672566" y="2850338"/>
            <a:ext cx="514610" cy="513219"/>
          </a:xfrm>
          <a:prstGeom prst="rect">
            <a:avLst/>
          </a:prstGeom>
          <a:solidFill>
            <a:srgbClr val="009657"/>
          </a:solidFill>
          <a:ln>
            <a:noFill/>
          </a:ln>
        </p:spPr>
        <p:txBody>
          <a:bodyPr spcFirstLastPara="1" wrap="square" lIns="36000" tIns="71248" rIns="36000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1400"/>
            </a:pPr>
            <a:r>
              <a:rPr lang="en-US" sz="2400" b="1" cap="all" dirty="0" smtClean="0">
                <a:solidFill>
                  <a:schemeClr val="bg1"/>
                </a:solidFill>
                <a:latin typeface="Proxima Nova Rg" panose="02000506030000020004" pitchFamily="2" charset="0"/>
                <a:ea typeface="Tahoma"/>
                <a:cs typeface="Tahoma"/>
                <a:sym typeface="Tahoma"/>
              </a:rPr>
              <a:t>0</a:t>
            </a:r>
            <a:r>
              <a:rPr lang="ru-RU" sz="2400" b="1" cap="all" dirty="0" smtClean="0">
                <a:solidFill>
                  <a:schemeClr val="bg1"/>
                </a:solidFill>
                <a:latin typeface="Proxima Nova Rg" panose="02000506030000020004" pitchFamily="2" charset="0"/>
                <a:ea typeface="Tahoma"/>
                <a:cs typeface="Tahoma"/>
                <a:sym typeface="Tahoma"/>
              </a:rPr>
              <a:t>5</a:t>
            </a:r>
            <a:endParaRPr sz="2400" b="1" cap="all" dirty="0">
              <a:solidFill>
                <a:schemeClr val="bg1"/>
              </a:solidFill>
              <a:latin typeface="Proxima Nova Rg" panose="02000506030000020004" pitchFamily="2" charset="0"/>
              <a:ea typeface="Tahoma"/>
              <a:cs typeface="Tahoma"/>
              <a:sym typeface="Tahoma"/>
            </a:endParaRPr>
          </a:p>
        </p:txBody>
      </p:sp>
      <p:sp>
        <p:nvSpPr>
          <p:cNvPr id="12" name="Google Shape;108;p3">
            <a:extLst>
              <a:ext uri="{FF2B5EF4-FFF2-40B4-BE49-F238E27FC236}">
                <a16:creationId xmlns:lc="http://schemas.openxmlformats.org/drawingml/2006/lockedCanvas" xmlns:a16="http://schemas.microsoft.com/office/drawing/2014/main" xmlns="" id="{DEE8D9E5-5681-4EBF-AD63-695B7B9D4DB2}"/>
              </a:ext>
            </a:extLst>
          </p:cNvPr>
          <p:cNvSpPr txBox="1"/>
          <p:nvPr/>
        </p:nvSpPr>
        <p:spPr>
          <a:xfrm>
            <a:off x="1486817" y="2869929"/>
            <a:ext cx="3168460" cy="31600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1400"/>
            </a:pPr>
            <a:r>
              <a:rPr lang="ru-RU" sz="2800" dirty="0"/>
              <a:t>Дети хорошо воспитаны, дисциплинированы, в классе позитивная и добрая атмосфера</a:t>
            </a:r>
            <a:endParaRPr lang="en-US" sz="28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13" name="Google Shape;108;p3">
            <a:extLst>
              <a:ext uri="{FF2B5EF4-FFF2-40B4-BE49-F238E27FC236}">
                <a16:creationId xmlns:lc="http://schemas.openxmlformats.org/drawingml/2006/lockedCanvas" xmlns:a16="http://schemas.microsoft.com/office/drawing/2014/main" xmlns="" id="{DB9E47D5-BC30-4379-BA34-787A6A0FEE0E}"/>
              </a:ext>
            </a:extLst>
          </p:cNvPr>
          <p:cNvSpPr txBox="1"/>
          <p:nvPr/>
        </p:nvSpPr>
        <p:spPr>
          <a:xfrm>
            <a:off x="4421655" y="2723657"/>
            <a:ext cx="5530342" cy="35294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42900" indent="-342900" algn="just">
              <a:buSzPts val="1400"/>
              <a:buFontTx/>
              <a:buChar char="-"/>
            </a:pPr>
            <a:r>
              <a:rPr lang="ru-RU" sz="2000" dirty="0" smtClean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позитивный 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настрой на обучение, вовлеченность в познавательный процесс, </a:t>
            </a:r>
            <a:r>
              <a:rPr lang="ru-RU" sz="2000" dirty="0" smtClean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заинтересованность;</a:t>
            </a:r>
          </a:p>
          <a:p>
            <a:pPr marL="342900" indent="-342900" algn="just">
              <a:buSzPts val="1400"/>
              <a:buFontTx/>
              <a:buChar char="-"/>
            </a:pPr>
            <a:r>
              <a:rPr lang="ru-RU" sz="2000" dirty="0" smtClean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восприимчивы 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к любым заданиям и видам деятельности, предлагаемым учителем; </a:t>
            </a:r>
            <a:endParaRPr lang="ru-RU" sz="2000" dirty="0" smtClean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  <a:p>
            <a:pPr marL="342900" indent="-342900" algn="just">
              <a:buSzPts val="1400"/>
              <a:buFontTx/>
              <a:buChar char="-"/>
            </a:pPr>
            <a:r>
              <a:rPr lang="ru-RU" sz="2000" dirty="0" smtClean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хорошо 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адаптируются к новой информации; уже знают правила работы в группах, готовы к сотрудничеству и совместной деятельности; делятся примерами из </a:t>
            </a:r>
            <a:r>
              <a:rPr lang="ru-RU" sz="2000" dirty="0" smtClean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жизни.</a:t>
            </a:r>
            <a:endParaRPr lang="ru-RU" sz="20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14" name="Google Shape;108;p3">
            <a:extLst>
              <a:ext uri="{FF2B5EF4-FFF2-40B4-BE49-F238E27FC236}">
                <a16:creationId xmlns:lc="http://schemas.openxmlformats.org/drawingml/2006/lockedCanvas" xmlns:a16="http://schemas.microsoft.com/office/drawing/2014/main" xmlns="" id="{DB9E47D5-BC30-4379-BA34-787A6A0FEE0E}"/>
              </a:ext>
            </a:extLst>
          </p:cNvPr>
          <p:cNvSpPr txBox="1"/>
          <p:nvPr/>
        </p:nvSpPr>
        <p:spPr>
          <a:xfrm>
            <a:off x="9999623" y="2764970"/>
            <a:ext cx="3735920" cy="10672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>
              <a:buSzPts val="1400"/>
            </a:pPr>
            <a:r>
              <a:rPr lang="ru-RU" sz="2000" dirty="0" smtClean="0"/>
              <a:t>- могут </a:t>
            </a:r>
            <a:r>
              <a:rPr lang="ru-RU" sz="2000" dirty="0"/>
              <a:t>не высказывать своего мнения, все принимают</a:t>
            </a:r>
            <a:endParaRPr lang="ru-RU" sz="20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15" name="Google Shape;108;p3">
            <a:extLst>
              <a:ext uri="{FF2B5EF4-FFF2-40B4-BE49-F238E27FC236}">
                <a16:creationId xmlns:lc="http://schemas.openxmlformats.org/drawingml/2006/lockedCanvas" xmlns:a16="http://schemas.microsoft.com/office/drawing/2014/main" xmlns="" id="{F67C57EA-A623-43A2-A5CA-C3FF57456DA6}"/>
              </a:ext>
            </a:extLst>
          </p:cNvPr>
          <p:cNvSpPr txBox="1"/>
          <p:nvPr/>
        </p:nvSpPr>
        <p:spPr>
          <a:xfrm>
            <a:off x="13960594" y="2764970"/>
            <a:ext cx="4521201" cy="2298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2000" dirty="0" smtClean="0"/>
              <a:t>- вовлечение </a:t>
            </a:r>
            <a:r>
              <a:rPr lang="ru-RU" sz="2000" dirty="0"/>
              <a:t>всех обучающихся в процесс занятия;</a:t>
            </a:r>
          </a:p>
          <a:p>
            <a:r>
              <a:rPr lang="ru-RU" sz="2000" dirty="0"/>
              <a:t>повышение мотивации обучающихся;</a:t>
            </a:r>
          </a:p>
          <a:p>
            <a:r>
              <a:rPr lang="ru-RU" sz="2000" dirty="0" smtClean="0"/>
              <a:t>- использование </a:t>
            </a:r>
            <a:r>
              <a:rPr lang="ru-RU" sz="2000" dirty="0"/>
              <a:t>различных форм взаимодействия, чередование различных видов деятельности</a:t>
            </a:r>
            <a:endParaRPr lang="ru-RU" sz="20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cxnSp>
        <p:nvCxnSpPr>
          <p:cNvPr id="17" name="Прямая соединительная линия 16">
            <a:extLst>
              <a:ext uri="{FF2B5EF4-FFF2-40B4-BE49-F238E27FC236}">
                <a16:creationId xmlns:lc="http://schemas.openxmlformats.org/drawingml/2006/lockedCanvas" xmlns:a16="http://schemas.microsoft.com/office/drawing/2014/main" xmlns="" id="{4BE85330-A85F-4030-9478-CA346F4CB26E}"/>
              </a:ext>
            </a:extLst>
          </p:cNvPr>
          <p:cNvCxnSpPr>
            <a:cxnSpLocks/>
          </p:cNvCxnSpPr>
          <p:nvPr/>
        </p:nvCxnSpPr>
        <p:spPr>
          <a:xfrm>
            <a:off x="1551432" y="6296470"/>
            <a:ext cx="16930363" cy="0"/>
          </a:xfrm>
          <a:prstGeom prst="line">
            <a:avLst/>
          </a:prstGeom>
          <a:ln w="12700">
            <a:solidFill>
              <a:srgbClr val="B8BD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Google Shape;108;p3">
            <a:extLst>
              <a:ext uri="{FF2B5EF4-FFF2-40B4-BE49-F238E27FC236}">
                <a16:creationId xmlns:lc="http://schemas.openxmlformats.org/drawingml/2006/lockedCanvas" xmlns:a16="http://schemas.microsoft.com/office/drawing/2014/main" xmlns="" id="{C7F32AB1-D83A-476D-B152-D87185B2C4E7}"/>
              </a:ext>
            </a:extLst>
          </p:cNvPr>
          <p:cNvSpPr txBox="1"/>
          <p:nvPr/>
        </p:nvSpPr>
        <p:spPr>
          <a:xfrm>
            <a:off x="1344733" y="6497396"/>
            <a:ext cx="3452627" cy="35909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ru-RU" sz="2800" dirty="0">
                <a:solidFill>
                  <a:schemeClr val="dk1"/>
                </a:solidFill>
              </a:rPr>
              <a:t>Дети из семей со средними доходами, родители имеют высшее образование, постоянную работу, мобильны</a:t>
            </a:r>
          </a:p>
        </p:txBody>
      </p:sp>
      <p:sp>
        <p:nvSpPr>
          <p:cNvPr id="23" name="Google Shape;108;p3">
            <a:extLst>
              <a:ext uri="{FF2B5EF4-FFF2-40B4-BE49-F238E27FC236}">
                <a16:creationId xmlns:lc="http://schemas.openxmlformats.org/drawingml/2006/lockedCanvas" xmlns:a16="http://schemas.microsoft.com/office/drawing/2014/main" xmlns="" id="{DB9E47D5-BC30-4379-BA34-787A6A0FEE0E}"/>
              </a:ext>
            </a:extLst>
          </p:cNvPr>
          <p:cNvSpPr txBox="1"/>
          <p:nvPr/>
        </p:nvSpPr>
        <p:spPr>
          <a:xfrm>
            <a:off x="4421655" y="6395247"/>
            <a:ext cx="5383826" cy="32216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42900" indent="-342900" algn="just">
              <a:buSzPts val="1400"/>
              <a:buFontTx/>
              <a:buChar char="-"/>
            </a:pPr>
            <a:r>
              <a:rPr lang="ru-RU" sz="2000" dirty="0" smtClean="0"/>
              <a:t>дети </a:t>
            </a:r>
            <a:r>
              <a:rPr lang="ru-RU" sz="2000" dirty="0"/>
              <a:t>перенимают модель родительского поведения, в том числе и при приобретении </a:t>
            </a:r>
            <a:r>
              <a:rPr lang="ru-RU" sz="2000" dirty="0" smtClean="0"/>
              <a:t>покупок;</a:t>
            </a:r>
          </a:p>
          <a:p>
            <a:pPr marL="342900" indent="-342900" algn="just">
              <a:buSzPts val="1400"/>
              <a:buFontTx/>
              <a:buChar char="-"/>
            </a:pPr>
            <a:r>
              <a:rPr lang="ru-RU" sz="2000" dirty="0" smtClean="0"/>
              <a:t>принимают </a:t>
            </a:r>
            <a:r>
              <a:rPr lang="ru-RU" sz="2000" dirty="0"/>
              <a:t>участие в планировании покупок и выборе </a:t>
            </a:r>
            <a:r>
              <a:rPr lang="ru-RU" sz="2000" dirty="0" smtClean="0"/>
              <a:t>товаров/услуг;</a:t>
            </a:r>
          </a:p>
          <a:p>
            <a:pPr marL="342900" indent="-342900" algn="just">
              <a:buSzPts val="1400"/>
              <a:buFontTx/>
              <a:buChar char="-"/>
            </a:pPr>
            <a:r>
              <a:rPr lang="ru-RU" sz="2000" dirty="0" smtClean="0"/>
              <a:t>вовлечение </a:t>
            </a:r>
            <a:r>
              <a:rPr lang="ru-RU" sz="2000" dirty="0"/>
              <a:t>родителей </a:t>
            </a:r>
            <a:r>
              <a:rPr lang="ru-RU" sz="2000" dirty="0" smtClean="0"/>
              <a:t>профессий, </a:t>
            </a:r>
            <a:r>
              <a:rPr lang="ru-RU" sz="2000" dirty="0"/>
              <a:t>на которых можно показать финансовые риски (системный аналитик, работник банка, работник страховой компании и </a:t>
            </a:r>
            <a:r>
              <a:rPr lang="ru-RU" sz="2000" dirty="0" smtClean="0"/>
              <a:t>пр.)</a:t>
            </a:r>
            <a:endParaRPr sz="20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24" name="Google Shape;108;p3">
            <a:extLst>
              <a:ext uri="{FF2B5EF4-FFF2-40B4-BE49-F238E27FC236}">
                <a16:creationId xmlns:lc="http://schemas.openxmlformats.org/drawingml/2006/lockedCanvas" xmlns:a16="http://schemas.microsoft.com/office/drawing/2014/main" xmlns="" id="{DB9E47D5-BC30-4379-BA34-787A6A0FEE0E}"/>
              </a:ext>
            </a:extLst>
          </p:cNvPr>
          <p:cNvSpPr txBox="1"/>
          <p:nvPr/>
        </p:nvSpPr>
        <p:spPr>
          <a:xfrm>
            <a:off x="10016612" y="6370239"/>
            <a:ext cx="3766555" cy="2298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>
              <a:buSzPts val="1400"/>
            </a:pPr>
            <a:r>
              <a:rPr lang="ru-RU" sz="2000" dirty="0" smtClean="0"/>
              <a:t>- у родителей </a:t>
            </a:r>
            <a:r>
              <a:rPr lang="ru-RU" sz="2000" dirty="0"/>
              <a:t>разные ценностные установки, которые усвоены их детьми, поэтому сложно вырабатывать с детьми совместные общие решения кейсов.</a:t>
            </a:r>
            <a:endParaRPr sz="20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25" name="Google Shape;108;p3">
            <a:extLst>
              <a:ext uri="{FF2B5EF4-FFF2-40B4-BE49-F238E27FC236}">
                <a16:creationId xmlns:lc="http://schemas.openxmlformats.org/drawingml/2006/lockedCanvas" xmlns:a16="http://schemas.microsoft.com/office/drawing/2014/main" xmlns="" id="{DB9E47D5-BC30-4379-BA34-787A6A0FEE0E}"/>
              </a:ext>
            </a:extLst>
          </p:cNvPr>
          <p:cNvSpPr txBox="1"/>
          <p:nvPr/>
        </p:nvSpPr>
        <p:spPr>
          <a:xfrm>
            <a:off x="14088345" y="6370239"/>
            <a:ext cx="4133850" cy="32216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1400"/>
            </a:pPr>
            <a:r>
              <a:rPr lang="ru-RU" sz="2000" dirty="0" smtClean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- из-за 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возможной большой разницы между имущественным положением родителей детей (широкая категория «средний уровень дохода») давать задания без акцента на уровень дохода конкретной семьи обучающегося, брать для заданий доход условных </a:t>
            </a:r>
            <a:r>
              <a:rPr lang="ru-RU" sz="2000" dirty="0" smtClean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семей.</a:t>
            </a:r>
            <a:endParaRPr sz="20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20" name="Google Shape;108;p3">
            <a:extLst>
              <a:ext uri="{FF2B5EF4-FFF2-40B4-BE49-F238E27FC236}">
                <a16:creationId xmlns:lc="http://schemas.openxmlformats.org/drawingml/2006/lockedCanvas" xmlns:a16="http://schemas.microsoft.com/office/drawing/2014/main" xmlns="" id="{E0378F02-B6CF-4F9B-BC9A-B06FB3FC221D}"/>
              </a:ext>
            </a:extLst>
          </p:cNvPr>
          <p:cNvSpPr txBox="1"/>
          <p:nvPr/>
        </p:nvSpPr>
        <p:spPr>
          <a:xfrm>
            <a:off x="672566" y="6521685"/>
            <a:ext cx="514610" cy="513219"/>
          </a:xfrm>
          <a:prstGeom prst="rect">
            <a:avLst/>
          </a:prstGeom>
          <a:solidFill>
            <a:srgbClr val="009657"/>
          </a:solidFill>
          <a:ln>
            <a:noFill/>
          </a:ln>
        </p:spPr>
        <p:txBody>
          <a:bodyPr spcFirstLastPara="1" wrap="square" lIns="36000" tIns="71248" rIns="36000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1400"/>
            </a:pPr>
            <a:r>
              <a:rPr lang="en-US" sz="2400" b="1" cap="all" dirty="0" smtClean="0">
                <a:solidFill>
                  <a:schemeClr val="bg1"/>
                </a:solidFill>
                <a:latin typeface="Proxima Nova Rg" panose="02000506030000020004" pitchFamily="2" charset="0"/>
                <a:ea typeface="Tahoma"/>
                <a:cs typeface="Tahoma"/>
                <a:sym typeface="Tahoma"/>
              </a:rPr>
              <a:t>0</a:t>
            </a:r>
            <a:r>
              <a:rPr lang="ru-RU" sz="2400" b="1" cap="all" dirty="0" smtClean="0">
                <a:solidFill>
                  <a:schemeClr val="bg1"/>
                </a:solidFill>
                <a:latin typeface="Proxima Nova Rg" panose="02000506030000020004" pitchFamily="2" charset="0"/>
                <a:ea typeface="Tahoma"/>
                <a:cs typeface="Tahoma"/>
                <a:sym typeface="Tahoma"/>
              </a:rPr>
              <a:t>6</a:t>
            </a:r>
            <a:endParaRPr sz="2400" b="1" cap="all" dirty="0">
              <a:solidFill>
                <a:schemeClr val="bg1"/>
              </a:solidFill>
              <a:latin typeface="Proxima Nova Rg" panose="02000506030000020004" pitchFamily="2" charset="0"/>
              <a:ea typeface="Tahoma"/>
              <a:cs typeface="Tahoma"/>
              <a:sym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14932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326424" y="1416027"/>
            <a:ext cx="18645789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 2. ПЛАНИРУЕМЫЕ ОБРАЗОВАТЕЛЬНЫЕ РЕЗУЛЬТАТЫ</a:t>
            </a:r>
          </a:p>
          <a:p>
            <a:pPr lvl="0" algn="ctr"/>
            <a:endParaRPr lang="ru-RU" sz="3600" b="1" dirty="0">
              <a:solidFill>
                <a:srgbClr val="FF0000"/>
              </a:solidFill>
              <a:latin typeface="+mj-lt"/>
              <a:ea typeface="Proxima Nova"/>
              <a:cs typeface="Proxima Nova"/>
              <a:sym typeface="Proxima Nova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 smtClean="0">
                <a:solidFill>
                  <a:schemeClr val="bg1"/>
                </a:solidFill>
                <a:latin typeface="Proxima Nova Rg" panose="02000506030000020004" pitchFamily="2" charset="0"/>
              </a:rPr>
              <a:t>7</a:t>
            </a:r>
            <a:endParaRPr lang="ru-RU"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sp>
        <p:nvSpPr>
          <p:cNvPr id="7" name="Google Shape;108;p3"/>
          <p:cNvSpPr txBox="1"/>
          <p:nvPr/>
        </p:nvSpPr>
        <p:spPr>
          <a:xfrm>
            <a:off x="326424" y="2216246"/>
            <a:ext cx="5774204" cy="451664"/>
          </a:xfrm>
          <a:prstGeom prst="rect">
            <a:avLst/>
          </a:prstGeom>
          <a:solidFill>
            <a:srgbClr val="009657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1400"/>
            </a:pPr>
            <a:r>
              <a:rPr lang="ru-RU" sz="2000" b="1" cap="all" dirty="0" smtClean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знания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8" name="Google Shape;108;p3"/>
          <p:cNvSpPr txBox="1"/>
          <p:nvPr/>
        </p:nvSpPr>
        <p:spPr>
          <a:xfrm>
            <a:off x="6411854" y="2216246"/>
            <a:ext cx="5798308" cy="45166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1400"/>
            </a:pPr>
            <a:r>
              <a:rPr lang="ru-RU" sz="2000" b="1" cap="all" dirty="0" smtClean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установки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9" name="Google Shape;108;p3">
            <a:extLst>
              <a:ext uri="{FF2B5EF4-FFF2-40B4-BE49-F238E27FC236}">
                <a16:creationId xmlns:lc="http://schemas.openxmlformats.org/drawingml/2006/lockedCanvas" xmlns:a16="http://schemas.microsoft.com/office/drawing/2014/main" xmlns="" id="{36CBF698-C742-4FDB-9742-ED83C8B3D06E}"/>
              </a:ext>
            </a:extLst>
          </p:cNvPr>
          <p:cNvSpPr txBox="1"/>
          <p:nvPr/>
        </p:nvSpPr>
        <p:spPr>
          <a:xfrm>
            <a:off x="12461420" y="2202824"/>
            <a:ext cx="5810250" cy="465086"/>
          </a:xfrm>
          <a:prstGeom prst="rect">
            <a:avLst/>
          </a:prstGeom>
          <a:solidFill>
            <a:srgbClr val="2256AA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1400"/>
            </a:pPr>
            <a:r>
              <a:rPr lang="ru-RU" sz="2000" b="1" cap="all" dirty="0" smtClean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умения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10" name="Google Shape;108;p3">
            <a:extLst>
              <a:ext uri="{FF2B5EF4-FFF2-40B4-BE49-F238E27FC236}">
                <a16:creationId xmlns:lc="http://schemas.openxmlformats.org/drawingml/2006/lockedCanvas" xmlns:a16="http://schemas.microsoft.com/office/drawing/2014/main" xmlns="" id="{DEE8D9E5-5681-4EBF-AD63-695B7B9D4DB2}"/>
              </a:ext>
            </a:extLst>
          </p:cNvPr>
          <p:cNvSpPr txBox="1"/>
          <p:nvPr/>
        </p:nvSpPr>
        <p:spPr>
          <a:xfrm>
            <a:off x="326424" y="2929278"/>
            <a:ext cx="5774204" cy="3867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defRPr sz="2800"/>
            </a:lvl1pPr>
          </a:lstStyle>
          <a:p>
            <a:pPr algn="just"/>
            <a:r>
              <a:rPr lang="ru-RU" sz="2200" dirty="0" smtClean="0">
                <a:sym typeface="Tahoma"/>
              </a:rPr>
              <a:t>- что </a:t>
            </a:r>
            <a:r>
              <a:rPr lang="ru-RU" sz="2200" dirty="0">
                <a:sym typeface="Tahoma"/>
              </a:rPr>
              <a:t>такое заём и что такое кредит;</a:t>
            </a:r>
          </a:p>
          <a:p>
            <a:pPr algn="just"/>
            <a:r>
              <a:rPr lang="ru-RU" sz="2200" dirty="0" smtClean="0">
                <a:sym typeface="Tahoma"/>
              </a:rPr>
              <a:t>- основные </a:t>
            </a:r>
            <a:r>
              <a:rPr lang="ru-RU" sz="2200" dirty="0">
                <a:sym typeface="Tahoma"/>
              </a:rPr>
              <a:t>принципы предоставления заёмных средств ;</a:t>
            </a:r>
          </a:p>
          <a:p>
            <a:pPr algn="just"/>
            <a:r>
              <a:rPr lang="ru-RU" sz="2200" dirty="0" smtClean="0">
                <a:sym typeface="Tahoma"/>
              </a:rPr>
              <a:t>- в </a:t>
            </a:r>
            <a:r>
              <a:rPr lang="ru-RU" sz="2200" dirty="0">
                <a:sym typeface="Tahoma"/>
              </a:rPr>
              <a:t>каких случаях заём и/или кредит бывает необходим;</a:t>
            </a:r>
          </a:p>
          <a:p>
            <a:pPr algn="just"/>
            <a:r>
              <a:rPr lang="ru-RU" sz="2200" dirty="0" smtClean="0">
                <a:sym typeface="Tahoma"/>
              </a:rPr>
              <a:t>- трудности </a:t>
            </a:r>
            <a:r>
              <a:rPr lang="ru-RU" sz="2200" dirty="0">
                <a:sym typeface="Tahoma"/>
              </a:rPr>
              <a:t>людей с высоким </a:t>
            </a:r>
            <a:r>
              <a:rPr lang="ru-RU" sz="2200" dirty="0" smtClean="0">
                <a:sym typeface="Tahoma"/>
              </a:rPr>
              <a:t>уровнем </a:t>
            </a:r>
            <a:r>
              <a:rPr lang="ru-RU" sz="2200" dirty="0">
                <a:sym typeface="Tahoma"/>
              </a:rPr>
              <a:t>задолженности по займам и/или кредитам;</a:t>
            </a:r>
          </a:p>
          <a:p>
            <a:pPr algn="just"/>
            <a:r>
              <a:rPr lang="ru-RU" sz="2200" dirty="0" smtClean="0">
                <a:sym typeface="Tahoma"/>
              </a:rPr>
              <a:t>- виды </a:t>
            </a:r>
            <a:r>
              <a:rPr lang="ru-RU" sz="2200" dirty="0">
                <a:sym typeface="Tahoma"/>
              </a:rPr>
              <a:t>кредитов, их предназначение и потенциальные риски; </a:t>
            </a:r>
          </a:p>
          <a:p>
            <a:pPr algn="just"/>
            <a:r>
              <a:rPr lang="ru-RU" sz="2200" dirty="0" smtClean="0">
                <a:sym typeface="Tahoma"/>
              </a:rPr>
              <a:t>- кредитный </a:t>
            </a:r>
            <a:r>
              <a:rPr lang="ru-RU" sz="2200" dirty="0">
                <a:sym typeface="Tahoma"/>
              </a:rPr>
              <a:t>риск.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890313" y="2590701"/>
            <a:ext cx="4841389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-1905" algn="ctr" fontAlgn="auto"/>
            <a:r>
              <a:rPr lang="ru-RU" sz="1800" dirty="0">
                <a:solidFill>
                  <a:srgbClr val="FF0000"/>
                </a:solidFill>
              </a:rPr>
              <a:t>(что есть «грамотно» и как надо поступать)</a:t>
            </a:r>
            <a:endParaRPr lang="ru-RU" sz="18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Google Shape;108;p3">
            <a:extLst>
              <a:ext uri="{FF2B5EF4-FFF2-40B4-BE49-F238E27FC236}">
                <a16:creationId xmlns:lc="http://schemas.openxmlformats.org/drawingml/2006/lockedCanvas" xmlns:a16="http://schemas.microsoft.com/office/drawing/2014/main" xmlns="" id="{DEE8D9E5-5681-4EBF-AD63-695B7B9D4DB2}"/>
              </a:ext>
            </a:extLst>
          </p:cNvPr>
          <p:cNvSpPr txBox="1"/>
          <p:nvPr/>
        </p:nvSpPr>
        <p:spPr>
          <a:xfrm>
            <a:off x="6411854" y="2902738"/>
            <a:ext cx="5774204" cy="4883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/>
            <a:r>
              <a:rPr lang="ru-RU" sz="2200" dirty="0" smtClean="0"/>
              <a:t>- быть  готовым брать </a:t>
            </a:r>
            <a:r>
              <a:rPr lang="ru-RU" sz="2200" dirty="0"/>
              <a:t>ответственность за принятие решения об использовании заёмных </a:t>
            </a:r>
            <a:r>
              <a:rPr lang="ru-RU" sz="2200" dirty="0" smtClean="0"/>
              <a:t>средств;</a:t>
            </a:r>
            <a:endParaRPr lang="ru-RU" sz="2200" dirty="0"/>
          </a:p>
          <a:p>
            <a:pPr algn="just"/>
            <a:r>
              <a:rPr lang="ru-RU" sz="2200" dirty="0"/>
              <a:t> </a:t>
            </a:r>
            <a:r>
              <a:rPr lang="ru-RU" sz="2200" dirty="0" smtClean="0"/>
              <a:t>- осознавать </a:t>
            </a:r>
            <a:r>
              <a:rPr lang="ru-RU" sz="2200" dirty="0"/>
              <a:t>ответственность за возвращение средств по кредитам и </a:t>
            </a:r>
            <a:r>
              <a:rPr lang="ru-RU" sz="2200" dirty="0" smtClean="0"/>
              <a:t>займам;</a:t>
            </a:r>
            <a:endParaRPr lang="ru-RU" sz="2200" dirty="0"/>
          </a:p>
          <a:p>
            <a:pPr algn="just"/>
            <a:r>
              <a:rPr lang="ru-RU" sz="2200" dirty="0" smtClean="0"/>
              <a:t>- проявлять </a:t>
            </a:r>
            <a:r>
              <a:rPr lang="ru-RU" sz="2200" dirty="0"/>
              <a:t>критическое отношение к рекламе </a:t>
            </a:r>
            <a:r>
              <a:rPr lang="ru-RU" sz="2200" dirty="0" smtClean="0"/>
              <a:t>банковских </a:t>
            </a:r>
            <a:r>
              <a:rPr lang="ru-RU" sz="2200" dirty="0"/>
              <a:t>вкладов и </a:t>
            </a:r>
            <a:r>
              <a:rPr lang="ru-RU" sz="2200" dirty="0" smtClean="0"/>
              <a:t>кредитов; </a:t>
            </a:r>
            <a:endParaRPr lang="ru-RU" sz="2200" dirty="0"/>
          </a:p>
          <a:p>
            <a:pPr algn="just"/>
            <a:r>
              <a:rPr lang="ru-RU" sz="2200" dirty="0" smtClean="0"/>
              <a:t>- быть готовым обращаться </a:t>
            </a:r>
            <a:r>
              <a:rPr lang="ru-RU" sz="2200" dirty="0"/>
              <a:t>за помощью специалистов по </a:t>
            </a:r>
            <a:r>
              <a:rPr lang="ru-RU" sz="2200" dirty="0" smtClean="0"/>
              <a:t>кредитованию и займам;</a:t>
            </a:r>
            <a:endParaRPr lang="ru-RU" sz="2200" dirty="0"/>
          </a:p>
          <a:p>
            <a:pPr algn="just"/>
            <a:r>
              <a:rPr lang="ru-RU" sz="2200" dirty="0" smtClean="0"/>
              <a:t>- понимать суть </a:t>
            </a:r>
            <a:r>
              <a:rPr lang="ru-RU" sz="2200" dirty="0"/>
              <a:t>управления личными </a:t>
            </a:r>
            <a:r>
              <a:rPr lang="ru-RU" sz="2200" dirty="0" smtClean="0"/>
              <a:t>финансами и ограничения </a:t>
            </a:r>
            <a:r>
              <a:rPr lang="ru-RU" sz="2200" dirty="0"/>
              <a:t>использования заёмных </a:t>
            </a:r>
            <a:r>
              <a:rPr lang="ru-RU" sz="2200" dirty="0" smtClean="0"/>
              <a:t>средств.</a:t>
            </a:r>
            <a:endParaRPr lang="ru-RU" sz="22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13" name="Google Shape;108;p3">
            <a:extLst>
              <a:ext uri="{FF2B5EF4-FFF2-40B4-BE49-F238E27FC236}">
                <a16:creationId xmlns:lc="http://schemas.openxmlformats.org/drawingml/2006/lockedCanvas" xmlns:a16="http://schemas.microsoft.com/office/drawing/2014/main" xmlns="" id="{DEE8D9E5-5681-4EBF-AD63-695B7B9D4DB2}"/>
              </a:ext>
            </a:extLst>
          </p:cNvPr>
          <p:cNvSpPr txBox="1"/>
          <p:nvPr/>
        </p:nvSpPr>
        <p:spPr>
          <a:xfrm>
            <a:off x="12497465" y="2795869"/>
            <a:ext cx="5774205" cy="55607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/>
            <a:r>
              <a:rPr lang="ru-RU" sz="2200" dirty="0" smtClean="0"/>
              <a:t>- выделять </a:t>
            </a:r>
            <a:r>
              <a:rPr lang="ru-RU" sz="2200" dirty="0"/>
              <a:t>плюсы и минусы использования заёмных </a:t>
            </a:r>
            <a:r>
              <a:rPr lang="ru-RU" sz="2200" dirty="0" smtClean="0"/>
              <a:t>средств;</a:t>
            </a:r>
          </a:p>
          <a:p>
            <a:pPr algn="just"/>
            <a:r>
              <a:rPr lang="ru-RU" sz="2200" dirty="0" smtClean="0"/>
              <a:t>- оценивать </a:t>
            </a:r>
            <a:r>
              <a:rPr lang="ru-RU" sz="2200" dirty="0"/>
              <a:t>материальные возможности возврата заёмных </a:t>
            </a:r>
            <a:r>
              <a:rPr lang="ru-RU" sz="2200" dirty="0" smtClean="0"/>
              <a:t>средств;</a:t>
            </a:r>
          </a:p>
          <a:p>
            <a:pPr algn="just"/>
            <a:r>
              <a:rPr lang="ru-RU" sz="2200" dirty="0" smtClean="0"/>
              <a:t>- принимать </a:t>
            </a:r>
            <a:r>
              <a:rPr lang="ru-RU" sz="2200" dirty="0"/>
              <a:t>грамотные решения относительно целесообразности </a:t>
            </a:r>
            <a:r>
              <a:rPr lang="ru-RU" sz="2200" dirty="0" smtClean="0"/>
              <a:t>займа </a:t>
            </a:r>
            <a:r>
              <a:rPr lang="ru-RU" sz="2200" dirty="0"/>
              <a:t>и/или </a:t>
            </a:r>
            <a:r>
              <a:rPr lang="ru-RU" sz="2200" dirty="0" smtClean="0"/>
              <a:t>кредита;</a:t>
            </a:r>
          </a:p>
          <a:p>
            <a:pPr algn="just"/>
            <a:r>
              <a:rPr lang="ru-RU" sz="2200" dirty="0" smtClean="0"/>
              <a:t>- рассчитывать </a:t>
            </a:r>
            <a:r>
              <a:rPr lang="ru-RU" sz="2200" dirty="0"/>
              <a:t>размер платы за пользование заемными (кредитными) </a:t>
            </a:r>
            <a:r>
              <a:rPr lang="ru-RU" sz="2200" dirty="0" smtClean="0"/>
              <a:t>деньгами;</a:t>
            </a:r>
          </a:p>
          <a:p>
            <a:pPr algn="just"/>
            <a:r>
              <a:rPr lang="ru-RU" sz="2200" dirty="0" smtClean="0"/>
              <a:t>- отличать </a:t>
            </a:r>
            <a:r>
              <a:rPr lang="ru-RU" sz="2200" dirty="0"/>
              <a:t>банки от прочих кредитно-финансовых </a:t>
            </a:r>
            <a:r>
              <a:rPr lang="ru-RU" sz="2200" dirty="0" smtClean="0"/>
              <a:t>посредников;</a:t>
            </a:r>
          </a:p>
          <a:p>
            <a:pPr algn="just"/>
            <a:r>
              <a:rPr lang="ru-RU" sz="2200" dirty="0" smtClean="0"/>
              <a:t>- находить </a:t>
            </a:r>
            <a:r>
              <a:rPr lang="ru-RU" sz="2200" dirty="0"/>
              <a:t>информацию о видах лицензий, которые </a:t>
            </a:r>
            <a:r>
              <a:rPr lang="ru-RU" sz="2200" dirty="0" smtClean="0"/>
              <a:t>выданы коммерческому </a:t>
            </a:r>
            <a:r>
              <a:rPr lang="ru-RU" sz="2200" dirty="0"/>
              <a:t>банку Центральным банком.</a:t>
            </a:r>
            <a:endParaRPr lang="ru-RU" sz="22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76862" y="7136305"/>
            <a:ext cx="2505359" cy="257286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84345" y="8356624"/>
            <a:ext cx="9982200" cy="135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218832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0" y="1416027"/>
            <a:ext cx="18972213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3. ОБРАЗОВАТЕЛЬНЫЕ РЕСУРСЫ И ДИДАКТИЧЕСКИЕ </a:t>
            </a:r>
          </a:p>
          <a:p>
            <a:pPr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РАЗДАТОЧНЫЕ МАТЕРИАЛЫ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 smtClean="0">
                <a:solidFill>
                  <a:schemeClr val="bg1"/>
                </a:solidFill>
                <a:latin typeface="Proxima Nova Rg" panose="02000506030000020004" pitchFamily="2" charset="0"/>
              </a:rPr>
              <a:t>8</a:t>
            </a:r>
            <a:endParaRPr lang="ru-RU"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93950" y="6294573"/>
            <a:ext cx="3057525" cy="310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3506" y="3177488"/>
            <a:ext cx="5185685" cy="2385639"/>
          </a:xfrm>
          <a:prstGeom prst="rect">
            <a:avLst/>
          </a:prstGeom>
        </p:spPr>
      </p:pic>
      <p:sp>
        <p:nvSpPr>
          <p:cNvPr id="8" name="TextBox 3"/>
          <p:cNvSpPr txBox="1"/>
          <p:nvPr/>
        </p:nvSpPr>
        <p:spPr>
          <a:xfrm>
            <a:off x="6459167" y="3177488"/>
            <a:ext cx="6284068" cy="5429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/>
            <a:r>
              <a:rPr lang="ru-RU" b="1" dirty="0"/>
              <a:t>Примерная рабочая программа учебного курса «Основы финансовой грамотности. Финансовая культура» (для 10–11 классов образовательных организаций</a:t>
            </a:r>
            <a:r>
              <a:rPr lang="ru-RU" b="1" dirty="0" smtClean="0"/>
              <a:t>)</a:t>
            </a:r>
          </a:p>
          <a:p>
            <a:pPr algn="just"/>
            <a:endParaRPr lang="ru-RU" b="1" dirty="0"/>
          </a:p>
          <a:p>
            <a:pPr algn="just"/>
            <a:r>
              <a:rPr lang="ru-RU" dirty="0"/>
              <a:t>Уровень образования</a:t>
            </a:r>
            <a:r>
              <a:rPr lang="ru-RU" dirty="0" smtClean="0"/>
              <a:t>: Среднее </a:t>
            </a:r>
            <a:r>
              <a:rPr lang="ru-RU" dirty="0"/>
              <a:t>общее образование</a:t>
            </a:r>
            <a:endParaRPr lang="ru-RU" b="1" dirty="0"/>
          </a:p>
          <a:p>
            <a:pPr algn="just"/>
            <a:r>
              <a:rPr lang="ru-RU" dirty="0"/>
              <a:t>т</a:t>
            </a:r>
            <a:r>
              <a:rPr lang="ru-RU" dirty="0" smtClean="0"/>
              <a:t>екущий </a:t>
            </a:r>
            <a:r>
              <a:rPr lang="ru-RU" dirty="0"/>
              <a:t>статус: Одобрена решением федерального учебно-методического объединения по общему образованию, протокол от 23 июня 2022 г. № 3/22</a:t>
            </a:r>
            <a:endParaRPr lang="ru-RU" b="1" dirty="0"/>
          </a:p>
          <a:p>
            <a:pPr algn="just"/>
            <a:r>
              <a:rPr lang="ru-RU" dirty="0"/>
              <a:t>номер в реестре</a:t>
            </a:r>
            <a:r>
              <a:rPr lang="ru-RU" dirty="0" smtClean="0"/>
              <a:t>: 2-3-0:0-0-0-1.0</a:t>
            </a:r>
            <a:endParaRPr lang="ru-RU" b="1" dirty="0"/>
          </a:p>
          <a:p>
            <a:pPr algn="just"/>
            <a:r>
              <a:rPr lang="ru-RU" dirty="0"/>
              <a:t>Учебный предмет</a:t>
            </a:r>
            <a:r>
              <a:rPr lang="ru-RU" dirty="0" smtClean="0"/>
              <a:t>: Курсы</a:t>
            </a:r>
            <a:endParaRPr lang="ru-RU" b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726664" y="3282063"/>
            <a:ext cx="4031348" cy="564792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Скругленный прямоугольник 8"/>
          <p:cNvSpPr/>
          <p:nvPr/>
        </p:nvSpPr>
        <p:spPr>
          <a:xfrm>
            <a:off x="903506" y="4595942"/>
            <a:ext cx="2509069" cy="94023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610611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0" y="1416027"/>
            <a:ext cx="18972213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3. ОБРАЗОВАТЕЛЬНЫЕ РЕСУРСЫ И ДИДАКТИЧЕСКИЕ </a:t>
            </a:r>
          </a:p>
          <a:p>
            <a:pPr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РАЗДАТОЧНЫЕ МАТЕРИАЛЫ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 smtClean="0">
                <a:solidFill>
                  <a:schemeClr val="bg1"/>
                </a:solidFill>
                <a:latin typeface="Proxima Nova Rg" panose="02000506030000020004" pitchFamily="2" charset="0"/>
              </a:rPr>
              <a:t>9</a:t>
            </a:r>
            <a:endParaRPr lang="ru-RU"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9302" y="2758424"/>
            <a:ext cx="5185685" cy="2385639"/>
          </a:xfrm>
          <a:prstGeom prst="rect">
            <a:avLst/>
          </a:prstGeom>
        </p:spPr>
      </p:pic>
      <p:sp>
        <p:nvSpPr>
          <p:cNvPr id="8" name="TextBox 3"/>
          <p:cNvSpPr txBox="1"/>
          <p:nvPr/>
        </p:nvSpPr>
        <p:spPr>
          <a:xfrm>
            <a:off x="5524987" y="2857846"/>
            <a:ext cx="6284068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2000" dirty="0"/>
              <a:t>1. Брехова Ю.В. Финансовая грамотность: учебная программа.10–11 классы </a:t>
            </a:r>
            <a:r>
              <a:rPr lang="ru-RU" sz="2000" dirty="0" err="1"/>
              <a:t>общеобразоват.орг</a:t>
            </a:r>
            <a:r>
              <a:rPr lang="ru-RU" sz="2000" dirty="0"/>
              <a:t>. / Модуль 1, Тема 5,6.. Ю. В. Брехова, А. П. </a:t>
            </a:r>
            <a:r>
              <a:rPr lang="ru-RU" sz="2000" dirty="0" err="1"/>
              <a:t>Алмосов</a:t>
            </a:r>
            <a:r>
              <a:rPr lang="ru-RU" sz="2000" dirty="0"/>
              <a:t>, Д. Ю. Завьялов. — М.: ВАКО, 2018. —48 с. (Учимся разумному финансовому поведению)</a:t>
            </a:r>
          </a:p>
          <a:p>
            <a:r>
              <a:rPr lang="ru-RU" sz="2000" dirty="0"/>
              <a:t>2.Брехова Ю.В. Финансовая грамотность: материалы для учащихся. 10–11 классы </a:t>
            </a:r>
            <a:r>
              <a:rPr lang="ru-RU" sz="2000" dirty="0" err="1"/>
              <a:t>общеобразоват</a:t>
            </a:r>
            <a:r>
              <a:rPr lang="ru-RU" sz="2000" dirty="0"/>
              <a:t>. орг. / Ю. В. Брехова, А. П. </a:t>
            </a:r>
            <a:r>
              <a:rPr lang="ru-RU" sz="2000" dirty="0" err="1"/>
              <a:t>Алмосов</a:t>
            </a:r>
            <a:r>
              <a:rPr lang="ru-RU" sz="2000" dirty="0"/>
              <a:t>, Д. Ю. Завьялов. — М.: ВАКО, 2018. — 344 с., - (Учимся разумному финансовому поведению). Тема 5,6.</a:t>
            </a:r>
          </a:p>
          <a:p>
            <a:r>
              <a:rPr lang="ru-RU" sz="2000" dirty="0"/>
              <a:t>3.Брехова Ю.В. Финансовая грамотность: методические рекомендации для учителя. 10–11 классы </a:t>
            </a:r>
            <a:r>
              <a:rPr lang="ru-RU" sz="2000" dirty="0" err="1"/>
              <a:t>общеобразоват</a:t>
            </a:r>
            <a:r>
              <a:rPr lang="ru-RU" sz="2000" dirty="0"/>
              <a:t>. орг. / Ю. В. Брехова, А. П. </a:t>
            </a:r>
            <a:r>
              <a:rPr lang="ru-RU" sz="2000" dirty="0" err="1"/>
              <a:t>Алмосов</a:t>
            </a:r>
            <a:r>
              <a:rPr lang="ru-RU" sz="2000" dirty="0"/>
              <a:t>, Д. Ю. Завьялов. — М.: ВАКО, 2018. — 232 с. («Учимся разумному финансовому поведению»).</a:t>
            </a:r>
          </a:p>
          <a:p>
            <a:r>
              <a:rPr lang="ru-RU" sz="2000" dirty="0"/>
              <a:t>4.Брехова Ю.В. Финансовая грамотность: рабочая тетрадь. 10–11 классы </a:t>
            </a:r>
            <a:r>
              <a:rPr lang="ru-RU" sz="2000" dirty="0" err="1"/>
              <a:t>общеобразоват</a:t>
            </a:r>
            <a:r>
              <a:rPr lang="ru-RU" sz="2000" dirty="0"/>
              <a:t>. орг. / Ю. В. Брехова, А. П. </a:t>
            </a:r>
            <a:r>
              <a:rPr lang="ru-RU" sz="2000" dirty="0" err="1"/>
              <a:t>Алмосов</a:t>
            </a:r>
            <a:r>
              <a:rPr lang="ru-RU" sz="2000" dirty="0"/>
              <a:t>, Д. Ю. Завьялов. — М.: ВАКО, 2018. — 96 с.- («Учимся разумному финансовому поведению»).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39302" y="3276872"/>
            <a:ext cx="2509069" cy="94023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2477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09055" y="6289554"/>
            <a:ext cx="2476445" cy="309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4579" y="5839555"/>
            <a:ext cx="3038475" cy="311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09055" y="3035030"/>
            <a:ext cx="2473622" cy="3087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36094" y="3046370"/>
            <a:ext cx="2449815" cy="3076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34167" y="6289555"/>
            <a:ext cx="2451742" cy="309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91659" y="3035030"/>
            <a:ext cx="2418560" cy="3087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91658" y="6289554"/>
            <a:ext cx="2418561" cy="309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45121601"/>
      </p:ext>
    </p:extLst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961</TotalTime>
  <Words>2141</Words>
  <Application>Microsoft Office PowerPoint</Application>
  <PresentationFormat>Произвольный</PresentationFormat>
  <Paragraphs>287</Paragraphs>
  <Slides>21</Slides>
  <Notes>21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9" baseType="lpstr">
      <vt:lpstr>Arial</vt:lpstr>
      <vt:lpstr>Proxima Nova</vt:lpstr>
      <vt:lpstr>Proxima Nova Rg</vt:lpstr>
      <vt:lpstr>Times New Roman</vt:lpstr>
      <vt:lpstr>Tahoma</vt:lpstr>
      <vt:lpstr>Wingdings</vt:lpstr>
      <vt:lpstr>Calibri</vt:lpstr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Торичко Роман Анатольевич</dc:creator>
  <cp:lastModifiedBy>LILIA NEKRASOVA</cp:lastModifiedBy>
  <cp:revision>72</cp:revision>
  <dcterms:created xsi:type="dcterms:W3CDTF">2003-02-28T13:27:04Z</dcterms:created>
  <dcterms:modified xsi:type="dcterms:W3CDTF">2024-11-30T18:07:34Z</dcterms:modified>
</cp:coreProperties>
</file>