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416" r:id="rId3"/>
    <p:sldId id="258" r:id="rId4"/>
    <p:sldId id="427" r:id="rId5"/>
    <p:sldId id="418" r:id="rId6"/>
    <p:sldId id="428" r:id="rId7"/>
    <p:sldId id="429" r:id="rId8"/>
    <p:sldId id="430" r:id="rId9"/>
    <p:sldId id="431" r:id="rId10"/>
    <p:sldId id="419" r:id="rId11"/>
    <p:sldId id="421" r:id="rId12"/>
    <p:sldId id="422" r:id="rId13"/>
    <p:sldId id="432" r:id="rId14"/>
    <p:sldId id="433" r:id="rId15"/>
    <p:sldId id="424" r:id="rId16"/>
    <p:sldId id="260" r:id="rId17"/>
  </p:sldIdLst>
  <p:sldSz cx="18972213" cy="10691813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Proxima Nova" panose="020B0604020202020204" charset="0"/>
      <p:regular r:id="rId23"/>
      <p:bold r:id="rId24"/>
      <p:italic r:id="rId25"/>
      <p:boldItalic r:id="rId26"/>
    </p:embeddedFont>
    <p:embeddedFont>
      <p:font typeface="Proxima Nova Rg" panose="02000506030000020004" charset="0"/>
      <p:regular r:id="rId27"/>
      <p:italic r:id="rId28"/>
      <p:boldItalic r:id="rId29"/>
    </p:embeddedFont>
    <p:embeddedFont>
      <p:font typeface="Arial Black" panose="020B0A04020102020204" pitchFamily="34" charset="0"/>
      <p:bold r:id="rId30"/>
    </p:embeddedFont>
    <p:embeddedFont>
      <p:font typeface="Aharoni" panose="02010803020104030203" pitchFamily="2" charset="-79"/>
      <p:bold r:id="rId31"/>
    </p:embeddedFont>
    <p:embeddedFont>
      <p:font typeface="Tahoma" panose="020B0604030504040204" pitchFamily="34" charset="0"/>
      <p:regular r:id="rId32"/>
      <p:bold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266" userDrawn="1">
          <p15:clr>
            <a:srgbClr val="A4A3A4"/>
          </p15:clr>
        </p15:guide>
        <p15:guide id="2" pos="1069" userDrawn="1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4" roundtripDataSignature="AMtx7mg14KWEQAwqBeKW3ZawvbmYUjr6LA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авренова" initials="Л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9924"/>
    <a:srgbClr val="009657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514" autoAdjust="0"/>
  </p:normalViewPr>
  <p:slideViewPr>
    <p:cSldViewPr snapToGrid="0">
      <p:cViewPr>
        <p:scale>
          <a:sx n="75" d="100"/>
          <a:sy n="75" d="100"/>
        </p:scale>
        <p:origin x="-312" y="162"/>
      </p:cViewPr>
      <p:guideLst>
        <p:guide orient="horz" pos="1266"/>
        <p:guide pos="10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584014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750956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449608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542969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402499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402499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402499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432805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6" name="Google Shape;12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892723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24755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00715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00715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03500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03500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03500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03500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03500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2163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9013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451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userDrawn="1">
  <p:cSld name="SECTION_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9524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4099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63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4552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4542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7050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1422916" y="950383"/>
            <a:ext cx="16126381" cy="1781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1422916" y="3088746"/>
            <a:ext cx="16126381" cy="6415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1422916" y="9741429"/>
            <a:ext cx="3952544" cy="712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6482173" y="9741429"/>
            <a:ext cx="6007867" cy="712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13596753" y="9741429"/>
            <a:ext cx="3952544" cy="712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2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7.jpe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3.jp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4.png"/><Relationship Id="rId4" Type="http://schemas.openxmlformats.org/officeDocument/2006/relationships/image" Target="../media/image12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3.jp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3.jp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3.jp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"/>
          <p:cNvSpPr txBox="1"/>
          <p:nvPr/>
        </p:nvSpPr>
        <p:spPr>
          <a:xfrm>
            <a:off x="3083136" y="3997122"/>
            <a:ext cx="12355550" cy="211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2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ПРОГРАММА ПОВЫШЕНИЯ КВАЛИФИКАЦИИ </a:t>
            </a:r>
            <a:r>
              <a:rPr lang="ru-RU" sz="32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«</a:t>
            </a:r>
            <a:r>
              <a:rPr lang="ru-RU" sz="3200" b="1" dirty="0">
                <a:solidFill>
                  <a:schemeClr val="dk1"/>
                </a:solidFill>
                <a:ea typeface="Proxima Nova"/>
                <a:cs typeface="Proxima Nova"/>
                <a:sym typeface="Proxima Nova"/>
              </a:rPr>
              <a:t>СОДЕРЖАНИЕ И МЕТОДИКА ПРЕПОДАВАНИЯ  ФИНАНСОВОЙ ГРАМОТНОСТИ </a:t>
            </a:r>
          </a:p>
          <a:p>
            <a:pPr lvl="0" algn="ctr"/>
            <a:r>
              <a:rPr lang="ru-RU" sz="3200" b="1" dirty="0">
                <a:solidFill>
                  <a:schemeClr val="dk1"/>
                </a:solidFill>
                <a:ea typeface="Proxima Nova"/>
                <a:cs typeface="Proxima Nova"/>
                <a:sym typeface="Proxima Nova"/>
              </a:rPr>
              <a:t>РАЗЛИЧНЫМ КАТЕГОРИЯМ </a:t>
            </a:r>
            <a:r>
              <a:rPr lang="ru-RU" sz="3200" b="1" dirty="0" smtClean="0">
                <a:solidFill>
                  <a:schemeClr val="dk1"/>
                </a:solidFill>
                <a:ea typeface="Proxima Nova"/>
                <a:cs typeface="Proxima Nova"/>
                <a:sym typeface="Proxima Nova"/>
              </a:rPr>
              <a:t>ОБУЧАЮЩИХСЯ</a:t>
            </a:r>
            <a:r>
              <a:rPr lang="ru-RU" sz="32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»</a:t>
            </a:r>
            <a:endParaRPr lang="ru-RU" sz="32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6354"/>
            <a:ext cx="10149123" cy="8635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416027"/>
            <a:ext cx="18645789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4. МЕТОДИЧЕСКИЙ ИНСТРУМЕНТАРИЙ </a:t>
            </a:r>
          </a:p>
          <a:p>
            <a:pPr lvl="0" algn="ctr"/>
            <a:r>
              <a:rPr lang="ru-RU" sz="3600" b="1" dirty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(образовательные технологии; методы обучения; педагогические приемы)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6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9871" y="3434062"/>
            <a:ext cx="4325611" cy="830997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>
              <a:buSzPts val="1400"/>
            </a:pPr>
            <a:r>
              <a:rPr lang="ru-RU" sz="2400" b="1" cap="all" dirty="0">
                <a:solidFill>
                  <a:schemeClr val="bg1"/>
                </a:solidFill>
                <a:ea typeface="Tahoma"/>
                <a:cs typeface="Tahoma"/>
                <a:sym typeface="Tahoma"/>
              </a:rPr>
              <a:t>Мотивационно-целевой компонент: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989348" y="3434062"/>
            <a:ext cx="4250151" cy="1200329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lvl="0" algn="ctr">
              <a:buSzPts val="1400"/>
            </a:pPr>
            <a:r>
              <a:rPr lang="ru-RU" sz="2400" b="1" cap="all" dirty="0">
                <a:solidFill>
                  <a:srgbClr val="FFFFFF"/>
                </a:solidFill>
                <a:ea typeface="Tahoma"/>
                <a:cs typeface="Tahoma"/>
                <a:sym typeface="Tahoma"/>
              </a:rPr>
              <a:t>Операционно-действенный компонент: </a:t>
            </a:r>
            <a:endParaRPr lang="ru-RU" sz="2400" b="1" cap="all" dirty="0">
              <a:solidFill>
                <a:srgbClr val="FFFFFF"/>
              </a:solidFill>
              <a:ea typeface="Tahoma"/>
              <a:cs typeface="Tahoma"/>
              <a:sym typeface="Tahoma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504449" y="3417543"/>
            <a:ext cx="4250152" cy="1200329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>
              <a:buSzPts val="1400"/>
            </a:pPr>
            <a:r>
              <a:rPr lang="ru-RU" sz="2400" b="1" cap="all" dirty="0">
                <a:solidFill>
                  <a:schemeClr val="bg1"/>
                </a:solidFill>
                <a:ea typeface="Tahoma"/>
                <a:cs typeface="Tahoma"/>
                <a:sym typeface="Tahoma"/>
              </a:rPr>
              <a:t>Рефлексивно-оценочный компонент: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29871" y="4868059"/>
            <a:ext cx="432561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5930" indent="-457200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/>
                <a:ea typeface="Times New Roman"/>
              </a:rPr>
              <a:t>Размышления над проблемным вопросом </a:t>
            </a:r>
          </a:p>
          <a:p>
            <a:endParaRPr lang="ru-RU" sz="2800" dirty="0" smtClean="0">
              <a:latin typeface="Times New Roman"/>
              <a:ea typeface="Times New Roman"/>
            </a:endParaRPr>
          </a:p>
          <a:p>
            <a:pPr marL="455930" indent="-457200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/>
                <a:ea typeface="Times New Roman"/>
              </a:rPr>
              <a:t>Беседа</a:t>
            </a:r>
          </a:p>
          <a:p>
            <a:endParaRPr lang="ru-RU" sz="2800" dirty="0" smtClean="0">
              <a:latin typeface="Times New Roman"/>
              <a:ea typeface="Times New Roman"/>
            </a:endParaRPr>
          </a:p>
          <a:p>
            <a:pPr marL="455930" indent="-457200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/>
                <a:ea typeface="Times New Roman"/>
              </a:rPr>
              <a:t>Анимированная </a:t>
            </a:r>
            <a:r>
              <a:rPr lang="ru-RU" sz="2800" dirty="0">
                <a:latin typeface="Times New Roman"/>
                <a:ea typeface="Times New Roman"/>
              </a:rPr>
              <a:t>презентация «Инструменты семейного бюджета» </a:t>
            </a:r>
            <a:endParaRPr lang="ru-RU" sz="2800" dirty="0" smtClean="0">
              <a:latin typeface="Times New Roman"/>
              <a:ea typeface="Times New Roman"/>
            </a:endParaRPr>
          </a:p>
          <a:p>
            <a:pPr indent="-1270" algn="ctr"/>
            <a:endParaRPr lang="ru-RU" sz="1800" dirty="0">
              <a:effectLst/>
              <a:latin typeface="Times New Roman"/>
              <a:ea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37300" y="4868059"/>
            <a:ext cx="5880100" cy="5213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/>
                <a:ea typeface="Times New Roman"/>
              </a:rPr>
              <a:t>Практическая </a:t>
            </a:r>
            <a:r>
              <a:rPr lang="ru-RU" sz="2800" dirty="0">
                <a:latin typeface="Times New Roman"/>
                <a:ea typeface="Times New Roman"/>
              </a:rPr>
              <a:t>работа: «Планирование семейного бюджета» </a:t>
            </a:r>
            <a:endParaRPr lang="ru-RU" sz="2800" dirty="0" smtClean="0">
              <a:latin typeface="Times New Roman"/>
              <a:ea typeface="Times New Roman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2800" dirty="0">
              <a:latin typeface="Times New Roman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/>
                <a:ea typeface="Times New Roman"/>
              </a:rPr>
              <a:t>Часть деловой игры «Семейный бюджет» (подсчет за один месяц) </a:t>
            </a:r>
            <a:endParaRPr lang="ru-RU" sz="2800" dirty="0" smtClean="0">
              <a:latin typeface="Times New Roman"/>
              <a:ea typeface="Times New Roman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2800" dirty="0" smtClean="0">
              <a:latin typeface="Times New Roman"/>
              <a:ea typeface="Times New Roman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 err="1" smtClean="0">
                <a:latin typeface="Times New Roman"/>
                <a:ea typeface="Times New Roman"/>
              </a:rPr>
              <a:t>Межпредметные</a:t>
            </a:r>
            <a:r>
              <a:rPr lang="ru-RU" sz="2800" dirty="0" smtClean="0">
                <a:latin typeface="Times New Roman"/>
                <a:ea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</a:rPr>
              <a:t>задания по обществознанию 5–8 класс  8. Семейный бюджет. Доходы и расходы </a:t>
            </a:r>
            <a:br>
              <a:rPr lang="ru-RU" sz="2800" dirty="0"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3618749" y="4791114"/>
            <a:ext cx="42501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/>
                <a:ea typeface="Times New Roman"/>
              </a:rPr>
              <a:t>Приём рефлексии: </a:t>
            </a:r>
            <a:endParaRPr lang="ru-RU" sz="2800" dirty="0" smtClean="0">
              <a:latin typeface="Times New Roman"/>
              <a:ea typeface="Times New Roman"/>
            </a:endParaRPr>
          </a:p>
          <a:p>
            <a:r>
              <a:rPr lang="ru-RU" sz="2800" dirty="0" smtClean="0">
                <a:latin typeface="Times New Roman"/>
                <a:ea typeface="Times New Roman"/>
              </a:rPr>
              <a:t>«</a:t>
            </a:r>
            <a:r>
              <a:rPr lang="ru-RU" sz="2800" dirty="0">
                <a:latin typeface="Times New Roman"/>
                <a:ea typeface="Times New Roman"/>
              </a:rPr>
              <a:t>Письмо благодарности». </a:t>
            </a:r>
            <a:endParaRPr lang="ru-RU" sz="2800" dirty="0" smtClean="0">
              <a:latin typeface="Times New Roman"/>
              <a:ea typeface="Times New Roman"/>
            </a:endParaRPr>
          </a:p>
          <a:p>
            <a:r>
              <a:rPr lang="ru-RU" sz="2800" dirty="0" smtClean="0">
                <a:latin typeface="Times New Roman"/>
                <a:ea typeface="Times New Roman"/>
              </a:rPr>
              <a:t>Детям </a:t>
            </a:r>
            <a:r>
              <a:rPr lang="ru-RU" sz="2800" dirty="0">
                <a:latin typeface="Times New Roman"/>
                <a:ea typeface="Times New Roman"/>
              </a:rPr>
              <a:t>предлагается написать на листочке имя и слова благодарности тому однокласснику, который каким-то образом помог ему на уроке понять изучаемый материал.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51149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3" y="1073127"/>
            <a:ext cx="18645789" cy="18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5. </a:t>
            </a:r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ИНТЕГРАЦИЯ С ДРУГИМИ ВИДАМИ ФУНКЦИОНАЛЬНОЙ ГРАМОТНОСТИ (интегративные задания) </a:t>
            </a:r>
          </a:p>
          <a:p>
            <a:pPr lvl="0" algn="ctr"/>
            <a:endParaRPr lang="ru-RU" sz="3600" b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7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5122" name="Picture 2" descr="D:\Users\User\Desktop\2024-12-04 22_54_45-FG_task_obshestvozn_Fingram-1.pdf — Mozilla Firefox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92" y="2230067"/>
            <a:ext cx="11526661" cy="795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Users\User\Desktop\2024-12-04 22_55_47-Межпредметные задачи по обществознанию — Mozilla Firefox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881" y="3187699"/>
            <a:ext cx="8358894" cy="529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61589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212827"/>
            <a:ext cx="18645789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 smtClean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ПЛАН ПРОВЕДЕНИЯ ОБРАЗОВАТЕЛЬНЫХ АКТИВНОСТЕЙ</a:t>
            </a:r>
          </a:p>
          <a:p>
            <a:pPr lvl="0" algn="ctr"/>
            <a:r>
              <a:rPr lang="ru-RU" sz="3600" b="1" dirty="0" smtClean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(Внеурочная деятельность)</a:t>
            </a:r>
            <a:endParaRPr lang="ru-RU" sz="3600" b="1" dirty="0">
              <a:solidFill>
                <a:schemeClr val="dk1"/>
              </a:solidFill>
              <a:latin typeface="+mn-lt"/>
              <a:ea typeface="Proxima Nova"/>
              <a:cs typeface="Proxima Nova"/>
              <a:sym typeface="Proxima Nova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8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7" name="Google Shape;106;p3">
            <a:extLst>
              <a:ext uri="{FF2B5EF4-FFF2-40B4-BE49-F238E27FC236}">
                <a16:creationId xmlns:a16="http://schemas.microsoft.com/office/drawing/2014/main" xmlns="" id="{CFB4196B-FA49-4A63-A9A5-487211B7C33C}"/>
              </a:ext>
            </a:extLst>
          </p:cNvPr>
          <p:cNvSpPr txBox="1"/>
          <p:nvPr/>
        </p:nvSpPr>
        <p:spPr>
          <a:xfrm>
            <a:off x="929871" y="2953470"/>
            <a:ext cx="17725570" cy="57477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txBody>
          <a:bodyPr spcFirstLastPara="1" wrap="square" lIns="142534" tIns="71248" rIns="142534" bIns="71248" anchor="ctr" anchorCtr="0">
            <a:spAutoFit/>
          </a:bodyPr>
          <a:lstStyle/>
          <a:p>
            <a:pPr lvl="0"/>
            <a:r>
              <a:rPr lang="ru-RU" sz="2800" b="1" cap="all" dirty="0">
                <a:solidFill>
                  <a:schemeClr val="bg1"/>
                </a:solidFill>
                <a:latin typeface="+mn-lt"/>
                <a:ea typeface="Proxima Nova"/>
                <a:cs typeface="Proxima Nova"/>
                <a:sym typeface="Proxima Nova"/>
              </a:rPr>
              <a:t>Этап 0. Подготовительный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929871" y="3685949"/>
            <a:ext cx="8324715" cy="85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Приветствие, организация внимания учеников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работе, включаются в деловой ритм урока. </a:t>
            </a:r>
          </a:p>
        </p:txBody>
      </p:sp>
      <p:sp>
        <p:nvSpPr>
          <p:cNvPr id="8" name="Google Shape;106;p3">
            <a:extLst>
              <a:ext uri="{FF2B5EF4-FFF2-40B4-BE49-F238E27FC236}">
                <a16:creationId xmlns:a16="http://schemas.microsoft.com/office/drawing/2014/main" xmlns="" id="{54FC85EF-DE09-4F34-A347-C210F0D830C9}"/>
              </a:ext>
            </a:extLst>
          </p:cNvPr>
          <p:cNvSpPr txBox="1"/>
          <p:nvPr/>
        </p:nvSpPr>
        <p:spPr>
          <a:xfrm>
            <a:off x="929871" y="4717521"/>
            <a:ext cx="17725570" cy="57477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txBody>
          <a:bodyPr spcFirstLastPara="1" wrap="square" lIns="142534" tIns="71248" rIns="142534" bIns="71248" anchor="ctr" anchorCtr="0">
            <a:spAutoFit/>
          </a:bodyPr>
          <a:lstStyle/>
          <a:p>
            <a:pPr lvl="0"/>
            <a:r>
              <a:rPr lang="ru-RU" sz="2800" b="1" cap="all" dirty="0">
                <a:solidFill>
                  <a:schemeClr val="bg1"/>
                </a:solidFill>
                <a:latin typeface="+mn-lt"/>
                <a:ea typeface="Proxima Nova"/>
                <a:cs typeface="Proxima Nova"/>
                <a:sym typeface="Proxima Nova"/>
              </a:rPr>
              <a:t>Этап 1. Мотивационно-целевой (10 минут)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870" y="5544279"/>
            <a:ext cx="4408487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Google Shape;108;p3">
            <a:extLst>
              <a:ext uri="{FF2B5EF4-FFF2-40B4-BE49-F238E27FC236}">
                <a16:creationId xmlns:a16="http://schemas.microsoft.com/office/drawing/2014/main" xmlns="" id="{E941AC6A-D4E9-4983-A479-A3FE0A41EAF6}"/>
              </a:ext>
            </a:extLst>
          </p:cNvPr>
          <p:cNvSpPr txBox="1"/>
          <p:nvPr/>
        </p:nvSpPr>
        <p:spPr>
          <a:xfrm>
            <a:off x="5627437" y="5544279"/>
            <a:ext cx="4572000" cy="451664"/>
          </a:xfrm>
          <a:prstGeom prst="rect">
            <a:avLst/>
          </a:prstGeom>
          <a:solidFill>
            <a:srgbClr val="F09924"/>
          </a:solidFill>
          <a:ln>
            <a:solidFill>
              <a:srgbClr val="F09924"/>
            </a:solidFill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Деятельность учеников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0" name="Google Shape;108;p3">
            <a:extLst>
              <a:ext uri="{FF2B5EF4-FFF2-40B4-BE49-F238E27FC236}">
                <a16:creationId xmlns:a16="http://schemas.microsoft.com/office/drawing/2014/main" xmlns="" id="{749F3E36-DEC7-44A2-B990-619EC3027DA1}"/>
              </a:ext>
            </a:extLst>
          </p:cNvPr>
          <p:cNvSpPr txBox="1"/>
          <p:nvPr/>
        </p:nvSpPr>
        <p:spPr>
          <a:xfrm>
            <a:off x="10380188" y="5544279"/>
            <a:ext cx="8389553" cy="451664"/>
          </a:xfrm>
          <a:prstGeom prst="rect">
            <a:avLst/>
          </a:prstGeom>
          <a:solidFill>
            <a:srgbClr val="E61859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Образовательный эффект 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85574" y="6121807"/>
            <a:ext cx="445278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Мотивирует обучающихся с помощью интересных сведений по теме и вопросов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Анимированная презентация «Инструменты семейного бюджета»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27437" y="6137456"/>
            <a:ext cx="457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Отвечают на вопросы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Смотрят видеоролик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380188" y="6535161"/>
            <a:ext cx="838955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включаются в диалог с учителем.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Узнали что такое семейный бюджет, основные источники расходов и доходов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учатся анализировать информацию, представленную в разных формах.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Узнали виды расходов, виды доходов; где и как хранить информацию о бюджете; для чего нужны сбережения и как их грамотно составлять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466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212827"/>
            <a:ext cx="18645789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 smtClean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ПЛАН ПРОВЕДЕНИЯ ОБРАЗОВАТЕЛЬНЫХ АКТИВНОСТЕЙ</a:t>
            </a:r>
          </a:p>
          <a:p>
            <a:pPr lvl="0" algn="ctr"/>
            <a:r>
              <a:rPr lang="ru-RU" sz="3600" b="1" dirty="0" smtClean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(Внеурочная деятельность)</a:t>
            </a:r>
            <a:endParaRPr lang="ru-RU" sz="3600" b="1" dirty="0">
              <a:solidFill>
                <a:schemeClr val="dk1"/>
              </a:solidFill>
              <a:latin typeface="+mn-lt"/>
              <a:ea typeface="Proxima Nova"/>
              <a:cs typeface="Proxima Nova"/>
              <a:sym typeface="Proxima Nova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8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29871" y="3685949"/>
            <a:ext cx="184731" cy="4735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574" y="3883347"/>
            <a:ext cx="4408487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Google Shape;108;p3">
            <a:extLst>
              <a:ext uri="{FF2B5EF4-FFF2-40B4-BE49-F238E27FC236}">
                <a16:creationId xmlns:a16="http://schemas.microsoft.com/office/drawing/2014/main" xmlns="" id="{E941AC6A-D4E9-4983-A479-A3FE0A41EAF6}"/>
              </a:ext>
            </a:extLst>
          </p:cNvPr>
          <p:cNvSpPr txBox="1"/>
          <p:nvPr/>
        </p:nvSpPr>
        <p:spPr>
          <a:xfrm>
            <a:off x="5627437" y="3883347"/>
            <a:ext cx="4572000" cy="451664"/>
          </a:xfrm>
          <a:prstGeom prst="rect">
            <a:avLst/>
          </a:prstGeom>
          <a:solidFill>
            <a:srgbClr val="F09924"/>
          </a:solidFill>
          <a:ln>
            <a:solidFill>
              <a:srgbClr val="F09924"/>
            </a:solidFill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Деятельность учеников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0" name="Google Shape;108;p3">
            <a:extLst>
              <a:ext uri="{FF2B5EF4-FFF2-40B4-BE49-F238E27FC236}">
                <a16:creationId xmlns:a16="http://schemas.microsoft.com/office/drawing/2014/main" xmlns="" id="{749F3E36-DEC7-44A2-B990-619EC3027DA1}"/>
              </a:ext>
            </a:extLst>
          </p:cNvPr>
          <p:cNvSpPr txBox="1"/>
          <p:nvPr/>
        </p:nvSpPr>
        <p:spPr>
          <a:xfrm>
            <a:off x="10582660" y="3883347"/>
            <a:ext cx="7929443" cy="451664"/>
          </a:xfrm>
          <a:prstGeom prst="rect">
            <a:avLst/>
          </a:prstGeom>
          <a:solidFill>
            <a:srgbClr val="E61859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Образовательный эффект 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63425" y="4788307"/>
            <a:ext cx="445278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первичному закреплению знаний. Раздает бланки и раздаточный материал для деловой игры «Семейный бюджет» (подсчет за один месяц)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Демонстрирует на проекторе слайд с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межпредметным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заданием 8. Семейный бюджет. Доходы и расходы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08188" y="4788307"/>
            <a:ext cx="4572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Знакомятся с заданием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Выполняют вычисления.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 работают и заполняют таблицу бюджета. Представляют результаты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Выполняют математические расчёты.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582660" y="4770268"/>
            <a:ext cx="803928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Научились составлять бюджет, узнали какие бывают бюджеты, что такое сбалансированный бюджет, узнали о эмоциональных и рациональных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покупках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оняли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необходимость расставления приоритетов в своих расходах при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ограниченном доходе.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учатся анализировать информацию, представленную в разных формах.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Использовали знания о процентах.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Вспомнили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структуру бюджета, что такое сбалансированный бюджет.</a:t>
            </a:r>
          </a:p>
        </p:txBody>
      </p:sp>
      <p:sp>
        <p:nvSpPr>
          <p:cNvPr id="15" name="Google Shape;106;p3">
            <a:extLst>
              <a:ext uri="{FF2B5EF4-FFF2-40B4-BE49-F238E27FC236}">
                <a16:creationId xmlns:a16="http://schemas.microsoft.com/office/drawing/2014/main" xmlns="" id="{54FC85EF-DE09-4F34-A347-C210F0D830C9}"/>
              </a:ext>
            </a:extLst>
          </p:cNvPr>
          <p:cNvSpPr txBox="1"/>
          <p:nvPr/>
        </p:nvSpPr>
        <p:spPr>
          <a:xfrm>
            <a:off x="786533" y="2718588"/>
            <a:ext cx="17725570" cy="57477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txBody>
          <a:bodyPr spcFirstLastPara="1" wrap="square" lIns="142534" tIns="71248" rIns="142534" bIns="71248" anchor="ctr" anchorCtr="0">
            <a:spAutoFit/>
          </a:bodyPr>
          <a:lstStyle/>
          <a:p>
            <a:pPr lvl="0"/>
            <a:r>
              <a:rPr lang="ru-RU" sz="2800" b="1" cap="all" dirty="0">
                <a:solidFill>
                  <a:schemeClr val="bg1"/>
                </a:solidFill>
                <a:latin typeface="+mn-lt"/>
                <a:ea typeface="Proxima Nova"/>
                <a:cs typeface="Proxima Nova"/>
                <a:sym typeface="Proxima Nova"/>
              </a:rPr>
              <a:t>2. Операционно-действенный компонент </a:t>
            </a:r>
            <a:r>
              <a:rPr lang="ru-RU" sz="2800" b="1" cap="all" dirty="0" smtClean="0">
                <a:solidFill>
                  <a:schemeClr val="bg1"/>
                </a:solidFill>
                <a:latin typeface="+mn-lt"/>
                <a:ea typeface="Proxima Nova"/>
                <a:cs typeface="Proxima Nova"/>
                <a:sym typeface="Proxima Nova"/>
              </a:rPr>
              <a:t>(30 </a:t>
            </a:r>
            <a:r>
              <a:rPr lang="ru-RU" sz="2800" b="1" cap="all" dirty="0">
                <a:solidFill>
                  <a:schemeClr val="bg1"/>
                </a:solidFill>
                <a:latin typeface="+mn-lt"/>
                <a:ea typeface="Proxima Nova"/>
                <a:cs typeface="Proxima Nova"/>
                <a:sym typeface="Proxima Nova"/>
              </a:rPr>
              <a:t>минут)</a:t>
            </a:r>
          </a:p>
        </p:txBody>
      </p:sp>
    </p:spTree>
    <p:extLst>
      <p:ext uri="{BB962C8B-B14F-4D97-AF65-F5344CB8AC3E}">
        <p14:creationId xmlns:p14="http://schemas.microsoft.com/office/powerpoint/2010/main" val="10808792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212827"/>
            <a:ext cx="18645789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 smtClean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ПЛАН ПРОВЕДЕНИЯ ОБРАЗОВАТЕЛЬНЫХ АКТИВНОСТЕЙ</a:t>
            </a:r>
          </a:p>
          <a:p>
            <a:pPr lvl="0" algn="ctr"/>
            <a:r>
              <a:rPr lang="ru-RU" sz="3600" b="1" dirty="0" smtClean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(Внеурочная деятельность)</a:t>
            </a:r>
            <a:endParaRPr lang="ru-RU" sz="3600" b="1" dirty="0">
              <a:solidFill>
                <a:schemeClr val="dk1"/>
              </a:solidFill>
              <a:latin typeface="+mn-lt"/>
              <a:ea typeface="Proxima Nova"/>
              <a:cs typeface="Proxima Nova"/>
              <a:sym typeface="Proxima Nova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8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29871" y="3685949"/>
            <a:ext cx="184731" cy="4735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574" y="3883347"/>
            <a:ext cx="4408487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Google Shape;108;p3">
            <a:extLst>
              <a:ext uri="{FF2B5EF4-FFF2-40B4-BE49-F238E27FC236}">
                <a16:creationId xmlns:a16="http://schemas.microsoft.com/office/drawing/2014/main" xmlns="" id="{E941AC6A-D4E9-4983-A479-A3FE0A41EAF6}"/>
              </a:ext>
            </a:extLst>
          </p:cNvPr>
          <p:cNvSpPr txBox="1"/>
          <p:nvPr/>
        </p:nvSpPr>
        <p:spPr>
          <a:xfrm>
            <a:off x="5627437" y="3883347"/>
            <a:ext cx="4572000" cy="451664"/>
          </a:xfrm>
          <a:prstGeom prst="rect">
            <a:avLst/>
          </a:prstGeom>
          <a:solidFill>
            <a:srgbClr val="F09924"/>
          </a:solidFill>
          <a:ln>
            <a:solidFill>
              <a:srgbClr val="F09924"/>
            </a:solidFill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Деятельность учеников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0" name="Google Shape;108;p3">
            <a:extLst>
              <a:ext uri="{FF2B5EF4-FFF2-40B4-BE49-F238E27FC236}">
                <a16:creationId xmlns:a16="http://schemas.microsoft.com/office/drawing/2014/main" xmlns="" id="{749F3E36-DEC7-44A2-B990-619EC3027DA1}"/>
              </a:ext>
            </a:extLst>
          </p:cNvPr>
          <p:cNvSpPr txBox="1"/>
          <p:nvPr/>
        </p:nvSpPr>
        <p:spPr>
          <a:xfrm>
            <a:off x="10582660" y="3883347"/>
            <a:ext cx="7929443" cy="451664"/>
          </a:xfrm>
          <a:prstGeom prst="rect">
            <a:avLst/>
          </a:prstGeom>
          <a:solidFill>
            <a:srgbClr val="E61859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Образовательный эффект 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41278" y="4770268"/>
            <a:ext cx="445278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Подводит итоги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Задаёт вопросы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Предлагает заполнить «Письмо благодарности».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08188" y="4788307"/>
            <a:ext cx="4572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Отвечают на вопросы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объясняют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Заполняют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письма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Формулируют своё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 к уроку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одноклассникам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582660" y="4770268"/>
            <a:ext cx="803928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Изучили виды семейного бюджета.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Исследовали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семейного бюджета.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Научились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распределять расходы в семье и возможности сбережений.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Отработали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навыки расчета текущего бюджета.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Поняли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как правильно расходовать финансы в семье и основные возможности их сбережения.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Оказано влияние на сплоченность коллектива.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осознают, что могут оказать помощь родителям и знакомым в планировании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Google Shape;106;p3">
            <a:extLst>
              <a:ext uri="{FF2B5EF4-FFF2-40B4-BE49-F238E27FC236}">
                <a16:creationId xmlns:a16="http://schemas.microsoft.com/office/drawing/2014/main" xmlns="" id="{54FC85EF-DE09-4F34-A347-C210F0D830C9}"/>
              </a:ext>
            </a:extLst>
          </p:cNvPr>
          <p:cNvSpPr txBox="1"/>
          <p:nvPr/>
        </p:nvSpPr>
        <p:spPr>
          <a:xfrm>
            <a:off x="929871" y="3007179"/>
            <a:ext cx="17725570" cy="57477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txBody>
          <a:bodyPr spcFirstLastPara="1" wrap="square" lIns="142534" tIns="71248" rIns="142534" bIns="71248" anchor="ctr" anchorCtr="0">
            <a:spAutoFit/>
          </a:bodyPr>
          <a:lstStyle/>
          <a:p>
            <a:pPr lvl="0"/>
            <a:r>
              <a:rPr lang="ru-RU" sz="2800" b="1" cap="all" dirty="0">
                <a:solidFill>
                  <a:schemeClr val="bg1"/>
                </a:solidFill>
                <a:latin typeface="+mn-lt"/>
                <a:ea typeface="Proxima Nova"/>
                <a:cs typeface="Proxima Nova"/>
                <a:sym typeface="Proxima Nova"/>
              </a:rPr>
              <a:t>Этап 3. Рефлексивно-оценочный компонент (5 минут)</a:t>
            </a:r>
          </a:p>
        </p:txBody>
      </p:sp>
    </p:spTree>
    <p:extLst>
      <p:ext uri="{BB962C8B-B14F-4D97-AF65-F5344CB8AC3E}">
        <p14:creationId xmlns:p14="http://schemas.microsoft.com/office/powerpoint/2010/main" val="20323773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-374119" y="1396976"/>
            <a:ext cx="18645789" cy="697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ЗАКЛЮЧЕНИЕ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9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6424" y="2402687"/>
            <a:ext cx="557252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Proxima Nova" panose="020B0604020202020204" charset="0"/>
              </a:rPr>
              <a:t>УЧАЩИЕСЯ ЗНАЮТ/ПОНИМАЮТ</a:t>
            </a:r>
            <a:endParaRPr lang="ru-RU" altLang="ru-RU" sz="32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Proxima Nova" panose="020B0604020202020204" charset="0"/>
            </a:endParaRPr>
          </a:p>
        </p:txBody>
      </p:sp>
      <p:sp>
        <p:nvSpPr>
          <p:cNvPr id="9" name="Google Shape;237;g2caef66eca8_0_158"/>
          <p:cNvSpPr txBox="1">
            <a:spLocks noChangeArrowheads="1"/>
          </p:cNvSpPr>
          <p:nvPr/>
        </p:nvSpPr>
        <p:spPr bwMode="auto">
          <a:xfrm>
            <a:off x="10172700" y="2634555"/>
            <a:ext cx="8906278" cy="1046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>
            <a:spAutoFit/>
          </a:bodyPr>
          <a:lstStyle>
            <a:lvl1pPr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ru-RU" altLang="ru-RU" sz="2800" b="1" dirty="0">
                <a:solidFill>
                  <a:srgbClr val="01509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Proxima Nova" panose="020B0604020202020204" charset="0"/>
              </a:rPr>
              <a:t>УМЕЮТ (ПРЕДМЕТНЫЕ ЖИЗНЕННЫЕ УМЕНИЯ)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310058" y="2783792"/>
            <a:ext cx="41136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EE007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Proxima Nova" panose="020B0604020202020204" charset="0"/>
              </a:rPr>
              <a:t>ИМЕЮТ УСТАНОВКУ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69900" y="3680965"/>
            <a:ext cx="17907000" cy="0"/>
          </a:xfrm>
          <a:prstGeom prst="line">
            <a:avLst/>
          </a:prstGeom>
          <a:ln w="76200">
            <a:solidFill>
              <a:srgbClr val="F099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143001" y="4178300"/>
            <a:ext cx="42291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семейный бюджет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чего складываются расходы и доходы бюджета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Различают виды бюджетов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сбережения и для чего они нужны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328400" y="3975100"/>
            <a:ext cx="694327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Научились распределять расходы в семье и возможности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сбережений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Приобрели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навыки расчета текущего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Расставлять приоритеты в </a:t>
            </a: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своих </a:t>
            </a: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расходах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172201" y="4177523"/>
            <a:ext cx="4991100" cy="2397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1630" indent="-3429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 финансовое планирование и составление бюджета на основе этих </a:t>
            </a: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планов</a:t>
            </a:r>
          </a:p>
          <a:p>
            <a:pPr marL="341630" indent="-342900">
              <a:lnSpc>
                <a:spcPct val="107000"/>
              </a:lnSpc>
              <a:buFont typeface="Wingdings" panose="05000000000000000000" pitchFamily="2" charset="2"/>
              <a:buChar char="Ø"/>
            </a:pPr>
            <a:endParaRPr lang="ru-RU" sz="20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1630" indent="-3429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Понимают необходимость </a:t>
            </a: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расставления приоритетов в своих </a:t>
            </a: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расходах</a:t>
            </a:r>
          </a:p>
          <a:p>
            <a:pPr marL="341630" indent="-342900">
              <a:lnSpc>
                <a:spcPct val="107000"/>
              </a:lnSpc>
              <a:buFont typeface="Wingdings" panose="05000000000000000000" pitchFamily="2" charset="2"/>
              <a:buChar char="Ø"/>
            </a:pPr>
            <a:endParaRPr lang="ru-RU" sz="20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pic>
        <p:nvPicPr>
          <p:cNvPr id="21" name="Picture 2" descr="C:\Users\User\Desktop\Мой класс\Фотки\2023-24.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341" y="6529645"/>
            <a:ext cx="5042960" cy="37822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05680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91" y="4196444"/>
            <a:ext cx="8827691" cy="75111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r"/>
        </a:blip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"/>
          <p:cNvSpPr txBox="1"/>
          <p:nvPr/>
        </p:nvSpPr>
        <p:spPr>
          <a:xfrm>
            <a:off x="940699" y="1233494"/>
            <a:ext cx="16557414" cy="685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40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 «Планирование и управление личными финансами: доходы и расходы личного/семейного бюджета. Финансовое планирование» </a:t>
            </a:r>
          </a:p>
          <a:p>
            <a:pPr lvl="0"/>
            <a:r>
              <a:rPr lang="ru-RU" sz="36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Слушатели</a:t>
            </a:r>
            <a:r>
              <a:rPr lang="ru-RU" sz="36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:</a:t>
            </a:r>
          </a:p>
          <a:p>
            <a:pPr lvl="0"/>
            <a:r>
              <a:rPr lang="ru-RU" sz="40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1</a:t>
            </a:r>
            <a:r>
              <a:rPr lang="ru-RU" sz="40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.	Бородина Елена Николаевна</a:t>
            </a:r>
          </a:p>
          <a:p>
            <a:pPr lvl="0"/>
            <a:r>
              <a:rPr lang="ru-RU" sz="40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2.	</a:t>
            </a:r>
            <a:r>
              <a:rPr lang="ru-RU" sz="4000" b="1" dirty="0" err="1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Свеженцева</a:t>
            </a:r>
            <a:r>
              <a:rPr lang="ru-RU" sz="40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 </a:t>
            </a:r>
            <a:r>
              <a:rPr lang="ru-RU" sz="4000" b="1" dirty="0" err="1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ИринаСергеевна</a:t>
            </a:r>
            <a:endParaRPr lang="ru-RU" sz="40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/>
            <a:r>
              <a:rPr lang="ru-RU" sz="40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3.	Супрун Мария Владимировна</a:t>
            </a:r>
          </a:p>
          <a:p>
            <a:pPr lvl="0"/>
            <a:r>
              <a:rPr lang="ru-RU" sz="40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4.	Тененева Нелли Андреевна</a:t>
            </a:r>
          </a:p>
          <a:p>
            <a:pPr lvl="0"/>
            <a:r>
              <a:rPr lang="ru-RU" sz="40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5.	Третьякова Ольга Владимировна</a:t>
            </a:r>
          </a:p>
          <a:p>
            <a:pPr lvl="0"/>
            <a:r>
              <a:rPr lang="ru-RU" sz="40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6.	</a:t>
            </a:r>
            <a:r>
              <a:rPr lang="ru-RU" sz="4000" b="1" dirty="0" err="1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Шермазанян</a:t>
            </a:r>
            <a:r>
              <a:rPr lang="ru-RU" sz="40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 Оксана Анатольевна</a:t>
            </a:r>
          </a:p>
          <a:p>
            <a:pPr lvl="0"/>
            <a:endParaRPr lang="ru-RU" sz="40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29" y="369945"/>
            <a:ext cx="10149123" cy="863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937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148624" y="1067083"/>
            <a:ext cx="18645789" cy="697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1. АНАЛИЗ УСЛОВИЙ ПЕДАГОГИЧЕСКОГО КЕЙСА (по 6 позициям)</a:t>
            </a:r>
            <a:endParaRPr lang="ru-RU" sz="3600" b="1" dirty="0">
              <a:solidFill>
                <a:srgbClr val="FF0000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3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606522"/>
              </p:ext>
            </p:extLst>
          </p:nvPr>
        </p:nvGraphicFramePr>
        <p:xfrm>
          <a:off x="578015" y="1879268"/>
          <a:ext cx="17693655" cy="8560011"/>
        </p:xfrm>
        <a:graphic>
          <a:graphicData uri="http://schemas.openxmlformats.org/drawingml/2006/table">
            <a:tbl>
              <a:tblPr bandRow="1">
                <a:tableStyleId>{BDBED569-4797-4DF1-A0F4-6AAB3CD982D8}</a:tableStyleId>
              </a:tblPr>
              <a:tblGrid>
                <a:gridCol w="97936"/>
                <a:gridCol w="4276689"/>
                <a:gridCol w="5285131"/>
                <a:gridCol w="3498432"/>
                <a:gridCol w="4535467"/>
              </a:tblGrid>
              <a:tr h="484529">
                <a:tc rowSpan="7">
                  <a:txBody>
                    <a:bodyPr/>
                    <a:lstStyle/>
                    <a:p>
                      <a:pPr indent="-12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6268" marR="36268" marT="0" marB="0"/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 Black" panose="020B0A04020102020204" pitchFamily="34" charset="0"/>
                        </a:rPr>
                        <a:t>Характеристики</a:t>
                      </a:r>
                      <a:endParaRPr lang="ru-RU" sz="1600" b="1" dirty="0">
                        <a:effectLst/>
                        <a:latin typeface="Arial Black" panose="020B0A04020102020204" pitchFamily="34" charset="0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6268" marR="36268" marT="0" marB="0"/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 Black" panose="020B0A04020102020204" pitchFamily="34" charset="0"/>
                        </a:rPr>
                        <a:t>Возможности</a:t>
                      </a:r>
                      <a:endParaRPr lang="ru-RU" sz="1600" b="1" dirty="0">
                        <a:effectLst/>
                        <a:latin typeface="Arial Black" panose="020B0A04020102020204" pitchFamily="34" charset="0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6268" marR="36268" marT="0" marB="0"/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 Black" panose="020B0A04020102020204" pitchFamily="34" charset="0"/>
                        </a:rPr>
                        <a:t>Ограничения и риски</a:t>
                      </a:r>
                      <a:endParaRPr lang="ru-RU" sz="1600" b="1" dirty="0">
                        <a:effectLst/>
                        <a:latin typeface="Arial Black" panose="020B0A04020102020204" pitchFamily="34" charset="0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6268" marR="36268" marT="0" marB="0"/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 Black" panose="020B0A04020102020204" pitchFamily="34" charset="0"/>
                        </a:rPr>
                        <a:t>Решения/</a:t>
                      </a:r>
                    </a:p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 Black" panose="020B0A04020102020204" pitchFamily="34" charset="0"/>
                        </a:rPr>
                        <a:t>рекомендации</a:t>
                      </a:r>
                      <a:endParaRPr lang="ru-RU" sz="1600" b="1" dirty="0">
                        <a:effectLst/>
                        <a:latin typeface="Arial Black" panose="020B0A04020102020204" pitchFamily="34" charset="0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4060" marR="34060" marT="0" marB="0"/>
                </a:tc>
              </a:tr>
              <a:tr h="15050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>
                          <a:effectLst/>
                        </a:rPr>
                        <a:t>Общеобразовательная школа в малом городе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6268" marR="36268" marT="0" marB="0"/>
                </a:tc>
                <a:tc>
                  <a:txBody>
                    <a:bodyPr/>
                    <a:lstStyle/>
                    <a:p>
                      <a:pPr marL="285115" indent="-285750" algn="just" fontAlgn="auto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>
                          <a:effectLst/>
                        </a:rPr>
                        <a:t>Есть потребность в приобретении дополнительных финансовых знаний.</a:t>
                      </a:r>
                    </a:p>
                    <a:p>
                      <a:pPr marL="284480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>
                          <a:effectLst/>
                        </a:rPr>
                        <a:t>Разнообразие учебных сюжетов (наличие в СП банкоматов, магазинов и различных услуг с безналичной оплатой, возможно, есть натуральное хозяйство и домашнее животное).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6268" marR="36268" marT="0" marB="0"/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Не все финансовые услуги доступны, технические средства ограничены.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6268" marR="36268" marT="0" marB="0"/>
                </a:tc>
                <a:tc>
                  <a:txBody>
                    <a:bodyPr/>
                    <a:lstStyle/>
                    <a:p>
                      <a:pPr marL="284480" indent="-28575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ru-RU" sz="1600" dirty="0">
                          <a:effectLst/>
                        </a:rPr>
                        <a:t>Ознакомиться с видами услуг в данном городе. </a:t>
                      </a:r>
                    </a:p>
                    <a:p>
                      <a:pPr marL="284480" indent="-28575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ru-RU" sz="1600" dirty="0">
                          <a:effectLst/>
                        </a:rPr>
                        <a:t>Использовать при составлении бюджета дополнительные источники доходов.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4060" marR="34060" marT="0" marB="0"/>
                </a:tc>
              </a:tr>
              <a:tr h="12542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fontAlgn="auto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>
                          <a:effectLst/>
                        </a:rPr>
                        <a:t>Тема: «Планирование и управление личными финансами: доходы и расходы личного/семейного бюджета. Финансовое планирование»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6268" marR="36268" marT="0" marB="0"/>
                </a:tc>
                <a:tc>
                  <a:txBody>
                    <a:bodyPr/>
                    <a:lstStyle/>
                    <a:p>
                      <a:pPr marL="285115" indent="-285750" algn="just" fontAlgn="auto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>
                          <a:effectLst/>
                        </a:rPr>
                        <a:t>Уже  есть основные знания в этой сфере.</a:t>
                      </a:r>
                    </a:p>
                    <a:p>
                      <a:pPr marL="285115" indent="-285750" algn="just" fontAlgn="auto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>
                          <a:effectLst/>
                        </a:rPr>
                        <a:t>Тема имеет практическое значение и дает возможность рассмотреть реальные жизненные ситуации</a:t>
                      </a:r>
                      <a:r>
                        <a:rPr lang="ru-RU" sz="1600" dirty="0" smtClean="0">
                          <a:effectLst/>
                        </a:rPr>
                        <a:t>.</a:t>
                      </a:r>
                      <a:endParaRPr lang="ru-RU" sz="1600" dirty="0">
                        <a:effectLst/>
                      </a:endParaRPr>
                    </a:p>
                  </a:txBody>
                  <a:tcPr marL="36268" marR="36268" marT="0" marB="0"/>
                </a:tc>
                <a:tc>
                  <a:txBody>
                    <a:bodyPr/>
                    <a:lstStyle/>
                    <a:p>
                      <a:pPr indent="-1905" algn="ctr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Разное понимание необходимости совершать грамотные покупки и делать накопления.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6268" marR="36268" marT="0" marB="0"/>
                </a:tc>
                <a:tc>
                  <a:txBody>
                    <a:bodyPr/>
                    <a:lstStyle/>
                    <a:p>
                      <a:pPr marL="284480" indent="-28575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ru-RU" sz="1600" dirty="0">
                          <a:effectLst/>
                        </a:rPr>
                        <a:t>Опираться на интерес по практическому применению полученных знаний.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4060" marR="34060" marT="0" marB="0"/>
                </a:tc>
              </a:tr>
              <a:tr h="10033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fontAlgn="auto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>
                          <a:effectLst/>
                        </a:rPr>
                        <a:t>7 класс.</a:t>
                      </a:r>
                    </a:p>
                    <a:p>
                      <a:pPr indent="-635" algn="ctr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6268" marR="36268" marT="0" marB="0"/>
                </a:tc>
                <a:tc>
                  <a:txBody>
                    <a:bodyPr/>
                    <a:lstStyle/>
                    <a:p>
                      <a:pPr marL="285115" indent="-285750" algn="just" fontAlgn="auto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>
                          <a:effectLst/>
                        </a:rPr>
                        <a:t>Дети уже имеют свои карманные деньги и имеют опыт совершения покупок</a:t>
                      </a:r>
                      <a:r>
                        <a:rPr lang="ru-RU" sz="1600" dirty="0" smtClean="0">
                          <a:effectLst/>
                        </a:rPr>
                        <a:t>.</a:t>
                      </a:r>
                    </a:p>
                    <a:p>
                      <a:pPr marL="285115" indent="-285750" algn="just" fontAlgn="auto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Появляются с 14 лет новые финансовые возможности (осуществлять вклады в банк, возможность летнего заработка).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6268" marR="36268" marT="0" marB="0"/>
                </a:tc>
                <a:tc>
                  <a:txBody>
                    <a:bodyPr/>
                    <a:lstStyle/>
                    <a:p>
                      <a:pPr indent="-1905" algn="ctr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Свой опыт разный, могут быть сформированы неверные установки.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6268" marR="36268" marT="0" marB="0"/>
                </a:tc>
                <a:tc>
                  <a:txBody>
                    <a:bodyPr/>
                    <a:lstStyle/>
                    <a:p>
                      <a:pPr marL="284480" indent="-28575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ru-RU" sz="1600" dirty="0">
                          <a:effectLst/>
                        </a:rPr>
                        <a:t>Рассказать о новых возможностях с 14 лет. Сформировать грамотные установки.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4060" marR="34060" marT="0" marB="0"/>
                </a:tc>
              </a:tr>
              <a:tr h="7525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fontAlgn="auto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>
                          <a:effectLst/>
                        </a:rPr>
                        <a:t>25 учеников</a:t>
                      </a:r>
                    </a:p>
                    <a:p>
                      <a:pPr indent="-635" algn="ctr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6268" marR="36268" marT="0" marB="0"/>
                </a:tc>
                <a:tc>
                  <a:txBody>
                    <a:bodyPr/>
                    <a:lstStyle/>
                    <a:p>
                      <a:pPr marL="285115" indent="-285750" algn="just" fontAlgn="auto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>
                          <a:effectLst/>
                        </a:rPr>
                        <a:t>Можно организовать работу в разных формах (групповая и фронтальная</a:t>
                      </a:r>
                      <a:r>
                        <a:rPr lang="ru-RU" sz="1600" dirty="0" smtClean="0">
                          <a:effectLst/>
                        </a:rPr>
                        <a:t>)</a:t>
                      </a:r>
                    </a:p>
                    <a:p>
                      <a:pPr marL="285115" indent="-285750" algn="just" fontAlgn="auto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возможность получения обратной связи.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6268" marR="36268" marT="0" marB="0"/>
                </a:tc>
                <a:tc>
                  <a:txBody>
                    <a:bodyPr/>
                    <a:lstStyle/>
                    <a:p>
                      <a:pPr indent="-1905" algn="ctr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Отсутствие (нежелание) работать в группах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6268" marR="36268" marT="0" marB="0"/>
                </a:tc>
                <a:tc>
                  <a:txBody>
                    <a:bodyPr/>
                    <a:lstStyle/>
                    <a:p>
                      <a:pPr marL="284480" indent="-28575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ru-RU" sz="1600" dirty="0">
                          <a:effectLst/>
                        </a:rPr>
                        <a:t>Опираться на парную работу, индивидуальную.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4060" marR="34060" marT="0" marB="0"/>
                </a:tc>
              </a:tr>
              <a:tr h="10033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fontAlgn="auto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>
                          <a:effectLst/>
                        </a:rPr>
                        <a:t>Дети конфликтные, задиристые, не умеют решать межличностные и межгрупповые конфликты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6268" marR="36268" marT="0" marB="0"/>
                </a:tc>
                <a:tc>
                  <a:txBody>
                    <a:bodyPr/>
                    <a:lstStyle/>
                    <a:p>
                      <a:pPr marL="285115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>
                          <a:effectLst/>
                        </a:rPr>
                        <a:t>Конкуренция </a:t>
                      </a:r>
                      <a:endParaRPr lang="ru-RU" sz="1600" dirty="0" smtClean="0">
                        <a:effectLst/>
                      </a:endParaRPr>
                    </a:p>
                    <a:p>
                      <a:pPr marL="285115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effectLst/>
                        </a:rPr>
                        <a:t>иррациональные </a:t>
                      </a:r>
                      <a:r>
                        <a:rPr lang="ru-RU" sz="1600" dirty="0">
                          <a:effectLst/>
                        </a:rPr>
                        <a:t>подходы в решении поставленных задач.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6268" marR="36268" marT="0" marB="0"/>
                </a:tc>
                <a:tc>
                  <a:txBody>
                    <a:bodyPr/>
                    <a:lstStyle/>
                    <a:p>
                      <a:pPr indent="-6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Трудности в организации и проведении групповой работы (не умеют вести себя в конфликтных ситуациях).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6268" marR="36268" marT="0" marB="0"/>
                </a:tc>
                <a:tc>
                  <a:txBody>
                    <a:bodyPr/>
                    <a:lstStyle/>
                    <a:p>
                      <a:pPr marL="284480" indent="-28575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ru-RU" sz="1600" dirty="0">
                          <a:effectLst/>
                        </a:rPr>
                        <a:t>Использование заданий на сплочение.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4060" marR="34060" marT="0" marB="0"/>
                </a:tc>
              </a:tr>
              <a:tr h="17558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fontAlgn="auto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>
                          <a:effectLst/>
                        </a:rPr>
                        <a:t>Дети из семей со средними доходами, родители имеют высшее образование, постоянную работу, мобильны.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6268" marR="36268" marT="0" marB="0"/>
                </a:tc>
                <a:tc>
                  <a:txBody>
                    <a:bodyPr/>
                    <a:lstStyle/>
                    <a:p>
                      <a:pPr marL="285115" indent="-285750" fontAlgn="auto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>
                          <a:effectLst/>
                        </a:rPr>
                        <a:t>Финансово социализированы (опыт обязательных и произвольных семейных расходов);</a:t>
                      </a:r>
                    </a:p>
                    <a:p>
                      <a:pPr marL="285115" indent="-285750" fontAlgn="auto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>
                          <a:effectLst/>
                        </a:rPr>
                        <a:t> Возможно, на личном примере просчитать семейный бюджет и способ накоплений (стабильный бюджет).</a:t>
                      </a:r>
                    </a:p>
                    <a:p>
                      <a:pPr marL="285115" indent="-285750" fontAlgn="auto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>
                          <a:effectLst/>
                        </a:rPr>
                        <a:t>У детей есть карманные деньги (более понятны финансовые риски, т.к. есть личный опыт распоряжения деньгами)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6268" marR="36268" marT="0" marB="0"/>
                </a:tc>
                <a:tc>
                  <a:txBody>
                    <a:bodyPr/>
                    <a:lstStyle/>
                    <a:p>
                      <a:pPr indent="-635" algn="ctr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У детей нет стимула искать дополнительный доход и экономить на карманных расходах, так как их запросы родители способны удовлетворить. 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6268" marR="36268" marT="0" marB="0"/>
                </a:tc>
                <a:tc>
                  <a:txBody>
                    <a:bodyPr/>
                    <a:lstStyle/>
                    <a:p>
                      <a:pPr marL="284480" indent="-28575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ru-RU" sz="1600" dirty="0">
                          <a:effectLst/>
                        </a:rPr>
                        <a:t>Обратить внимание на разницу между эмоциональными и рациональными расходами, опасности дефицитного бюджета. 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Aharoni" panose="02010803020104030203" pitchFamily="2" charset="-79"/>
                      </a:endParaRPr>
                    </a:p>
                  </a:txBody>
                  <a:tcPr marL="34060" marR="3406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2461420" y="3454351"/>
            <a:ext cx="5915480" cy="426724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456783" y="3454351"/>
            <a:ext cx="5798308" cy="4267249"/>
          </a:xfrm>
          <a:prstGeom prst="rect">
            <a:avLst/>
          </a:prstGeom>
          <a:gradFill flip="none" rotWithShape="1">
            <a:gsLst>
              <a:gs pos="0">
                <a:srgbClr val="FF5050">
                  <a:tint val="66000"/>
                  <a:satMod val="160000"/>
                </a:srgbClr>
              </a:gs>
              <a:gs pos="50000">
                <a:srgbClr val="FF5050">
                  <a:tint val="44500"/>
                  <a:satMod val="160000"/>
                </a:srgbClr>
              </a:gs>
              <a:gs pos="100000">
                <a:srgbClr val="FF505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38151" y="3454351"/>
            <a:ext cx="5774204" cy="426724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3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7" name="Google Shape;106;p3"/>
          <p:cNvSpPr txBox="1"/>
          <p:nvPr/>
        </p:nvSpPr>
        <p:spPr>
          <a:xfrm>
            <a:off x="438150" y="1811366"/>
            <a:ext cx="18645789" cy="697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 2. ПЛАНИРУЕМЫЕ ОБРАЗОВАТЕЛЬНЫЕ </a:t>
            </a:r>
            <a:r>
              <a:rPr lang="ru-RU" sz="3600" b="1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РЕЗУЛЬТАТЫ</a:t>
            </a:r>
            <a:endParaRPr lang="ru-RU" sz="3600" b="1" dirty="0">
              <a:solidFill>
                <a:srgbClr val="FF0000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sp>
        <p:nvSpPr>
          <p:cNvPr id="8" name="Google Shape;108;p3"/>
          <p:cNvSpPr txBox="1"/>
          <p:nvPr/>
        </p:nvSpPr>
        <p:spPr>
          <a:xfrm>
            <a:off x="438151" y="2732096"/>
            <a:ext cx="5774204" cy="451664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 smtClean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знания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0" name="Google Shape;108;p3"/>
          <p:cNvSpPr txBox="1"/>
          <p:nvPr/>
        </p:nvSpPr>
        <p:spPr>
          <a:xfrm>
            <a:off x="6456783" y="2687582"/>
            <a:ext cx="5798308" cy="4516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 smtClean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установки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1" name="Google Shape;108;p3">
            <a:extLst>
              <a:ext uri="{FF2B5EF4-FFF2-40B4-BE49-F238E27FC236}">
                <a16:creationId xmlns="" xmlns:a16="http://schemas.microsoft.com/office/drawing/2014/main" id="{36CBF698-C742-4FDB-9742-ED83C8B3D06E}"/>
              </a:ext>
            </a:extLst>
          </p:cNvPr>
          <p:cNvSpPr txBox="1"/>
          <p:nvPr/>
        </p:nvSpPr>
        <p:spPr>
          <a:xfrm>
            <a:off x="12461420" y="2687582"/>
            <a:ext cx="5810250" cy="465086"/>
          </a:xfrm>
          <a:prstGeom prst="rect">
            <a:avLst/>
          </a:prstGeom>
          <a:solidFill>
            <a:srgbClr val="2256AA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 smtClean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умения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8151" y="3552935"/>
            <a:ext cx="57742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/>
              <a:t>Понимание и правильное использование экономических терминов: семейный бюджет</a:t>
            </a:r>
            <a:r>
              <a:rPr lang="en-US" sz="2400" dirty="0"/>
              <a:t>,</a:t>
            </a:r>
            <a:r>
              <a:rPr lang="ru-RU" sz="2400" dirty="0"/>
              <a:t> расходы</a:t>
            </a:r>
            <a:r>
              <a:rPr lang="en-US" sz="2400" dirty="0"/>
              <a:t>,</a:t>
            </a:r>
            <a:r>
              <a:rPr lang="ru-RU" sz="2400" dirty="0"/>
              <a:t> доходы.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/>
              <a:t>Представление о роли финансовой дисциплины в семье и обществе.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/>
              <a:t> Знание источников доходов и расходов семьи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56783" y="3454351"/>
            <a:ext cx="579830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/>
              <a:t>Понимание проблем при составлении личного и семейного бюджета и пути их решения.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/>
              <a:t>Понимать	преимущества финансового планирования и составления бюджета на основе этих планов.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/>
              <a:t>Понимать	необходимость расставления приоритетов в своих расходах при ограниченности дохода.</a:t>
            </a:r>
            <a:endParaRPr lang="ru-RU" sz="2400" dirty="0">
              <a:solidFill>
                <a:schemeClr val="tx1"/>
              </a:solidFill>
              <a:ea typeface="Tahoma"/>
              <a:cs typeface="Tahoma"/>
              <a:sym typeface="Tahoma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461420" y="3922267"/>
            <a:ext cx="47089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/>
              <a:t>Умение составлять семейный финансовый план.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/>
              <a:t>Ввести подсчёт расходов, доходов, используя процентные соотношения</a:t>
            </a:r>
          </a:p>
        </p:txBody>
      </p:sp>
    </p:spTree>
    <p:extLst>
      <p:ext uri="{BB962C8B-B14F-4D97-AF65-F5344CB8AC3E}">
        <p14:creationId xmlns:p14="http://schemas.microsoft.com/office/powerpoint/2010/main" val="1183791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3761" y="1238227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5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t="60588" r="52453" b="4198"/>
          <a:stretch/>
        </p:blipFill>
        <p:spPr>
          <a:xfrm>
            <a:off x="1350499" y="2906407"/>
            <a:ext cx="2465632" cy="840093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61" y="4127500"/>
            <a:ext cx="4008351" cy="5587829"/>
          </a:xfrm>
          <a:prstGeom prst="rect">
            <a:avLst/>
          </a:prstGeom>
          <a:noFill/>
          <a:ln w="762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105486" y="7516217"/>
            <a:ext cx="2688551" cy="2572164"/>
          </a:xfrm>
          <a:prstGeom prst="rect">
            <a:avLst/>
          </a:prstGeom>
          <a:ln w="57150">
            <a:solidFill>
              <a:srgbClr val="0070C0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5194300" y="2667910"/>
            <a:ext cx="8318500" cy="741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cs typeface="Aharoni" panose="02010803020104030203" pitchFamily="2" charset="-79"/>
              </a:rPr>
              <a:t>Примерная рабочая программа учебного курса «Основы финансовой грамотности. Финансовая культура» (для 5–9 классов образовательных организаций</a:t>
            </a:r>
            <a:r>
              <a:rPr lang="ru-RU" sz="2800" b="1" dirty="0" smtClean="0">
                <a:cs typeface="Aharoni" panose="02010803020104030203" pitchFamily="2" charset="-79"/>
              </a:rPr>
              <a:t>)</a:t>
            </a:r>
          </a:p>
          <a:p>
            <a:pPr algn="just"/>
            <a:endParaRPr lang="ru-RU" sz="2800" dirty="0">
              <a:cs typeface="Aharoni" panose="02010803020104030203" pitchFamily="2" charset="-79"/>
            </a:endParaRPr>
          </a:p>
          <a:p>
            <a:r>
              <a:rPr lang="ru-RU" sz="2800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Уровень образования</a:t>
            </a:r>
            <a:r>
              <a:rPr lang="ru-RU" sz="2800" dirty="0">
                <a:cs typeface="Aharoni" panose="02010803020104030203" pitchFamily="2" charset="-79"/>
              </a:rPr>
              <a:t>: Основное общее образование</a:t>
            </a:r>
          </a:p>
          <a:p>
            <a:endParaRPr lang="ru-RU" sz="2800" dirty="0">
              <a:cs typeface="Aharoni" panose="02010803020104030203" pitchFamily="2" charset="-79"/>
            </a:endParaRPr>
          </a:p>
          <a:p>
            <a:r>
              <a:rPr lang="ru-RU" sz="2800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Текущий статус</a:t>
            </a:r>
            <a:r>
              <a:rPr lang="ru-RU" sz="2800" dirty="0">
                <a:cs typeface="Aharoni" panose="02010803020104030203" pitchFamily="2" charset="-79"/>
              </a:rPr>
              <a:t>: </a:t>
            </a:r>
            <a:endParaRPr lang="ru-RU" sz="2800" dirty="0" smtClean="0">
              <a:cs typeface="Aharoni" panose="02010803020104030203" pitchFamily="2" charset="-79"/>
            </a:endParaRPr>
          </a:p>
          <a:p>
            <a:r>
              <a:rPr lang="ru-RU" sz="2800" dirty="0" smtClean="0">
                <a:cs typeface="Aharoni" panose="02010803020104030203" pitchFamily="2" charset="-79"/>
              </a:rPr>
              <a:t>Одобрена </a:t>
            </a:r>
            <a:r>
              <a:rPr lang="ru-RU" sz="2800" dirty="0">
                <a:cs typeface="Aharoni" panose="02010803020104030203" pitchFamily="2" charset="-79"/>
              </a:rPr>
              <a:t>решением федерального учебно-методического объединения по общему образованию, протокол от 23 июня 2022 г. № 3/22</a:t>
            </a:r>
          </a:p>
          <a:p>
            <a:endParaRPr lang="ru-RU" sz="2800" dirty="0">
              <a:cs typeface="Aharoni" panose="02010803020104030203" pitchFamily="2" charset="-79"/>
            </a:endParaRPr>
          </a:p>
          <a:p>
            <a:r>
              <a:rPr lang="ru-RU" sz="2800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Номер в реестре: </a:t>
            </a:r>
            <a:r>
              <a:rPr lang="ru-RU" sz="2800" dirty="0">
                <a:cs typeface="Aharoni" panose="02010803020104030203" pitchFamily="2" charset="-79"/>
              </a:rPr>
              <a:t>2-3-0:0-0-0-1.0</a:t>
            </a:r>
          </a:p>
          <a:p>
            <a:endParaRPr lang="ru-RU" sz="2800" dirty="0">
              <a:cs typeface="Aharoni" panose="02010803020104030203" pitchFamily="2" charset="-79"/>
            </a:endParaRPr>
          </a:p>
          <a:p>
            <a:r>
              <a:rPr lang="ru-RU" sz="2800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Учебный предмет: </a:t>
            </a:r>
            <a:r>
              <a:rPr lang="ru-RU" sz="2800" dirty="0">
                <a:cs typeface="Aharoni" panose="02010803020104030203" pitchFamily="2" charset="-79"/>
              </a:rPr>
              <a:t>Курсы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9386" y="6161174"/>
            <a:ext cx="5716588" cy="872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10611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0" y="1416027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5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295901" y="3074236"/>
            <a:ext cx="784859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«</a:t>
            </a:r>
            <a:r>
              <a:rPr lang="ru-RU" sz="2800" b="1" dirty="0"/>
              <a:t>Финансовая грамотность: материалы для родителей. 5–7 классы </a:t>
            </a:r>
            <a:r>
              <a:rPr lang="ru-RU" sz="2800" b="1" dirty="0" err="1"/>
              <a:t>общеобразоват</a:t>
            </a:r>
            <a:r>
              <a:rPr lang="ru-RU" sz="2800" b="1" dirty="0"/>
              <a:t>.</a:t>
            </a:r>
          </a:p>
          <a:p>
            <a:pPr algn="ctr"/>
            <a:r>
              <a:rPr lang="ru-RU" sz="2800" b="1" dirty="0"/>
              <a:t>орг.» </a:t>
            </a:r>
            <a:endParaRPr lang="ru-RU" sz="2800" b="1" dirty="0" smtClean="0"/>
          </a:p>
          <a:p>
            <a:endParaRPr lang="ru-RU" sz="2800" b="1" dirty="0"/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Издание:</a:t>
            </a:r>
            <a:r>
              <a:rPr lang="ru-RU" sz="2800" dirty="0" smtClean="0"/>
              <a:t> М</a:t>
            </a:r>
            <a:r>
              <a:rPr lang="ru-RU" sz="2800" dirty="0"/>
              <a:t>.: ВАКО, 2018. — 80 с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 </a:t>
            </a:r>
            <a:endParaRPr lang="ru-RU" sz="2800" dirty="0"/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Тема урока: </a:t>
            </a:r>
            <a:r>
              <a:rPr lang="ru-RU" sz="2800" dirty="0" smtClean="0"/>
              <a:t>Модуль </a:t>
            </a:r>
            <a:r>
              <a:rPr lang="ru-RU" sz="2800" dirty="0"/>
              <a:t>1. Доходы и расходы семьи. Глава 4. Как заставить деньги слушаться, или Что такое семейный бюджет.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t="25163" r="52001" b="40076"/>
          <a:stretch/>
        </p:blipFill>
        <p:spPr>
          <a:xfrm>
            <a:off x="1065706" y="2799289"/>
            <a:ext cx="2489084" cy="829294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62" y="3993453"/>
            <a:ext cx="3835173" cy="5607120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 descr="D:\Users\User\Desktop\2024-12-03 23_50_08-Материалы для родителей 5 - 7 классы.pdf _ Облако Mail — Mozilla Firefox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8199" y="3993453"/>
            <a:ext cx="4533901" cy="5756525"/>
          </a:xfrm>
          <a:prstGeom prst="rect">
            <a:avLst/>
          </a:prstGeom>
          <a:noFill/>
          <a:ln w="571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Users\User\Downloads\181db8bcc6772ca2564d960ab579cfe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539" y="7919941"/>
            <a:ext cx="2392288" cy="2392288"/>
          </a:xfrm>
          <a:prstGeom prst="rect">
            <a:avLst/>
          </a:prstGeom>
          <a:noFill/>
          <a:ln w="381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:\Users\User\Desktop\2024-12-04 22_46_31-УМК по финансовой грамотности - Портал МОИФИНАНСЫ.РФ и еще 4 страницы — Профиль 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5099" y="7695793"/>
            <a:ext cx="3818843" cy="2616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894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0" y="1416027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5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216401" y="2897839"/>
            <a:ext cx="8229600" cy="5915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Анимированная презентация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«</a:t>
            </a:r>
            <a:r>
              <a:rPr lang="ru-RU" sz="2800" b="1" dirty="0"/>
              <a:t>Инструменты семейного бюджета</a:t>
            </a:r>
            <a:r>
              <a:rPr lang="ru-RU" sz="2800" b="1" dirty="0" smtClean="0"/>
              <a:t>»</a:t>
            </a:r>
          </a:p>
          <a:p>
            <a:pPr algn="ctr"/>
            <a:endParaRPr lang="ru-RU" sz="2800" b="1" dirty="0"/>
          </a:p>
          <a:p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Задача презентации </a:t>
            </a:r>
            <a:r>
              <a:rPr lang="ru-RU" sz="2800" dirty="0" smtClean="0"/>
              <a:t>: объяснить </a:t>
            </a:r>
            <a:r>
              <a:rPr lang="ru-RU" sz="2800" dirty="0"/>
              <a:t>учащимся, что такое семейный бюджет, разъяснить задачи и продемонстрировать инструменты ведения бюджета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 </a:t>
            </a:r>
            <a:r>
              <a:rPr lang="ru-RU" sz="2800" dirty="0"/>
              <a:t>Презентация говорит о том, что семейный бюджет — это план регулярных доходов и расходов, следование которому обеспечивает комфортный уровень жизни.</a:t>
            </a:r>
            <a:r>
              <a:rPr lang="ru-RU" sz="2800" b="1" dirty="0" smtClean="0"/>
              <a:t> 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b="1" dirty="0"/>
          </a:p>
          <a:p>
            <a:r>
              <a:rPr lang="ru-RU" sz="2800" dirty="0" smtClean="0"/>
              <a:t>. </a:t>
            </a:r>
            <a:endParaRPr lang="ru-RU" sz="28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t="17362" r="50000" b="50000"/>
          <a:stretch/>
        </p:blipFill>
        <p:spPr>
          <a:xfrm>
            <a:off x="1077743" y="2897839"/>
            <a:ext cx="2477047" cy="928087"/>
          </a:xfrm>
          <a:prstGeom prst="rect">
            <a:avLst/>
          </a:prstGeom>
        </p:spPr>
      </p:pic>
      <p:pic>
        <p:nvPicPr>
          <p:cNvPr id="4098" name="Picture 2" descr="D:\Users\User\Downloads\af9f743c42a6592df6c27e74c67e43a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24" y="4028472"/>
            <a:ext cx="2756883" cy="2756883"/>
          </a:xfrm>
          <a:prstGeom prst="rect">
            <a:avLst/>
          </a:prstGeom>
          <a:noFill/>
          <a:ln w="381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Users\User\Desktop\2024-12-03 23_59_46-Презентация «Инструменты семейного бюджета» — Mozilla Firefox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2631" y="5052532"/>
            <a:ext cx="5419310" cy="3008445"/>
          </a:xfrm>
          <a:prstGeom prst="rect">
            <a:avLst/>
          </a:prstGeom>
          <a:noFill/>
          <a:ln w="381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Users\User\Desktop\2024-12-04 22_45_03-Презентация «Инструменты семейного бюджета» — Mozilla Firefox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900" y="8060976"/>
            <a:ext cx="6288290" cy="1222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31059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0" y="999035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5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104797" y="2702422"/>
            <a:ext cx="8229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Деловая игра «Семейный бюджет»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. </a:t>
            </a:r>
            <a:endParaRPr lang="ru-RU" sz="2800" dirty="0"/>
          </a:p>
        </p:txBody>
      </p:sp>
      <p:pic>
        <p:nvPicPr>
          <p:cNvPr id="5122" name="Picture 2" descr="D:\Users\User\Desktop\2024-12-04 00_03_49-Приложение 3 - игровой бланк.pdf - [игровой бланк] - SumatraPDF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71" y="2522879"/>
            <a:ext cx="5699530" cy="7449473"/>
          </a:xfrm>
          <a:prstGeom prst="rect">
            <a:avLst/>
          </a:prstGeom>
          <a:noFill/>
          <a:ln w="571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Users\User\Desktop\2024-12-04 00_05_36-Приложение 2 - презентация.pdf - SumatraPDF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6893" y="3283518"/>
            <a:ext cx="10028608" cy="4099394"/>
          </a:xfrm>
          <a:prstGeom prst="rect">
            <a:avLst/>
          </a:prstGeom>
          <a:noFill/>
          <a:ln w="381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Users\User\Downloads\e6d39314187f0187fbb49e8f445936c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9532" y="7581899"/>
            <a:ext cx="2603329" cy="2603329"/>
          </a:xfrm>
          <a:prstGeom prst="rect">
            <a:avLst/>
          </a:prstGeom>
          <a:noFill/>
          <a:ln w="381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Users\User\Desktop\2024-12-04 22_44_02-Деловая игра «Семейный бюджет» — Mozilla Firefox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2601" y="8181974"/>
            <a:ext cx="3619500" cy="124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98513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0" y="999035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5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32997" y="2699744"/>
            <a:ext cx="8229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СБЕР университет курс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«</a:t>
            </a:r>
            <a:r>
              <a:rPr lang="ru-RU" sz="2800" b="1" dirty="0"/>
              <a:t>Управление личными финансами»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 </a:t>
            </a:r>
            <a:r>
              <a:rPr lang="ru-RU" sz="2800" b="1" dirty="0"/>
              <a:t>Часть 2 </a:t>
            </a:r>
            <a:r>
              <a:rPr lang="ru-RU" sz="2800" b="1" dirty="0" smtClean="0"/>
              <a:t>«Бюджет» </a:t>
            </a:r>
            <a:endParaRPr lang="ru-RU" sz="28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75" y="2702422"/>
            <a:ext cx="2305050" cy="132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 descr="D:\Users\User\Downloads\5624456a7c034ca9f88c84ed0c106a0d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77" y="4176954"/>
            <a:ext cx="2928246" cy="2928246"/>
          </a:xfrm>
          <a:prstGeom prst="rect">
            <a:avLst/>
          </a:prstGeom>
          <a:noFill/>
          <a:ln w="381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Users\User\Desktop\2024-12-04 00_12_32-Бюджет — Mozilla Firefox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840" y="4367556"/>
            <a:ext cx="7565457" cy="5475288"/>
          </a:xfrm>
          <a:prstGeom prst="rect">
            <a:avLst/>
          </a:prstGeom>
          <a:noFill/>
          <a:ln w="571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D:\Users\User\Desktop\2024-12-04 00_13_40-Бюджет — Mozilla Firefox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1251" y="3392241"/>
            <a:ext cx="6082373" cy="6221413"/>
          </a:xfrm>
          <a:prstGeom prst="rect">
            <a:avLst/>
          </a:prstGeom>
          <a:noFill/>
          <a:ln w="381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0448988"/>
      </p:ext>
    </p:extLst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759</TotalTime>
  <Words>1243</Words>
  <Application>Microsoft Office PowerPoint</Application>
  <PresentationFormat>Произвольный</PresentationFormat>
  <Paragraphs>210</Paragraphs>
  <Slides>16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6" baseType="lpstr">
      <vt:lpstr>Arial</vt:lpstr>
      <vt:lpstr>Calibri</vt:lpstr>
      <vt:lpstr>Proxima Nova</vt:lpstr>
      <vt:lpstr>Proxima Nova Rg</vt:lpstr>
      <vt:lpstr>Arial Black</vt:lpstr>
      <vt:lpstr>Wingdings</vt:lpstr>
      <vt:lpstr>Aharoni</vt:lpstr>
      <vt:lpstr>Times New Roman</vt:lpstr>
      <vt:lpstr>Tahoma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Торичко Роман Анатольевич</dc:creator>
  <cp:lastModifiedBy>User</cp:lastModifiedBy>
  <cp:revision>45</cp:revision>
  <dcterms:created xsi:type="dcterms:W3CDTF">2003-02-28T13:27:04Z</dcterms:created>
  <dcterms:modified xsi:type="dcterms:W3CDTF">2024-12-04T20:47:21Z</dcterms:modified>
</cp:coreProperties>
</file>